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16" r:id="rId2"/>
  </p:sldMasterIdLst>
  <p:notesMasterIdLst>
    <p:notesMasterId r:id="rId83"/>
  </p:notesMasterIdLst>
  <p:sldIdLst>
    <p:sldId id="261" r:id="rId3"/>
    <p:sldId id="266" r:id="rId4"/>
    <p:sldId id="265" r:id="rId5"/>
    <p:sldId id="267" r:id="rId6"/>
    <p:sldId id="263" r:id="rId7"/>
    <p:sldId id="268" r:id="rId8"/>
    <p:sldId id="463" r:id="rId9"/>
    <p:sldId id="269" r:id="rId10"/>
    <p:sldId id="271" r:id="rId11"/>
    <p:sldId id="272" r:id="rId12"/>
    <p:sldId id="273" r:id="rId13"/>
    <p:sldId id="275" r:id="rId14"/>
    <p:sldId id="277" r:id="rId15"/>
    <p:sldId id="278" r:id="rId16"/>
    <p:sldId id="279" r:id="rId17"/>
    <p:sldId id="280" r:id="rId18"/>
    <p:sldId id="281" r:id="rId19"/>
    <p:sldId id="282" r:id="rId20"/>
    <p:sldId id="283" r:id="rId21"/>
    <p:sldId id="284" r:id="rId22"/>
    <p:sldId id="286" r:id="rId23"/>
    <p:sldId id="287" r:id="rId24"/>
    <p:sldId id="290" r:id="rId25"/>
    <p:sldId id="291" r:id="rId26"/>
    <p:sldId id="292" r:id="rId27"/>
    <p:sldId id="294" r:id="rId28"/>
    <p:sldId id="295" r:id="rId29"/>
    <p:sldId id="296" r:id="rId30"/>
    <p:sldId id="297" r:id="rId31"/>
    <p:sldId id="299" r:id="rId32"/>
    <p:sldId id="300" r:id="rId33"/>
    <p:sldId id="301" r:id="rId34"/>
    <p:sldId id="303" r:id="rId35"/>
    <p:sldId id="304" r:id="rId36"/>
    <p:sldId id="305" r:id="rId37"/>
    <p:sldId id="306" r:id="rId38"/>
    <p:sldId id="307" r:id="rId39"/>
    <p:sldId id="308" r:id="rId40"/>
    <p:sldId id="314" r:id="rId41"/>
    <p:sldId id="315" r:id="rId42"/>
    <p:sldId id="318" r:id="rId43"/>
    <p:sldId id="7679" r:id="rId44"/>
    <p:sldId id="319" r:id="rId45"/>
    <p:sldId id="320" r:id="rId46"/>
    <p:sldId id="321" r:id="rId47"/>
    <p:sldId id="323" r:id="rId48"/>
    <p:sldId id="324"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5" r:id="rId68"/>
    <p:sldId id="434" r:id="rId69"/>
    <p:sldId id="348" r:id="rId70"/>
    <p:sldId id="349" r:id="rId71"/>
    <p:sldId id="350" r:id="rId72"/>
    <p:sldId id="7685" r:id="rId73"/>
    <p:sldId id="7678" r:id="rId74"/>
    <p:sldId id="351" r:id="rId75"/>
    <p:sldId id="4105" r:id="rId76"/>
    <p:sldId id="7684" r:id="rId77"/>
    <p:sldId id="7673" r:id="rId78"/>
    <p:sldId id="7627" r:id="rId79"/>
    <p:sldId id="346" r:id="rId80"/>
    <p:sldId id="7676" r:id="rId81"/>
    <p:sldId id="767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43167-53D8-422E-ACB5-53EAE71E2509}" v="12" dt="2025-03-06T18:41:52.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5" autoAdjust="0"/>
    <p:restoredTop sz="92908"/>
  </p:normalViewPr>
  <p:slideViewPr>
    <p:cSldViewPr snapToGrid="0">
      <p:cViewPr varScale="1">
        <p:scale>
          <a:sx n="84" d="100"/>
          <a:sy n="84" d="100"/>
        </p:scale>
        <p:origin x="57"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an, Andy" userId="071b05ec-49ac-4a9b-a0e5-e5157c66c8a5" providerId="ADAL" clId="{B8943167-53D8-422E-ACB5-53EAE71E2509}"/>
    <pc:docChg chg="undo custSel addSld delSld modSld sldOrd">
      <pc:chgData name="Shean, Andy" userId="071b05ec-49ac-4a9b-a0e5-e5157c66c8a5" providerId="ADAL" clId="{B8943167-53D8-422E-ACB5-53EAE71E2509}" dt="2025-03-06T18:46:08.954" v="350" actId="20577"/>
      <pc:docMkLst>
        <pc:docMk/>
      </pc:docMkLst>
      <pc:sldChg chg="modSp mod">
        <pc:chgData name="Shean, Andy" userId="071b05ec-49ac-4a9b-a0e5-e5157c66c8a5" providerId="ADAL" clId="{B8943167-53D8-422E-ACB5-53EAE71E2509}" dt="2025-03-06T18:46:08.954" v="350" actId="20577"/>
        <pc:sldMkLst>
          <pc:docMk/>
          <pc:sldMk cId="3541456119" sldId="261"/>
        </pc:sldMkLst>
        <pc:spChg chg="mod">
          <ac:chgData name="Shean, Andy" userId="071b05ec-49ac-4a9b-a0e5-e5157c66c8a5" providerId="ADAL" clId="{B8943167-53D8-422E-ACB5-53EAE71E2509}" dt="2025-03-06T18:46:08.954" v="350" actId="20577"/>
          <ac:spMkLst>
            <pc:docMk/>
            <pc:sldMk cId="3541456119" sldId="261"/>
            <ac:spMk id="8" creationId="{DECCEE78-4FBD-4DF7-0B27-8F2E73AC7FBE}"/>
          </ac:spMkLst>
        </pc:spChg>
      </pc:sldChg>
      <pc:sldChg chg="ord">
        <pc:chgData name="Shean, Andy" userId="071b05ec-49ac-4a9b-a0e5-e5157c66c8a5" providerId="ADAL" clId="{B8943167-53D8-422E-ACB5-53EAE71E2509}" dt="2025-03-06T18:04:54.635" v="71"/>
        <pc:sldMkLst>
          <pc:docMk/>
          <pc:sldMk cId="2655229519" sldId="263"/>
        </pc:sldMkLst>
      </pc:sldChg>
      <pc:sldChg chg="ord">
        <pc:chgData name="Shean, Andy" userId="071b05ec-49ac-4a9b-a0e5-e5157c66c8a5" providerId="ADAL" clId="{B8943167-53D8-422E-ACB5-53EAE71E2509}" dt="2025-01-29T15:30:06.487" v="2"/>
        <pc:sldMkLst>
          <pc:docMk/>
          <pc:sldMk cId="3851472018" sldId="266"/>
        </pc:sldMkLst>
      </pc:sldChg>
      <pc:sldChg chg="modSp mod">
        <pc:chgData name="Shean, Andy" userId="071b05ec-49ac-4a9b-a0e5-e5157c66c8a5" providerId="ADAL" clId="{B8943167-53D8-422E-ACB5-53EAE71E2509}" dt="2025-01-29T13:52:43.123" v="0" actId="14100"/>
        <pc:sldMkLst>
          <pc:docMk/>
          <pc:sldMk cId="506632787" sldId="267"/>
        </pc:sldMkLst>
        <pc:picChg chg="mod">
          <ac:chgData name="Shean, Andy" userId="071b05ec-49ac-4a9b-a0e5-e5157c66c8a5" providerId="ADAL" clId="{B8943167-53D8-422E-ACB5-53EAE71E2509}" dt="2025-01-29T13:52:43.123" v="0" actId="14100"/>
          <ac:picMkLst>
            <pc:docMk/>
            <pc:sldMk cId="506632787" sldId="267"/>
            <ac:picMk id="8" creationId="{3FB067AE-2E8C-9896-97C3-D030E6F069DE}"/>
          </ac:picMkLst>
        </pc:picChg>
      </pc:sldChg>
      <pc:sldChg chg="del">
        <pc:chgData name="Shean, Andy" userId="071b05ec-49ac-4a9b-a0e5-e5157c66c8a5" providerId="ADAL" clId="{B8943167-53D8-422E-ACB5-53EAE71E2509}" dt="2025-03-06T18:33:29.903" v="219" actId="47"/>
        <pc:sldMkLst>
          <pc:docMk/>
          <pc:sldMk cId="714852214" sldId="285"/>
        </pc:sldMkLst>
      </pc:sldChg>
      <pc:sldChg chg="del">
        <pc:chgData name="Shean, Andy" userId="071b05ec-49ac-4a9b-a0e5-e5157c66c8a5" providerId="ADAL" clId="{B8943167-53D8-422E-ACB5-53EAE71E2509}" dt="2025-03-06T18:34:18.647" v="226"/>
        <pc:sldMkLst>
          <pc:docMk/>
          <pc:sldMk cId="3777042902" sldId="288"/>
        </pc:sldMkLst>
      </pc:sldChg>
      <pc:sldChg chg="del">
        <pc:chgData name="Shean, Andy" userId="071b05ec-49ac-4a9b-a0e5-e5157c66c8a5" providerId="ADAL" clId="{B8943167-53D8-422E-ACB5-53EAE71E2509}" dt="2025-03-06T18:20:57.108" v="211" actId="47"/>
        <pc:sldMkLst>
          <pc:docMk/>
          <pc:sldMk cId="3307692251" sldId="322"/>
        </pc:sldMkLst>
      </pc:sldChg>
      <pc:sldChg chg="modSp mod">
        <pc:chgData name="Shean, Andy" userId="071b05ec-49ac-4a9b-a0e5-e5157c66c8a5" providerId="ADAL" clId="{B8943167-53D8-422E-ACB5-53EAE71E2509}" dt="2025-01-29T15:38:28.372" v="7" actId="207"/>
        <pc:sldMkLst>
          <pc:docMk/>
          <pc:sldMk cId="2082155557" sldId="323"/>
        </pc:sldMkLst>
        <pc:spChg chg="mod">
          <ac:chgData name="Shean, Andy" userId="071b05ec-49ac-4a9b-a0e5-e5157c66c8a5" providerId="ADAL" clId="{B8943167-53D8-422E-ACB5-53EAE71E2509}" dt="2025-01-29T15:38:28.372" v="7" actId="207"/>
          <ac:spMkLst>
            <pc:docMk/>
            <pc:sldMk cId="2082155557" sldId="323"/>
            <ac:spMk id="3" creationId="{8FB4FBD9-1542-E8B2-5C68-56CBE1DECCB9}"/>
          </ac:spMkLst>
        </pc:spChg>
      </pc:sldChg>
      <pc:sldChg chg="modSp mod">
        <pc:chgData name="Shean, Andy" userId="071b05ec-49ac-4a9b-a0e5-e5157c66c8a5" providerId="ADAL" clId="{B8943167-53D8-422E-ACB5-53EAE71E2509}" dt="2025-01-29T16:23:57.924" v="64" actId="313"/>
        <pc:sldMkLst>
          <pc:docMk/>
          <pc:sldMk cId="841714270" sldId="327"/>
        </pc:sldMkLst>
        <pc:spChg chg="mod">
          <ac:chgData name="Shean, Andy" userId="071b05ec-49ac-4a9b-a0e5-e5157c66c8a5" providerId="ADAL" clId="{B8943167-53D8-422E-ACB5-53EAE71E2509}" dt="2025-01-29T16:23:57.924" v="64" actId="313"/>
          <ac:spMkLst>
            <pc:docMk/>
            <pc:sldMk cId="841714270" sldId="327"/>
            <ac:spMk id="3" creationId="{8534B4C0-7564-524B-8B15-4FCA673A4BF9}"/>
          </ac:spMkLst>
        </pc:spChg>
      </pc:sldChg>
      <pc:sldChg chg="modSp mod">
        <pc:chgData name="Shean, Andy" userId="071b05ec-49ac-4a9b-a0e5-e5157c66c8a5" providerId="ADAL" clId="{B8943167-53D8-422E-ACB5-53EAE71E2509}" dt="2025-03-06T18:28:56.749" v="214" actId="14100"/>
        <pc:sldMkLst>
          <pc:docMk/>
          <pc:sldMk cId="3836335953" sldId="331"/>
        </pc:sldMkLst>
        <pc:cxnChg chg="mod">
          <ac:chgData name="Shean, Andy" userId="071b05ec-49ac-4a9b-a0e5-e5157c66c8a5" providerId="ADAL" clId="{B8943167-53D8-422E-ACB5-53EAE71E2509}" dt="2025-03-06T18:28:56.749" v="214" actId="14100"/>
          <ac:cxnSpMkLst>
            <pc:docMk/>
            <pc:sldMk cId="3836335953" sldId="331"/>
            <ac:cxnSpMk id="5" creationId="{B5B76769-0B54-7372-FD89-5C0B2998A381}"/>
          </ac:cxnSpMkLst>
        </pc:cxnChg>
      </pc:sldChg>
      <pc:sldChg chg="modSp mod">
        <pc:chgData name="Shean, Andy" userId="071b05ec-49ac-4a9b-a0e5-e5157c66c8a5" providerId="ADAL" clId="{B8943167-53D8-422E-ACB5-53EAE71E2509}" dt="2025-01-29T15:38:46.368" v="8" actId="207"/>
        <pc:sldMkLst>
          <pc:docMk/>
          <pc:sldMk cId="24980524" sldId="332"/>
        </pc:sldMkLst>
        <pc:spChg chg="mod">
          <ac:chgData name="Shean, Andy" userId="071b05ec-49ac-4a9b-a0e5-e5157c66c8a5" providerId="ADAL" clId="{B8943167-53D8-422E-ACB5-53EAE71E2509}" dt="2025-01-29T15:38:46.368" v="8" actId="207"/>
          <ac:spMkLst>
            <pc:docMk/>
            <pc:sldMk cId="24980524" sldId="332"/>
            <ac:spMk id="3" creationId="{B30DFAF5-5EE5-280B-2FA9-CAA3FD955FA6}"/>
          </ac:spMkLst>
        </pc:spChg>
      </pc:sldChg>
      <pc:sldChg chg="addSp delSp modSp mod">
        <pc:chgData name="Shean, Andy" userId="071b05ec-49ac-4a9b-a0e5-e5157c66c8a5" providerId="ADAL" clId="{B8943167-53D8-422E-ACB5-53EAE71E2509}" dt="2025-03-06T18:30:18.613" v="218" actId="1076"/>
        <pc:sldMkLst>
          <pc:docMk/>
          <pc:sldMk cId="958438103" sldId="336"/>
        </pc:sldMkLst>
        <pc:spChg chg="mod">
          <ac:chgData name="Shean, Andy" userId="071b05ec-49ac-4a9b-a0e5-e5157c66c8a5" providerId="ADAL" clId="{B8943167-53D8-422E-ACB5-53EAE71E2509}" dt="2025-03-06T18:30:07.580" v="215"/>
          <ac:spMkLst>
            <pc:docMk/>
            <pc:sldMk cId="958438103" sldId="336"/>
            <ac:spMk id="5" creationId="{B62B7F6F-79E1-738C-8069-A9D73961B509}"/>
          </ac:spMkLst>
        </pc:spChg>
        <pc:spChg chg="mod">
          <ac:chgData name="Shean, Andy" userId="071b05ec-49ac-4a9b-a0e5-e5157c66c8a5" providerId="ADAL" clId="{B8943167-53D8-422E-ACB5-53EAE71E2509}" dt="2025-03-06T18:30:07.580" v="215"/>
          <ac:spMkLst>
            <pc:docMk/>
            <pc:sldMk cId="958438103" sldId="336"/>
            <ac:spMk id="6" creationId="{B21B19AD-7169-0913-BB67-6D8588F9BFFD}"/>
          </ac:spMkLst>
        </pc:spChg>
        <pc:spChg chg="del">
          <ac:chgData name="Shean, Andy" userId="071b05ec-49ac-4a9b-a0e5-e5157c66c8a5" providerId="ADAL" clId="{B8943167-53D8-422E-ACB5-53EAE71E2509}" dt="2025-03-06T18:30:09.959" v="216" actId="478"/>
          <ac:spMkLst>
            <pc:docMk/>
            <pc:sldMk cId="958438103" sldId="336"/>
            <ac:spMk id="8" creationId="{B1DB7469-92CF-C13C-2F24-32AEF53291B3}"/>
          </ac:spMkLst>
        </pc:spChg>
        <pc:grpChg chg="add mod">
          <ac:chgData name="Shean, Andy" userId="071b05ec-49ac-4a9b-a0e5-e5157c66c8a5" providerId="ADAL" clId="{B8943167-53D8-422E-ACB5-53EAE71E2509}" dt="2025-03-06T18:30:18.613" v="218" actId="1076"/>
          <ac:grpSpMkLst>
            <pc:docMk/>
            <pc:sldMk cId="958438103" sldId="336"/>
            <ac:grpSpMk id="4" creationId="{CFF41E26-1372-E6D6-484B-1BBC35359DA2}"/>
          </ac:grpSpMkLst>
        </pc:grpChg>
        <pc:cxnChg chg="mod">
          <ac:chgData name="Shean, Andy" userId="071b05ec-49ac-4a9b-a0e5-e5157c66c8a5" providerId="ADAL" clId="{B8943167-53D8-422E-ACB5-53EAE71E2509}" dt="2025-01-29T16:29:26.764" v="67" actId="1076"/>
          <ac:cxnSpMkLst>
            <pc:docMk/>
            <pc:sldMk cId="958438103" sldId="336"/>
            <ac:cxnSpMk id="9" creationId="{ACFE6736-25A6-6219-792E-856E3227A167}"/>
          </ac:cxnSpMkLst>
        </pc:cxnChg>
      </pc:sldChg>
      <pc:sldChg chg="modSp mod">
        <pc:chgData name="Shean, Andy" userId="071b05ec-49ac-4a9b-a0e5-e5157c66c8a5" providerId="ADAL" clId="{B8943167-53D8-422E-ACB5-53EAE71E2509}" dt="2025-01-29T15:38:56.233" v="9" actId="207"/>
        <pc:sldMkLst>
          <pc:docMk/>
          <pc:sldMk cId="1782731627" sldId="337"/>
        </pc:sldMkLst>
        <pc:spChg chg="mod">
          <ac:chgData name="Shean, Andy" userId="071b05ec-49ac-4a9b-a0e5-e5157c66c8a5" providerId="ADAL" clId="{B8943167-53D8-422E-ACB5-53EAE71E2509}" dt="2025-01-29T15:38:56.233" v="9" actId="207"/>
          <ac:spMkLst>
            <pc:docMk/>
            <pc:sldMk cId="1782731627" sldId="337"/>
            <ac:spMk id="3" creationId="{54549710-7AF8-A61C-B61A-78E626CBC15A}"/>
          </ac:spMkLst>
        </pc:spChg>
      </pc:sldChg>
      <pc:sldChg chg="modSp mod">
        <pc:chgData name="Shean, Andy" userId="071b05ec-49ac-4a9b-a0e5-e5157c66c8a5" providerId="ADAL" clId="{B8943167-53D8-422E-ACB5-53EAE71E2509}" dt="2025-01-29T15:39:05.840" v="10" actId="207"/>
        <pc:sldMkLst>
          <pc:docMk/>
          <pc:sldMk cId="1702733545" sldId="342"/>
        </pc:sldMkLst>
        <pc:spChg chg="mod">
          <ac:chgData name="Shean, Andy" userId="071b05ec-49ac-4a9b-a0e5-e5157c66c8a5" providerId="ADAL" clId="{B8943167-53D8-422E-ACB5-53EAE71E2509}" dt="2025-01-29T15:39:05.840" v="10" actId="207"/>
          <ac:spMkLst>
            <pc:docMk/>
            <pc:sldMk cId="1702733545" sldId="342"/>
            <ac:spMk id="3" creationId="{96DB4BF3-87FA-1070-2DE0-E0516DBE8261}"/>
          </ac:spMkLst>
        </pc:spChg>
      </pc:sldChg>
      <pc:sldChg chg="del">
        <pc:chgData name="Shean, Andy" userId="071b05ec-49ac-4a9b-a0e5-e5157c66c8a5" providerId="ADAL" clId="{B8943167-53D8-422E-ACB5-53EAE71E2509}" dt="2025-01-29T15:39:30.806" v="11" actId="47"/>
        <pc:sldMkLst>
          <pc:docMk/>
          <pc:sldMk cId="3699403668" sldId="344"/>
        </pc:sldMkLst>
      </pc:sldChg>
      <pc:sldChg chg="del">
        <pc:chgData name="Shean, Andy" userId="071b05ec-49ac-4a9b-a0e5-e5157c66c8a5" providerId="ADAL" clId="{B8943167-53D8-422E-ACB5-53EAE71E2509}" dt="2025-01-29T15:56:49.593" v="47" actId="47"/>
        <pc:sldMkLst>
          <pc:docMk/>
          <pc:sldMk cId="2431069274" sldId="347"/>
        </pc:sldMkLst>
      </pc:sldChg>
      <pc:sldChg chg="addSp delSp modSp mod">
        <pc:chgData name="Shean, Andy" userId="071b05ec-49ac-4a9b-a0e5-e5157c66c8a5" providerId="ADAL" clId="{B8943167-53D8-422E-ACB5-53EAE71E2509}" dt="2025-01-29T15:41:21.988" v="35" actId="20577"/>
        <pc:sldMkLst>
          <pc:docMk/>
          <pc:sldMk cId="0" sldId="348"/>
        </pc:sldMkLst>
        <pc:spChg chg="add mod">
          <ac:chgData name="Shean, Andy" userId="071b05ec-49ac-4a9b-a0e5-e5157c66c8a5" providerId="ADAL" clId="{B8943167-53D8-422E-ACB5-53EAE71E2509}" dt="2025-01-29T15:41:21.988" v="35" actId="20577"/>
          <ac:spMkLst>
            <pc:docMk/>
            <pc:sldMk cId="0" sldId="348"/>
            <ac:spMk id="3" creationId="{DC35148B-6F5E-E51C-D1B1-BC4C48BE44DA}"/>
          </ac:spMkLst>
        </pc:spChg>
        <pc:spChg chg="mod">
          <ac:chgData name="Shean, Andy" userId="071b05ec-49ac-4a9b-a0e5-e5157c66c8a5" providerId="ADAL" clId="{B8943167-53D8-422E-ACB5-53EAE71E2509}" dt="2025-01-29T15:40:18.206" v="15" actId="13926"/>
          <ac:spMkLst>
            <pc:docMk/>
            <pc:sldMk cId="0" sldId="348"/>
            <ac:spMk id="1132" creationId="{00000000-0000-0000-0000-000000000000}"/>
          </ac:spMkLst>
        </pc:spChg>
      </pc:sldChg>
      <pc:sldChg chg="ord">
        <pc:chgData name="Shean, Andy" userId="071b05ec-49ac-4a9b-a0e5-e5157c66c8a5" providerId="ADAL" clId="{B8943167-53D8-422E-ACB5-53EAE71E2509}" dt="2025-03-06T18:34:44.449" v="232"/>
        <pc:sldMkLst>
          <pc:docMk/>
          <pc:sldMk cId="0" sldId="349"/>
        </pc:sldMkLst>
      </pc:sldChg>
      <pc:sldChg chg="addSp modSp mod">
        <pc:chgData name="Shean, Andy" userId="071b05ec-49ac-4a9b-a0e5-e5157c66c8a5" providerId="ADAL" clId="{B8943167-53D8-422E-ACB5-53EAE71E2509}" dt="2025-01-29T15:42:09.732" v="42" actId="1076"/>
        <pc:sldMkLst>
          <pc:docMk/>
          <pc:sldMk cId="1189163609" sldId="350"/>
        </pc:sldMkLst>
        <pc:spChg chg="add mod">
          <ac:chgData name="Shean, Andy" userId="071b05ec-49ac-4a9b-a0e5-e5157c66c8a5" providerId="ADAL" clId="{B8943167-53D8-422E-ACB5-53EAE71E2509}" dt="2025-01-29T15:42:09.732" v="42" actId="1076"/>
          <ac:spMkLst>
            <pc:docMk/>
            <pc:sldMk cId="1189163609" sldId="350"/>
            <ac:spMk id="2" creationId="{7B7C9019-FE8E-19CF-5945-D182167C4FAB}"/>
          </ac:spMkLst>
        </pc:spChg>
      </pc:sldChg>
      <pc:sldChg chg="modSp del mod">
        <pc:chgData name="Shean, Andy" userId="071b05ec-49ac-4a9b-a0e5-e5157c66c8a5" providerId="ADAL" clId="{B8943167-53D8-422E-ACB5-53EAE71E2509}" dt="2025-01-29T16:02:33.929" v="48" actId="47"/>
        <pc:sldMkLst>
          <pc:docMk/>
          <pc:sldMk cId="1659591689" sldId="430"/>
        </pc:sldMkLst>
      </pc:sldChg>
      <pc:sldChg chg="new del">
        <pc:chgData name="Shean, Andy" userId="071b05ec-49ac-4a9b-a0e5-e5157c66c8a5" providerId="ADAL" clId="{B8943167-53D8-422E-ACB5-53EAE71E2509}" dt="2025-03-06T18:19:28.890" v="112" actId="680"/>
        <pc:sldMkLst>
          <pc:docMk/>
          <pc:sldMk cId="1376494134" sldId="7679"/>
        </pc:sldMkLst>
      </pc:sldChg>
      <pc:sldChg chg="delSp modSp new mod">
        <pc:chgData name="Shean, Andy" userId="071b05ec-49ac-4a9b-a0e5-e5157c66c8a5" providerId="ADAL" clId="{B8943167-53D8-422E-ACB5-53EAE71E2509}" dt="2025-03-06T18:20:35.713" v="210" actId="20577"/>
        <pc:sldMkLst>
          <pc:docMk/>
          <pc:sldMk cId="3882512469" sldId="7679"/>
        </pc:sldMkLst>
        <pc:spChg chg="mod">
          <ac:chgData name="Shean, Andy" userId="071b05ec-49ac-4a9b-a0e5-e5157c66c8a5" providerId="ADAL" clId="{B8943167-53D8-422E-ACB5-53EAE71E2509}" dt="2025-03-06T18:20:35.713" v="210" actId="20577"/>
          <ac:spMkLst>
            <pc:docMk/>
            <pc:sldMk cId="3882512469" sldId="7679"/>
            <ac:spMk id="2" creationId="{FCA3116B-253D-F3F0-1768-1523AE3D2303}"/>
          </ac:spMkLst>
        </pc:spChg>
        <pc:spChg chg="del">
          <ac:chgData name="Shean, Andy" userId="071b05ec-49ac-4a9b-a0e5-e5157c66c8a5" providerId="ADAL" clId="{B8943167-53D8-422E-ACB5-53EAE71E2509}" dt="2025-03-06T18:19:49.573" v="176" actId="478"/>
          <ac:spMkLst>
            <pc:docMk/>
            <pc:sldMk cId="3882512469" sldId="7679"/>
            <ac:spMk id="3" creationId="{F492004D-3C8B-CDA8-9DF3-7A703C08E3F8}"/>
          </ac:spMkLst>
        </pc:spChg>
      </pc:sldChg>
      <pc:sldChg chg="addSp delSp modSp new del mod">
        <pc:chgData name="Shean, Andy" userId="071b05ec-49ac-4a9b-a0e5-e5157c66c8a5" providerId="ADAL" clId="{B8943167-53D8-422E-ACB5-53EAE71E2509}" dt="2025-03-06T18:19:00.749" v="110" actId="2696"/>
        <pc:sldMkLst>
          <pc:docMk/>
          <pc:sldMk cId="4255261678" sldId="7679"/>
        </pc:sldMkLst>
        <pc:spChg chg="del">
          <ac:chgData name="Shean, Andy" userId="071b05ec-49ac-4a9b-a0e5-e5157c66c8a5" providerId="ADAL" clId="{B8943167-53D8-422E-ACB5-53EAE71E2509}" dt="2025-03-06T18:18:39.974" v="107" actId="478"/>
          <ac:spMkLst>
            <pc:docMk/>
            <pc:sldMk cId="4255261678" sldId="7679"/>
            <ac:spMk id="2" creationId="{920BA07B-AB7F-8E31-6CF1-17188BD7AA2F}"/>
          </ac:spMkLst>
        </pc:spChg>
        <pc:spChg chg="del mod">
          <ac:chgData name="Shean, Andy" userId="071b05ec-49ac-4a9b-a0e5-e5157c66c8a5" providerId="ADAL" clId="{B8943167-53D8-422E-ACB5-53EAE71E2509}" dt="2025-03-06T18:18:48.036" v="109" actId="478"/>
          <ac:spMkLst>
            <pc:docMk/>
            <pc:sldMk cId="4255261678" sldId="7679"/>
            <ac:spMk id="3" creationId="{1FA5A957-25D0-DCB1-696F-A3FBAD8597D0}"/>
          </ac:spMkLst>
        </pc:spChg>
        <pc:spChg chg="add mod">
          <ac:chgData name="Shean, Andy" userId="071b05ec-49ac-4a9b-a0e5-e5157c66c8a5" providerId="ADAL" clId="{B8943167-53D8-422E-ACB5-53EAE71E2509}" dt="2025-03-06T18:18:48.036" v="109" actId="478"/>
          <ac:spMkLst>
            <pc:docMk/>
            <pc:sldMk cId="4255261678" sldId="7679"/>
            <ac:spMk id="5" creationId="{A8B10737-8E4A-9DB6-7425-80789A79895E}"/>
          </ac:spMkLst>
        </pc:spChg>
      </pc:sldChg>
      <pc:sldChg chg="modSp mod ord">
        <pc:chgData name="Shean, Andy" userId="071b05ec-49ac-4a9b-a0e5-e5157c66c8a5" providerId="ADAL" clId="{B8943167-53D8-422E-ACB5-53EAE71E2509}" dt="2025-03-06T18:38:11.996" v="238" actId="1076"/>
        <pc:sldMkLst>
          <pc:docMk/>
          <pc:sldMk cId="977881384" sldId="7683"/>
        </pc:sldMkLst>
        <pc:spChg chg="mod">
          <ac:chgData name="Shean, Andy" userId="071b05ec-49ac-4a9b-a0e5-e5157c66c8a5" providerId="ADAL" clId="{B8943167-53D8-422E-ACB5-53EAE71E2509}" dt="2025-03-06T18:38:11.996" v="238" actId="1076"/>
          <ac:spMkLst>
            <pc:docMk/>
            <pc:sldMk cId="977881384" sldId="7683"/>
            <ac:spMk id="7" creationId="{1CF3DF8C-B79C-E972-8DA3-BD1218FDE4EB}"/>
          </ac:spMkLst>
        </pc:spChg>
        <pc:picChg chg="mod">
          <ac:chgData name="Shean, Andy" userId="071b05ec-49ac-4a9b-a0e5-e5157c66c8a5" providerId="ADAL" clId="{B8943167-53D8-422E-ACB5-53EAE71E2509}" dt="2025-03-06T18:38:08.538" v="237" actId="1076"/>
          <ac:picMkLst>
            <pc:docMk/>
            <pc:sldMk cId="977881384" sldId="7683"/>
            <ac:picMk id="3" creationId="{F7DDF41C-0498-DA39-0C68-A0D6B92C6424}"/>
          </ac:picMkLst>
        </pc:picChg>
      </pc:sldChg>
      <pc:sldChg chg="ord">
        <pc:chgData name="Shean, Andy" userId="071b05ec-49ac-4a9b-a0e5-e5157c66c8a5" providerId="ADAL" clId="{B8943167-53D8-422E-ACB5-53EAE71E2509}" dt="2025-03-06T18:38:05.752" v="236"/>
        <pc:sldMkLst>
          <pc:docMk/>
          <pc:sldMk cId="1387622867" sldId="7684"/>
        </pc:sldMkLst>
      </pc:sldChg>
      <pc:sldChg chg="addSp modSp new mod setBg">
        <pc:chgData name="Shean, Andy" userId="071b05ec-49ac-4a9b-a0e5-e5157c66c8a5" providerId="ADAL" clId="{B8943167-53D8-422E-ACB5-53EAE71E2509}" dt="2025-03-06T18:42:39.356" v="346" actId="1076"/>
        <pc:sldMkLst>
          <pc:docMk/>
          <pc:sldMk cId="2036881860" sldId="7685"/>
        </pc:sldMkLst>
        <pc:spChg chg="add mod">
          <ac:chgData name="Shean, Andy" userId="071b05ec-49ac-4a9b-a0e5-e5157c66c8a5" providerId="ADAL" clId="{B8943167-53D8-422E-ACB5-53EAE71E2509}" dt="2025-03-06T18:42:39.356" v="346" actId="1076"/>
          <ac:spMkLst>
            <pc:docMk/>
            <pc:sldMk cId="2036881860" sldId="7685"/>
            <ac:spMk id="4" creationId="{E5214919-88CE-4918-F497-119A18E77B4B}"/>
          </ac:spMkLst>
        </pc:spChg>
        <pc:picChg chg="add mod modCrop">
          <ac:chgData name="Shean, Andy" userId="071b05ec-49ac-4a9b-a0e5-e5157c66c8a5" providerId="ADAL" clId="{B8943167-53D8-422E-ACB5-53EAE71E2509}" dt="2025-03-06T18:41:41.819" v="252" actId="1076"/>
          <ac:picMkLst>
            <pc:docMk/>
            <pc:sldMk cId="2036881860" sldId="7685"/>
            <ac:picMk id="3" creationId="{B969FBB9-30A3-09F3-EFC1-109944BCFDE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27772-F5EA-A542-A06A-C78C922773BA}"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2364B-7230-C740-9134-AABACC4B02FC}" type="slidenum">
              <a:rPr lang="en-US" smtClean="0"/>
              <a:t>‹#›</a:t>
            </a:fld>
            <a:endParaRPr lang="en-US"/>
          </a:p>
        </p:txBody>
      </p:sp>
    </p:spTree>
    <p:extLst>
      <p:ext uri="{BB962C8B-B14F-4D97-AF65-F5344CB8AC3E}">
        <p14:creationId xmlns:p14="http://schemas.microsoft.com/office/powerpoint/2010/main" val="161830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4</a:t>
            </a:fld>
            <a:endParaRPr lang="en-US"/>
          </a:p>
        </p:txBody>
      </p:sp>
    </p:spTree>
    <p:extLst>
      <p:ext uri="{BB962C8B-B14F-4D97-AF65-F5344CB8AC3E}">
        <p14:creationId xmlns:p14="http://schemas.microsoft.com/office/powerpoint/2010/main" val="2968426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5" name="Google Shape;445;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46" name="Google Shape;446;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9" name="Google Shape;449;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*flexible learning materials or personalized feedback, can enhance engagement.</a:t>
            </a:r>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43</a:t>
            </a:fld>
            <a:endParaRPr lang="en-US"/>
          </a:p>
        </p:txBody>
      </p:sp>
    </p:spTree>
    <p:extLst>
      <p:ext uri="{BB962C8B-B14F-4D97-AF65-F5344CB8AC3E}">
        <p14:creationId xmlns:p14="http://schemas.microsoft.com/office/powerpoint/2010/main" val="1383155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B5E0B-8B61-E14C-20D3-BDC122596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0BF74-5A7F-7E3E-0BD1-4AA8BA78B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4B502-6CD1-FE51-8FED-0947A3182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A3AF4D-A1D3-DE38-DD33-5DCD5513EBE0}"/>
              </a:ext>
            </a:extLst>
          </p:cNvPr>
          <p:cNvSpPr>
            <a:spLocks noGrp="1"/>
          </p:cNvSpPr>
          <p:nvPr>
            <p:ph type="sldNum" sz="quarter" idx="5"/>
          </p:nvPr>
        </p:nvSpPr>
        <p:spPr/>
        <p:txBody>
          <a:bodyPr/>
          <a:lstStyle/>
          <a:p>
            <a:fld id="{E2D2364B-7230-C740-9134-AABACC4B02FC}" type="slidenum">
              <a:rPr lang="en-US" smtClean="0"/>
              <a:t>46</a:t>
            </a:fld>
            <a:endParaRPr lang="en-US"/>
          </a:p>
        </p:txBody>
      </p:sp>
    </p:spTree>
    <p:extLst>
      <p:ext uri="{BB962C8B-B14F-4D97-AF65-F5344CB8AC3E}">
        <p14:creationId xmlns:p14="http://schemas.microsoft.com/office/powerpoint/2010/main" val="64730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5"/>
          </p:nvPr>
        </p:nvSpPr>
        <p:spPr/>
        <p:txBody>
          <a:bodyPr/>
          <a:lstStyle/>
          <a:p>
            <a:fld id="{E2D2364B-7230-C740-9134-AABACC4B02FC}" type="slidenum">
              <a:rPr lang="en-US" smtClean="0"/>
              <a:t>47</a:t>
            </a:fld>
            <a:endParaRPr lang="en-US"/>
          </a:p>
        </p:txBody>
      </p:sp>
    </p:spTree>
    <p:extLst>
      <p:ext uri="{BB962C8B-B14F-4D97-AF65-F5344CB8AC3E}">
        <p14:creationId xmlns:p14="http://schemas.microsoft.com/office/powerpoint/2010/main" val="65755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While she was excited, I was terrified.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WERE THEY GOING TO MAKE MY KID FOCUS AND LEARN SOMETHING SO IMPORTANT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centralpenn.aaa.com</a:t>
            </a:r>
            <a:r>
              <a:rPr lang="en-US" dirty="0"/>
              <a:t>/sites/default/files/2019-07/</a:t>
            </a:r>
            <a:r>
              <a:rPr lang="en-US" dirty="0" err="1"/>
              <a:t>opsmanual.pdf</a:t>
            </a:r>
            <a:endParaRPr lang="en-US" dirty="0"/>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48</a:t>
            </a:fld>
            <a:endParaRPr lang="en-US"/>
          </a:p>
        </p:txBody>
      </p:sp>
    </p:spTree>
    <p:extLst>
      <p:ext uri="{BB962C8B-B14F-4D97-AF65-F5344CB8AC3E}">
        <p14:creationId xmlns:p14="http://schemas.microsoft.com/office/powerpoint/2010/main" val="3052478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50</a:t>
            </a:fld>
            <a:endParaRPr lang="en-US"/>
          </a:p>
        </p:txBody>
      </p:sp>
    </p:spTree>
    <p:extLst>
      <p:ext uri="{BB962C8B-B14F-4D97-AF65-F5344CB8AC3E}">
        <p14:creationId xmlns:p14="http://schemas.microsoft.com/office/powerpoint/2010/main" val="736093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7C02A-3888-986E-0D42-3EB350164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93975-4104-2DA5-C5DA-5D3EFF3BE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A3D45-5FE9-9ECA-BD94-82DD324FB7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a:extLst>
              <a:ext uri="{FF2B5EF4-FFF2-40B4-BE49-F238E27FC236}">
                <a16:creationId xmlns:a16="http://schemas.microsoft.com/office/drawing/2014/main" id="{74D0505B-76C1-4009-F034-EFFE1639E8AC}"/>
              </a:ext>
            </a:extLst>
          </p:cNvPr>
          <p:cNvSpPr>
            <a:spLocks noGrp="1"/>
          </p:cNvSpPr>
          <p:nvPr>
            <p:ph type="sldNum" sz="quarter" idx="5"/>
          </p:nvPr>
        </p:nvSpPr>
        <p:spPr/>
        <p:txBody>
          <a:bodyPr/>
          <a:lstStyle/>
          <a:p>
            <a:fld id="{E2D2364B-7230-C740-9134-AABACC4B02FC}" type="slidenum">
              <a:rPr lang="en-US" smtClean="0"/>
              <a:t>51</a:t>
            </a:fld>
            <a:endParaRPr lang="en-US"/>
          </a:p>
        </p:txBody>
      </p:sp>
    </p:spTree>
    <p:extLst>
      <p:ext uri="{BB962C8B-B14F-4D97-AF65-F5344CB8AC3E}">
        <p14:creationId xmlns:p14="http://schemas.microsoft.com/office/powerpoint/2010/main" val="3277422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1D7A6-D97A-B967-F94D-E74EC851B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A4FEF-8E30-3A10-FDDF-68040F2A3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40C6A-81C4-01EB-CC91-19E4F5FE43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a:extLst>
              <a:ext uri="{FF2B5EF4-FFF2-40B4-BE49-F238E27FC236}">
                <a16:creationId xmlns:a16="http://schemas.microsoft.com/office/drawing/2014/main" id="{1D8A1D87-4AA9-C1F5-92C4-4ADE0F34A606}"/>
              </a:ext>
            </a:extLst>
          </p:cNvPr>
          <p:cNvSpPr>
            <a:spLocks noGrp="1"/>
          </p:cNvSpPr>
          <p:nvPr>
            <p:ph type="sldNum" sz="quarter" idx="5"/>
          </p:nvPr>
        </p:nvSpPr>
        <p:spPr/>
        <p:txBody>
          <a:bodyPr/>
          <a:lstStyle/>
          <a:p>
            <a:fld id="{E2D2364B-7230-C740-9134-AABACC4B02FC}" type="slidenum">
              <a:rPr lang="en-US" smtClean="0"/>
              <a:t>53</a:t>
            </a:fld>
            <a:endParaRPr lang="en-US"/>
          </a:p>
        </p:txBody>
      </p:sp>
    </p:spTree>
    <p:extLst>
      <p:ext uri="{BB962C8B-B14F-4D97-AF65-F5344CB8AC3E}">
        <p14:creationId xmlns:p14="http://schemas.microsoft.com/office/powerpoint/2010/main" val="358069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3F257-509C-E2E8-F696-C4CA92615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08451-4BF7-25CE-EC7F-4DAE760A6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2B148-A766-DC9A-B303-A5A6A73E0C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47317F-491A-E693-EE71-A3D08F32C6CE}"/>
              </a:ext>
            </a:extLst>
          </p:cNvPr>
          <p:cNvSpPr>
            <a:spLocks noGrp="1"/>
          </p:cNvSpPr>
          <p:nvPr>
            <p:ph type="sldNum" sz="quarter" idx="5"/>
          </p:nvPr>
        </p:nvSpPr>
        <p:spPr/>
        <p:txBody>
          <a:bodyPr/>
          <a:lstStyle/>
          <a:p>
            <a:fld id="{E2D2364B-7230-C740-9134-AABACC4B02FC}" type="slidenum">
              <a:rPr lang="en-US" smtClean="0"/>
              <a:t>54</a:t>
            </a:fld>
            <a:endParaRPr lang="en-US"/>
          </a:p>
        </p:txBody>
      </p:sp>
    </p:spTree>
    <p:extLst>
      <p:ext uri="{BB962C8B-B14F-4D97-AF65-F5344CB8AC3E}">
        <p14:creationId xmlns:p14="http://schemas.microsoft.com/office/powerpoint/2010/main" val="4130225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55</a:t>
            </a:fld>
            <a:endParaRPr lang="en-US"/>
          </a:p>
        </p:txBody>
      </p:sp>
    </p:spTree>
    <p:extLst>
      <p:ext uri="{BB962C8B-B14F-4D97-AF65-F5344CB8AC3E}">
        <p14:creationId xmlns:p14="http://schemas.microsoft.com/office/powerpoint/2010/main" val="1256546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learn nothing else, get curious</a:t>
            </a:r>
            <a:r>
              <a:rPr lang="mr-IN" dirty="0"/>
              <a:t>…</a:t>
            </a:r>
            <a:r>
              <a:rPr lang="en-US" dirty="0"/>
              <a:t>.favorite professor</a:t>
            </a:r>
            <a:r>
              <a:rPr lang="mr-IN" dirty="0"/>
              <a:t>…</a:t>
            </a:r>
            <a:r>
              <a:rPr lang="en-US" dirty="0"/>
              <a:t>.Dr. Levine</a:t>
            </a:r>
            <a:r>
              <a:rPr lang="mr-IN" dirty="0"/>
              <a:t>…</a:t>
            </a:r>
            <a:r>
              <a:rPr lang="en-US" dirty="0"/>
              <a:t>.make</a:t>
            </a:r>
            <a:r>
              <a:rPr lang="en-US" baseline="0" dirty="0"/>
              <a:t> you think</a:t>
            </a:r>
            <a:r>
              <a:rPr lang="mr-IN" baseline="0" dirty="0"/>
              <a:t>…</a:t>
            </a:r>
            <a:r>
              <a:rPr lang="en-US" baseline="0" dirty="0"/>
              <a:t>leave quotes on the wall</a:t>
            </a:r>
            <a:r>
              <a:rPr lang="mr-IN" baseline="0" dirty="0"/>
              <a:t>…</a:t>
            </a:r>
            <a:r>
              <a:rPr lang="en-US" baseline="0" dirty="0"/>
              <a:t>record him and watch. </a:t>
            </a:r>
            <a:endParaRPr lang="en-US" dirty="0"/>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5</a:t>
            </a:fld>
            <a:endParaRPr lang="en-US"/>
          </a:p>
        </p:txBody>
      </p:sp>
    </p:spTree>
    <p:extLst>
      <p:ext uri="{BB962C8B-B14F-4D97-AF65-F5344CB8AC3E}">
        <p14:creationId xmlns:p14="http://schemas.microsoft.com/office/powerpoint/2010/main" val="181939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gamification and storytelling can cater to diverse motivations and learning needs</a:t>
            </a:r>
          </a:p>
        </p:txBody>
      </p:sp>
      <p:sp>
        <p:nvSpPr>
          <p:cNvPr id="4" name="Slide Number Placeholder 3"/>
          <p:cNvSpPr>
            <a:spLocks noGrp="1"/>
          </p:cNvSpPr>
          <p:nvPr>
            <p:ph type="sldNum" sz="quarter" idx="5"/>
          </p:nvPr>
        </p:nvSpPr>
        <p:spPr/>
        <p:txBody>
          <a:bodyPr/>
          <a:lstStyle/>
          <a:p>
            <a:fld id="{E2D2364B-7230-C740-9134-AABACC4B02FC}" type="slidenum">
              <a:rPr lang="en-US" smtClean="0"/>
              <a:t>56</a:t>
            </a:fld>
            <a:endParaRPr lang="en-US"/>
          </a:p>
        </p:txBody>
      </p:sp>
    </p:spTree>
    <p:extLst>
      <p:ext uri="{BB962C8B-B14F-4D97-AF65-F5344CB8AC3E}">
        <p14:creationId xmlns:p14="http://schemas.microsoft.com/office/powerpoint/2010/main" val="162456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E57EE-0C54-E8AC-507B-FA4E5A799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414DC-C828-1612-DFFF-C923FCEC5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B9DC3-3ECC-C93D-68A8-D96469BF25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6ADDAA-E148-2AEF-4E90-0B5B81A55A56}"/>
              </a:ext>
            </a:extLst>
          </p:cNvPr>
          <p:cNvSpPr>
            <a:spLocks noGrp="1"/>
          </p:cNvSpPr>
          <p:nvPr>
            <p:ph type="sldNum" sz="quarter" idx="5"/>
          </p:nvPr>
        </p:nvSpPr>
        <p:spPr/>
        <p:txBody>
          <a:bodyPr/>
          <a:lstStyle/>
          <a:p>
            <a:fld id="{E2D2364B-7230-C740-9134-AABACC4B02FC}" type="slidenum">
              <a:rPr lang="en-US" smtClean="0"/>
              <a:t>58</a:t>
            </a:fld>
            <a:endParaRPr lang="en-US"/>
          </a:p>
        </p:txBody>
      </p:sp>
    </p:spTree>
    <p:extLst>
      <p:ext uri="{BB962C8B-B14F-4D97-AF65-F5344CB8AC3E}">
        <p14:creationId xmlns:p14="http://schemas.microsoft.com/office/powerpoint/2010/main" val="2431547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C233-F26C-87EC-7A48-DED31E8ED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7E455-68D9-F43C-332D-B3B7B34D8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C5008-A0C8-FD15-440A-9887DEE0B0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A768AB-648C-5D11-8EEA-5A3454E71EEB}"/>
              </a:ext>
            </a:extLst>
          </p:cNvPr>
          <p:cNvSpPr>
            <a:spLocks noGrp="1"/>
          </p:cNvSpPr>
          <p:nvPr>
            <p:ph type="sldNum" sz="quarter" idx="5"/>
          </p:nvPr>
        </p:nvSpPr>
        <p:spPr/>
        <p:txBody>
          <a:bodyPr/>
          <a:lstStyle/>
          <a:p>
            <a:fld id="{E2D2364B-7230-C740-9134-AABACC4B02FC}" type="slidenum">
              <a:rPr lang="en-US" smtClean="0"/>
              <a:t>59</a:t>
            </a:fld>
            <a:endParaRPr lang="en-US"/>
          </a:p>
        </p:txBody>
      </p:sp>
    </p:spTree>
    <p:extLst>
      <p:ext uri="{BB962C8B-B14F-4D97-AF65-F5344CB8AC3E}">
        <p14:creationId xmlns:p14="http://schemas.microsoft.com/office/powerpoint/2010/main" val="119389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61</a:t>
            </a:fld>
            <a:endParaRPr lang="en-US"/>
          </a:p>
        </p:txBody>
      </p:sp>
    </p:spTree>
    <p:extLst>
      <p:ext uri="{BB962C8B-B14F-4D97-AF65-F5344CB8AC3E}">
        <p14:creationId xmlns:p14="http://schemas.microsoft.com/office/powerpoint/2010/main" val="1192890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704C7-6877-E876-2054-A69B6D956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1C3CE-622F-9252-47CE-879D2B575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27812-DF78-DC75-1209-2A655BC4A3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0ED293-FAB2-9872-0DCF-100D709707D5}"/>
              </a:ext>
            </a:extLst>
          </p:cNvPr>
          <p:cNvSpPr>
            <a:spLocks noGrp="1"/>
          </p:cNvSpPr>
          <p:nvPr>
            <p:ph type="sldNum" sz="quarter" idx="5"/>
          </p:nvPr>
        </p:nvSpPr>
        <p:spPr/>
        <p:txBody>
          <a:bodyPr/>
          <a:lstStyle/>
          <a:p>
            <a:fld id="{E2D2364B-7230-C740-9134-AABACC4B02FC}" type="slidenum">
              <a:rPr lang="en-US" smtClean="0"/>
              <a:t>63</a:t>
            </a:fld>
            <a:endParaRPr lang="en-US"/>
          </a:p>
        </p:txBody>
      </p:sp>
    </p:spTree>
    <p:extLst>
      <p:ext uri="{BB962C8B-B14F-4D97-AF65-F5344CB8AC3E}">
        <p14:creationId xmlns:p14="http://schemas.microsoft.com/office/powerpoint/2010/main" val="3895457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C232-83AC-8D4F-655A-B9821B683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080D8-9E10-D31F-9EE2-90388B015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8F807-7F60-DF75-8746-16A42DBA3F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A67C96-B1B3-C3DB-CE57-486F5BF137C9}"/>
              </a:ext>
            </a:extLst>
          </p:cNvPr>
          <p:cNvSpPr>
            <a:spLocks noGrp="1"/>
          </p:cNvSpPr>
          <p:nvPr>
            <p:ph type="sldNum" sz="quarter" idx="5"/>
          </p:nvPr>
        </p:nvSpPr>
        <p:spPr/>
        <p:txBody>
          <a:bodyPr/>
          <a:lstStyle/>
          <a:p>
            <a:fld id="{E2D2364B-7230-C740-9134-AABACC4B02FC}" type="slidenum">
              <a:rPr lang="en-US" smtClean="0"/>
              <a:t>64</a:t>
            </a:fld>
            <a:endParaRPr lang="en-US"/>
          </a:p>
        </p:txBody>
      </p:sp>
    </p:spTree>
    <p:extLst>
      <p:ext uri="{BB962C8B-B14F-4D97-AF65-F5344CB8AC3E}">
        <p14:creationId xmlns:p14="http://schemas.microsoft.com/office/powerpoint/2010/main" val="2301855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Adaptive mixed with a project based learning partner</a:t>
            </a:r>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65</a:t>
            </a:fld>
            <a:endParaRPr lang="en-US"/>
          </a:p>
        </p:txBody>
      </p:sp>
    </p:spTree>
    <p:extLst>
      <p:ext uri="{BB962C8B-B14F-4D97-AF65-F5344CB8AC3E}">
        <p14:creationId xmlns:p14="http://schemas.microsoft.com/office/powerpoint/2010/main" val="2073544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AF9E4-AEFB-E91B-D232-7AF433D08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D4893-87E6-D114-506D-B1690007E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FD4E4-D37B-D099-F312-798587EF17BB}"/>
              </a:ext>
            </a:extLst>
          </p:cNvPr>
          <p:cNvSpPr>
            <a:spLocks noGrp="1"/>
          </p:cNvSpPr>
          <p:nvPr>
            <p:ph type="body" idx="1"/>
          </p:nvPr>
        </p:nvSpPr>
        <p:spPr/>
        <p:txBody>
          <a:bodyPr/>
          <a:lstStyle/>
          <a:p>
            <a:endParaRPr lang="en-US" sz="1800">
              <a:latin typeface="Calibri"/>
              <a:cs typeface="Calibri"/>
            </a:endParaRPr>
          </a:p>
        </p:txBody>
      </p:sp>
      <p:sp>
        <p:nvSpPr>
          <p:cNvPr id="4" name="Slide Number Placeholder 3">
            <a:extLst>
              <a:ext uri="{FF2B5EF4-FFF2-40B4-BE49-F238E27FC236}">
                <a16:creationId xmlns:a16="http://schemas.microsoft.com/office/drawing/2014/main" id="{2E25044D-957F-769B-F702-4EC58EC26E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C8AD1-540C-443E-9AEA-CA8321181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0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16" name="Google Shape;1116;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117" name="Google Shape;1117;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9" name="Google Shape;1119;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20" name="Google Shape;1120;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28" name="Google Shape;328;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69</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8C45E-D773-66C0-13BC-96B75A5DE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7F874-C901-696A-BDEF-54B46CCBA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15120-AB4F-F6DB-1BC6-38829C26CF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A94F4A-41E0-D9E5-D322-754821477C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C8AD1-540C-443E-9AEA-CA8321181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879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71</a:t>
            </a:fld>
            <a:endParaRPr lang="en-US"/>
          </a:p>
        </p:txBody>
      </p:sp>
    </p:spTree>
    <p:extLst>
      <p:ext uri="{BB962C8B-B14F-4D97-AF65-F5344CB8AC3E}">
        <p14:creationId xmlns:p14="http://schemas.microsoft.com/office/powerpoint/2010/main" val="3546968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73</a:t>
            </a:fld>
            <a:endParaRPr lang="en-US"/>
          </a:p>
        </p:txBody>
      </p:sp>
    </p:spTree>
    <p:extLst>
      <p:ext uri="{BB962C8B-B14F-4D97-AF65-F5344CB8AC3E}">
        <p14:creationId xmlns:p14="http://schemas.microsoft.com/office/powerpoint/2010/main" val="2662797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45548-EAEB-1C86-A14C-4B92160BB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F33E8-C4CF-EBF1-25A7-2B1468C0D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87E43-EAAE-35EC-BB7A-1D1B13BAE0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Slack-Lato"/>
              </a:rPr>
              <a:t>So...what is your strategic frame? Why not point of need support? </a:t>
            </a:r>
          </a:p>
          <a:p>
            <a:endParaRPr lang="en-US" dirty="0"/>
          </a:p>
        </p:txBody>
      </p:sp>
      <p:sp>
        <p:nvSpPr>
          <p:cNvPr id="4" name="Slide Number Placeholder 3">
            <a:extLst>
              <a:ext uri="{FF2B5EF4-FFF2-40B4-BE49-F238E27FC236}">
                <a16:creationId xmlns:a16="http://schemas.microsoft.com/office/drawing/2014/main" id="{5C38628E-0F76-6E99-37E4-AEB6F37736D1}"/>
              </a:ext>
            </a:extLst>
          </p:cNvPr>
          <p:cNvSpPr>
            <a:spLocks noGrp="1"/>
          </p:cNvSpPr>
          <p:nvPr>
            <p:ph type="sldNum" sz="quarter" idx="5"/>
          </p:nvPr>
        </p:nvSpPr>
        <p:spPr/>
        <p:txBody>
          <a:bodyPr/>
          <a:lstStyle/>
          <a:p>
            <a:fld id="{E2D2364B-7230-C740-9134-AABACC4B02FC}" type="slidenum">
              <a:rPr lang="en-US" smtClean="0"/>
              <a:t>76</a:t>
            </a:fld>
            <a:endParaRPr lang="en-US"/>
          </a:p>
        </p:txBody>
      </p:sp>
    </p:spTree>
    <p:extLst>
      <p:ext uri="{BB962C8B-B14F-4D97-AF65-F5344CB8AC3E}">
        <p14:creationId xmlns:p14="http://schemas.microsoft.com/office/powerpoint/2010/main" val="2796987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D8A58-C704-6DEA-9516-D4E44D005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200E6-925F-1420-2F21-46EA06031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88E1F-CFF2-4054-B667-11AEC813A6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a:extLst>
              <a:ext uri="{FF2B5EF4-FFF2-40B4-BE49-F238E27FC236}">
                <a16:creationId xmlns:a16="http://schemas.microsoft.com/office/drawing/2014/main" id="{4B5CA8B1-6A8A-A6E9-C3FE-3E0F6A8567E8}"/>
              </a:ext>
            </a:extLst>
          </p:cNvPr>
          <p:cNvSpPr>
            <a:spLocks noGrp="1"/>
          </p:cNvSpPr>
          <p:nvPr>
            <p:ph type="sldNum" sz="quarter" idx="5"/>
          </p:nvPr>
        </p:nvSpPr>
        <p:spPr/>
        <p:txBody>
          <a:bodyPr/>
          <a:lstStyle/>
          <a:p>
            <a:fld id="{E2D2364B-7230-C740-9134-AABACC4B02FC}" type="slidenum">
              <a:rPr lang="en-US" smtClean="0"/>
              <a:t>79</a:t>
            </a:fld>
            <a:endParaRPr lang="en-US"/>
          </a:p>
        </p:txBody>
      </p:sp>
    </p:spTree>
    <p:extLst>
      <p:ext uri="{BB962C8B-B14F-4D97-AF65-F5344CB8AC3E}">
        <p14:creationId xmlns:p14="http://schemas.microsoft.com/office/powerpoint/2010/main" val="205806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a:t>
            </a:r>
            <a:r>
              <a:rPr lang="en-US" baseline="0" dirty="0"/>
              <a:t> education professors it may be number #1</a:t>
            </a:r>
            <a:r>
              <a:rPr lang="mr-IN" baseline="0" dirty="0"/>
              <a:t>…</a:t>
            </a:r>
            <a:r>
              <a:rPr lang="en-US" baseline="0" dirty="0"/>
              <a:t>.WASC, regional accreditor, top standards</a:t>
            </a:r>
            <a:r>
              <a:rPr lang="mr-IN" baseline="0" dirty="0"/>
              <a:t>…</a:t>
            </a:r>
            <a:endParaRPr lang="en-US" dirty="0"/>
          </a:p>
          <a:p>
            <a:r>
              <a:rPr lang="en-US" dirty="0"/>
              <a:t>Welcome</a:t>
            </a:r>
            <a:r>
              <a:rPr lang="mr-IN" dirty="0"/>
              <a:t>…</a:t>
            </a:r>
            <a:r>
              <a:rPr lang="en-US" dirty="0"/>
              <a:t>you chose well!</a:t>
            </a:r>
          </a:p>
          <a:p>
            <a:r>
              <a:rPr lang="en-US" dirty="0"/>
              <a:t>I</a:t>
            </a:r>
            <a:r>
              <a:rPr lang="en-US" baseline="0" dirty="0"/>
              <a:t> promise to make all your wildest educational dreams come true. </a:t>
            </a:r>
            <a:endParaRPr lang="en-US" dirty="0"/>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12</a:t>
            </a:fld>
            <a:endParaRPr lang="en-US"/>
          </a:p>
        </p:txBody>
      </p:sp>
    </p:spTree>
    <p:extLst>
      <p:ext uri="{BB962C8B-B14F-4D97-AF65-F5344CB8AC3E}">
        <p14:creationId xmlns:p14="http://schemas.microsoft.com/office/powerpoint/2010/main" val="58920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degree programs</a:t>
            </a:r>
            <a:r>
              <a:rPr lang="en-US" baseline="0" dirty="0"/>
              <a:t> we invite various employers and leaders</a:t>
            </a:r>
            <a:r>
              <a:rPr lang="mr-IN" baseline="0" dirty="0"/>
              <a:t>…</a:t>
            </a:r>
            <a:r>
              <a:rPr lang="en-US" baseline="0" dirty="0"/>
              <a:t>ask them the type of skills</a:t>
            </a:r>
            <a:r>
              <a:rPr lang="mr-IN" baseline="0" dirty="0"/>
              <a:t>…</a:t>
            </a:r>
            <a:r>
              <a:rPr lang="en-US" baseline="0" dirty="0"/>
              <a:t>EQ and CT #1. </a:t>
            </a:r>
            <a:endParaRPr lang="en-US" dirty="0"/>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13</a:t>
            </a:fld>
            <a:endParaRPr lang="en-US"/>
          </a:p>
        </p:txBody>
      </p:sp>
    </p:spTree>
    <p:extLst>
      <p:ext uri="{BB962C8B-B14F-4D97-AF65-F5344CB8AC3E}">
        <p14:creationId xmlns:p14="http://schemas.microsoft.com/office/powerpoint/2010/main" val="83255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STEM for last point</a:t>
            </a:r>
            <a:r>
              <a:rPr lang="mr-IN" dirty="0"/>
              <a:t>…</a:t>
            </a:r>
            <a:r>
              <a:rPr lang="en-US" dirty="0"/>
              <a:t>.so</a:t>
            </a:r>
            <a:r>
              <a:rPr lang="en-US" baseline="0" dirty="0"/>
              <a:t> what are the implications? Changing information, changing jobs</a:t>
            </a:r>
            <a:r>
              <a:rPr lang="mr-IN" baseline="0" dirty="0"/>
              <a:t>…</a:t>
            </a:r>
            <a:r>
              <a:rPr lang="en-US" baseline="0" dirty="0"/>
              <a:t>.new jobs we cannot even fully comprehend, e.g., robot handler. </a:t>
            </a:r>
            <a:endParaRPr lang="en-US" dirty="0"/>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16</a:t>
            </a:fld>
            <a:endParaRPr lang="en-US"/>
          </a:p>
        </p:txBody>
      </p:sp>
    </p:spTree>
    <p:extLst>
      <p:ext uri="{BB962C8B-B14F-4D97-AF65-F5344CB8AC3E}">
        <p14:creationId xmlns:p14="http://schemas.microsoft.com/office/powerpoint/2010/main" val="157622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Favorite books Road We Make by Walking</a:t>
            </a:r>
            <a:r>
              <a:rPr lang="mr-IN" dirty="0"/>
              <a:t>…</a:t>
            </a:r>
            <a:r>
              <a:rPr lang="en-US" dirty="0"/>
              <a:t>.Restlessness. Wonder. Dr.</a:t>
            </a:r>
            <a:r>
              <a:rPr lang="en-US" baseline="0" dirty="0"/>
              <a:t> Levine moment makes you think</a:t>
            </a:r>
            <a:r>
              <a:rPr lang="mr-IN" baseline="0" dirty="0"/>
              <a:t>…</a:t>
            </a:r>
            <a:r>
              <a:rPr lang="en-US" baseline="0" dirty="0"/>
              <a:t>.electricity. Not junk shot</a:t>
            </a:r>
            <a:r>
              <a:rPr lang="mr-IN" baseline="0" dirty="0"/>
              <a:t>…</a:t>
            </a:r>
            <a:r>
              <a:rPr lang="en-US" baseline="0" dirty="0"/>
              <a:t>not information in, information out, dump the memorization on in the trash the day after quiz learning, And its hard, with standards, tests, and limited time that sometimes can cause us to think about curriculum with a be a mile wide and an inch deep approach. But try not to</a:t>
            </a:r>
            <a:r>
              <a:rPr lang="mr-IN" baseline="0" dirty="0"/>
              <a:t>…</a:t>
            </a:r>
            <a:r>
              <a:rPr lang="en-US" baseline="0" dirty="0"/>
              <a:t>somehow. </a:t>
            </a:r>
          </a:p>
          <a:p>
            <a:endParaRPr lang="en-US" baseline="0" dirty="0"/>
          </a:p>
          <a:p>
            <a:r>
              <a:rPr lang="en-US" baseline="0" dirty="0"/>
              <a:t>Sir Kenneth Robinson Schools Kill Creativity? Watch it</a:t>
            </a:r>
            <a:r>
              <a:rPr lang="mr-IN" baseline="0" dirty="0"/>
              <a:t>…</a:t>
            </a:r>
            <a:r>
              <a:rPr lang="en-US" baseline="0" dirty="0"/>
              <a:t>so good!</a:t>
            </a:r>
            <a:endParaRPr lang="en-US" dirty="0"/>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17</a:t>
            </a:fld>
            <a:endParaRPr lang="en-US"/>
          </a:p>
        </p:txBody>
      </p:sp>
    </p:spTree>
    <p:extLst>
      <p:ext uri="{BB962C8B-B14F-4D97-AF65-F5344CB8AC3E}">
        <p14:creationId xmlns:p14="http://schemas.microsoft.com/office/powerpoint/2010/main" val="257285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4485-3188-B667-B05A-6BF0871D0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75F1B-2ABB-4454-320A-89887351F9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E7284-464F-AF07-F766-231C989360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a:t>
            </a:r>
            <a:r>
              <a:rPr lang="en-US" baseline="0" dirty="0"/>
              <a:t> education professors it may be number #1</a:t>
            </a:r>
            <a:r>
              <a:rPr lang="mr-IN" baseline="0" dirty="0"/>
              <a:t>…</a:t>
            </a:r>
            <a:r>
              <a:rPr lang="en-US" baseline="0" dirty="0"/>
              <a:t>.WASC, regional accreditor, top standards</a:t>
            </a:r>
            <a:r>
              <a:rPr lang="mr-IN" baseline="0" dirty="0"/>
              <a:t>…</a:t>
            </a:r>
            <a:endParaRPr lang="en-US" dirty="0"/>
          </a:p>
          <a:p>
            <a:r>
              <a:rPr lang="en-US" dirty="0"/>
              <a:t>Welcome</a:t>
            </a:r>
            <a:r>
              <a:rPr lang="mr-IN" dirty="0"/>
              <a:t>…</a:t>
            </a:r>
            <a:r>
              <a:rPr lang="en-US" dirty="0"/>
              <a:t>you chose well!</a:t>
            </a:r>
          </a:p>
          <a:p>
            <a:r>
              <a:rPr lang="en-US" dirty="0"/>
              <a:t>I</a:t>
            </a:r>
            <a:r>
              <a:rPr lang="en-US" baseline="0" dirty="0"/>
              <a:t> promise to make all your wildest educational dreams come true. </a:t>
            </a:r>
            <a:endParaRPr lang="en-US" dirty="0"/>
          </a:p>
          <a:p>
            <a:endParaRPr lang="en-US" dirty="0"/>
          </a:p>
        </p:txBody>
      </p:sp>
      <p:sp>
        <p:nvSpPr>
          <p:cNvPr id="4" name="Slide Number Placeholder 3">
            <a:extLst>
              <a:ext uri="{FF2B5EF4-FFF2-40B4-BE49-F238E27FC236}">
                <a16:creationId xmlns:a16="http://schemas.microsoft.com/office/drawing/2014/main" id="{085E0809-D548-C9F9-21F1-BB2049BBAF52}"/>
              </a:ext>
            </a:extLst>
          </p:cNvPr>
          <p:cNvSpPr>
            <a:spLocks noGrp="1"/>
          </p:cNvSpPr>
          <p:nvPr>
            <p:ph type="sldNum" sz="quarter" idx="5"/>
          </p:nvPr>
        </p:nvSpPr>
        <p:spPr/>
        <p:txBody>
          <a:bodyPr/>
          <a:lstStyle/>
          <a:p>
            <a:fld id="{E2D2364B-7230-C740-9134-AABACC4B02FC}" type="slidenum">
              <a:rPr lang="en-US" smtClean="0"/>
              <a:t>19</a:t>
            </a:fld>
            <a:endParaRPr lang="en-US"/>
          </a:p>
        </p:txBody>
      </p:sp>
    </p:spTree>
    <p:extLst>
      <p:ext uri="{BB962C8B-B14F-4D97-AF65-F5344CB8AC3E}">
        <p14:creationId xmlns:p14="http://schemas.microsoft.com/office/powerpoint/2010/main" val="3153723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the question</a:t>
            </a:r>
            <a:r>
              <a:rPr lang="mr-IN" dirty="0"/>
              <a:t>…</a:t>
            </a:r>
            <a:r>
              <a:rPr lang="en-US" dirty="0"/>
              <a:t>.a few</a:t>
            </a:r>
            <a:r>
              <a:rPr lang="en-US" baseline="0" dirty="0"/>
              <a:t> years teaching with a great mentor is more valuable than a college degree in education</a:t>
            </a:r>
            <a:r>
              <a:rPr lang="mr-IN" baseline="0" dirty="0"/>
              <a:t>…</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2D2364B-7230-C740-9134-AABACC4B02FC}" type="slidenum">
              <a:rPr lang="en-US" smtClean="0"/>
              <a:t>35</a:t>
            </a:fld>
            <a:endParaRPr lang="en-US"/>
          </a:p>
        </p:txBody>
      </p:sp>
    </p:spTree>
    <p:extLst>
      <p:ext uri="{BB962C8B-B14F-4D97-AF65-F5344CB8AC3E}">
        <p14:creationId xmlns:p14="http://schemas.microsoft.com/office/powerpoint/2010/main" val="4220352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DF22-E795-61BD-42D4-79D465B01F03}"/>
              </a:ext>
            </a:extLst>
          </p:cNvPr>
          <p:cNvSpPr>
            <a:spLocks noGrp="1"/>
          </p:cNvSpPr>
          <p:nvPr>
            <p:ph type="ctrTitle" hasCustomPrompt="1"/>
          </p:nvPr>
        </p:nvSpPr>
        <p:spPr>
          <a:xfrm>
            <a:off x="1524000" y="1122363"/>
            <a:ext cx="9144000" cy="2387600"/>
          </a:xfrm>
          <a:prstGeom prst="rect">
            <a:avLst/>
          </a:prstGeom>
        </p:spPr>
        <p:txBody>
          <a:bodyPr anchor="b"/>
          <a:lstStyle>
            <a:lvl1pPr algn="r">
              <a:defRPr sz="6000" b="1"/>
            </a:lvl1pPr>
          </a:lstStyle>
          <a:p>
            <a:r>
              <a:rPr lang="en-US" dirty="0"/>
              <a:t>Click to Add Title</a:t>
            </a:r>
          </a:p>
        </p:txBody>
      </p:sp>
      <p:sp>
        <p:nvSpPr>
          <p:cNvPr id="3" name="Subtitle 2">
            <a:extLst>
              <a:ext uri="{FF2B5EF4-FFF2-40B4-BE49-F238E27FC236}">
                <a16:creationId xmlns:a16="http://schemas.microsoft.com/office/drawing/2014/main" id="{58213C17-135C-5113-8657-7C54777E9A5A}"/>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8" name="Picture 7">
            <a:extLst>
              <a:ext uri="{FF2B5EF4-FFF2-40B4-BE49-F238E27FC236}">
                <a16:creationId xmlns:a16="http://schemas.microsoft.com/office/drawing/2014/main" id="{1DCD2BC8-CE62-3151-CA44-8365E914DCD7}"/>
              </a:ext>
            </a:extLst>
          </p:cNvPr>
          <p:cNvPicPr>
            <a:picLocks noChangeAspect="1"/>
          </p:cNvPicPr>
          <p:nvPr/>
        </p:nvPicPr>
        <p:blipFill>
          <a:blip r:embed="rId2"/>
          <a:stretch>
            <a:fillRect/>
          </a:stretch>
        </p:blipFill>
        <p:spPr>
          <a:xfrm>
            <a:off x="8592490" y="6174023"/>
            <a:ext cx="3296256" cy="374044"/>
          </a:xfrm>
          <a:prstGeom prst="rect">
            <a:avLst/>
          </a:prstGeom>
        </p:spPr>
      </p:pic>
      <p:sp>
        <p:nvSpPr>
          <p:cNvPr id="11" name="Rectangle 10">
            <a:extLst>
              <a:ext uri="{FF2B5EF4-FFF2-40B4-BE49-F238E27FC236}">
                <a16:creationId xmlns:a16="http://schemas.microsoft.com/office/drawing/2014/main" id="{2DCB601C-E869-0FC2-AA1E-CD5D2F32845D}"/>
              </a:ext>
            </a:extLst>
          </p:cNvPr>
          <p:cNvSpPr/>
          <p:nvPr/>
        </p:nvSpPr>
        <p:spPr>
          <a:xfrm>
            <a:off x="0" y="5735636"/>
            <a:ext cx="12192000" cy="138389"/>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979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6EFFCB-C35F-0B2E-0748-E598E8F3BAC6}"/>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8" name="TextBox 7">
            <a:extLst>
              <a:ext uri="{FF2B5EF4-FFF2-40B4-BE49-F238E27FC236}">
                <a16:creationId xmlns:a16="http://schemas.microsoft.com/office/drawing/2014/main" id="{8F1F3476-5375-A765-22E6-3702E4F27E7E}"/>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4" name="Rectangle 3">
            <a:extLst>
              <a:ext uri="{FF2B5EF4-FFF2-40B4-BE49-F238E27FC236}">
                <a16:creationId xmlns:a16="http://schemas.microsoft.com/office/drawing/2014/main" id="{95F25E7E-5AD7-16B0-99B7-B498CCB36EF5}"/>
              </a:ext>
            </a:extLst>
          </p:cNvPr>
          <p:cNvSpPr/>
          <p:nvPr/>
        </p:nvSpPr>
        <p:spPr>
          <a:xfrm flipV="1">
            <a:off x="-1" y="1161088"/>
            <a:ext cx="9339943" cy="833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6EB41737-582E-514D-FCBE-0C3A8AC51034}"/>
              </a:ext>
            </a:extLst>
          </p:cNvPr>
          <p:cNvSpPr>
            <a:spLocks noGrp="1"/>
          </p:cNvSpPr>
          <p:nvPr>
            <p:ph type="title" hasCustomPrompt="1"/>
          </p:nvPr>
        </p:nvSpPr>
        <p:spPr>
          <a:xfrm>
            <a:off x="838200" y="136525"/>
            <a:ext cx="10515600" cy="887205"/>
          </a:xfrm>
          <a:prstGeom prst="rect">
            <a:avLst/>
          </a:prstGeom>
        </p:spPr>
        <p:txBody>
          <a:bodyPr>
            <a:normAutofit/>
          </a:bodyPr>
          <a:lstStyle>
            <a:lvl1pPr>
              <a:defRPr sz="3600" b="1"/>
            </a:lvl1pPr>
          </a:lstStyle>
          <a:p>
            <a:br>
              <a:rPr lang="en-US" dirty="0"/>
            </a:br>
            <a:r>
              <a:rPr lang="en-US" dirty="0"/>
              <a:t>Click to edit Master title style</a:t>
            </a:r>
          </a:p>
        </p:txBody>
      </p:sp>
      <p:sp>
        <p:nvSpPr>
          <p:cNvPr id="6" name="Content Placeholder 2">
            <a:extLst>
              <a:ext uri="{FF2B5EF4-FFF2-40B4-BE49-F238E27FC236}">
                <a16:creationId xmlns:a16="http://schemas.microsoft.com/office/drawing/2014/main" id="{476BFD81-4B6D-D4B7-2FBD-91F86F1BE3AC}"/>
              </a:ext>
            </a:extLst>
          </p:cNvPr>
          <p:cNvSpPr>
            <a:spLocks noGrp="1"/>
          </p:cNvSpPr>
          <p:nvPr>
            <p:ph idx="1"/>
          </p:nvPr>
        </p:nvSpPr>
        <p:spPr>
          <a:xfrm>
            <a:off x="838200" y="1371600"/>
            <a:ext cx="10515600" cy="48053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377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6EFFCB-C35F-0B2E-0748-E598E8F3BAC6}"/>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8" name="TextBox 7">
            <a:extLst>
              <a:ext uri="{FF2B5EF4-FFF2-40B4-BE49-F238E27FC236}">
                <a16:creationId xmlns:a16="http://schemas.microsoft.com/office/drawing/2014/main" id="{8F1F3476-5375-A765-22E6-3702E4F27E7E}"/>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4" name="Rectangle 3">
            <a:extLst>
              <a:ext uri="{FF2B5EF4-FFF2-40B4-BE49-F238E27FC236}">
                <a16:creationId xmlns:a16="http://schemas.microsoft.com/office/drawing/2014/main" id="{95F25E7E-5AD7-16B0-99B7-B498CCB36EF5}"/>
              </a:ext>
            </a:extLst>
          </p:cNvPr>
          <p:cNvSpPr/>
          <p:nvPr/>
        </p:nvSpPr>
        <p:spPr>
          <a:xfrm flipV="1">
            <a:off x="-1" y="1161088"/>
            <a:ext cx="9339943" cy="83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6EB41737-582E-514D-FCBE-0C3A8AC51034}"/>
              </a:ext>
            </a:extLst>
          </p:cNvPr>
          <p:cNvSpPr>
            <a:spLocks noGrp="1"/>
          </p:cNvSpPr>
          <p:nvPr>
            <p:ph type="title" hasCustomPrompt="1"/>
          </p:nvPr>
        </p:nvSpPr>
        <p:spPr>
          <a:xfrm>
            <a:off x="838200" y="136525"/>
            <a:ext cx="10515600" cy="887205"/>
          </a:xfrm>
          <a:prstGeom prst="rect">
            <a:avLst/>
          </a:prstGeom>
        </p:spPr>
        <p:txBody>
          <a:bodyPr>
            <a:normAutofit/>
          </a:bodyPr>
          <a:lstStyle>
            <a:lvl1pPr>
              <a:defRPr sz="3600" b="1"/>
            </a:lvl1pPr>
          </a:lstStyle>
          <a:p>
            <a:br>
              <a:rPr lang="en-US" dirty="0"/>
            </a:br>
            <a:r>
              <a:rPr lang="en-US" dirty="0"/>
              <a:t>Click to edit Master title style</a:t>
            </a:r>
          </a:p>
        </p:txBody>
      </p:sp>
      <p:sp>
        <p:nvSpPr>
          <p:cNvPr id="6" name="Content Placeholder 2">
            <a:extLst>
              <a:ext uri="{FF2B5EF4-FFF2-40B4-BE49-F238E27FC236}">
                <a16:creationId xmlns:a16="http://schemas.microsoft.com/office/drawing/2014/main" id="{476BFD81-4B6D-D4B7-2FBD-91F86F1BE3AC}"/>
              </a:ext>
            </a:extLst>
          </p:cNvPr>
          <p:cNvSpPr>
            <a:spLocks noGrp="1"/>
          </p:cNvSpPr>
          <p:nvPr>
            <p:ph idx="1"/>
          </p:nvPr>
        </p:nvSpPr>
        <p:spPr>
          <a:xfrm>
            <a:off x="838200" y="1371600"/>
            <a:ext cx="10515600" cy="48053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58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6EFFCB-C35F-0B2E-0748-E598E8F3BAC6}"/>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solidFill>
              </a:rPr>
              <a:t>PENN FOSTER GROUP</a:t>
            </a:r>
          </a:p>
        </p:txBody>
      </p:sp>
      <p:sp>
        <p:nvSpPr>
          <p:cNvPr id="8" name="TextBox 7">
            <a:extLst>
              <a:ext uri="{FF2B5EF4-FFF2-40B4-BE49-F238E27FC236}">
                <a16:creationId xmlns:a16="http://schemas.microsoft.com/office/drawing/2014/main" id="{8F1F3476-5375-A765-22E6-3702E4F27E7E}"/>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solidFill>
              </a:rPr>
              <a:t>CONFIDENTIAL</a:t>
            </a:r>
          </a:p>
        </p:txBody>
      </p:sp>
      <p:sp>
        <p:nvSpPr>
          <p:cNvPr id="4" name="Title 1">
            <a:extLst>
              <a:ext uri="{FF2B5EF4-FFF2-40B4-BE49-F238E27FC236}">
                <a16:creationId xmlns:a16="http://schemas.microsoft.com/office/drawing/2014/main" id="{B223A0DA-5529-6A73-74D1-66F1F7011FD7}"/>
              </a:ext>
            </a:extLst>
          </p:cNvPr>
          <p:cNvSpPr>
            <a:spLocks noGrp="1"/>
          </p:cNvSpPr>
          <p:nvPr>
            <p:ph type="title" hasCustomPrompt="1"/>
          </p:nvPr>
        </p:nvSpPr>
        <p:spPr>
          <a:xfrm>
            <a:off x="838200" y="136525"/>
            <a:ext cx="10515600" cy="887205"/>
          </a:xfrm>
          <a:prstGeom prst="rect">
            <a:avLst/>
          </a:prstGeom>
        </p:spPr>
        <p:txBody>
          <a:bodyPr>
            <a:normAutofit/>
          </a:bodyPr>
          <a:lstStyle>
            <a:lvl1pPr>
              <a:defRPr sz="3600" b="1">
                <a:solidFill>
                  <a:schemeClr val="bg1"/>
                </a:solidFill>
              </a:defRPr>
            </a:lvl1pPr>
          </a:lstStyle>
          <a:p>
            <a:br>
              <a:rPr lang="en-US" dirty="0"/>
            </a:br>
            <a:r>
              <a:rPr lang="en-US" dirty="0"/>
              <a:t>Click to edit Master title style</a:t>
            </a:r>
          </a:p>
        </p:txBody>
      </p:sp>
      <p:sp>
        <p:nvSpPr>
          <p:cNvPr id="5" name="Content Placeholder 2">
            <a:extLst>
              <a:ext uri="{FF2B5EF4-FFF2-40B4-BE49-F238E27FC236}">
                <a16:creationId xmlns:a16="http://schemas.microsoft.com/office/drawing/2014/main" id="{FB6F0D9E-2482-7EC8-ECCB-C52C2E915569}"/>
              </a:ext>
            </a:extLst>
          </p:cNvPr>
          <p:cNvSpPr>
            <a:spLocks noGrp="1"/>
          </p:cNvSpPr>
          <p:nvPr>
            <p:ph idx="1"/>
          </p:nvPr>
        </p:nvSpPr>
        <p:spPr>
          <a:xfrm>
            <a:off x="838200" y="1162878"/>
            <a:ext cx="10515600" cy="5014085"/>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0620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6EFFCB-C35F-0B2E-0748-E598E8F3BAC6}"/>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solidFill>
              </a:rPr>
              <a:t>PENN FOSTER GROUP</a:t>
            </a:r>
          </a:p>
        </p:txBody>
      </p:sp>
      <p:sp>
        <p:nvSpPr>
          <p:cNvPr id="8" name="TextBox 7">
            <a:extLst>
              <a:ext uri="{FF2B5EF4-FFF2-40B4-BE49-F238E27FC236}">
                <a16:creationId xmlns:a16="http://schemas.microsoft.com/office/drawing/2014/main" id="{8F1F3476-5375-A765-22E6-3702E4F27E7E}"/>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solidFill>
              </a:rPr>
              <a:t>CONFIDENTIAL</a:t>
            </a:r>
          </a:p>
        </p:txBody>
      </p:sp>
      <p:sp>
        <p:nvSpPr>
          <p:cNvPr id="4" name="Rectangle 3">
            <a:extLst>
              <a:ext uri="{FF2B5EF4-FFF2-40B4-BE49-F238E27FC236}">
                <a16:creationId xmlns:a16="http://schemas.microsoft.com/office/drawing/2014/main" id="{95F25E7E-5AD7-16B0-99B7-B498CCB36EF5}"/>
              </a:ext>
            </a:extLst>
          </p:cNvPr>
          <p:cNvSpPr/>
          <p:nvPr/>
        </p:nvSpPr>
        <p:spPr>
          <a:xfrm flipV="1">
            <a:off x="-1" y="1154428"/>
            <a:ext cx="9339943" cy="569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FC5BC3FB-E98C-69E9-E4ED-8DF0C1C9E144}"/>
              </a:ext>
            </a:extLst>
          </p:cNvPr>
          <p:cNvSpPr>
            <a:spLocks noGrp="1"/>
          </p:cNvSpPr>
          <p:nvPr>
            <p:ph type="title" hasCustomPrompt="1"/>
          </p:nvPr>
        </p:nvSpPr>
        <p:spPr>
          <a:xfrm>
            <a:off x="838200" y="136525"/>
            <a:ext cx="10515600" cy="887205"/>
          </a:xfrm>
          <a:prstGeom prst="rect">
            <a:avLst/>
          </a:prstGeom>
        </p:spPr>
        <p:txBody>
          <a:bodyPr>
            <a:normAutofit/>
          </a:bodyPr>
          <a:lstStyle>
            <a:lvl1pPr>
              <a:defRPr sz="3600" b="1">
                <a:solidFill>
                  <a:schemeClr val="bg1"/>
                </a:solidFill>
              </a:defRPr>
            </a:lvl1pPr>
          </a:lstStyle>
          <a:p>
            <a:br>
              <a:rPr lang="en-US" dirty="0"/>
            </a:br>
            <a:r>
              <a:rPr lang="en-US" dirty="0"/>
              <a:t>Click to edit Master title style</a:t>
            </a:r>
          </a:p>
        </p:txBody>
      </p:sp>
      <p:sp>
        <p:nvSpPr>
          <p:cNvPr id="6" name="Content Placeholder 2">
            <a:extLst>
              <a:ext uri="{FF2B5EF4-FFF2-40B4-BE49-F238E27FC236}">
                <a16:creationId xmlns:a16="http://schemas.microsoft.com/office/drawing/2014/main" id="{2E03C228-38E5-E7E4-B0E9-530042AF1BE8}"/>
              </a:ext>
            </a:extLst>
          </p:cNvPr>
          <p:cNvSpPr>
            <a:spLocks noGrp="1"/>
          </p:cNvSpPr>
          <p:nvPr>
            <p:ph idx="1"/>
          </p:nvPr>
        </p:nvSpPr>
        <p:spPr>
          <a:xfrm>
            <a:off x="838200" y="1342072"/>
            <a:ext cx="10515600" cy="4834892"/>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710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1C26-5667-039C-96A6-CEE0C7AB3A2D}"/>
              </a:ext>
            </a:extLst>
          </p:cNvPr>
          <p:cNvSpPr>
            <a:spLocks noGrp="1"/>
          </p:cNvSpPr>
          <p:nvPr>
            <p:ph type="title"/>
          </p:nvPr>
        </p:nvSpPr>
        <p:spPr>
          <a:xfrm>
            <a:off x="2904292" y="2678906"/>
            <a:ext cx="9201570" cy="1500187"/>
          </a:xfrm>
          <a:prstGeom prst="rect">
            <a:avLst/>
          </a:prstGeom>
        </p:spPr>
        <p:txBody>
          <a:bodyPr anchor="b">
            <a:normAutofit/>
          </a:bodyPr>
          <a:lstStyle>
            <a:lvl1pPr>
              <a:defRPr sz="4400" b="1"/>
            </a:lvl1pPr>
          </a:lstStyle>
          <a:p>
            <a:r>
              <a:rPr lang="en-US"/>
              <a:t>Click to edit Master title style</a:t>
            </a:r>
            <a:endParaRPr lang="en-US" dirty="0"/>
          </a:p>
        </p:txBody>
      </p:sp>
      <p:sp>
        <p:nvSpPr>
          <p:cNvPr id="7" name="TextBox 6">
            <a:extLst>
              <a:ext uri="{FF2B5EF4-FFF2-40B4-BE49-F238E27FC236}">
                <a16:creationId xmlns:a16="http://schemas.microsoft.com/office/drawing/2014/main" id="{EA407AEF-EE22-0D89-E92C-299C412166F8}"/>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8" name="TextBox 7">
            <a:extLst>
              <a:ext uri="{FF2B5EF4-FFF2-40B4-BE49-F238E27FC236}">
                <a16:creationId xmlns:a16="http://schemas.microsoft.com/office/drawing/2014/main" id="{CA4995F3-700A-67BC-A7AA-E04386509698}"/>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Tree>
    <p:extLst>
      <p:ext uri="{BB962C8B-B14F-4D97-AF65-F5344CB8AC3E}">
        <p14:creationId xmlns:p14="http://schemas.microsoft.com/office/powerpoint/2010/main" val="702992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407AEF-EE22-0D89-E92C-299C412166F8}"/>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solidFill>
              </a:rPr>
              <a:t>PENN FOSTER GROUP</a:t>
            </a:r>
          </a:p>
        </p:txBody>
      </p:sp>
      <p:sp>
        <p:nvSpPr>
          <p:cNvPr id="8" name="TextBox 7">
            <a:extLst>
              <a:ext uri="{FF2B5EF4-FFF2-40B4-BE49-F238E27FC236}">
                <a16:creationId xmlns:a16="http://schemas.microsoft.com/office/drawing/2014/main" id="{CA4995F3-700A-67BC-A7AA-E04386509698}"/>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solidFill>
              </a:rPr>
              <a:t>CONFIDENTIAL</a:t>
            </a:r>
          </a:p>
        </p:txBody>
      </p:sp>
      <p:sp>
        <p:nvSpPr>
          <p:cNvPr id="3" name="Title 1">
            <a:extLst>
              <a:ext uri="{FF2B5EF4-FFF2-40B4-BE49-F238E27FC236}">
                <a16:creationId xmlns:a16="http://schemas.microsoft.com/office/drawing/2014/main" id="{9EB46A45-1A47-6BE0-28BB-055F75A4C435}"/>
              </a:ext>
            </a:extLst>
          </p:cNvPr>
          <p:cNvSpPr>
            <a:spLocks noGrp="1"/>
          </p:cNvSpPr>
          <p:nvPr>
            <p:ph type="title"/>
          </p:nvPr>
        </p:nvSpPr>
        <p:spPr>
          <a:xfrm>
            <a:off x="2904292" y="2678906"/>
            <a:ext cx="9201570" cy="1500187"/>
          </a:xfrm>
          <a:prstGeom prst="rect">
            <a:avLst/>
          </a:prstGeom>
        </p:spPr>
        <p:txBody>
          <a:bodyPr anchor="b">
            <a:normAutofit/>
          </a:bodyPr>
          <a:lstStyle>
            <a:lvl1pPr>
              <a:defRPr sz="44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1595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6E05C-4C75-E19E-6178-F19A991A96F2}"/>
              </a:ext>
            </a:extLst>
          </p:cNvPr>
          <p:cNvSpPr>
            <a:spLocks noGrp="1"/>
          </p:cNvSpPr>
          <p:nvPr>
            <p:ph type="title"/>
          </p:nvPr>
        </p:nvSpPr>
        <p:spPr>
          <a:xfrm>
            <a:off x="838200" y="211940"/>
            <a:ext cx="10515600" cy="722338"/>
          </a:xfrm>
          <a:prstGeom prst="rect">
            <a:avLst/>
          </a:prstGeom>
        </p:spPr>
        <p:txBody>
          <a:bodyPr>
            <a:normAutofit/>
          </a:bodyPr>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228E434-A309-3129-4353-B9C15B72E027}"/>
              </a:ext>
            </a:extLst>
          </p:cNvPr>
          <p:cNvSpPr>
            <a:spLocks noGrp="1"/>
          </p:cNvSpPr>
          <p:nvPr>
            <p:ph sz="half" idx="1"/>
          </p:nvPr>
        </p:nvSpPr>
        <p:spPr>
          <a:xfrm>
            <a:off x="838200" y="1013792"/>
            <a:ext cx="5181600" cy="5163172"/>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A2DA4BD-ECBD-9883-CBEA-35A62FF919ED}"/>
              </a:ext>
            </a:extLst>
          </p:cNvPr>
          <p:cNvSpPr>
            <a:spLocks noGrp="1"/>
          </p:cNvSpPr>
          <p:nvPr>
            <p:ph sz="half" idx="2"/>
          </p:nvPr>
        </p:nvSpPr>
        <p:spPr>
          <a:xfrm>
            <a:off x="6172200" y="1013792"/>
            <a:ext cx="5181600" cy="5163172"/>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6C0D25E7-C916-60F5-F5FF-ABF784C1BAB9}"/>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9" name="TextBox 8">
            <a:extLst>
              <a:ext uri="{FF2B5EF4-FFF2-40B4-BE49-F238E27FC236}">
                <a16:creationId xmlns:a16="http://schemas.microsoft.com/office/drawing/2014/main" id="{A313CDF0-7F5C-F257-1E76-02B05126ED64}"/>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Tree>
    <p:extLst>
      <p:ext uri="{BB962C8B-B14F-4D97-AF65-F5344CB8AC3E}">
        <p14:creationId xmlns:p14="http://schemas.microsoft.com/office/powerpoint/2010/main" val="469571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5AF7B1-0FD7-1EDE-3E7B-F17D63F498BF}"/>
              </a:ext>
            </a:extLst>
          </p:cNvPr>
          <p:cNvSpPr/>
          <p:nvPr/>
        </p:nvSpPr>
        <p:spPr>
          <a:xfrm flipV="1">
            <a:off x="4003040" y="1303928"/>
            <a:ext cx="8183660" cy="539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228E434-A309-3129-4353-B9C15B72E027}"/>
              </a:ext>
            </a:extLst>
          </p:cNvPr>
          <p:cNvSpPr>
            <a:spLocks noGrp="1"/>
          </p:cNvSpPr>
          <p:nvPr>
            <p:ph sz="half" idx="1"/>
          </p:nvPr>
        </p:nvSpPr>
        <p:spPr>
          <a:xfrm>
            <a:off x="5300" y="0"/>
            <a:ext cx="3997740" cy="6858000"/>
          </a:xfrm>
          <a:prstGeom prst="rect">
            <a:avLst/>
          </a:prstGeom>
        </p:spPr>
        <p:txBody>
          <a:bodyPr/>
          <a:lstStyle>
            <a:lvl1pPr marL="0" indent="0">
              <a:buNone/>
              <a:defRPr/>
            </a:lvl1pPr>
          </a:lstStyle>
          <a:p>
            <a:pPr lvl="0"/>
            <a:r>
              <a:rPr lang="en-US"/>
              <a:t>Click to edit Master text styles</a:t>
            </a:r>
          </a:p>
        </p:txBody>
      </p:sp>
      <p:sp>
        <p:nvSpPr>
          <p:cNvPr id="8" name="TextBox 7">
            <a:extLst>
              <a:ext uri="{FF2B5EF4-FFF2-40B4-BE49-F238E27FC236}">
                <a16:creationId xmlns:a16="http://schemas.microsoft.com/office/drawing/2014/main" id="{6C0D25E7-C916-60F5-F5FF-ABF784C1BAB9}"/>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9" name="TextBox 8">
            <a:extLst>
              <a:ext uri="{FF2B5EF4-FFF2-40B4-BE49-F238E27FC236}">
                <a16:creationId xmlns:a16="http://schemas.microsoft.com/office/drawing/2014/main" id="{A313CDF0-7F5C-F257-1E76-02B05126ED64}"/>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6" name="Title 1">
            <a:extLst>
              <a:ext uri="{FF2B5EF4-FFF2-40B4-BE49-F238E27FC236}">
                <a16:creationId xmlns:a16="http://schemas.microsoft.com/office/drawing/2014/main" id="{01CC3AB1-9863-3F3A-30EF-FD407892A9A2}"/>
              </a:ext>
            </a:extLst>
          </p:cNvPr>
          <p:cNvSpPr>
            <a:spLocks noGrp="1"/>
          </p:cNvSpPr>
          <p:nvPr>
            <p:ph type="title" hasCustomPrompt="1"/>
          </p:nvPr>
        </p:nvSpPr>
        <p:spPr>
          <a:xfrm>
            <a:off x="4110162" y="136247"/>
            <a:ext cx="7995700" cy="1163543"/>
          </a:xfrm>
          <a:prstGeom prst="rect">
            <a:avLst/>
          </a:prstGeom>
        </p:spPr>
        <p:txBody>
          <a:bodyPr>
            <a:normAutofit/>
          </a:bodyPr>
          <a:lstStyle>
            <a:lvl1pPr>
              <a:defRPr sz="3600" b="1">
                <a:solidFill>
                  <a:schemeClr val="tx1"/>
                </a:solidFill>
              </a:defRPr>
            </a:lvl1pPr>
          </a:lstStyle>
          <a:p>
            <a:br>
              <a:rPr lang="en-US" dirty="0"/>
            </a:br>
            <a:r>
              <a:rPr lang="en-US" dirty="0"/>
              <a:t>Click to edit Master title style</a:t>
            </a:r>
          </a:p>
        </p:txBody>
      </p:sp>
      <p:sp>
        <p:nvSpPr>
          <p:cNvPr id="7" name="Content Placeholder 3">
            <a:extLst>
              <a:ext uri="{FF2B5EF4-FFF2-40B4-BE49-F238E27FC236}">
                <a16:creationId xmlns:a16="http://schemas.microsoft.com/office/drawing/2014/main" id="{B470C6F3-F79E-AE42-51F9-498781143BFD}"/>
              </a:ext>
            </a:extLst>
          </p:cNvPr>
          <p:cNvSpPr>
            <a:spLocks noGrp="1"/>
          </p:cNvSpPr>
          <p:nvPr>
            <p:ph sz="half" idx="2"/>
          </p:nvPr>
        </p:nvSpPr>
        <p:spPr>
          <a:xfrm>
            <a:off x="4191000" y="1489909"/>
            <a:ext cx="7503160" cy="4748332"/>
          </a:xfrm>
          <a:prstGeom prst="rect">
            <a:avLst/>
          </a:prstGeom>
        </p:spPr>
        <p:txBody>
          <a:bodyPr/>
          <a:lstStyle>
            <a:lvl1pPr>
              <a:defRPr sz="2800"/>
            </a:lvl1pPr>
            <a:lvl2pPr>
              <a:defRPr sz="2400"/>
            </a:lvl2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9551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5AF7B1-0FD7-1EDE-3E7B-F17D63F498BF}"/>
              </a:ext>
            </a:extLst>
          </p:cNvPr>
          <p:cNvSpPr/>
          <p:nvPr/>
        </p:nvSpPr>
        <p:spPr>
          <a:xfrm flipV="1">
            <a:off x="4003040" y="1313868"/>
            <a:ext cx="8183660" cy="539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Title 1">
            <a:extLst>
              <a:ext uri="{FF2B5EF4-FFF2-40B4-BE49-F238E27FC236}">
                <a16:creationId xmlns:a16="http://schemas.microsoft.com/office/drawing/2014/main" id="{5786E05C-4C75-E19E-6178-F19A991A96F2}"/>
              </a:ext>
            </a:extLst>
          </p:cNvPr>
          <p:cNvSpPr>
            <a:spLocks noGrp="1"/>
          </p:cNvSpPr>
          <p:nvPr>
            <p:ph type="title" hasCustomPrompt="1"/>
          </p:nvPr>
        </p:nvSpPr>
        <p:spPr>
          <a:xfrm>
            <a:off x="4110162" y="136247"/>
            <a:ext cx="7995700" cy="1163543"/>
          </a:xfrm>
          <a:prstGeom prst="rect">
            <a:avLst/>
          </a:prstGeom>
        </p:spPr>
        <p:txBody>
          <a:bodyPr>
            <a:normAutofit/>
          </a:bodyPr>
          <a:lstStyle>
            <a:lvl1pPr>
              <a:defRPr sz="3600" b="1">
                <a:solidFill>
                  <a:schemeClr val="tx1"/>
                </a:solidFill>
              </a:defRPr>
            </a:lvl1pPr>
          </a:lstStyle>
          <a:p>
            <a:br>
              <a:rPr lang="en-US" dirty="0"/>
            </a:br>
            <a:r>
              <a:rPr lang="en-US" dirty="0"/>
              <a:t>Click to edit Master title style</a:t>
            </a:r>
          </a:p>
        </p:txBody>
      </p:sp>
      <p:sp>
        <p:nvSpPr>
          <p:cNvPr id="3" name="Content Placeholder 2">
            <a:extLst>
              <a:ext uri="{FF2B5EF4-FFF2-40B4-BE49-F238E27FC236}">
                <a16:creationId xmlns:a16="http://schemas.microsoft.com/office/drawing/2014/main" id="{4228E434-A309-3129-4353-B9C15B72E027}"/>
              </a:ext>
            </a:extLst>
          </p:cNvPr>
          <p:cNvSpPr>
            <a:spLocks noGrp="1"/>
          </p:cNvSpPr>
          <p:nvPr>
            <p:ph sz="half" idx="1"/>
          </p:nvPr>
        </p:nvSpPr>
        <p:spPr>
          <a:xfrm>
            <a:off x="5300" y="0"/>
            <a:ext cx="3997740" cy="6858000"/>
          </a:xfrm>
          <a:prstGeom prst="rect">
            <a:avLst/>
          </a:prstGeo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7A2DA4BD-ECBD-9883-CBEA-35A62FF919ED}"/>
              </a:ext>
            </a:extLst>
          </p:cNvPr>
          <p:cNvSpPr>
            <a:spLocks noGrp="1"/>
          </p:cNvSpPr>
          <p:nvPr>
            <p:ph sz="half" idx="2"/>
          </p:nvPr>
        </p:nvSpPr>
        <p:spPr>
          <a:xfrm>
            <a:off x="4191000" y="1489909"/>
            <a:ext cx="7503160" cy="4748332"/>
          </a:xfrm>
          <a:prstGeom prst="rect">
            <a:avLst/>
          </a:prstGeom>
        </p:spPr>
        <p:txBody>
          <a:bodyPr/>
          <a:lstStyle>
            <a:lvl1pPr>
              <a:defRPr sz="2800"/>
            </a:lvl1pPr>
            <a:lvl2pPr>
              <a:defRPr sz="2400"/>
            </a:lvl2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6C0D25E7-C916-60F5-F5FF-ABF784C1BAB9}"/>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9" name="TextBox 8">
            <a:extLst>
              <a:ext uri="{FF2B5EF4-FFF2-40B4-BE49-F238E27FC236}">
                <a16:creationId xmlns:a16="http://schemas.microsoft.com/office/drawing/2014/main" id="{A313CDF0-7F5C-F257-1E76-02B05126ED64}"/>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Tree>
    <p:extLst>
      <p:ext uri="{BB962C8B-B14F-4D97-AF65-F5344CB8AC3E}">
        <p14:creationId xmlns:p14="http://schemas.microsoft.com/office/powerpoint/2010/main" val="3711519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0B83-A0C6-5002-A9FB-7EB25EE0CA06}"/>
              </a:ext>
            </a:extLst>
          </p:cNvPr>
          <p:cNvSpPr>
            <a:spLocks noGrp="1"/>
          </p:cNvSpPr>
          <p:nvPr>
            <p:ph type="title"/>
          </p:nvPr>
        </p:nvSpPr>
        <p:spPr>
          <a:xfrm>
            <a:off x="839788" y="365125"/>
            <a:ext cx="10515600" cy="823913"/>
          </a:xfrm>
          <a:prstGeom prst="rect">
            <a:avLst/>
          </a:prstGeom>
        </p:spPr>
        <p:txBody>
          <a:bodyPr>
            <a:normAutofit/>
          </a:bodyPr>
          <a:lstStyle>
            <a:lvl1pPr>
              <a:defRPr sz="3200"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D635F01-A44E-56FC-82A2-F3F83C663EF0}"/>
              </a:ext>
            </a:extLst>
          </p:cNvPr>
          <p:cNvSpPr>
            <a:spLocks noGrp="1"/>
          </p:cNvSpPr>
          <p:nvPr>
            <p:ph type="body" idx="1"/>
          </p:nvPr>
        </p:nvSpPr>
        <p:spPr>
          <a:xfrm>
            <a:off x="839788" y="124384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EC6CAC-1CDD-7957-D12D-2E7FF8DFA3D2}"/>
              </a:ext>
            </a:extLst>
          </p:cNvPr>
          <p:cNvSpPr>
            <a:spLocks noGrp="1"/>
          </p:cNvSpPr>
          <p:nvPr>
            <p:ph sz="half" idx="2"/>
          </p:nvPr>
        </p:nvSpPr>
        <p:spPr>
          <a:xfrm>
            <a:off x="839788" y="2122556"/>
            <a:ext cx="5157787" cy="4067107"/>
          </a:xfrm>
          <a:prstGeom prst="rect">
            <a:avLst/>
          </a:prstGeo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3592ACF-D787-3689-FF85-3CFCC7FBD841}"/>
              </a:ext>
            </a:extLst>
          </p:cNvPr>
          <p:cNvSpPr>
            <a:spLocks noGrp="1"/>
          </p:cNvSpPr>
          <p:nvPr>
            <p:ph type="body" sz="quarter" idx="3"/>
          </p:nvPr>
        </p:nvSpPr>
        <p:spPr>
          <a:xfrm>
            <a:off x="6172200" y="124384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7747D2-E782-234F-739A-36BF52DB91DF}"/>
              </a:ext>
            </a:extLst>
          </p:cNvPr>
          <p:cNvSpPr>
            <a:spLocks noGrp="1"/>
          </p:cNvSpPr>
          <p:nvPr>
            <p:ph sz="quarter" idx="4"/>
          </p:nvPr>
        </p:nvSpPr>
        <p:spPr>
          <a:xfrm>
            <a:off x="6172200" y="2122556"/>
            <a:ext cx="5183188" cy="4067107"/>
          </a:xfrm>
          <a:prstGeom prst="rect">
            <a:avLst/>
          </a:prstGeo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DD6CB6D5-4BBE-50A1-E12B-7DF1994B9C01}"/>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11" name="TextBox 10">
            <a:extLst>
              <a:ext uri="{FF2B5EF4-FFF2-40B4-BE49-F238E27FC236}">
                <a16:creationId xmlns:a16="http://schemas.microsoft.com/office/drawing/2014/main" id="{2B5EED64-8DDA-E794-FD45-CFC2921B50CC}"/>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Tree>
    <p:extLst>
      <p:ext uri="{BB962C8B-B14F-4D97-AF65-F5344CB8AC3E}">
        <p14:creationId xmlns:p14="http://schemas.microsoft.com/office/powerpoint/2010/main" val="406702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DF22-E795-61BD-42D4-79D465B01F03}"/>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lvl1pPr>
          </a:lstStyle>
          <a:p>
            <a:r>
              <a:rPr lang="en-US" dirty="0"/>
              <a:t>Click to Add Title</a:t>
            </a:r>
          </a:p>
        </p:txBody>
      </p:sp>
      <p:sp>
        <p:nvSpPr>
          <p:cNvPr id="3" name="Subtitle 2">
            <a:extLst>
              <a:ext uri="{FF2B5EF4-FFF2-40B4-BE49-F238E27FC236}">
                <a16:creationId xmlns:a16="http://schemas.microsoft.com/office/drawing/2014/main" id="{58213C17-135C-5113-8657-7C54777E9A5A}"/>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18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Picture 3">
            <a:extLst>
              <a:ext uri="{FF2B5EF4-FFF2-40B4-BE49-F238E27FC236}">
                <a16:creationId xmlns:a16="http://schemas.microsoft.com/office/drawing/2014/main" id="{486CDBB0-29D8-DF54-FCAF-14BD6242864C}"/>
              </a:ext>
            </a:extLst>
          </p:cNvPr>
          <p:cNvPicPr>
            <a:picLocks noChangeAspect="1"/>
          </p:cNvPicPr>
          <p:nvPr/>
        </p:nvPicPr>
        <p:blipFill>
          <a:blip r:embed="rId2"/>
          <a:stretch>
            <a:fillRect/>
          </a:stretch>
        </p:blipFill>
        <p:spPr>
          <a:xfrm>
            <a:off x="4395627" y="5349875"/>
            <a:ext cx="3400746" cy="965715"/>
          </a:xfrm>
          <a:prstGeom prst="rect">
            <a:avLst/>
          </a:prstGeom>
        </p:spPr>
      </p:pic>
    </p:spTree>
    <p:extLst>
      <p:ext uri="{BB962C8B-B14F-4D97-AF65-F5344CB8AC3E}">
        <p14:creationId xmlns:p14="http://schemas.microsoft.com/office/powerpoint/2010/main" val="375721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0C1FF-BE3C-BA56-BB40-13DDABDA0DA8}"/>
              </a:ext>
            </a:extLst>
          </p:cNvPr>
          <p:cNvSpPr>
            <a:spLocks noGrp="1"/>
          </p:cNvSpPr>
          <p:nvPr>
            <p:ph idx="1"/>
          </p:nvPr>
        </p:nvSpPr>
        <p:spPr>
          <a:xfrm>
            <a:off x="5183188" y="987425"/>
            <a:ext cx="6172200" cy="5376539"/>
          </a:xfrm>
          <a:prstGeom prst="rect">
            <a:avLst/>
          </a:prstGeom>
        </p:spPr>
        <p:txBody>
          <a:bodyPr/>
          <a:lstStyle>
            <a:lvl1pPr>
              <a:defRPr sz="2400"/>
            </a:lvl1pPr>
            <a:lvl2pPr>
              <a:defRPr sz="2000"/>
            </a:lvl2pPr>
            <a:lvl3pPr>
              <a:defRPr sz="16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9C734818-0ABF-5E80-F345-986499C0F5D1}"/>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9" name="TextBox 8">
            <a:extLst>
              <a:ext uri="{FF2B5EF4-FFF2-40B4-BE49-F238E27FC236}">
                <a16:creationId xmlns:a16="http://schemas.microsoft.com/office/drawing/2014/main" id="{FD89C0D3-7645-1B7A-3C92-3B81823B7A1A}"/>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11" name="Title 1">
            <a:extLst>
              <a:ext uri="{FF2B5EF4-FFF2-40B4-BE49-F238E27FC236}">
                <a16:creationId xmlns:a16="http://schemas.microsoft.com/office/drawing/2014/main" id="{4EA5EB52-E501-0C8A-3060-A55122BE88FA}"/>
              </a:ext>
            </a:extLst>
          </p:cNvPr>
          <p:cNvSpPr>
            <a:spLocks noGrp="1"/>
          </p:cNvSpPr>
          <p:nvPr>
            <p:ph type="title"/>
          </p:nvPr>
        </p:nvSpPr>
        <p:spPr>
          <a:xfrm>
            <a:off x="839787" y="131777"/>
            <a:ext cx="3932237" cy="1269640"/>
          </a:xfrm>
          <a:prstGeom prst="rect">
            <a:avLst/>
          </a:prstGeom>
        </p:spPr>
        <p:txBody>
          <a:bodyPr anchor="b"/>
          <a:lstStyle>
            <a:lvl1pPr>
              <a:defRPr sz="3200" b="1"/>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FAB076FE-F9E9-CD04-B0A2-9536434A08BF}"/>
              </a:ext>
            </a:extLst>
          </p:cNvPr>
          <p:cNvSpPr>
            <a:spLocks noGrp="1"/>
          </p:cNvSpPr>
          <p:nvPr>
            <p:ph type="body" sz="half" idx="2"/>
          </p:nvPr>
        </p:nvSpPr>
        <p:spPr>
          <a:xfrm>
            <a:off x="839787" y="1651999"/>
            <a:ext cx="3932237" cy="46433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Rectangle 12">
            <a:extLst>
              <a:ext uri="{FF2B5EF4-FFF2-40B4-BE49-F238E27FC236}">
                <a16:creationId xmlns:a16="http://schemas.microsoft.com/office/drawing/2014/main" id="{F8C3B150-74A7-2362-DF76-45C46E60565F}"/>
              </a:ext>
            </a:extLst>
          </p:cNvPr>
          <p:cNvSpPr/>
          <p:nvPr/>
        </p:nvSpPr>
        <p:spPr>
          <a:xfrm>
            <a:off x="-1" y="1480988"/>
            <a:ext cx="4772025"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401144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C734818-0ABF-5E80-F345-986499C0F5D1}"/>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9" name="TextBox 8">
            <a:extLst>
              <a:ext uri="{FF2B5EF4-FFF2-40B4-BE49-F238E27FC236}">
                <a16:creationId xmlns:a16="http://schemas.microsoft.com/office/drawing/2014/main" id="{FD89C0D3-7645-1B7A-3C92-3B81823B7A1A}"/>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11" name="Title 1">
            <a:extLst>
              <a:ext uri="{FF2B5EF4-FFF2-40B4-BE49-F238E27FC236}">
                <a16:creationId xmlns:a16="http://schemas.microsoft.com/office/drawing/2014/main" id="{4EA5EB52-E501-0C8A-3060-A55122BE88FA}"/>
              </a:ext>
            </a:extLst>
          </p:cNvPr>
          <p:cNvSpPr>
            <a:spLocks noGrp="1"/>
          </p:cNvSpPr>
          <p:nvPr>
            <p:ph type="title"/>
          </p:nvPr>
        </p:nvSpPr>
        <p:spPr>
          <a:xfrm>
            <a:off x="839787" y="131777"/>
            <a:ext cx="3932237" cy="1269640"/>
          </a:xfrm>
          <a:prstGeom prst="rect">
            <a:avLst/>
          </a:prstGeom>
        </p:spPr>
        <p:txBody>
          <a:bodyPr anchor="b"/>
          <a:lstStyle>
            <a:lvl1pPr>
              <a:defRPr sz="3200" b="1"/>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FAB076FE-F9E9-CD04-B0A2-9536434A08BF}"/>
              </a:ext>
            </a:extLst>
          </p:cNvPr>
          <p:cNvSpPr>
            <a:spLocks noGrp="1"/>
          </p:cNvSpPr>
          <p:nvPr>
            <p:ph type="body" sz="half" idx="2"/>
          </p:nvPr>
        </p:nvSpPr>
        <p:spPr>
          <a:xfrm>
            <a:off x="839787" y="1651999"/>
            <a:ext cx="3932237" cy="46433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Rectangle 12">
            <a:extLst>
              <a:ext uri="{FF2B5EF4-FFF2-40B4-BE49-F238E27FC236}">
                <a16:creationId xmlns:a16="http://schemas.microsoft.com/office/drawing/2014/main" id="{F8C3B150-74A7-2362-DF76-45C46E60565F}"/>
              </a:ext>
            </a:extLst>
          </p:cNvPr>
          <p:cNvSpPr/>
          <p:nvPr/>
        </p:nvSpPr>
        <p:spPr>
          <a:xfrm>
            <a:off x="-1" y="1480988"/>
            <a:ext cx="4772025"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Picture Placeholder 2">
            <a:extLst>
              <a:ext uri="{FF2B5EF4-FFF2-40B4-BE49-F238E27FC236}">
                <a16:creationId xmlns:a16="http://schemas.microsoft.com/office/drawing/2014/main" id="{CA3091CA-2C32-9D8E-ECBF-C9A7CD8EED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18724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125ED43-15A5-97A8-42E5-377EC8222B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Box 7">
            <a:extLst>
              <a:ext uri="{FF2B5EF4-FFF2-40B4-BE49-F238E27FC236}">
                <a16:creationId xmlns:a16="http://schemas.microsoft.com/office/drawing/2014/main" id="{76582100-405E-65E5-13F7-49F2DDF38C3C}"/>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9" name="TextBox 8">
            <a:extLst>
              <a:ext uri="{FF2B5EF4-FFF2-40B4-BE49-F238E27FC236}">
                <a16:creationId xmlns:a16="http://schemas.microsoft.com/office/drawing/2014/main" id="{582D2883-BDB7-DFBF-C7F2-20ACF93ACC30}"/>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5" name="Title 1">
            <a:extLst>
              <a:ext uri="{FF2B5EF4-FFF2-40B4-BE49-F238E27FC236}">
                <a16:creationId xmlns:a16="http://schemas.microsoft.com/office/drawing/2014/main" id="{7E6FAED2-E077-44EF-2FE0-D7D8397C85F8}"/>
              </a:ext>
            </a:extLst>
          </p:cNvPr>
          <p:cNvSpPr>
            <a:spLocks noGrp="1"/>
          </p:cNvSpPr>
          <p:nvPr>
            <p:ph type="title"/>
          </p:nvPr>
        </p:nvSpPr>
        <p:spPr>
          <a:xfrm>
            <a:off x="839787" y="131777"/>
            <a:ext cx="3932237" cy="1269640"/>
          </a:xfrm>
          <a:prstGeom prst="rect">
            <a:avLst/>
          </a:prstGeom>
        </p:spPr>
        <p:txBody>
          <a:bodyPr anchor="b"/>
          <a:lstStyle>
            <a:lvl1pPr>
              <a:defRPr sz="3200" b="1"/>
            </a:lvl1pPr>
          </a:lstStyle>
          <a:p>
            <a:r>
              <a:rPr lang="en-US"/>
              <a:t>Click to edit Master title style</a:t>
            </a:r>
            <a:endParaRPr lang="en-US" dirty="0"/>
          </a:p>
        </p:txBody>
      </p:sp>
      <p:sp>
        <p:nvSpPr>
          <p:cNvPr id="6" name="Text Placeholder 3">
            <a:extLst>
              <a:ext uri="{FF2B5EF4-FFF2-40B4-BE49-F238E27FC236}">
                <a16:creationId xmlns:a16="http://schemas.microsoft.com/office/drawing/2014/main" id="{CD072BCA-C336-C87F-EC31-779BDBB36821}"/>
              </a:ext>
            </a:extLst>
          </p:cNvPr>
          <p:cNvSpPr>
            <a:spLocks noGrp="1"/>
          </p:cNvSpPr>
          <p:nvPr>
            <p:ph type="body" sz="half" idx="2"/>
          </p:nvPr>
        </p:nvSpPr>
        <p:spPr>
          <a:xfrm>
            <a:off x="839787" y="1651999"/>
            <a:ext cx="3932237" cy="46433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2023E34-E1F2-B752-8039-9D4B5E5257A7}"/>
              </a:ext>
            </a:extLst>
          </p:cNvPr>
          <p:cNvSpPr/>
          <p:nvPr/>
        </p:nvSpPr>
        <p:spPr>
          <a:xfrm>
            <a:off x="-1" y="1480988"/>
            <a:ext cx="4772025" cy="457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788697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CF13-36C9-20D8-30A0-D041AA6F6F1D}"/>
              </a:ext>
            </a:extLst>
          </p:cNvPr>
          <p:cNvSpPr>
            <a:spLocks noGrp="1"/>
          </p:cNvSpPr>
          <p:nvPr>
            <p:ph type="title"/>
          </p:nvPr>
        </p:nvSpPr>
        <p:spPr>
          <a:xfrm>
            <a:off x="838200" y="365125"/>
            <a:ext cx="10515600" cy="569153"/>
          </a:xfrm>
          <a:prstGeom prst="rect">
            <a:avLst/>
          </a:prstGeom>
        </p:spPr>
        <p:txBody>
          <a:bodyPr>
            <a:normAutofit/>
          </a:bodyPr>
          <a:lstStyle>
            <a:lvl1pPr>
              <a:defRPr sz="3200" b="1"/>
            </a:lvl1pPr>
          </a:lstStyle>
          <a:p>
            <a:r>
              <a:rPr lang="en-US"/>
              <a:t>Click to edit Master title style</a:t>
            </a:r>
            <a:endParaRPr lang="en-US" dirty="0"/>
          </a:p>
        </p:txBody>
      </p:sp>
      <p:sp>
        <p:nvSpPr>
          <p:cNvPr id="6" name="TextBox 5">
            <a:extLst>
              <a:ext uri="{FF2B5EF4-FFF2-40B4-BE49-F238E27FC236}">
                <a16:creationId xmlns:a16="http://schemas.microsoft.com/office/drawing/2014/main" id="{31DDDD5B-405B-2E6B-757E-9F6FBFCF4580}"/>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7" name="TextBox 6">
            <a:extLst>
              <a:ext uri="{FF2B5EF4-FFF2-40B4-BE49-F238E27FC236}">
                <a16:creationId xmlns:a16="http://schemas.microsoft.com/office/drawing/2014/main" id="{74155B66-D987-04FF-9399-33D7D87EA5E5}"/>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Tree>
    <p:extLst>
      <p:ext uri="{BB962C8B-B14F-4D97-AF65-F5344CB8AC3E}">
        <p14:creationId xmlns:p14="http://schemas.microsoft.com/office/powerpoint/2010/main" val="2445722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CF13-36C9-20D8-30A0-D041AA6F6F1D}"/>
              </a:ext>
            </a:extLst>
          </p:cNvPr>
          <p:cNvSpPr>
            <a:spLocks noGrp="1"/>
          </p:cNvSpPr>
          <p:nvPr>
            <p:ph type="title" hasCustomPrompt="1"/>
          </p:nvPr>
        </p:nvSpPr>
        <p:spPr>
          <a:xfrm>
            <a:off x="838200" y="25491"/>
            <a:ext cx="10515600" cy="833252"/>
          </a:xfrm>
          <a:prstGeom prst="rect">
            <a:avLst/>
          </a:prstGeom>
        </p:spPr>
        <p:txBody>
          <a:bodyPr>
            <a:noAutofit/>
          </a:bodyPr>
          <a:lstStyle>
            <a:lvl1pPr>
              <a:defRPr sz="3200" b="1"/>
            </a:lvl1pPr>
          </a:lstStyle>
          <a:p>
            <a:br>
              <a:rPr lang="en-US" dirty="0"/>
            </a:br>
            <a:r>
              <a:rPr lang="en-US" dirty="0"/>
              <a:t>Click to edit Master title style</a:t>
            </a:r>
          </a:p>
        </p:txBody>
      </p:sp>
      <p:sp>
        <p:nvSpPr>
          <p:cNvPr id="6" name="TextBox 5">
            <a:extLst>
              <a:ext uri="{FF2B5EF4-FFF2-40B4-BE49-F238E27FC236}">
                <a16:creationId xmlns:a16="http://schemas.microsoft.com/office/drawing/2014/main" id="{31DDDD5B-405B-2E6B-757E-9F6FBFCF4580}"/>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7" name="TextBox 6">
            <a:extLst>
              <a:ext uri="{FF2B5EF4-FFF2-40B4-BE49-F238E27FC236}">
                <a16:creationId xmlns:a16="http://schemas.microsoft.com/office/drawing/2014/main" id="{74155B66-D987-04FF-9399-33D7D87EA5E5}"/>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3" name="Rectangle 2">
            <a:extLst>
              <a:ext uri="{FF2B5EF4-FFF2-40B4-BE49-F238E27FC236}">
                <a16:creationId xmlns:a16="http://schemas.microsoft.com/office/drawing/2014/main" id="{4759386E-20E1-68F2-74B2-5B2BB8E9A993}"/>
              </a:ext>
            </a:extLst>
          </p:cNvPr>
          <p:cNvSpPr/>
          <p:nvPr/>
        </p:nvSpPr>
        <p:spPr>
          <a:xfrm>
            <a:off x="-1" y="986716"/>
            <a:ext cx="10933611"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425463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DDDD5B-405B-2E6B-757E-9F6FBFCF4580}"/>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7" name="TextBox 6">
            <a:extLst>
              <a:ext uri="{FF2B5EF4-FFF2-40B4-BE49-F238E27FC236}">
                <a16:creationId xmlns:a16="http://schemas.microsoft.com/office/drawing/2014/main" id="{74155B66-D987-04FF-9399-33D7D87EA5E5}"/>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5" name="Title 1">
            <a:extLst>
              <a:ext uri="{FF2B5EF4-FFF2-40B4-BE49-F238E27FC236}">
                <a16:creationId xmlns:a16="http://schemas.microsoft.com/office/drawing/2014/main" id="{47C176F0-E470-3FF3-C86B-8D2017446436}"/>
              </a:ext>
            </a:extLst>
          </p:cNvPr>
          <p:cNvSpPr>
            <a:spLocks noGrp="1"/>
          </p:cNvSpPr>
          <p:nvPr>
            <p:ph type="title" hasCustomPrompt="1"/>
          </p:nvPr>
        </p:nvSpPr>
        <p:spPr>
          <a:xfrm>
            <a:off x="838200" y="25491"/>
            <a:ext cx="10515600" cy="833252"/>
          </a:xfrm>
          <a:prstGeom prst="rect">
            <a:avLst/>
          </a:prstGeom>
        </p:spPr>
        <p:txBody>
          <a:bodyPr>
            <a:noAutofit/>
          </a:bodyPr>
          <a:lstStyle>
            <a:lvl1pPr>
              <a:defRPr sz="3200" b="1"/>
            </a:lvl1pPr>
          </a:lstStyle>
          <a:p>
            <a:br>
              <a:rPr lang="en-US" dirty="0"/>
            </a:br>
            <a:r>
              <a:rPr lang="en-US" dirty="0"/>
              <a:t>Click to edit Master title style</a:t>
            </a:r>
          </a:p>
        </p:txBody>
      </p:sp>
      <p:sp>
        <p:nvSpPr>
          <p:cNvPr id="8" name="Rectangle 7">
            <a:extLst>
              <a:ext uri="{FF2B5EF4-FFF2-40B4-BE49-F238E27FC236}">
                <a16:creationId xmlns:a16="http://schemas.microsoft.com/office/drawing/2014/main" id="{F7FFD98E-0138-3D9B-65E8-B95C6B09A0AB}"/>
              </a:ext>
            </a:extLst>
          </p:cNvPr>
          <p:cNvSpPr/>
          <p:nvPr/>
        </p:nvSpPr>
        <p:spPr>
          <a:xfrm>
            <a:off x="-1" y="986716"/>
            <a:ext cx="1093361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1994954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DDDD5B-405B-2E6B-757E-9F6FBFCF4580}"/>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7" name="TextBox 6">
            <a:extLst>
              <a:ext uri="{FF2B5EF4-FFF2-40B4-BE49-F238E27FC236}">
                <a16:creationId xmlns:a16="http://schemas.microsoft.com/office/drawing/2014/main" id="{74155B66-D987-04FF-9399-33D7D87EA5E5}"/>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4" name="Title 1">
            <a:extLst>
              <a:ext uri="{FF2B5EF4-FFF2-40B4-BE49-F238E27FC236}">
                <a16:creationId xmlns:a16="http://schemas.microsoft.com/office/drawing/2014/main" id="{4C4B00E3-0FAF-6AD9-81C8-EBA660C0BFD1}"/>
              </a:ext>
            </a:extLst>
          </p:cNvPr>
          <p:cNvSpPr>
            <a:spLocks noGrp="1"/>
          </p:cNvSpPr>
          <p:nvPr>
            <p:ph type="title" hasCustomPrompt="1"/>
          </p:nvPr>
        </p:nvSpPr>
        <p:spPr>
          <a:xfrm>
            <a:off x="838200" y="25491"/>
            <a:ext cx="10515600" cy="833252"/>
          </a:xfrm>
          <a:prstGeom prst="rect">
            <a:avLst/>
          </a:prstGeom>
        </p:spPr>
        <p:txBody>
          <a:bodyPr>
            <a:noAutofit/>
          </a:bodyPr>
          <a:lstStyle>
            <a:lvl1pPr>
              <a:defRPr sz="3200" b="1"/>
            </a:lvl1pPr>
          </a:lstStyle>
          <a:p>
            <a:br>
              <a:rPr lang="en-US" dirty="0"/>
            </a:br>
            <a:r>
              <a:rPr lang="en-US" dirty="0"/>
              <a:t>Click to edit Master title style</a:t>
            </a:r>
          </a:p>
        </p:txBody>
      </p:sp>
      <p:sp>
        <p:nvSpPr>
          <p:cNvPr id="5" name="Rectangle 4">
            <a:extLst>
              <a:ext uri="{FF2B5EF4-FFF2-40B4-BE49-F238E27FC236}">
                <a16:creationId xmlns:a16="http://schemas.microsoft.com/office/drawing/2014/main" id="{004712A2-AE68-4877-2675-CFEC8B8215D6}"/>
              </a:ext>
            </a:extLst>
          </p:cNvPr>
          <p:cNvSpPr/>
          <p:nvPr/>
        </p:nvSpPr>
        <p:spPr>
          <a:xfrm>
            <a:off x="-1" y="986716"/>
            <a:ext cx="10933611" cy="457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45935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6BC62A-DDD2-FF12-7D85-4CBDB8748DE7}"/>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6" name="TextBox 5">
            <a:extLst>
              <a:ext uri="{FF2B5EF4-FFF2-40B4-BE49-F238E27FC236}">
                <a16:creationId xmlns:a16="http://schemas.microsoft.com/office/drawing/2014/main" id="{10F7C0FF-A55D-CC35-E9C0-66E09F7C1EB7}"/>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Tree>
    <p:extLst>
      <p:ext uri="{BB962C8B-B14F-4D97-AF65-F5344CB8AC3E}">
        <p14:creationId xmlns:p14="http://schemas.microsoft.com/office/powerpoint/2010/main" val="41978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6BC62A-DDD2-FF12-7D85-4CBDB8748DE7}"/>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6" name="TextBox 5">
            <a:extLst>
              <a:ext uri="{FF2B5EF4-FFF2-40B4-BE49-F238E27FC236}">
                <a16:creationId xmlns:a16="http://schemas.microsoft.com/office/drawing/2014/main" id="{10F7C0FF-A55D-CC35-E9C0-66E09F7C1EB7}"/>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pic>
        <p:nvPicPr>
          <p:cNvPr id="2" name="Picture 1">
            <a:extLst>
              <a:ext uri="{FF2B5EF4-FFF2-40B4-BE49-F238E27FC236}">
                <a16:creationId xmlns:a16="http://schemas.microsoft.com/office/drawing/2014/main" id="{855E4FE1-323C-04BE-7FFB-08778E5B2B72}"/>
              </a:ext>
            </a:extLst>
          </p:cNvPr>
          <p:cNvPicPr>
            <a:picLocks noChangeAspect="1"/>
          </p:cNvPicPr>
          <p:nvPr/>
        </p:nvPicPr>
        <p:blipFill>
          <a:blip r:embed="rId2"/>
          <a:stretch>
            <a:fillRect/>
          </a:stretch>
        </p:blipFill>
        <p:spPr>
          <a:xfrm>
            <a:off x="2100341" y="1207008"/>
            <a:ext cx="7440499" cy="2221992"/>
          </a:xfrm>
          <a:prstGeom prst="rect">
            <a:avLst/>
          </a:prstGeom>
        </p:spPr>
      </p:pic>
      <p:pic>
        <p:nvPicPr>
          <p:cNvPr id="4" name="Picture 3" descr="A group of logos on a black background&#10;&#10;Description automatically generated">
            <a:extLst>
              <a:ext uri="{FF2B5EF4-FFF2-40B4-BE49-F238E27FC236}">
                <a16:creationId xmlns:a16="http://schemas.microsoft.com/office/drawing/2014/main" id="{D4B7797A-66BC-895B-4D7C-B2AFCE3CC5EA}"/>
              </a:ext>
            </a:extLst>
          </p:cNvPr>
          <p:cNvPicPr>
            <a:picLocks noChangeAspect="1"/>
          </p:cNvPicPr>
          <p:nvPr/>
        </p:nvPicPr>
        <p:blipFill>
          <a:blip r:embed="rId3"/>
          <a:stretch>
            <a:fillRect/>
          </a:stretch>
        </p:blipFill>
        <p:spPr>
          <a:xfrm>
            <a:off x="2608855" y="3724579"/>
            <a:ext cx="6423471" cy="1671862"/>
          </a:xfrm>
          <a:prstGeom prst="rect">
            <a:avLst/>
          </a:prstGeom>
        </p:spPr>
      </p:pic>
    </p:spTree>
    <p:extLst>
      <p:ext uri="{BB962C8B-B14F-4D97-AF65-F5344CB8AC3E}">
        <p14:creationId xmlns:p14="http://schemas.microsoft.com/office/powerpoint/2010/main" val="2079487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162745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DF22-E795-61BD-42D4-79D465B01F03}"/>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lvl1pPr>
          </a:lstStyle>
          <a:p>
            <a:r>
              <a:rPr lang="en-US" dirty="0"/>
              <a:t>Click to Add Title</a:t>
            </a:r>
          </a:p>
        </p:txBody>
      </p:sp>
      <p:sp>
        <p:nvSpPr>
          <p:cNvPr id="3" name="Subtitle 2">
            <a:extLst>
              <a:ext uri="{FF2B5EF4-FFF2-40B4-BE49-F238E27FC236}">
                <a16:creationId xmlns:a16="http://schemas.microsoft.com/office/drawing/2014/main" id="{58213C17-135C-5113-8657-7C54777E9A5A}"/>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18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Picture 3">
            <a:extLst>
              <a:ext uri="{FF2B5EF4-FFF2-40B4-BE49-F238E27FC236}">
                <a16:creationId xmlns:a16="http://schemas.microsoft.com/office/drawing/2014/main" id="{486CDBB0-29D8-DF54-FCAF-14BD6242864C}"/>
              </a:ext>
            </a:extLst>
          </p:cNvPr>
          <p:cNvPicPr>
            <a:picLocks noChangeAspect="1"/>
          </p:cNvPicPr>
          <p:nvPr/>
        </p:nvPicPr>
        <p:blipFill>
          <a:blip r:embed="rId3"/>
          <a:stretch>
            <a:fillRect/>
          </a:stretch>
        </p:blipFill>
        <p:spPr>
          <a:xfrm>
            <a:off x="4395627" y="5349875"/>
            <a:ext cx="3400746" cy="965715"/>
          </a:xfrm>
          <a:prstGeom prst="rect">
            <a:avLst/>
          </a:prstGeom>
        </p:spPr>
      </p:pic>
    </p:spTree>
    <p:extLst>
      <p:ext uri="{BB962C8B-B14F-4D97-AF65-F5344CB8AC3E}">
        <p14:creationId xmlns:p14="http://schemas.microsoft.com/office/powerpoint/2010/main" val="3011115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612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43639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18997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5961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01283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52732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8672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33905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82987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15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pic>
        <p:nvPicPr>
          <p:cNvPr id="7" name="Picture 6" descr="A black and white sign&#10;&#10;Description automatically generated">
            <a:extLst>
              <a:ext uri="{FF2B5EF4-FFF2-40B4-BE49-F238E27FC236}">
                <a16:creationId xmlns:a16="http://schemas.microsoft.com/office/drawing/2014/main" id="{EE0C3175-1EA9-C4CC-EE5C-98F8AF66B0F7}"/>
              </a:ext>
            </a:extLst>
          </p:cNvPr>
          <p:cNvPicPr>
            <a:picLocks noChangeAspect="1"/>
          </p:cNvPicPr>
          <p:nvPr/>
        </p:nvPicPr>
        <p:blipFill>
          <a:blip r:embed="rId2"/>
          <a:stretch>
            <a:fillRect/>
          </a:stretch>
        </p:blipFill>
        <p:spPr>
          <a:xfrm>
            <a:off x="8447292" y="6015738"/>
            <a:ext cx="3625882" cy="631605"/>
          </a:xfrm>
          <a:prstGeom prst="rect">
            <a:avLst/>
          </a:prstGeom>
        </p:spPr>
      </p:pic>
      <p:sp>
        <p:nvSpPr>
          <p:cNvPr id="2" name="Title 1">
            <a:extLst>
              <a:ext uri="{FF2B5EF4-FFF2-40B4-BE49-F238E27FC236}">
                <a16:creationId xmlns:a16="http://schemas.microsoft.com/office/drawing/2014/main" id="{21FDDF22-E795-61BD-42D4-79D465B01F03}"/>
              </a:ext>
            </a:extLst>
          </p:cNvPr>
          <p:cNvSpPr>
            <a:spLocks noGrp="1"/>
          </p:cNvSpPr>
          <p:nvPr>
            <p:ph type="ctrTitle" hasCustomPrompt="1"/>
          </p:nvPr>
        </p:nvSpPr>
        <p:spPr>
          <a:xfrm>
            <a:off x="1524000" y="1122363"/>
            <a:ext cx="9144000" cy="2387600"/>
          </a:xfrm>
          <a:prstGeom prst="rect">
            <a:avLst/>
          </a:prstGeom>
        </p:spPr>
        <p:txBody>
          <a:bodyPr anchor="b"/>
          <a:lstStyle>
            <a:lvl1pPr algn="r">
              <a:defRPr sz="6000" b="1">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8213C17-135C-5113-8657-7C54777E9A5A}"/>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Rectangle 10">
            <a:extLst>
              <a:ext uri="{FF2B5EF4-FFF2-40B4-BE49-F238E27FC236}">
                <a16:creationId xmlns:a16="http://schemas.microsoft.com/office/drawing/2014/main" id="{2DCB601C-E869-0FC2-AA1E-CD5D2F32845D}"/>
              </a:ext>
            </a:extLst>
          </p:cNvPr>
          <p:cNvSpPr/>
          <p:nvPr/>
        </p:nvSpPr>
        <p:spPr>
          <a:xfrm>
            <a:off x="0" y="5735636"/>
            <a:ext cx="12192000" cy="138389"/>
          </a:xfrm>
          <a:prstGeom prst="rect">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2548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59478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B1942-4136-E0E9-F6AC-0E3427A97595}"/>
              </a:ext>
            </a:extLst>
          </p:cNvPr>
          <p:cNvSpPr>
            <a:spLocks noGrp="1"/>
          </p:cNvSpPr>
          <p:nvPr>
            <p:ph type="ctrTitle"/>
          </p:nvPr>
        </p:nvSpPr>
        <p:spPr>
          <a:xfrm>
            <a:off x="3770610" y="1706425"/>
            <a:ext cx="7832203" cy="2387600"/>
          </a:xfrm>
          <a:prstGeom prst="rect">
            <a:avLst/>
          </a:prstGeom>
        </p:spPr>
        <p:txBody>
          <a:bodyPr anchor="b"/>
          <a:lstStyle>
            <a:lvl1pPr algn="r">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114791E-4EF4-57B9-4482-B72D32A56109}"/>
              </a:ext>
            </a:extLst>
          </p:cNvPr>
          <p:cNvSpPr>
            <a:spLocks noGrp="1"/>
          </p:cNvSpPr>
          <p:nvPr>
            <p:ph type="subTitle" idx="1"/>
          </p:nvPr>
        </p:nvSpPr>
        <p:spPr>
          <a:xfrm>
            <a:off x="3770610" y="4186100"/>
            <a:ext cx="7832203" cy="852454"/>
          </a:xfrm>
          <a:prstGeom prst="rect">
            <a:avLst/>
          </a:prstGeom>
        </p:spPr>
        <p:txBody>
          <a:bodyPr/>
          <a:lstStyle>
            <a:lvl1pPr marL="0" indent="0" algn="r">
              <a:buNone/>
              <a:defRPr sz="1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67403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6EFFCB-C35F-0B2E-0748-E598E8F3BAC6}"/>
              </a:ext>
            </a:extLst>
          </p:cNvPr>
          <p:cNvSpPr txBox="1"/>
          <p:nvPr/>
        </p:nvSpPr>
        <p:spPr>
          <a:xfrm>
            <a:off x="8925340" y="6430617"/>
            <a:ext cx="3180522" cy="215444"/>
          </a:xfrm>
          <a:prstGeom prst="rect">
            <a:avLst/>
          </a:prstGeom>
          <a:noFill/>
        </p:spPr>
        <p:txBody>
          <a:bodyPr wrap="square" rtlCol="0">
            <a:spAutoFit/>
          </a:bodyPr>
          <a:lstStyle/>
          <a:p>
            <a:pPr algn="r"/>
            <a:r>
              <a:rPr lang="en-US" sz="800" spc="600">
                <a:solidFill>
                  <a:schemeClr val="bg1">
                    <a:lumMod val="75000"/>
                  </a:schemeClr>
                </a:solidFill>
              </a:rPr>
              <a:t>PENN FOSTER GROUP</a:t>
            </a:r>
          </a:p>
        </p:txBody>
      </p:sp>
      <p:sp>
        <p:nvSpPr>
          <p:cNvPr id="8" name="TextBox 7">
            <a:extLst>
              <a:ext uri="{FF2B5EF4-FFF2-40B4-BE49-F238E27FC236}">
                <a16:creationId xmlns:a16="http://schemas.microsoft.com/office/drawing/2014/main" id="{8F1F3476-5375-A765-22E6-3702E4F27E7E}"/>
              </a:ext>
            </a:extLst>
          </p:cNvPr>
          <p:cNvSpPr txBox="1"/>
          <p:nvPr/>
        </p:nvSpPr>
        <p:spPr>
          <a:xfrm>
            <a:off x="86138" y="6420677"/>
            <a:ext cx="3180522" cy="215444"/>
          </a:xfrm>
          <a:prstGeom prst="rect">
            <a:avLst/>
          </a:prstGeom>
          <a:noFill/>
        </p:spPr>
        <p:txBody>
          <a:bodyPr wrap="square" rtlCol="0">
            <a:spAutoFit/>
          </a:bodyPr>
          <a:lstStyle/>
          <a:p>
            <a:pPr algn="l"/>
            <a:r>
              <a:rPr lang="en-US" sz="800" spc="600">
                <a:solidFill>
                  <a:schemeClr val="bg1">
                    <a:lumMod val="75000"/>
                  </a:schemeClr>
                </a:solidFill>
              </a:rPr>
              <a:t>CONFIDENTIAL</a:t>
            </a:r>
          </a:p>
        </p:txBody>
      </p:sp>
      <p:sp>
        <p:nvSpPr>
          <p:cNvPr id="4" name="Rectangle 3">
            <a:extLst>
              <a:ext uri="{FF2B5EF4-FFF2-40B4-BE49-F238E27FC236}">
                <a16:creationId xmlns:a16="http://schemas.microsoft.com/office/drawing/2014/main" id="{95F25E7E-5AD7-16B0-99B7-B498CCB36EF5}"/>
              </a:ext>
            </a:extLst>
          </p:cNvPr>
          <p:cNvSpPr/>
          <p:nvPr/>
        </p:nvSpPr>
        <p:spPr>
          <a:xfrm flipV="1">
            <a:off x="-1" y="1161088"/>
            <a:ext cx="9339943" cy="83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EB41737-582E-514D-FCBE-0C3A8AC51034}"/>
              </a:ext>
            </a:extLst>
          </p:cNvPr>
          <p:cNvSpPr>
            <a:spLocks noGrp="1"/>
          </p:cNvSpPr>
          <p:nvPr>
            <p:ph type="title" hasCustomPrompt="1"/>
          </p:nvPr>
        </p:nvSpPr>
        <p:spPr>
          <a:xfrm>
            <a:off x="838200" y="136525"/>
            <a:ext cx="10515600" cy="887205"/>
          </a:xfrm>
          <a:prstGeom prst="rect">
            <a:avLst/>
          </a:prstGeom>
        </p:spPr>
        <p:txBody>
          <a:bodyPr>
            <a:normAutofit/>
          </a:bodyPr>
          <a:lstStyle>
            <a:lvl1pPr>
              <a:defRPr sz="3600" b="1"/>
            </a:lvl1pPr>
          </a:lstStyle>
          <a:p>
            <a:br>
              <a:rPr lang="en-US"/>
            </a:br>
            <a:r>
              <a:rPr lang="en-US"/>
              <a:t>Click to edit Master title style</a:t>
            </a:r>
          </a:p>
        </p:txBody>
      </p:sp>
      <p:sp>
        <p:nvSpPr>
          <p:cNvPr id="6" name="Content Placeholder 2">
            <a:extLst>
              <a:ext uri="{FF2B5EF4-FFF2-40B4-BE49-F238E27FC236}">
                <a16:creationId xmlns:a16="http://schemas.microsoft.com/office/drawing/2014/main" id="{476BFD81-4B6D-D4B7-2FBD-91F86F1BE3AC}"/>
              </a:ext>
            </a:extLst>
          </p:cNvPr>
          <p:cNvSpPr>
            <a:spLocks noGrp="1"/>
          </p:cNvSpPr>
          <p:nvPr>
            <p:ph idx="1"/>
          </p:nvPr>
        </p:nvSpPr>
        <p:spPr>
          <a:xfrm>
            <a:off x="838200" y="1371600"/>
            <a:ext cx="10515600" cy="48053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56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1"/>
        </a:solidFill>
        <a:effectLst/>
      </p:bgPr>
    </p:bg>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374C1353-664B-09FB-3034-13FF08C4E6C2}"/>
              </a:ext>
            </a:extLst>
          </p:cNvPr>
          <p:cNvPicPr>
            <a:picLocks noChangeAspect="1"/>
          </p:cNvPicPr>
          <p:nvPr/>
        </p:nvPicPr>
        <p:blipFill>
          <a:blip r:embed="rId2"/>
          <a:stretch>
            <a:fillRect/>
          </a:stretch>
        </p:blipFill>
        <p:spPr>
          <a:xfrm>
            <a:off x="4296122" y="5119501"/>
            <a:ext cx="3625882" cy="1348085"/>
          </a:xfrm>
          <a:prstGeom prst="rect">
            <a:avLst/>
          </a:prstGeom>
        </p:spPr>
      </p:pic>
      <p:sp>
        <p:nvSpPr>
          <p:cNvPr id="2" name="Title 1">
            <a:extLst>
              <a:ext uri="{FF2B5EF4-FFF2-40B4-BE49-F238E27FC236}">
                <a16:creationId xmlns:a16="http://schemas.microsoft.com/office/drawing/2014/main" id="{21FDDF22-E795-61BD-42D4-79D465B01F03}"/>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8213C17-135C-5113-8657-7C54777E9A5A}"/>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18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92012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A2B2BBD8-CD10-46F8-18D3-57D7658FA4C6}"/>
              </a:ext>
            </a:extLst>
          </p:cNvPr>
          <p:cNvPicPr>
            <a:picLocks noChangeAspect="1"/>
          </p:cNvPicPr>
          <p:nvPr/>
        </p:nvPicPr>
        <p:blipFill>
          <a:blip r:embed="rId3"/>
          <a:stretch>
            <a:fillRect/>
          </a:stretch>
        </p:blipFill>
        <p:spPr>
          <a:xfrm>
            <a:off x="4296122" y="5119501"/>
            <a:ext cx="3625882" cy="1348085"/>
          </a:xfrm>
          <a:prstGeom prst="rect">
            <a:avLst/>
          </a:prstGeom>
        </p:spPr>
      </p:pic>
      <p:sp>
        <p:nvSpPr>
          <p:cNvPr id="2" name="Title 1">
            <a:extLst>
              <a:ext uri="{FF2B5EF4-FFF2-40B4-BE49-F238E27FC236}">
                <a16:creationId xmlns:a16="http://schemas.microsoft.com/office/drawing/2014/main" id="{21FDDF22-E795-61BD-42D4-79D465B01F03}"/>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8213C17-135C-5113-8657-7C54777E9A5A}"/>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18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72126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F4FC8-353F-C550-FAAA-221E11C64E26}"/>
              </a:ext>
            </a:extLst>
          </p:cNvPr>
          <p:cNvSpPr>
            <a:spLocks noGrp="1"/>
          </p:cNvSpPr>
          <p:nvPr>
            <p:ph type="title" hasCustomPrompt="1"/>
          </p:nvPr>
        </p:nvSpPr>
        <p:spPr>
          <a:xfrm>
            <a:off x="838200" y="136525"/>
            <a:ext cx="10515600" cy="887205"/>
          </a:xfrm>
          <a:prstGeom prst="rect">
            <a:avLst/>
          </a:prstGeom>
        </p:spPr>
        <p:txBody>
          <a:bodyPr>
            <a:normAutofit/>
          </a:bodyPr>
          <a:lstStyle>
            <a:lvl1pPr>
              <a:defRPr sz="3600" b="1"/>
            </a:lvl1pPr>
          </a:lstStyle>
          <a:p>
            <a:br>
              <a:rPr lang="en-US" dirty="0"/>
            </a:br>
            <a:r>
              <a:rPr lang="en-US" dirty="0"/>
              <a:t>Click to edit Master title style</a:t>
            </a:r>
          </a:p>
        </p:txBody>
      </p:sp>
      <p:sp>
        <p:nvSpPr>
          <p:cNvPr id="3" name="Content Placeholder 2">
            <a:extLst>
              <a:ext uri="{FF2B5EF4-FFF2-40B4-BE49-F238E27FC236}">
                <a16:creationId xmlns:a16="http://schemas.microsoft.com/office/drawing/2014/main" id="{4D2C7D34-7BF7-44D3-40BC-ADDB6C9EBCF0}"/>
              </a:ext>
            </a:extLst>
          </p:cNvPr>
          <p:cNvSpPr>
            <a:spLocks noGrp="1"/>
          </p:cNvSpPr>
          <p:nvPr>
            <p:ph idx="1"/>
          </p:nvPr>
        </p:nvSpPr>
        <p:spPr>
          <a:xfrm>
            <a:off x="838200" y="1162878"/>
            <a:ext cx="10515600" cy="5014085"/>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E06EFFCB-C35F-0B2E-0748-E598E8F3BAC6}"/>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8" name="TextBox 7">
            <a:extLst>
              <a:ext uri="{FF2B5EF4-FFF2-40B4-BE49-F238E27FC236}">
                <a16:creationId xmlns:a16="http://schemas.microsoft.com/office/drawing/2014/main" id="{8F1F3476-5375-A765-22E6-3702E4F27E7E}"/>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Tree>
    <p:extLst>
      <p:ext uri="{BB962C8B-B14F-4D97-AF65-F5344CB8AC3E}">
        <p14:creationId xmlns:p14="http://schemas.microsoft.com/office/powerpoint/2010/main" val="86882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6EFFCB-C35F-0B2E-0748-E598E8F3BAC6}"/>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8" name="TextBox 7">
            <a:extLst>
              <a:ext uri="{FF2B5EF4-FFF2-40B4-BE49-F238E27FC236}">
                <a16:creationId xmlns:a16="http://schemas.microsoft.com/office/drawing/2014/main" id="{8F1F3476-5375-A765-22E6-3702E4F27E7E}"/>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4" name="Title 1">
            <a:extLst>
              <a:ext uri="{FF2B5EF4-FFF2-40B4-BE49-F238E27FC236}">
                <a16:creationId xmlns:a16="http://schemas.microsoft.com/office/drawing/2014/main" id="{203C7075-29A6-EA32-1A4A-3D49BF45414F}"/>
              </a:ext>
            </a:extLst>
          </p:cNvPr>
          <p:cNvSpPr>
            <a:spLocks noGrp="1"/>
          </p:cNvSpPr>
          <p:nvPr>
            <p:ph type="title" hasCustomPrompt="1"/>
          </p:nvPr>
        </p:nvSpPr>
        <p:spPr>
          <a:xfrm>
            <a:off x="838200" y="136525"/>
            <a:ext cx="10515600" cy="887205"/>
          </a:xfrm>
          <a:prstGeom prst="rect">
            <a:avLst/>
          </a:prstGeom>
        </p:spPr>
        <p:txBody>
          <a:bodyPr>
            <a:normAutofit/>
          </a:bodyPr>
          <a:lstStyle>
            <a:lvl1pPr>
              <a:defRPr sz="3600" b="1"/>
            </a:lvl1pPr>
          </a:lstStyle>
          <a:p>
            <a:br>
              <a:rPr lang="en-US" dirty="0"/>
            </a:br>
            <a:r>
              <a:rPr lang="en-US" dirty="0"/>
              <a:t>Click to edit Master title style</a:t>
            </a:r>
          </a:p>
        </p:txBody>
      </p:sp>
      <p:sp>
        <p:nvSpPr>
          <p:cNvPr id="5" name="Content Placeholder 2">
            <a:extLst>
              <a:ext uri="{FF2B5EF4-FFF2-40B4-BE49-F238E27FC236}">
                <a16:creationId xmlns:a16="http://schemas.microsoft.com/office/drawing/2014/main" id="{8476D637-CBBC-7CAC-106E-60DF78C5358B}"/>
              </a:ext>
            </a:extLst>
          </p:cNvPr>
          <p:cNvSpPr>
            <a:spLocks noGrp="1"/>
          </p:cNvSpPr>
          <p:nvPr>
            <p:ph idx="1"/>
          </p:nvPr>
        </p:nvSpPr>
        <p:spPr>
          <a:xfrm>
            <a:off x="838200" y="1162878"/>
            <a:ext cx="10515600" cy="5014085"/>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769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6EFFCB-C35F-0B2E-0748-E598E8F3BAC6}"/>
              </a:ext>
            </a:extLst>
          </p:cNvPr>
          <p:cNvSpPr txBox="1"/>
          <p:nvPr/>
        </p:nvSpPr>
        <p:spPr>
          <a:xfrm>
            <a:off x="8925340" y="6430617"/>
            <a:ext cx="3180522" cy="215444"/>
          </a:xfrm>
          <a:prstGeom prst="rect">
            <a:avLst/>
          </a:prstGeom>
          <a:noFill/>
        </p:spPr>
        <p:txBody>
          <a:bodyPr wrap="square" rtlCol="0">
            <a:spAutoFit/>
          </a:bodyPr>
          <a:lstStyle/>
          <a:p>
            <a:pPr algn="r"/>
            <a:r>
              <a:rPr lang="en-US" sz="800" spc="600" dirty="0">
                <a:solidFill>
                  <a:schemeClr val="bg1">
                    <a:lumMod val="75000"/>
                  </a:schemeClr>
                </a:solidFill>
              </a:rPr>
              <a:t>PENN FOSTER GROUP</a:t>
            </a:r>
          </a:p>
        </p:txBody>
      </p:sp>
      <p:sp>
        <p:nvSpPr>
          <p:cNvPr id="8" name="TextBox 7">
            <a:extLst>
              <a:ext uri="{FF2B5EF4-FFF2-40B4-BE49-F238E27FC236}">
                <a16:creationId xmlns:a16="http://schemas.microsoft.com/office/drawing/2014/main" id="{8F1F3476-5375-A765-22E6-3702E4F27E7E}"/>
              </a:ext>
            </a:extLst>
          </p:cNvPr>
          <p:cNvSpPr txBox="1"/>
          <p:nvPr/>
        </p:nvSpPr>
        <p:spPr>
          <a:xfrm>
            <a:off x="86138" y="6420677"/>
            <a:ext cx="3180522" cy="215444"/>
          </a:xfrm>
          <a:prstGeom prst="rect">
            <a:avLst/>
          </a:prstGeom>
          <a:noFill/>
        </p:spPr>
        <p:txBody>
          <a:bodyPr wrap="square" rtlCol="0">
            <a:spAutoFit/>
          </a:bodyPr>
          <a:lstStyle/>
          <a:p>
            <a:pPr algn="l"/>
            <a:r>
              <a:rPr lang="en-US" sz="800" spc="600" dirty="0">
                <a:solidFill>
                  <a:schemeClr val="bg1">
                    <a:lumMod val="75000"/>
                  </a:schemeClr>
                </a:solidFill>
              </a:rPr>
              <a:t>CONFIDENTIAL</a:t>
            </a:r>
          </a:p>
        </p:txBody>
      </p:sp>
      <p:sp>
        <p:nvSpPr>
          <p:cNvPr id="4" name="Rectangle 3">
            <a:extLst>
              <a:ext uri="{FF2B5EF4-FFF2-40B4-BE49-F238E27FC236}">
                <a16:creationId xmlns:a16="http://schemas.microsoft.com/office/drawing/2014/main" id="{95F25E7E-5AD7-16B0-99B7-B498CCB36EF5}"/>
              </a:ext>
            </a:extLst>
          </p:cNvPr>
          <p:cNvSpPr/>
          <p:nvPr/>
        </p:nvSpPr>
        <p:spPr>
          <a:xfrm flipV="1">
            <a:off x="-1" y="1161088"/>
            <a:ext cx="9339943" cy="833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6EB41737-582E-514D-FCBE-0C3A8AC51034}"/>
              </a:ext>
            </a:extLst>
          </p:cNvPr>
          <p:cNvSpPr>
            <a:spLocks noGrp="1"/>
          </p:cNvSpPr>
          <p:nvPr>
            <p:ph type="title" hasCustomPrompt="1"/>
          </p:nvPr>
        </p:nvSpPr>
        <p:spPr>
          <a:xfrm>
            <a:off x="838200" y="136525"/>
            <a:ext cx="10515600" cy="887205"/>
          </a:xfrm>
          <a:prstGeom prst="rect">
            <a:avLst/>
          </a:prstGeom>
        </p:spPr>
        <p:txBody>
          <a:bodyPr>
            <a:normAutofit/>
          </a:bodyPr>
          <a:lstStyle>
            <a:lvl1pPr>
              <a:defRPr sz="3600" b="1"/>
            </a:lvl1pPr>
          </a:lstStyle>
          <a:p>
            <a:br>
              <a:rPr lang="en-US" dirty="0"/>
            </a:br>
            <a:r>
              <a:rPr lang="en-US" dirty="0"/>
              <a:t>Click to edit Master title style</a:t>
            </a:r>
          </a:p>
        </p:txBody>
      </p:sp>
      <p:sp>
        <p:nvSpPr>
          <p:cNvPr id="6" name="Content Placeholder 2">
            <a:extLst>
              <a:ext uri="{FF2B5EF4-FFF2-40B4-BE49-F238E27FC236}">
                <a16:creationId xmlns:a16="http://schemas.microsoft.com/office/drawing/2014/main" id="{476BFD81-4B6D-D4B7-2FBD-91F86F1BE3AC}"/>
              </a:ext>
            </a:extLst>
          </p:cNvPr>
          <p:cNvSpPr>
            <a:spLocks noGrp="1"/>
          </p:cNvSpPr>
          <p:nvPr>
            <p:ph idx="1"/>
          </p:nvPr>
        </p:nvSpPr>
        <p:spPr>
          <a:xfrm>
            <a:off x="838200" y="1371600"/>
            <a:ext cx="10515600" cy="48053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889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8F7771-07B5-8953-C05C-BBD4804270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A66862-08D9-313B-1687-8A05674840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65B93F-621A-FC67-6D8D-EAF8CB10E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C9F09B-1FBC-024D-9FEF-FCA99333BAAB}" type="datetimeFigureOut">
              <a:rPr lang="en-US" smtClean="0"/>
              <a:t>4/2/2025</a:t>
            </a:fld>
            <a:endParaRPr lang="en-US"/>
          </a:p>
        </p:txBody>
      </p:sp>
      <p:sp>
        <p:nvSpPr>
          <p:cNvPr id="5" name="Footer Placeholder 4">
            <a:extLst>
              <a:ext uri="{FF2B5EF4-FFF2-40B4-BE49-F238E27FC236}">
                <a16:creationId xmlns:a16="http://schemas.microsoft.com/office/drawing/2014/main" id="{47D5620B-B211-E755-8954-33970EF428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A19F60-436D-1245-5608-9A9E5D9641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19E1C-3FDF-8545-9A1E-5732529F9F3E}" type="slidenum">
              <a:rPr lang="en-US" smtClean="0"/>
              <a:t>‹#›</a:t>
            </a:fld>
            <a:endParaRPr lang="en-US"/>
          </a:p>
        </p:txBody>
      </p:sp>
    </p:spTree>
    <p:extLst>
      <p:ext uri="{BB962C8B-B14F-4D97-AF65-F5344CB8AC3E}">
        <p14:creationId xmlns:p14="http://schemas.microsoft.com/office/powerpoint/2010/main" val="8081941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Lst>
  <p:txStyles>
    <p:titleStyle>
      <a:lvl1pPr algn="l" defTabSz="914400" rtl="0" eaLnBrk="1" latinLnBrk="0" hangingPunct="1">
        <a:lnSpc>
          <a:spcPct val="90000"/>
        </a:lnSpc>
        <a:spcBef>
          <a:spcPct val="0"/>
        </a:spcBef>
        <a:buNone/>
        <a:defRPr sz="4400" b="1" i="0" kern="1200" spc="-15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11520830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hyperlink" Target="https://commons.wikimedia.org/wiki/File:Abraham_Lincoln_O-118_by_Gardner,_1865.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www.ihr.org/jhr/v17/v17n6p19_reparations.html" TargetMode="External"/><Relationship Id="rId2" Type="http://schemas.openxmlformats.org/officeDocument/2006/relationships/hyperlink" Target="http://faculty.washington.edu/krumme/guides/bloom.html"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hyperlink" Target="http://www.ihr.org/jhr/v17/v17n6p19_reparations.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1.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jp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60.sv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85.jpg"/><Relationship Id="rId5" Type="http://schemas.openxmlformats.org/officeDocument/2006/relationships/image" Target="../media/image84.jp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0.jp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27.xml"/><Relationship Id="rId7" Type="http://schemas.openxmlformats.org/officeDocument/2006/relationships/image" Target="../media/image92.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image" Target="../media/image91.jpeg"/><Relationship Id="rId9" Type="http://schemas.openxmlformats.org/officeDocument/2006/relationships/image" Target="../media/image94.sv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7.xml"/><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3.xml"/><Relationship Id="rId7" Type="http://schemas.openxmlformats.org/officeDocument/2006/relationships/image" Target="../media/image29.png"/><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image" Target="../media/image27.jpeg"/><Relationship Id="rId9" Type="http://schemas.openxmlformats.org/officeDocument/2006/relationships/image" Target="../media/image31.svg"/></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11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E72D-1AF7-460E-9CDE-BF466FBC7493}"/>
              </a:ext>
            </a:extLst>
          </p:cNvPr>
          <p:cNvSpPr>
            <a:spLocks noGrp="1"/>
          </p:cNvSpPr>
          <p:nvPr>
            <p:ph type="ctrTitle"/>
          </p:nvPr>
        </p:nvSpPr>
        <p:spPr>
          <a:xfrm>
            <a:off x="1524000" y="810636"/>
            <a:ext cx="9144000" cy="2387600"/>
          </a:xfrm>
        </p:spPr>
        <p:txBody>
          <a:bodyPr/>
          <a:lstStyle/>
          <a:p>
            <a:pPr algn="ctr"/>
            <a:r>
              <a:rPr lang="en-US" sz="6000" b="1" spc="-150" dirty="0">
                <a:solidFill>
                  <a:schemeClr val="accent3"/>
                </a:solidFill>
              </a:rPr>
              <a:t>Next Generation </a:t>
            </a:r>
            <a:br>
              <a:rPr lang="en-US" sz="6000" b="1" spc="-150" dirty="0">
                <a:solidFill>
                  <a:schemeClr val="accent3"/>
                </a:solidFill>
              </a:rPr>
            </a:br>
            <a:r>
              <a:rPr lang="en-US" sz="6000" b="1" spc="-150" dirty="0">
                <a:solidFill>
                  <a:schemeClr val="accent3"/>
                </a:solidFill>
              </a:rPr>
              <a:t>of Learning </a:t>
            </a:r>
          </a:p>
        </p:txBody>
      </p:sp>
      <p:sp>
        <p:nvSpPr>
          <p:cNvPr id="7" name="Subtitle 2">
            <a:extLst>
              <a:ext uri="{FF2B5EF4-FFF2-40B4-BE49-F238E27FC236}">
                <a16:creationId xmlns:a16="http://schemas.microsoft.com/office/drawing/2014/main" id="{DB8A7595-9086-1CAA-6B19-4CD8A206B95A}"/>
              </a:ext>
            </a:extLst>
          </p:cNvPr>
          <p:cNvSpPr>
            <a:spLocks noGrp="1"/>
          </p:cNvSpPr>
          <p:nvPr>
            <p:ph type="subTitle" idx="1"/>
          </p:nvPr>
        </p:nvSpPr>
        <p:spPr>
          <a:xfrm>
            <a:off x="1524000" y="3393498"/>
            <a:ext cx="9144000" cy="719138"/>
          </a:xfrm>
        </p:spPr>
        <p:txBody>
          <a:bodyPr/>
          <a:lstStyle/>
          <a:p>
            <a:r>
              <a:rPr lang="en-US" b="1" dirty="0"/>
              <a:t>Inspire a Culture of Innovation That Results in Significant Improvement in Student Outcomes</a:t>
            </a:r>
          </a:p>
        </p:txBody>
      </p:sp>
      <p:sp>
        <p:nvSpPr>
          <p:cNvPr id="8" name="Subtitle 2">
            <a:extLst>
              <a:ext uri="{FF2B5EF4-FFF2-40B4-BE49-F238E27FC236}">
                <a16:creationId xmlns:a16="http://schemas.microsoft.com/office/drawing/2014/main" id="{DECCEE78-4FBD-4DF7-0B27-8F2E73AC7FBE}"/>
              </a:ext>
            </a:extLst>
          </p:cNvPr>
          <p:cNvSpPr txBox="1">
            <a:spLocks/>
          </p:cNvSpPr>
          <p:nvPr/>
        </p:nvSpPr>
        <p:spPr>
          <a:xfrm>
            <a:off x="1524000" y="4229101"/>
            <a:ext cx="9144000" cy="7191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spc="3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2">
                    <a:lumMod val="90000"/>
                  </a:schemeClr>
                </a:solidFill>
              </a:rPr>
              <a:t>Dr. Andrew Shean, Chief Learning Officer, </a:t>
            </a:r>
            <a:br>
              <a:rPr lang="en-US" dirty="0">
                <a:solidFill>
                  <a:schemeClr val="bg2">
                    <a:lumMod val="90000"/>
                  </a:schemeClr>
                </a:solidFill>
              </a:rPr>
            </a:br>
            <a:r>
              <a:rPr lang="en-US" dirty="0">
                <a:solidFill>
                  <a:schemeClr val="bg2">
                    <a:lumMod val="90000"/>
                  </a:schemeClr>
                </a:solidFill>
              </a:rPr>
              <a:t>Penn Foster Group</a:t>
            </a:r>
          </a:p>
        </p:txBody>
      </p:sp>
    </p:spTree>
    <p:extLst>
      <p:ext uri="{BB962C8B-B14F-4D97-AF65-F5344CB8AC3E}">
        <p14:creationId xmlns:p14="http://schemas.microsoft.com/office/powerpoint/2010/main" val="354145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42CF3-811A-0E81-45F5-7F4AB0ABA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C32F6-C64F-0411-726D-2E3BA569401C}"/>
              </a:ext>
            </a:extLst>
          </p:cNvPr>
          <p:cNvSpPr>
            <a:spLocks noGrp="1"/>
          </p:cNvSpPr>
          <p:nvPr>
            <p:ph type="title"/>
          </p:nvPr>
        </p:nvSpPr>
        <p:spPr>
          <a:xfrm>
            <a:off x="2904292" y="2266045"/>
            <a:ext cx="8726430" cy="2325910"/>
          </a:xfrm>
        </p:spPr>
        <p:txBody>
          <a:bodyPr>
            <a:noAutofit/>
          </a:bodyPr>
          <a:lstStyle/>
          <a:p>
            <a:pPr fontAlgn="base">
              <a:lnSpc>
                <a:spcPct val="100000"/>
              </a:lnSpc>
            </a:pPr>
            <a:r>
              <a:rPr lang="en-US" sz="4000" i="0" spc="0" dirty="0">
                <a:solidFill>
                  <a:schemeClr val="accent3"/>
                </a:solidFill>
                <a:effectLst/>
              </a:rPr>
              <a:t>“Happy families are all alike; every unhappy family is different in its own way.</a:t>
            </a:r>
            <a:r>
              <a:rPr lang="en-US" sz="4000" i="0" u="none" strike="noStrike" spc="0" dirty="0">
                <a:solidFill>
                  <a:schemeClr val="accent3"/>
                </a:solidFill>
                <a:effectLst/>
              </a:rPr>
              <a:t>” </a:t>
            </a:r>
            <a:r>
              <a:rPr lang="en-US" sz="4000" i="0" spc="0" dirty="0">
                <a:solidFill>
                  <a:schemeClr val="accent3"/>
                </a:solidFill>
                <a:effectLst/>
              </a:rPr>
              <a:t>​</a:t>
            </a:r>
            <a:br>
              <a:rPr lang="en-US" sz="4000" b="0" spc="0" dirty="0">
                <a:solidFill>
                  <a:srgbClr val="000000"/>
                </a:solidFill>
              </a:rPr>
            </a:br>
            <a:r>
              <a:rPr lang="en-US" sz="2000" b="0" spc="300" dirty="0"/>
              <a:t>- Anna Karenina Principle</a:t>
            </a:r>
          </a:p>
        </p:txBody>
      </p:sp>
    </p:spTree>
    <p:extLst>
      <p:ext uri="{BB962C8B-B14F-4D97-AF65-F5344CB8AC3E}">
        <p14:creationId xmlns:p14="http://schemas.microsoft.com/office/powerpoint/2010/main" val="363009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19AF44-4FF5-B530-E043-2374B00D1B34}"/>
              </a:ext>
            </a:extLst>
          </p:cNvPr>
          <p:cNvSpPr txBox="1"/>
          <p:nvPr/>
        </p:nvSpPr>
        <p:spPr>
          <a:xfrm>
            <a:off x="6096001" y="2459504"/>
            <a:ext cx="5998464" cy="1938992"/>
          </a:xfrm>
          <a:prstGeom prst="rect">
            <a:avLst/>
          </a:prstGeom>
          <a:noFill/>
        </p:spPr>
        <p:txBody>
          <a:bodyPr wrap="square">
            <a:spAutoFit/>
          </a:bodyPr>
          <a:lstStyle/>
          <a:p>
            <a:r>
              <a:rPr lang="en-US" sz="6000" b="1" spc="-150" dirty="0">
                <a:solidFill>
                  <a:schemeClr val="accent3"/>
                </a:solidFill>
                <a:latin typeface="Arial" panose="020B0604020202020204" pitchFamily="34" charset="0"/>
                <a:cs typeface="Arial" panose="020B0604020202020204" pitchFamily="34" charset="0"/>
              </a:rPr>
              <a:t>Durable Skill: </a:t>
            </a:r>
            <a:br>
              <a:rPr lang="en-US" sz="6000" b="1" spc="-150" dirty="0">
                <a:solidFill>
                  <a:schemeClr val="accent3"/>
                </a:solidFill>
                <a:latin typeface="Arial" panose="020B0604020202020204" pitchFamily="34" charset="0"/>
                <a:cs typeface="Arial" panose="020B0604020202020204" pitchFamily="34" charset="0"/>
              </a:rPr>
            </a:br>
            <a:r>
              <a:rPr lang="en-US" sz="6000" b="1" spc="-150" dirty="0">
                <a:solidFill>
                  <a:schemeClr val="bg1"/>
                </a:solidFill>
                <a:latin typeface="Arial" panose="020B0604020202020204" pitchFamily="34" charset="0"/>
                <a:cs typeface="Arial" panose="020B0604020202020204" pitchFamily="34" charset="0"/>
              </a:rPr>
              <a:t>Critical Thinking </a:t>
            </a:r>
          </a:p>
        </p:txBody>
      </p:sp>
      <p:pic>
        <p:nvPicPr>
          <p:cNvPr id="5" name="Picture 4" descr="A white and blue brain&#10;&#10;Description automatically generated">
            <a:extLst>
              <a:ext uri="{FF2B5EF4-FFF2-40B4-BE49-F238E27FC236}">
                <a16:creationId xmlns:a16="http://schemas.microsoft.com/office/drawing/2014/main" id="{AF70C5FA-C655-946B-4D8A-038F5E2EFABB}"/>
              </a:ext>
            </a:extLst>
          </p:cNvPr>
          <p:cNvPicPr>
            <a:picLocks noChangeAspect="1"/>
          </p:cNvPicPr>
          <p:nvPr/>
        </p:nvPicPr>
        <p:blipFill>
          <a:blip r:embed="rId2">
            <a:alphaModFix amt="5000"/>
          </a:blip>
          <a:stretch>
            <a:fillRect/>
          </a:stretch>
        </p:blipFill>
        <p:spPr>
          <a:xfrm>
            <a:off x="-1577838" y="1513181"/>
            <a:ext cx="8768771" cy="8768771"/>
          </a:xfrm>
          <a:prstGeom prst="rect">
            <a:avLst/>
          </a:prstGeom>
        </p:spPr>
      </p:pic>
    </p:spTree>
    <p:extLst>
      <p:ext uri="{BB962C8B-B14F-4D97-AF65-F5344CB8AC3E}">
        <p14:creationId xmlns:p14="http://schemas.microsoft.com/office/powerpoint/2010/main" val="3846634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File:Abraham Lincoln O-118 by Gardner, 1865.jpg - Wikimedia Commons">
            <a:extLst>
              <a:ext uri="{FF2B5EF4-FFF2-40B4-BE49-F238E27FC236}">
                <a16:creationId xmlns:a16="http://schemas.microsoft.com/office/drawing/2014/main" id="{F23B24AA-D9F0-C216-63D9-F4F3236A33EA}"/>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t="6338" b="6338"/>
          <a:stretch/>
        </p:blipFill>
        <p:spPr>
          <a:xfrm>
            <a:off x="219738" y="1429543"/>
            <a:ext cx="3998912" cy="3998912"/>
          </a:xfrm>
          <a:prstGeom prst="ellipse">
            <a:avLst/>
          </a:prstGeom>
        </p:spPr>
      </p:pic>
      <p:sp>
        <p:nvSpPr>
          <p:cNvPr id="3" name="Title 2">
            <a:extLst>
              <a:ext uri="{FF2B5EF4-FFF2-40B4-BE49-F238E27FC236}">
                <a16:creationId xmlns:a16="http://schemas.microsoft.com/office/drawing/2014/main" id="{62A6B013-EAA9-5DF3-DE38-3C8091556B2F}"/>
              </a:ext>
            </a:extLst>
          </p:cNvPr>
          <p:cNvSpPr>
            <a:spLocks noGrp="1"/>
          </p:cNvSpPr>
          <p:nvPr>
            <p:ph type="title"/>
          </p:nvPr>
        </p:nvSpPr>
        <p:spPr/>
        <p:txBody>
          <a:bodyPr/>
          <a:lstStyle/>
          <a:p>
            <a:r>
              <a:rPr lang="en-US" dirty="0"/>
              <a:t>Why Critical Thinking?</a:t>
            </a:r>
          </a:p>
        </p:txBody>
      </p:sp>
      <p:sp>
        <p:nvSpPr>
          <p:cNvPr id="4" name="Content Placeholder 3">
            <a:extLst>
              <a:ext uri="{FF2B5EF4-FFF2-40B4-BE49-F238E27FC236}">
                <a16:creationId xmlns:a16="http://schemas.microsoft.com/office/drawing/2014/main" id="{84CBB735-7501-6469-EC56-C9C4D40C9790}"/>
              </a:ext>
            </a:extLst>
          </p:cNvPr>
          <p:cNvSpPr>
            <a:spLocks noGrp="1"/>
          </p:cNvSpPr>
          <p:nvPr>
            <p:ph sz="half" idx="2"/>
          </p:nvPr>
        </p:nvSpPr>
        <p:spPr>
          <a:xfrm>
            <a:off x="4330260" y="2710915"/>
            <a:ext cx="7503160" cy="1801931"/>
          </a:xfrm>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4000" b="1" i="0" u="none" strike="noStrike" kern="1200" cap="none" spc="0" normalizeH="0" baseline="0" noProof="0" dirty="0">
                <a:ln>
                  <a:noFill/>
                </a:ln>
                <a:solidFill>
                  <a:schemeClr val="accent3"/>
                </a:solidFill>
                <a:effectLst/>
                <a:uLnTx/>
                <a:uFillTx/>
                <a:latin typeface="Arial" panose="020B0604020202020204"/>
                <a:ea typeface="+mn-ea"/>
                <a:cs typeface="+mn-cs"/>
              </a:rPr>
              <a:t>"Don’t believe everything you read on the internet"</a:t>
            </a:r>
            <a:br>
              <a:rPr kumimoji="0" lang="en-US" sz="2400" b="0" i="0" u="none" strike="noStrike" kern="1200" cap="none" spc="0" normalizeH="0" baseline="0" noProof="0" dirty="0">
                <a:ln>
                  <a:noFill/>
                </a:ln>
                <a:solidFill>
                  <a:srgbClr val="414143"/>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414143"/>
                </a:solidFill>
                <a:effectLst/>
                <a:uLnTx/>
                <a:uFillTx/>
                <a:latin typeface="Arial" panose="020B0604020202020204"/>
                <a:ea typeface="+mn-ea"/>
                <a:cs typeface="+mn-cs"/>
              </a:rPr>
              <a:t>- Abraham Lincoln</a:t>
            </a:r>
          </a:p>
          <a:p>
            <a:endParaRPr lang="en-US" dirty="0"/>
          </a:p>
        </p:txBody>
      </p:sp>
    </p:spTree>
    <p:extLst>
      <p:ext uri="{BB962C8B-B14F-4D97-AF65-F5344CB8AC3E}">
        <p14:creationId xmlns:p14="http://schemas.microsoft.com/office/powerpoint/2010/main" val="156766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63080-5ABE-F627-35B0-7AB6265EC85B}"/>
              </a:ext>
            </a:extLst>
          </p:cNvPr>
          <p:cNvPicPr>
            <a:picLocks noChangeAspect="1" noChangeArrowheads="1"/>
          </p:cNvPicPr>
          <p:nvPr/>
        </p:nvPicPr>
        <p:blipFill>
          <a:blip r:embed="rId3"/>
          <a:stretch>
            <a:fillRect/>
          </a:stretch>
        </p:blipFill>
        <p:spPr bwMode="auto">
          <a:xfrm>
            <a:off x="2193988" y="784926"/>
            <a:ext cx="7804024" cy="5014085"/>
          </a:xfrm>
          <a:prstGeom prst="rect">
            <a:avLst/>
          </a:prstGeom>
          <a:noFill/>
          <a:ln w="9525">
            <a:noFill/>
            <a:miter lim="800000"/>
            <a:headEnd/>
            <a:tailEnd/>
          </a:ln>
        </p:spPr>
      </p:pic>
    </p:spTree>
    <p:extLst>
      <p:ext uri="{BB962C8B-B14F-4D97-AF65-F5344CB8AC3E}">
        <p14:creationId xmlns:p14="http://schemas.microsoft.com/office/powerpoint/2010/main" val="4079519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F00AF-E438-E8E0-E50D-6F694ED2DC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69FAE7-9DC3-4E67-484D-7CAFD0920611}"/>
              </a:ext>
            </a:extLst>
          </p:cNvPr>
          <p:cNvPicPr>
            <a:picLocks noChangeAspect="1"/>
          </p:cNvPicPr>
          <p:nvPr/>
        </p:nvPicPr>
        <p:blipFill>
          <a:blip r:embed="rId2"/>
          <a:srcRect l="24996" t="20271" r="7290" b="6776"/>
          <a:stretch/>
        </p:blipFill>
        <p:spPr>
          <a:xfrm>
            <a:off x="1832406" y="117031"/>
            <a:ext cx="8527189" cy="6132277"/>
          </a:xfrm>
          <a:prstGeom prst="rect">
            <a:avLst/>
          </a:prstGeom>
          <a:noFill/>
        </p:spPr>
      </p:pic>
      <p:cxnSp>
        <p:nvCxnSpPr>
          <p:cNvPr id="4" name="Straight Arrow Connector 3">
            <a:extLst>
              <a:ext uri="{FF2B5EF4-FFF2-40B4-BE49-F238E27FC236}">
                <a16:creationId xmlns:a16="http://schemas.microsoft.com/office/drawing/2014/main" id="{0818A248-9430-5B27-E6D0-3C0C16E6F285}"/>
              </a:ext>
            </a:extLst>
          </p:cNvPr>
          <p:cNvCxnSpPr/>
          <p:nvPr/>
        </p:nvCxnSpPr>
        <p:spPr>
          <a:xfrm flipV="1">
            <a:off x="632614" y="991235"/>
            <a:ext cx="1559291" cy="24377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75055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0DC9F-B9F9-7AB8-9026-C4C07D058A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E29267-9D58-4A6F-F143-BF4F7C1A3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947" y="263395"/>
            <a:ext cx="4644930" cy="6331209"/>
          </a:xfrm>
          <a:prstGeom prst="rect">
            <a:avLst/>
          </a:prstGeom>
        </p:spPr>
      </p:pic>
    </p:spTree>
    <p:extLst>
      <p:ext uri="{BB962C8B-B14F-4D97-AF65-F5344CB8AC3E}">
        <p14:creationId xmlns:p14="http://schemas.microsoft.com/office/powerpoint/2010/main" val="4077052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463E-AA79-D783-3D54-5CB073112487}"/>
              </a:ext>
            </a:extLst>
          </p:cNvPr>
          <p:cNvSpPr>
            <a:spLocks noGrp="1"/>
          </p:cNvSpPr>
          <p:nvPr>
            <p:ph type="title"/>
          </p:nvPr>
        </p:nvSpPr>
        <p:spPr>
          <a:xfrm>
            <a:off x="838200" y="672973"/>
            <a:ext cx="10515600" cy="887205"/>
          </a:xfrm>
        </p:spPr>
        <p:txBody>
          <a:bodyPr/>
          <a:lstStyle/>
          <a:p>
            <a:r>
              <a:rPr lang="en-US" dirty="0"/>
              <a:t>This is WHY…</a:t>
            </a:r>
          </a:p>
        </p:txBody>
      </p:sp>
      <p:sp>
        <p:nvSpPr>
          <p:cNvPr id="3" name="Content Placeholder 2">
            <a:extLst>
              <a:ext uri="{FF2B5EF4-FFF2-40B4-BE49-F238E27FC236}">
                <a16:creationId xmlns:a16="http://schemas.microsoft.com/office/drawing/2014/main" id="{CE626DBE-BF93-23D3-C056-50A88C771C2B}"/>
              </a:ext>
            </a:extLst>
          </p:cNvPr>
          <p:cNvSpPr>
            <a:spLocks noGrp="1"/>
          </p:cNvSpPr>
          <p:nvPr>
            <p:ph idx="1"/>
          </p:nvPr>
        </p:nvSpPr>
        <p:spPr>
          <a:xfrm>
            <a:off x="838200" y="1699327"/>
            <a:ext cx="10515600" cy="4213794"/>
          </a:xfrm>
        </p:spPr>
        <p:txBody>
          <a:bodyPr/>
          <a:lstStyle/>
          <a:p>
            <a:r>
              <a:rPr lang="en-US" spc="-150" dirty="0"/>
              <a:t> The top 10 jobs in 2030 will be jobs that did not even exist 5 years ago.  </a:t>
            </a:r>
          </a:p>
          <a:p>
            <a:endParaRPr lang="en-US" spc="-150" dirty="0"/>
          </a:p>
          <a:p>
            <a:r>
              <a:rPr lang="en-US" spc="-150" dirty="0"/>
              <a:t> Today’s students will have an average of 10-14 jobs by age 38.</a:t>
            </a:r>
          </a:p>
          <a:p>
            <a:endParaRPr lang="en-US" spc="-150" dirty="0"/>
          </a:p>
          <a:p>
            <a:r>
              <a:rPr lang="en-US" spc="-150" dirty="0"/>
              <a:t> There are 31 billion Google queries each month.</a:t>
            </a:r>
          </a:p>
          <a:p>
            <a:pPr marL="0" indent="0">
              <a:buNone/>
            </a:pPr>
            <a:endParaRPr lang="en-US" spc="-150" dirty="0"/>
          </a:p>
          <a:p>
            <a:r>
              <a:rPr lang="en-US" spc="-150" dirty="0"/>
              <a:t>As Keeling (2004) articulated in Learning Reconsidered: A Campus-Wide Focus on the Student Experience, “…knowledge is no longer a scarce – or stable – commodity.  (It) is changing so rapidly that specific information may become obsolete before a student graduates and has the opportunity to apply it” (p. 4). </a:t>
            </a:r>
          </a:p>
        </p:txBody>
      </p:sp>
    </p:spTree>
    <p:extLst>
      <p:ext uri="{BB962C8B-B14F-4D97-AF65-F5344CB8AC3E}">
        <p14:creationId xmlns:p14="http://schemas.microsoft.com/office/powerpoint/2010/main" val="162242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FEC9F-C699-D50C-477D-2722FDFAC3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2ADA75-C9EB-10B5-C650-C9208929EFCB}"/>
              </a:ext>
            </a:extLst>
          </p:cNvPr>
          <p:cNvSpPr>
            <a:spLocks noGrp="1"/>
          </p:cNvSpPr>
          <p:nvPr>
            <p:ph idx="1"/>
          </p:nvPr>
        </p:nvSpPr>
        <p:spPr/>
        <p:txBody>
          <a:bodyPr/>
          <a:lstStyle/>
          <a:p>
            <a:endParaRPr lang="en-US"/>
          </a:p>
        </p:txBody>
      </p:sp>
      <p:pic>
        <p:nvPicPr>
          <p:cNvPr id="5" name="Picture 2">
            <a:extLst>
              <a:ext uri="{FF2B5EF4-FFF2-40B4-BE49-F238E27FC236}">
                <a16:creationId xmlns:a16="http://schemas.microsoft.com/office/drawing/2014/main" id="{A0B0C457-C939-CB05-1E15-9F53DF33F15D}"/>
              </a:ext>
            </a:extLst>
          </p:cNvPr>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49414" y="893"/>
            <a:ext cx="12298634" cy="6856214"/>
          </a:xfrm>
          <a:prstGeom prst="rect">
            <a:avLst/>
          </a:prstGeom>
          <a:noFill/>
          <a:ln w="9525">
            <a:noFill/>
            <a:miter lim="800000"/>
            <a:headEnd/>
            <a:tailEnd/>
          </a:ln>
        </p:spPr>
      </p:pic>
    </p:spTree>
    <p:extLst>
      <p:ext uri="{BB962C8B-B14F-4D97-AF65-F5344CB8AC3E}">
        <p14:creationId xmlns:p14="http://schemas.microsoft.com/office/powerpoint/2010/main" val="846577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D7612BC-EC1B-1F4E-C488-9080A1E6A6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FF79A3-101E-2D95-1077-1AE0A699BD1F}"/>
              </a:ext>
            </a:extLst>
          </p:cNvPr>
          <p:cNvSpPr txBox="1"/>
          <p:nvPr/>
        </p:nvSpPr>
        <p:spPr>
          <a:xfrm>
            <a:off x="6096001" y="2459504"/>
            <a:ext cx="5998464" cy="1846659"/>
          </a:xfrm>
          <a:prstGeom prst="rect">
            <a:avLst/>
          </a:prstGeom>
          <a:noFill/>
        </p:spPr>
        <p:txBody>
          <a:bodyPr wrap="square">
            <a:spAutoFit/>
          </a:bodyPr>
          <a:lstStyle/>
          <a:p>
            <a:r>
              <a:rPr lang="en-US" sz="5400" b="1" spc="-150" dirty="0">
                <a:solidFill>
                  <a:schemeClr val="accent3"/>
                </a:solidFill>
                <a:latin typeface="Arial" panose="020B0604020202020204" pitchFamily="34" charset="0"/>
                <a:cs typeface="Arial" panose="020B0604020202020204" pitchFamily="34" charset="0"/>
              </a:rPr>
              <a:t>What Is</a:t>
            </a:r>
            <a:br>
              <a:rPr lang="en-US" sz="5400" b="1" spc="-150" dirty="0">
                <a:solidFill>
                  <a:schemeClr val="accent3"/>
                </a:solidFill>
                <a:latin typeface="Arial" panose="020B0604020202020204" pitchFamily="34" charset="0"/>
                <a:cs typeface="Arial" panose="020B0604020202020204" pitchFamily="34" charset="0"/>
              </a:rPr>
            </a:br>
            <a:r>
              <a:rPr lang="en-US" sz="5400" b="1" spc="-150" dirty="0">
                <a:solidFill>
                  <a:schemeClr val="bg1"/>
                </a:solidFill>
                <a:latin typeface="Arial" panose="020B0604020202020204" pitchFamily="34" charset="0"/>
                <a:cs typeface="Arial" panose="020B0604020202020204" pitchFamily="34" charset="0"/>
              </a:rPr>
              <a:t>Critical Thinking?</a:t>
            </a:r>
            <a:r>
              <a:rPr lang="en-US" sz="6000" b="1" spc="-150" dirty="0">
                <a:solidFill>
                  <a:schemeClr val="bg1"/>
                </a:solidFill>
                <a:latin typeface="Arial" panose="020B0604020202020204" pitchFamily="34" charset="0"/>
                <a:cs typeface="Arial" panose="020B0604020202020204" pitchFamily="34" charset="0"/>
              </a:rPr>
              <a:t> </a:t>
            </a:r>
          </a:p>
        </p:txBody>
      </p:sp>
      <p:pic>
        <p:nvPicPr>
          <p:cNvPr id="5" name="Picture 4" descr="A white and blue brain&#10;&#10;Description automatically generated">
            <a:extLst>
              <a:ext uri="{FF2B5EF4-FFF2-40B4-BE49-F238E27FC236}">
                <a16:creationId xmlns:a16="http://schemas.microsoft.com/office/drawing/2014/main" id="{78160EA3-50B2-6419-DB45-8162EEB19F03}"/>
              </a:ext>
            </a:extLst>
          </p:cNvPr>
          <p:cNvPicPr>
            <a:picLocks noChangeAspect="1"/>
          </p:cNvPicPr>
          <p:nvPr/>
        </p:nvPicPr>
        <p:blipFill>
          <a:blip r:embed="rId2">
            <a:alphaModFix amt="5000"/>
          </a:blip>
          <a:stretch>
            <a:fillRect/>
          </a:stretch>
        </p:blipFill>
        <p:spPr>
          <a:xfrm>
            <a:off x="-1577838" y="1513181"/>
            <a:ext cx="8768771" cy="8768771"/>
          </a:xfrm>
          <a:prstGeom prst="rect">
            <a:avLst/>
          </a:prstGeom>
        </p:spPr>
      </p:pic>
    </p:spTree>
    <p:extLst>
      <p:ext uri="{BB962C8B-B14F-4D97-AF65-F5344CB8AC3E}">
        <p14:creationId xmlns:p14="http://schemas.microsoft.com/office/powerpoint/2010/main" val="719250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6B589-11E6-4B1D-662B-434B6495BC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F3BFBE-8276-578D-4E53-B43DB01BE472}"/>
              </a:ext>
            </a:extLst>
          </p:cNvPr>
          <p:cNvSpPr>
            <a:spLocks noGrp="1"/>
          </p:cNvSpPr>
          <p:nvPr>
            <p:ph type="title"/>
          </p:nvPr>
        </p:nvSpPr>
        <p:spPr>
          <a:xfrm>
            <a:off x="838200" y="307213"/>
            <a:ext cx="10515600" cy="887205"/>
          </a:xfrm>
        </p:spPr>
        <p:txBody>
          <a:bodyPr anchor="ctr">
            <a:normAutofit/>
          </a:bodyPr>
          <a:lstStyle/>
          <a:p>
            <a:r>
              <a:rPr lang="en-US" dirty="0"/>
              <a:t>Why Critical Thinking?</a:t>
            </a:r>
          </a:p>
        </p:txBody>
      </p:sp>
      <p:pic>
        <p:nvPicPr>
          <p:cNvPr id="8" name="Picture 2">
            <a:extLst>
              <a:ext uri="{FF2B5EF4-FFF2-40B4-BE49-F238E27FC236}">
                <a16:creationId xmlns:a16="http://schemas.microsoft.com/office/drawing/2014/main" id="{8FED112B-0935-21FF-83B1-1338021FBA1C}"/>
              </a:ext>
            </a:extLst>
          </p:cNvPr>
          <p:cNvPicPr>
            <a:picLocks noChangeAspect="1" noChangeArrowheads="1"/>
          </p:cNvPicPr>
          <p:nvPr/>
        </p:nvPicPr>
        <p:blipFill>
          <a:blip r:embed="rId3"/>
          <a:stretch>
            <a:fillRect/>
          </a:stretch>
        </p:blipFill>
        <p:spPr>
          <a:xfrm>
            <a:off x="838200" y="1092645"/>
            <a:ext cx="7455888" cy="5014085"/>
          </a:xfrm>
          <a:prstGeom prst="rect">
            <a:avLst/>
          </a:prstGeom>
          <a:noFill/>
        </p:spPr>
      </p:pic>
    </p:spTree>
    <p:extLst>
      <p:ext uri="{BB962C8B-B14F-4D97-AF65-F5344CB8AC3E}">
        <p14:creationId xmlns:p14="http://schemas.microsoft.com/office/powerpoint/2010/main" val="2188041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730B3D8-0D6E-42F1-5049-76DAFB22BFB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p:blipFill>
        <p:spPr bwMode="auto">
          <a:xfrm>
            <a:off x="315119" y="1060450"/>
            <a:ext cx="3378200" cy="4737100"/>
          </a:xfrm>
          <a:prstGeom prst="rect">
            <a:avLst/>
          </a:prstGeom>
          <a:solidFill>
            <a:srgbClr val="FFFFFF"/>
          </a:solidFill>
        </p:spPr>
      </p:pic>
      <p:pic>
        <p:nvPicPr>
          <p:cNvPr id="1026" name="Picture 2">
            <a:extLst>
              <a:ext uri="{FF2B5EF4-FFF2-40B4-BE49-F238E27FC236}">
                <a16:creationId xmlns:a16="http://schemas.microsoft.com/office/drawing/2014/main" id="{27760DC8-187F-96D8-40BC-44E7713E8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4115"/>
          <a:stretch/>
        </p:blipFill>
        <p:spPr bwMode="auto">
          <a:xfrm>
            <a:off x="4191000" y="1489909"/>
            <a:ext cx="7503160" cy="4748332"/>
          </a:xfrm>
          <a:prstGeom prst="rect">
            <a:avLst/>
          </a:prstGeom>
          <a:solidFill>
            <a:srgbClr val="FFFFFF"/>
          </a:solidFill>
        </p:spPr>
      </p:pic>
    </p:spTree>
    <p:extLst>
      <p:ext uri="{BB962C8B-B14F-4D97-AF65-F5344CB8AC3E}">
        <p14:creationId xmlns:p14="http://schemas.microsoft.com/office/powerpoint/2010/main" val="385147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207F-E1B8-253A-B563-FFF1641E8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BB8F2-1455-13ED-A1A9-56896171C3C5}"/>
              </a:ext>
            </a:extLst>
          </p:cNvPr>
          <p:cNvSpPr>
            <a:spLocks noGrp="1"/>
          </p:cNvSpPr>
          <p:nvPr>
            <p:ph type="title"/>
          </p:nvPr>
        </p:nvSpPr>
        <p:spPr>
          <a:xfrm>
            <a:off x="2904292" y="1583294"/>
            <a:ext cx="8653724" cy="3691413"/>
          </a:xfrm>
        </p:spPr>
        <p:txBody>
          <a:bodyPr>
            <a:normAutofit fontScale="90000"/>
          </a:bodyPr>
          <a:lstStyle/>
          <a:p>
            <a:r>
              <a:rPr lang="en-US" dirty="0">
                <a:solidFill>
                  <a:schemeClr val="accent2"/>
                </a:solidFill>
              </a:rPr>
              <a:t>“The essence of critical thinking is evaluation ... the process by which we test claims and arguments and determine which have merit and which do not ... critical thinking is a search for answers, a quest.”</a:t>
            </a:r>
            <a:br>
              <a:rPr lang="en-US" dirty="0"/>
            </a:br>
            <a:r>
              <a:rPr lang="en-US" sz="2200" b="0" spc="300" dirty="0"/>
              <a:t>-</a:t>
            </a:r>
            <a:r>
              <a:rPr lang="en-US" sz="2200" b="0" i="0" u="none" strike="noStrike" spc="300" dirty="0">
                <a:effectLst/>
              </a:rPr>
              <a:t>Dr. Rod Sims</a:t>
            </a:r>
            <a:endParaRPr lang="en-US" sz="2200" dirty="0"/>
          </a:p>
        </p:txBody>
      </p:sp>
    </p:spTree>
    <p:extLst>
      <p:ext uri="{BB962C8B-B14F-4D97-AF65-F5344CB8AC3E}">
        <p14:creationId xmlns:p14="http://schemas.microsoft.com/office/powerpoint/2010/main" val="64467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D93810B-EA16-C4EE-54E8-77E997BCE2A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046B44-E413-8FE4-E966-5EC0009864FD}"/>
              </a:ext>
            </a:extLst>
          </p:cNvPr>
          <p:cNvSpPr>
            <a:spLocks noGrp="1"/>
          </p:cNvSpPr>
          <p:nvPr>
            <p:ph sz="half" idx="1"/>
          </p:nvPr>
        </p:nvSpPr>
        <p:spPr>
          <a:xfrm>
            <a:off x="4191000" y="2217139"/>
            <a:ext cx="6915912" cy="2423723"/>
          </a:xfrm>
        </p:spPr>
        <p:txBody>
          <a:bodyPr/>
          <a:lstStyle/>
          <a:p>
            <a:r>
              <a:rPr lang="en-US" dirty="0">
                <a:solidFill>
                  <a:schemeClr val="bg1"/>
                </a:solidFill>
              </a:rPr>
              <a:t>Critical thinking is the art of analyzing and evaluating thinking with a view to improving it.</a:t>
            </a:r>
            <a:br>
              <a:rPr lang="en-US" dirty="0">
                <a:solidFill>
                  <a:schemeClr val="bg1"/>
                </a:solidFill>
              </a:rPr>
            </a:br>
            <a:br>
              <a:rPr lang="en-US" dirty="0">
                <a:solidFill>
                  <a:schemeClr val="bg1"/>
                </a:solidFill>
              </a:rPr>
            </a:br>
            <a:r>
              <a:rPr lang="en-US" dirty="0">
                <a:solidFill>
                  <a:schemeClr val="bg1"/>
                </a:solidFill>
              </a:rPr>
              <a:t>Paul &amp; Elder, 2009</a:t>
            </a:r>
          </a:p>
        </p:txBody>
      </p:sp>
      <p:sp>
        <p:nvSpPr>
          <p:cNvPr id="3" name="Title 2">
            <a:extLst>
              <a:ext uri="{FF2B5EF4-FFF2-40B4-BE49-F238E27FC236}">
                <a16:creationId xmlns:a16="http://schemas.microsoft.com/office/drawing/2014/main" id="{64223CF2-3CC0-A5CE-35A7-119584FC7F02}"/>
              </a:ext>
            </a:extLst>
          </p:cNvPr>
          <p:cNvSpPr>
            <a:spLocks noGrp="1"/>
          </p:cNvSpPr>
          <p:nvPr>
            <p:ph type="title"/>
          </p:nvPr>
        </p:nvSpPr>
        <p:spPr/>
        <p:txBody>
          <a:bodyPr/>
          <a:lstStyle/>
          <a:p>
            <a:r>
              <a:rPr lang="en-US" dirty="0">
                <a:solidFill>
                  <a:schemeClr val="accent3"/>
                </a:solidFill>
              </a:rPr>
              <a:t>Another Perspective</a:t>
            </a:r>
          </a:p>
        </p:txBody>
      </p:sp>
      <p:pic>
        <p:nvPicPr>
          <p:cNvPr id="2" name="Picture 1" descr="A white and blue brain&#10;&#10;Description automatically generated">
            <a:extLst>
              <a:ext uri="{FF2B5EF4-FFF2-40B4-BE49-F238E27FC236}">
                <a16:creationId xmlns:a16="http://schemas.microsoft.com/office/drawing/2014/main" id="{3CF3C082-3727-48D7-B812-FE2645101C18}"/>
              </a:ext>
            </a:extLst>
          </p:cNvPr>
          <p:cNvPicPr>
            <a:picLocks noChangeAspect="1"/>
          </p:cNvPicPr>
          <p:nvPr/>
        </p:nvPicPr>
        <p:blipFill>
          <a:blip r:embed="rId2">
            <a:alphaModFix/>
          </a:blip>
          <a:stretch>
            <a:fillRect/>
          </a:stretch>
        </p:blipFill>
        <p:spPr>
          <a:xfrm>
            <a:off x="-39285" y="1260692"/>
            <a:ext cx="4336617" cy="4336617"/>
          </a:xfrm>
          <a:prstGeom prst="rect">
            <a:avLst/>
          </a:prstGeom>
        </p:spPr>
      </p:pic>
    </p:spTree>
    <p:extLst>
      <p:ext uri="{BB962C8B-B14F-4D97-AF65-F5344CB8AC3E}">
        <p14:creationId xmlns:p14="http://schemas.microsoft.com/office/powerpoint/2010/main" val="93322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D3602-6C65-8E90-C631-9454CCA800F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6C1B6A-8CAF-EF6E-1002-FA915DEE9894}"/>
              </a:ext>
            </a:extLst>
          </p:cNvPr>
          <p:cNvSpPr>
            <a:spLocks noGrp="1"/>
          </p:cNvSpPr>
          <p:nvPr>
            <p:ph sz="half" idx="1"/>
          </p:nvPr>
        </p:nvSpPr>
        <p:spPr>
          <a:xfrm>
            <a:off x="4191000" y="1694689"/>
            <a:ext cx="6915912" cy="3767328"/>
          </a:xfrm>
        </p:spPr>
        <p:txBody>
          <a:bodyPr>
            <a:normAutofit lnSpcReduction="10000"/>
          </a:bodyPr>
          <a:lstStyle/>
          <a:p>
            <a:pPr marL="457200" indent="-457200">
              <a:buFont typeface="Arial" panose="020B0604020202020204" pitchFamily="34" charset="0"/>
              <a:buChar char="•"/>
            </a:pPr>
            <a:r>
              <a:rPr lang="en-US" dirty="0"/>
              <a:t>Identifying and challenging assumptions.</a:t>
            </a:r>
            <a:br>
              <a:rPr lang="en-US" dirty="0"/>
            </a:br>
            <a:endParaRPr lang="en-US" dirty="0"/>
          </a:p>
          <a:p>
            <a:pPr marL="457200" indent="-457200">
              <a:buFont typeface="Arial" panose="020B0604020202020204" pitchFamily="34" charset="0"/>
              <a:buChar char="•"/>
            </a:pPr>
            <a:r>
              <a:rPr lang="en-US" dirty="0"/>
              <a:t>Challenging the importance of context.</a:t>
            </a:r>
            <a:br>
              <a:rPr lang="en-US" dirty="0"/>
            </a:br>
            <a:endParaRPr lang="en-US" dirty="0"/>
          </a:p>
          <a:p>
            <a:pPr marL="457200" indent="-457200">
              <a:buFont typeface="Arial" panose="020B0604020202020204" pitchFamily="34" charset="0"/>
              <a:buChar char="•"/>
            </a:pPr>
            <a:r>
              <a:rPr lang="en-US" dirty="0"/>
              <a:t>Trying to imagine and explore alternatives.</a:t>
            </a:r>
            <a:br>
              <a:rPr lang="en-US" dirty="0"/>
            </a:br>
            <a:endParaRPr lang="en-US" dirty="0"/>
          </a:p>
          <a:p>
            <a:pPr marL="457200" indent="-457200">
              <a:buFont typeface="Arial" panose="020B0604020202020204" pitchFamily="34" charset="0"/>
              <a:buChar char="•"/>
            </a:pPr>
            <a:r>
              <a:rPr lang="en-US" dirty="0"/>
              <a:t>Reflective Skepticism. </a:t>
            </a:r>
          </a:p>
        </p:txBody>
      </p:sp>
      <p:sp>
        <p:nvSpPr>
          <p:cNvPr id="3" name="Title 2">
            <a:extLst>
              <a:ext uri="{FF2B5EF4-FFF2-40B4-BE49-F238E27FC236}">
                <a16:creationId xmlns:a16="http://schemas.microsoft.com/office/drawing/2014/main" id="{0F1D2935-20DB-A33A-9FAE-FF52FDBCF15A}"/>
              </a:ext>
            </a:extLst>
          </p:cNvPr>
          <p:cNvSpPr>
            <a:spLocks noGrp="1"/>
          </p:cNvSpPr>
          <p:nvPr>
            <p:ph type="title"/>
          </p:nvPr>
        </p:nvSpPr>
        <p:spPr/>
        <p:txBody>
          <a:bodyPr/>
          <a:lstStyle/>
          <a:p>
            <a:r>
              <a:rPr lang="en-US" dirty="0">
                <a:solidFill>
                  <a:schemeClr val="accent3"/>
                </a:solidFill>
              </a:rPr>
              <a:t>Brookfield’s Theory</a:t>
            </a:r>
          </a:p>
        </p:txBody>
      </p:sp>
      <p:pic>
        <p:nvPicPr>
          <p:cNvPr id="5" name="Picture 2" descr="https://encrypted-tbn2.google.com/images?q=tbn:ANd9GcTBy7W-yH6_ga8AP26NjyYrNQ5s_NhCbcm7gG86kgLLg1e7feQ4uw">
            <a:extLst>
              <a:ext uri="{FF2B5EF4-FFF2-40B4-BE49-F238E27FC236}">
                <a16:creationId xmlns:a16="http://schemas.microsoft.com/office/drawing/2014/main" id="{A2E40CF1-C49C-0626-EF3A-B2D60A6D29A2}"/>
              </a:ext>
            </a:extLst>
          </p:cNvPr>
          <p:cNvPicPr>
            <a:picLocks noChangeAspect="1" noChangeArrowheads="1"/>
          </p:cNvPicPr>
          <p:nvPr/>
        </p:nvPicPr>
        <p:blipFill>
          <a:blip r:embed="rId2"/>
          <a:srcRect/>
          <a:stretch>
            <a:fillRect/>
          </a:stretch>
        </p:blipFill>
        <p:spPr bwMode="auto">
          <a:xfrm>
            <a:off x="971503" y="1694689"/>
            <a:ext cx="2375869" cy="3536029"/>
          </a:xfrm>
          <a:prstGeom prst="rect">
            <a:avLst/>
          </a:prstGeom>
          <a:noFill/>
          <a:effectLst>
            <a:outerShdw blurRad="50800" dist="50800" dir="5400000" algn="ctr" rotWithShape="0">
              <a:schemeClr val="bg1">
                <a:lumMod val="65000"/>
              </a:schemeClr>
            </a:outerShdw>
          </a:effectLst>
        </p:spPr>
      </p:pic>
    </p:spTree>
    <p:extLst>
      <p:ext uri="{BB962C8B-B14F-4D97-AF65-F5344CB8AC3E}">
        <p14:creationId xmlns:p14="http://schemas.microsoft.com/office/powerpoint/2010/main" val="3654000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E20D6F-9562-A382-4131-0EA90AC6AC5E}"/>
              </a:ext>
            </a:extLst>
          </p:cNvPr>
          <p:cNvSpPr txBox="1"/>
          <p:nvPr/>
        </p:nvSpPr>
        <p:spPr>
          <a:xfrm>
            <a:off x="3291840" y="2459504"/>
            <a:ext cx="8607552" cy="1938992"/>
          </a:xfrm>
          <a:prstGeom prst="rect">
            <a:avLst/>
          </a:prstGeom>
          <a:noFill/>
        </p:spPr>
        <p:txBody>
          <a:bodyPr wrap="square">
            <a:spAutoFit/>
          </a:bodyPr>
          <a:lstStyle/>
          <a:p>
            <a:r>
              <a:rPr lang="en-US" sz="6000" b="1" spc="-150" dirty="0">
                <a:solidFill>
                  <a:schemeClr val="accent3"/>
                </a:solidFill>
                <a:latin typeface="Arial" panose="020B0604020202020204" pitchFamily="34" charset="0"/>
                <a:cs typeface="Arial" panose="020B0604020202020204" pitchFamily="34" charset="0"/>
              </a:rPr>
              <a:t>How?</a:t>
            </a:r>
            <a:br>
              <a:rPr lang="en-US" sz="6000" b="1" spc="-150" dirty="0">
                <a:solidFill>
                  <a:schemeClr val="accent3"/>
                </a:solidFill>
                <a:latin typeface="Arial" panose="020B0604020202020204" pitchFamily="34" charset="0"/>
                <a:cs typeface="Arial" panose="020B0604020202020204" pitchFamily="34" charset="0"/>
              </a:rPr>
            </a:br>
            <a:r>
              <a:rPr lang="en-US" sz="6000" b="1" spc="-150" dirty="0">
                <a:solidFill>
                  <a:schemeClr val="bg1"/>
                </a:solidFill>
                <a:latin typeface="Arial" panose="020B0604020202020204" pitchFamily="34" charset="0"/>
                <a:cs typeface="Arial" panose="020B0604020202020204" pitchFamily="34" charset="0"/>
              </a:rPr>
              <a:t>Ask Great Questions! </a:t>
            </a:r>
          </a:p>
        </p:txBody>
      </p:sp>
    </p:spTree>
    <p:extLst>
      <p:ext uri="{BB962C8B-B14F-4D97-AF65-F5344CB8AC3E}">
        <p14:creationId xmlns:p14="http://schemas.microsoft.com/office/powerpoint/2010/main" val="2897544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3778-5A25-177C-FC6C-1058B1C31499}"/>
              </a:ext>
            </a:extLst>
          </p:cNvPr>
          <p:cNvSpPr>
            <a:spLocks noGrp="1"/>
          </p:cNvSpPr>
          <p:nvPr>
            <p:ph type="title"/>
          </p:nvPr>
        </p:nvSpPr>
        <p:spPr>
          <a:xfrm>
            <a:off x="838200" y="1441069"/>
            <a:ext cx="8915400" cy="4374515"/>
          </a:xfrm>
        </p:spPr>
        <p:txBody>
          <a:bodyPr>
            <a:normAutofit/>
          </a:bodyPr>
          <a:lstStyle/>
          <a:p>
            <a:pPr>
              <a:lnSpc>
                <a:spcPct val="100000"/>
              </a:lnSpc>
            </a:pPr>
            <a:r>
              <a:rPr lang="en-US" sz="3200" dirty="0"/>
              <a:t>“Questions can be like a lever you use to pry open the stuck lid on a paint can. . . . If we have a short lever, we can only just crack open the lid on the can. But if we have a longer lever, or a more dynamic question, we can open that can up much wider and really stir things up. . . . If the right question is applied, and it digs deep enough, then we can stir up all the creative solutions.”</a:t>
            </a:r>
          </a:p>
        </p:txBody>
      </p:sp>
    </p:spTree>
    <p:extLst>
      <p:ext uri="{BB962C8B-B14F-4D97-AF65-F5344CB8AC3E}">
        <p14:creationId xmlns:p14="http://schemas.microsoft.com/office/powerpoint/2010/main" val="111610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10AA7B5-DEC9-DE2C-903A-72A1B5AB6C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B9E555-23A0-6401-7679-A03114B0576E}"/>
              </a:ext>
            </a:extLst>
          </p:cNvPr>
          <p:cNvPicPr>
            <a:picLocks noChangeAspect="1"/>
          </p:cNvPicPr>
          <p:nvPr/>
        </p:nvPicPr>
        <p:blipFill>
          <a:blip r:embed="rId2">
            <a:alphaModFix amt="20000"/>
          </a:blip>
          <a:stretch>
            <a:fillRect/>
          </a:stretch>
        </p:blipFill>
        <p:spPr>
          <a:xfrm>
            <a:off x="777240" y="1834896"/>
            <a:ext cx="3188208" cy="3188208"/>
          </a:xfrm>
          <a:prstGeom prst="rect">
            <a:avLst/>
          </a:prstGeom>
        </p:spPr>
      </p:pic>
      <p:grpSp>
        <p:nvGrpSpPr>
          <p:cNvPr id="7" name="Group 6">
            <a:extLst>
              <a:ext uri="{FF2B5EF4-FFF2-40B4-BE49-F238E27FC236}">
                <a16:creationId xmlns:a16="http://schemas.microsoft.com/office/drawing/2014/main" id="{C827EFEE-D70C-FE8C-5C6A-5065153A23B6}"/>
              </a:ext>
            </a:extLst>
          </p:cNvPr>
          <p:cNvGrpSpPr/>
          <p:nvPr/>
        </p:nvGrpSpPr>
        <p:grpSpPr>
          <a:xfrm>
            <a:off x="4678681" y="2184592"/>
            <a:ext cx="7095745" cy="2488817"/>
            <a:chOff x="4998720" y="1935248"/>
            <a:chExt cx="7095745" cy="2488817"/>
          </a:xfrm>
        </p:grpSpPr>
        <p:sp>
          <p:nvSpPr>
            <p:cNvPr id="4" name="TextBox 3">
              <a:extLst>
                <a:ext uri="{FF2B5EF4-FFF2-40B4-BE49-F238E27FC236}">
                  <a16:creationId xmlns:a16="http://schemas.microsoft.com/office/drawing/2014/main" id="{E605B599-BF78-120C-AFF2-06C3877E6304}"/>
                </a:ext>
              </a:extLst>
            </p:cNvPr>
            <p:cNvSpPr txBox="1"/>
            <p:nvPr/>
          </p:nvSpPr>
          <p:spPr>
            <a:xfrm>
              <a:off x="4998720" y="1935248"/>
              <a:ext cx="7095745" cy="1846659"/>
            </a:xfrm>
            <a:prstGeom prst="rect">
              <a:avLst/>
            </a:prstGeom>
            <a:noFill/>
          </p:spPr>
          <p:txBody>
            <a:bodyPr wrap="square">
              <a:spAutoFit/>
            </a:bodyPr>
            <a:lstStyle/>
            <a:p>
              <a:r>
                <a:rPr lang="en-US" sz="5400" b="1" spc="-150" dirty="0">
                  <a:solidFill>
                    <a:schemeClr val="accent3"/>
                  </a:solidFill>
                  <a:latin typeface="Arial" panose="020B0604020202020204" pitchFamily="34" charset="0"/>
                  <a:cs typeface="Arial" panose="020B0604020202020204" pitchFamily="34" charset="0"/>
                </a:rPr>
                <a:t>What is an Input,</a:t>
              </a:r>
              <a:br>
                <a:rPr lang="en-US" sz="5400" b="1" spc="-150" dirty="0">
                  <a:solidFill>
                    <a:schemeClr val="accent3"/>
                  </a:solidFill>
                  <a:latin typeface="Arial" panose="020B0604020202020204" pitchFamily="34" charset="0"/>
                  <a:cs typeface="Arial" panose="020B0604020202020204" pitchFamily="34" charset="0"/>
                </a:rPr>
              </a:br>
              <a:r>
                <a:rPr lang="en-US" sz="5400" b="1" spc="-150" dirty="0">
                  <a:solidFill>
                    <a:schemeClr val="bg1"/>
                  </a:solidFill>
                  <a:latin typeface="Arial" panose="020B0604020202020204" pitchFamily="34" charset="0"/>
                  <a:cs typeface="Arial" panose="020B0604020202020204" pitchFamily="34" charset="0"/>
                </a:rPr>
                <a:t>What is an Output?</a:t>
              </a:r>
              <a:r>
                <a:rPr lang="en-US" sz="6000" b="1" spc="-150"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357F0FE9-C7BF-30DD-5DE9-04F59762EAB4}"/>
                </a:ext>
              </a:extLst>
            </p:cNvPr>
            <p:cNvSpPr txBox="1"/>
            <p:nvPr/>
          </p:nvSpPr>
          <p:spPr>
            <a:xfrm>
              <a:off x="5108448" y="3962400"/>
              <a:ext cx="5998464" cy="461665"/>
            </a:xfrm>
            <a:prstGeom prst="rect">
              <a:avLst/>
            </a:prstGeom>
            <a:noFill/>
          </p:spPr>
          <p:txBody>
            <a:bodyPr wrap="square" rtlCol="0">
              <a:spAutoFit/>
            </a:bodyPr>
            <a:lstStyle/>
            <a:p>
              <a:r>
                <a:rPr lang="en-US" sz="2400" dirty="0">
                  <a:solidFill>
                    <a:schemeClr val="bg1"/>
                  </a:solidFill>
                </a:rPr>
                <a:t>Respond to Two Peers</a:t>
              </a:r>
            </a:p>
          </p:txBody>
        </p:sp>
      </p:grpSp>
    </p:spTree>
    <p:extLst>
      <p:ext uri="{BB962C8B-B14F-4D97-AF65-F5344CB8AC3E}">
        <p14:creationId xmlns:p14="http://schemas.microsoft.com/office/powerpoint/2010/main" val="3881401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5F8405C-FDA6-365F-22E3-8622E3224706}"/>
              </a:ext>
            </a:extLst>
          </p:cNvPr>
          <p:cNvSpPr>
            <a:spLocks noGrp="1"/>
          </p:cNvSpPr>
          <p:nvPr>
            <p:ph sz="half" idx="1"/>
          </p:nvPr>
        </p:nvSpPr>
        <p:spPr>
          <a:xfrm>
            <a:off x="838200" y="2840736"/>
            <a:ext cx="5257800" cy="3336228"/>
          </a:xfrm>
        </p:spPr>
        <p:txBody>
          <a:bodyPr/>
          <a:lstStyle/>
          <a:p>
            <a:pPr marL="0" indent="0">
              <a:buNone/>
            </a:pPr>
            <a:r>
              <a:rPr kumimoji="0" lang="en-US" sz="4400" b="1" i="0" u="none" strike="noStrike" kern="1200" cap="none" spc="-150" normalizeH="0" baseline="0" noProof="0" dirty="0">
                <a:ln>
                  <a:noFill/>
                </a:ln>
                <a:effectLst/>
                <a:uLnTx/>
                <a:uFillTx/>
                <a:latin typeface="Arial" panose="020B0604020202020204" pitchFamily="34" charset="0"/>
                <a:ea typeface="+mj-ea"/>
                <a:cs typeface="Arial" panose="020B0604020202020204" pitchFamily="34" charset="0"/>
              </a:rPr>
              <a:t>How Do You Ask A </a:t>
            </a:r>
            <a:br>
              <a:rPr kumimoji="0" lang="en-US" sz="4400" b="1" i="0" u="none" strike="noStrike" kern="1200" cap="none" spc="-150" normalizeH="0" baseline="0" noProof="0" dirty="0">
                <a:ln>
                  <a:noFill/>
                </a:ln>
                <a:effectLst/>
                <a:uLnTx/>
                <a:uFillTx/>
                <a:latin typeface="Arial" panose="020B0604020202020204" pitchFamily="34" charset="0"/>
                <a:ea typeface="+mj-ea"/>
                <a:cs typeface="Arial" panose="020B0604020202020204" pitchFamily="34" charset="0"/>
              </a:rPr>
            </a:br>
            <a:r>
              <a:rPr kumimoji="0" lang="en-US" sz="4400" b="1" i="0" u="none" strike="noStrike" kern="1200" cap="none" spc="-150" normalizeH="0" baseline="0" noProof="0" dirty="0">
                <a:ln>
                  <a:noFill/>
                </a:ln>
                <a:effectLst/>
                <a:uLnTx/>
                <a:uFillTx/>
                <a:latin typeface="Arial" panose="020B0604020202020204" pitchFamily="34" charset="0"/>
                <a:ea typeface="+mj-ea"/>
                <a:cs typeface="Arial" panose="020B0604020202020204" pitchFamily="34" charset="0"/>
              </a:rPr>
              <a:t>Great Question? </a:t>
            </a:r>
            <a:endParaRPr lang="en-US" dirty="0"/>
          </a:p>
        </p:txBody>
      </p:sp>
      <p:pic>
        <p:nvPicPr>
          <p:cNvPr id="17" name="Content Placeholder 16" descr="Questions outline">
            <a:extLst>
              <a:ext uri="{FF2B5EF4-FFF2-40B4-BE49-F238E27FC236}">
                <a16:creationId xmlns:a16="http://schemas.microsoft.com/office/drawing/2014/main" id="{A7293206-5347-D13E-ABDF-14C123BB05CD}"/>
              </a:ext>
            </a:extLst>
          </p:cNvPr>
          <p:cNvPicPr>
            <a:picLocks noGrp="1" noChangeAspect="1"/>
          </p:cNvPicPr>
          <p:nvPr>
            <p:ph sz="half" idx="2"/>
          </p:nvPr>
        </p:nvPicPr>
        <p:blipFill>
          <a:blip r:embed="rId2">
            <a:alphaModFix amt="35000"/>
            <a:extLst>
              <a:ext uri="{96DAC541-7B7A-43D3-8B79-37D633B846F1}">
                <asvg:svgBlip xmlns:asvg="http://schemas.microsoft.com/office/drawing/2016/SVG/main" r:embed="rId3"/>
              </a:ext>
            </a:extLst>
          </a:blip>
          <a:stretch>
            <a:fillRect/>
          </a:stretch>
        </p:blipFill>
        <p:spPr>
          <a:xfrm>
            <a:off x="6620256" y="874776"/>
            <a:ext cx="4937760" cy="4937760"/>
          </a:xfrm>
        </p:spPr>
      </p:pic>
    </p:spTree>
    <p:extLst>
      <p:ext uri="{BB962C8B-B14F-4D97-AF65-F5344CB8AC3E}">
        <p14:creationId xmlns:p14="http://schemas.microsoft.com/office/powerpoint/2010/main" val="4100605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6B5A-C75D-AEC5-9373-46200209D976}"/>
              </a:ext>
            </a:extLst>
          </p:cNvPr>
          <p:cNvSpPr>
            <a:spLocks noGrp="1"/>
          </p:cNvSpPr>
          <p:nvPr>
            <p:ph type="title"/>
          </p:nvPr>
        </p:nvSpPr>
        <p:spPr/>
        <p:txBody>
          <a:bodyPr/>
          <a:lstStyle/>
          <a:p>
            <a:r>
              <a:rPr lang="en-US" dirty="0">
                <a:solidFill>
                  <a:schemeClr val="accent1"/>
                </a:solidFill>
              </a:rPr>
              <a:t>Questions That Could Be Asked:</a:t>
            </a:r>
          </a:p>
        </p:txBody>
      </p:sp>
      <p:sp>
        <p:nvSpPr>
          <p:cNvPr id="3" name="Text Placeholder 2">
            <a:extLst>
              <a:ext uri="{FF2B5EF4-FFF2-40B4-BE49-F238E27FC236}">
                <a16:creationId xmlns:a16="http://schemas.microsoft.com/office/drawing/2014/main" id="{DA0077D9-05D3-D546-075E-79222A15EB08}"/>
              </a:ext>
            </a:extLst>
          </p:cNvPr>
          <p:cNvSpPr>
            <a:spLocks noGrp="1"/>
          </p:cNvSpPr>
          <p:nvPr>
            <p:ph type="body" sz="half" idx="2"/>
          </p:nvPr>
        </p:nvSpPr>
        <p:spPr>
          <a:xfrm>
            <a:off x="839787" y="2097023"/>
            <a:ext cx="3932237" cy="4198363"/>
          </a:xfrm>
        </p:spPr>
        <p:txBody>
          <a:bodyPr>
            <a:normAutofit/>
          </a:bodyPr>
          <a:lstStyle/>
          <a:p>
            <a:pPr marL="285750" indent="-285750">
              <a:buFont typeface="Arial" panose="020B0604020202020204" pitchFamily="34" charset="0"/>
              <a:buChar char="•"/>
            </a:pPr>
            <a:r>
              <a:rPr lang="en-US" sz="2800" b="1" dirty="0"/>
              <a:t>Knowledge</a:t>
            </a:r>
          </a:p>
          <a:p>
            <a:pPr marL="285750" indent="-285750">
              <a:buFont typeface="Arial" panose="020B0604020202020204" pitchFamily="34" charset="0"/>
              <a:buChar char="•"/>
            </a:pPr>
            <a:r>
              <a:rPr lang="en-US" sz="2800" b="1" dirty="0"/>
              <a:t>Comprehension</a:t>
            </a:r>
          </a:p>
          <a:p>
            <a:pPr marL="285750" indent="-285750">
              <a:buFont typeface="Arial" panose="020B0604020202020204" pitchFamily="34" charset="0"/>
              <a:buChar char="•"/>
            </a:pPr>
            <a:r>
              <a:rPr lang="en-US" sz="2800" b="1" dirty="0"/>
              <a:t>Application</a:t>
            </a:r>
          </a:p>
          <a:p>
            <a:pPr marL="285750" indent="-285750">
              <a:buFont typeface="Arial" panose="020B0604020202020204" pitchFamily="34" charset="0"/>
              <a:buChar char="•"/>
            </a:pPr>
            <a:r>
              <a:rPr lang="en-US" sz="2800" b="1" dirty="0"/>
              <a:t>Analysis</a:t>
            </a:r>
          </a:p>
          <a:p>
            <a:pPr marL="285750" indent="-285750">
              <a:buFont typeface="Arial" panose="020B0604020202020204" pitchFamily="34" charset="0"/>
              <a:buChar char="•"/>
            </a:pPr>
            <a:r>
              <a:rPr lang="en-US" sz="2800" b="1" dirty="0"/>
              <a:t>Synthesis</a:t>
            </a:r>
          </a:p>
          <a:p>
            <a:pPr marL="285750" indent="-285750">
              <a:buFont typeface="Arial" panose="020B0604020202020204" pitchFamily="34" charset="0"/>
              <a:buChar char="•"/>
            </a:pPr>
            <a:r>
              <a:rPr lang="en-US" sz="2800" b="1" dirty="0"/>
              <a:t>Evaluation</a:t>
            </a:r>
          </a:p>
        </p:txBody>
      </p:sp>
      <p:sp>
        <p:nvSpPr>
          <p:cNvPr id="12" name="Picture Placeholder 3">
            <a:extLst>
              <a:ext uri="{FF2B5EF4-FFF2-40B4-BE49-F238E27FC236}">
                <a16:creationId xmlns:a16="http://schemas.microsoft.com/office/drawing/2014/main" id="{61CDF083-D70A-CDA5-E1F4-1BFFB60BE645}"/>
              </a:ext>
            </a:extLst>
          </p:cNvPr>
          <p:cNvSpPr>
            <a:spLocks noGrp="1"/>
          </p:cNvSpPr>
          <p:nvPr>
            <p:ph type="pic" idx="1"/>
          </p:nvPr>
        </p:nvSpPr>
        <p:spPr>
          <a:xfrm>
            <a:off x="6096000" y="1724529"/>
            <a:ext cx="5259388" cy="3764027"/>
          </a:xfrm>
        </p:spPr>
        <p:txBody>
          <a:bodyPr>
            <a:normAutofit/>
          </a:bodyPr>
          <a:lstStyle/>
          <a:p>
            <a:endParaRPr lang="en-US"/>
          </a:p>
        </p:txBody>
      </p:sp>
      <p:pic>
        <p:nvPicPr>
          <p:cNvPr id="9" name="Content Placeholder 16" descr="Questions outline">
            <a:extLst>
              <a:ext uri="{FF2B5EF4-FFF2-40B4-BE49-F238E27FC236}">
                <a16:creationId xmlns:a16="http://schemas.microsoft.com/office/drawing/2014/main" id="{04C9BB80-FA62-B0BD-222D-FF41718A25DB}"/>
              </a:ext>
            </a:extLst>
          </p:cNvPr>
          <p:cNvPicPr>
            <a:picLocks noChangeAspect="1"/>
          </p:cNvPicPr>
          <p:nvPr/>
        </p:nvPicPr>
        <p:blipFill>
          <a:blip r:embed="rId2">
            <a:alphaModFix amt="5000"/>
            <a:extLst>
              <a:ext uri="{96DAC541-7B7A-43D3-8B79-37D633B846F1}">
                <asvg:svgBlip xmlns:asvg="http://schemas.microsoft.com/office/drawing/2016/SVG/main" r:embed="rId3"/>
              </a:ext>
            </a:extLst>
          </a:blip>
          <a:stretch>
            <a:fillRect/>
          </a:stretch>
        </p:blipFill>
        <p:spPr>
          <a:xfrm>
            <a:off x="6561630" y="131777"/>
            <a:ext cx="5971745" cy="5971745"/>
          </a:xfrm>
          <a:prstGeom prst="rect">
            <a:avLst/>
          </a:prstGeom>
        </p:spPr>
      </p:pic>
    </p:spTree>
    <p:extLst>
      <p:ext uri="{BB962C8B-B14F-4D97-AF65-F5344CB8AC3E}">
        <p14:creationId xmlns:p14="http://schemas.microsoft.com/office/powerpoint/2010/main" val="196309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DFA2-C02E-FC5F-8F19-52B15FD16ACA}"/>
              </a:ext>
            </a:extLst>
          </p:cNvPr>
          <p:cNvSpPr>
            <a:spLocks noGrp="1"/>
          </p:cNvSpPr>
          <p:nvPr>
            <p:ph type="title"/>
          </p:nvPr>
        </p:nvSpPr>
        <p:spPr/>
        <p:txBody>
          <a:bodyPr/>
          <a:lstStyle/>
          <a:p>
            <a:r>
              <a:rPr lang="en-US" dirty="0"/>
              <a:t>Bloom’s Taxonomy:</a:t>
            </a:r>
          </a:p>
        </p:txBody>
      </p:sp>
      <p:sp>
        <p:nvSpPr>
          <p:cNvPr id="3" name="Content Placeholder 2">
            <a:extLst>
              <a:ext uri="{FF2B5EF4-FFF2-40B4-BE49-F238E27FC236}">
                <a16:creationId xmlns:a16="http://schemas.microsoft.com/office/drawing/2014/main" id="{16432534-A496-A9EC-A6EE-0D71E9B5A7C3}"/>
              </a:ext>
            </a:extLst>
          </p:cNvPr>
          <p:cNvSpPr>
            <a:spLocks noGrp="1"/>
          </p:cNvSpPr>
          <p:nvPr>
            <p:ph idx="1"/>
          </p:nvPr>
        </p:nvSpPr>
        <p:spPr>
          <a:xfrm>
            <a:off x="838200" y="1706880"/>
            <a:ext cx="10515600" cy="4470083"/>
          </a:xfrm>
        </p:spPr>
        <p:txBody>
          <a:bodyPr/>
          <a:lstStyle/>
          <a:p>
            <a:pPr>
              <a:lnSpc>
                <a:spcPct val="150000"/>
              </a:lnSpc>
            </a:pPr>
            <a:r>
              <a:rPr lang="en-US" dirty="0">
                <a:hlinkClick r:id="rId2"/>
              </a:rPr>
              <a:t>http://</a:t>
            </a:r>
            <a:r>
              <a:rPr lang="en-US" dirty="0" err="1">
                <a:hlinkClick r:id="rId2"/>
              </a:rPr>
              <a:t>faculty.washington.edu</a:t>
            </a:r>
            <a:r>
              <a:rPr lang="en-US" dirty="0">
                <a:hlinkClick r:id="rId2"/>
              </a:rPr>
              <a:t>/</a:t>
            </a:r>
            <a:r>
              <a:rPr lang="en-US" dirty="0" err="1">
                <a:hlinkClick r:id="rId2"/>
              </a:rPr>
              <a:t>krumme</a:t>
            </a:r>
            <a:r>
              <a:rPr lang="en-US" dirty="0">
                <a:hlinkClick r:id="rId2"/>
              </a:rPr>
              <a:t>/guides/</a:t>
            </a:r>
            <a:r>
              <a:rPr lang="en-US" dirty="0" err="1">
                <a:hlinkClick r:id="rId2"/>
              </a:rPr>
              <a:t>bloom.html</a:t>
            </a:r>
            <a:endParaRPr lang="en-US" dirty="0"/>
          </a:p>
          <a:p>
            <a:pPr>
              <a:lnSpc>
                <a:spcPct val="150000"/>
              </a:lnSpc>
            </a:pPr>
            <a:r>
              <a:rPr lang="en-US" dirty="0">
                <a:hlinkClick r:id="rId3"/>
              </a:rPr>
              <a:t>http://</a:t>
            </a:r>
            <a:r>
              <a:rPr lang="en-US" dirty="0" err="1">
                <a:hlinkClick r:id="rId3"/>
              </a:rPr>
              <a:t>www.ihr.org</a:t>
            </a:r>
            <a:r>
              <a:rPr lang="en-US" dirty="0">
                <a:hlinkClick r:id="rId3"/>
              </a:rPr>
              <a:t>/</a:t>
            </a:r>
            <a:r>
              <a:rPr lang="en-US" dirty="0" err="1">
                <a:hlinkClick r:id="rId3"/>
              </a:rPr>
              <a:t>jhr</a:t>
            </a:r>
            <a:r>
              <a:rPr lang="en-US" dirty="0">
                <a:hlinkClick r:id="rId3"/>
              </a:rPr>
              <a:t>/v17/v17n6p19_reparations.html</a:t>
            </a:r>
            <a:endParaRPr lang="en-US" dirty="0"/>
          </a:p>
        </p:txBody>
      </p:sp>
    </p:spTree>
    <p:extLst>
      <p:ext uri="{BB962C8B-B14F-4D97-AF65-F5344CB8AC3E}">
        <p14:creationId xmlns:p14="http://schemas.microsoft.com/office/powerpoint/2010/main" val="2179913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gnifying glass with solid fill">
            <a:extLst>
              <a:ext uri="{FF2B5EF4-FFF2-40B4-BE49-F238E27FC236}">
                <a16:creationId xmlns:a16="http://schemas.microsoft.com/office/drawing/2014/main" id="{E27C7643-BC08-5EA7-44E3-FB38B4D1EADF}"/>
              </a:ext>
            </a:extLst>
          </p:cNvPr>
          <p:cNvPicPr>
            <a:picLocks noGrp="1" noChangeAspect="1"/>
          </p:cNvPicPr>
          <p:nvPr>
            <p:ph sz="half" idx="1"/>
          </p:nvPr>
        </p:nvPicPr>
        <p:blipFill>
          <a:blip r:embed="rId2">
            <a:alphaModFix amt="20000"/>
            <a:extLst>
              <a:ext uri="{96DAC541-7B7A-43D3-8B79-37D633B846F1}">
                <asvg:svgBlip xmlns:asvg="http://schemas.microsoft.com/office/drawing/2016/SVG/main" r:embed="rId3"/>
              </a:ext>
            </a:extLst>
          </a:blip>
          <a:stretch>
            <a:fillRect/>
          </a:stretch>
        </p:blipFill>
        <p:spPr>
          <a:xfrm>
            <a:off x="402336" y="2994819"/>
            <a:ext cx="2867152" cy="2867152"/>
          </a:xfrm>
        </p:spPr>
      </p:pic>
      <p:sp>
        <p:nvSpPr>
          <p:cNvPr id="3" name="Title 2">
            <a:extLst>
              <a:ext uri="{FF2B5EF4-FFF2-40B4-BE49-F238E27FC236}">
                <a16:creationId xmlns:a16="http://schemas.microsoft.com/office/drawing/2014/main" id="{EF6E6FB5-3688-6C6B-0792-1D61831E109F}"/>
              </a:ext>
            </a:extLst>
          </p:cNvPr>
          <p:cNvSpPr>
            <a:spLocks noGrp="1"/>
          </p:cNvSpPr>
          <p:nvPr>
            <p:ph type="title"/>
          </p:nvPr>
        </p:nvSpPr>
        <p:spPr/>
        <p:txBody>
          <a:bodyPr/>
          <a:lstStyle/>
          <a:p>
            <a:r>
              <a:rPr lang="en-US" dirty="0">
                <a:solidFill>
                  <a:schemeClr val="accent3"/>
                </a:solidFill>
              </a:rPr>
              <a:t>Discussion Questions</a:t>
            </a:r>
          </a:p>
        </p:txBody>
      </p:sp>
      <p:sp>
        <p:nvSpPr>
          <p:cNvPr id="4" name="Content Placeholder 3">
            <a:extLst>
              <a:ext uri="{FF2B5EF4-FFF2-40B4-BE49-F238E27FC236}">
                <a16:creationId xmlns:a16="http://schemas.microsoft.com/office/drawing/2014/main" id="{3A44050B-28C3-A9E1-61D7-A0841408351D}"/>
              </a:ext>
            </a:extLst>
          </p:cNvPr>
          <p:cNvSpPr>
            <a:spLocks noGrp="1"/>
          </p:cNvSpPr>
          <p:nvPr>
            <p:ph sz="half" idx="2"/>
          </p:nvPr>
        </p:nvSpPr>
        <p:spPr/>
        <p:txBody>
          <a:bodyPr/>
          <a:lstStyle/>
          <a:p>
            <a:r>
              <a:rPr lang="en-US" dirty="0"/>
              <a:t>A short online article from the Institute for Historical Review</a:t>
            </a:r>
            <a:br>
              <a:rPr lang="en-US" dirty="0"/>
            </a:br>
            <a:endParaRPr lang="en-US" dirty="0"/>
          </a:p>
          <a:p>
            <a:r>
              <a:rPr lang="en-US" dirty="0"/>
              <a:t>No End in Sight:  Germany Has Paid Out More Than $61.8 Billion in Third Reich Reparations</a:t>
            </a:r>
            <a:br>
              <a:rPr lang="en-US" dirty="0"/>
            </a:br>
            <a:endParaRPr lang="en-US" dirty="0"/>
          </a:p>
          <a:p>
            <a:r>
              <a:rPr lang="en-US" dirty="0">
                <a:hlinkClick r:id="rId4"/>
              </a:rPr>
              <a:t>http://</a:t>
            </a:r>
            <a:r>
              <a:rPr lang="en-US" dirty="0" err="1">
                <a:hlinkClick r:id="rId4"/>
              </a:rPr>
              <a:t>www.ihr.org</a:t>
            </a:r>
            <a:r>
              <a:rPr lang="en-US" dirty="0">
                <a:hlinkClick r:id="rId4"/>
              </a:rPr>
              <a:t>/</a:t>
            </a:r>
            <a:r>
              <a:rPr lang="en-US" dirty="0" err="1">
                <a:hlinkClick r:id="rId4"/>
              </a:rPr>
              <a:t>jhr</a:t>
            </a:r>
            <a:r>
              <a:rPr lang="en-US" dirty="0">
                <a:hlinkClick r:id="rId4"/>
              </a:rPr>
              <a:t>/v17/v17n6p19_reparations.html</a:t>
            </a:r>
            <a:endParaRPr lang="en-US" dirty="0"/>
          </a:p>
          <a:p>
            <a:endParaRPr lang="en-US" dirty="0"/>
          </a:p>
          <a:p>
            <a:endParaRPr lang="en-US" dirty="0"/>
          </a:p>
        </p:txBody>
      </p:sp>
      <p:sp>
        <p:nvSpPr>
          <p:cNvPr id="9" name="Content Placeholder 1">
            <a:extLst>
              <a:ext uri="{FF2B5EF4-FFF2-40B4-BE49-F238E27FC236}">
                <a16:creationId xmlns:a16="http://schemas.microsoft.com/office/drawing/2014/main" id="{C9295F6E-C838-2B33-12E2-1A4841DCFC8E}"/>
              </a:ext>
            </a:extLst>
          </p:cNvPr>
          <p:cNvSpPr txBox="1">
            <a:spLocks/>
          </p:cNvSpPr>
          <p:nvPr/>
        </p:nvSpPr>
        <p:spPr>
          <a:xfrm>
            <a:off x="402336" y="1489909"/>
            <a:ext cx="3474720" cy="150491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dirty="0"/>
              <a:t>Take A</a:t>
            </a:r>
            <a:br>
              <a:rPr lang="en-US" sz="5400" b="1" dirty="0"/>
            </a:br>
            <a:r>
              <a:rPr lang="en-US" sz="5400" b="1" dirty="0"/>
              <a:t>Look…</a:t>
            </a:r>
          </a:p>
        </p:txBody>
      </p:sp>
    </p:spTree>
    <p:extLst>
      <p:ext uri="{BB962C8B-B14F-4D97-AF65-F5344CB8AC3E}">
        <p14:creationId xmlns:p14="http://schemas.microsoft.com/office/powerpoint/2010/main" val="125749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rin.Andrew.JPG">
            <a:extLst>
              <a:ext uri="{FF2B5EF4-FFF2-40B4-BE49-F238E27FC236}">
                <a16:creationId xmlns:a16="http://schemas.microsoft.com/office/drawing/2014/main" id="{5BFD9473-9C33-E9B6-BA6A-3B76AF75B401}"/>
              </a:ext>
            </a:extLst>
          </p:cNvPr>
          <p:cNvPicPr>
            <a:picLocks noGrp="1" noChangeAspect="1"/>
          </p:cNvPicPr>
          <p:nvPr>
            <p:ph idx="1"/>
          </p:nvPr>
        </p:nvPicPr>
        <p:blipFill>
          <a:blip r:embed="rId2" cstate="print"/>
          <a:srcRect t="691" b="15040"/>
          <a:stretch/>
        </p:blipFill>
        <p:spPr>
          <a:xfrm>
            <a:off x="20" y="10"/>
            <a:ext cx="12191980" cy="6857990"/>
          </a:xfrm>
          <a:prstGeom prst="rect">
            <a:avLst/>
          </a:prstGeom>
          <a:noFill/>
          <a:ln w="38100">
            <a:solidFill>
              <a:schemeClr val="bg1"/>
            </a:solidFill>
          </a:ln>
        </p:spPr>
      </p:pic>
    </p:spTree>
    <p:extLst>
      <p:ext uri="{BB962C8B-B14F-4D97-AF65-F5344CB8AC3E}">
        <p14:creationId xmlns:p14="http://schemas.microsoft.com/office/powerpoint/2010/main" val="1318157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D530E-DC4D-6B00-1CAD-0EBE962A4F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E9532-4E37-5F01-2D7C-589E282EF1B6}"/>
              </a:ext>
            </a:extLst>
          </p:cNvPr>
          <p:cNvSpPr>
            <a:spLocks noGrp="1"/>
          </p:cNvSpPr>
          <p:nvPr>
            <p:ph type="title"/>
          </p:nvPr>
        </p:nvSpPr>
        <p:spPr>
          <a:xfrm>
            <a:off x="839787" y="131777"/>
            <a:ext cx="5971745" cy="1269640"/>
          </a:xfrm>
        </p:spPr>
        <p:txBody>
          <a:bodyPr/>
          <a:lstStyle/>
          <a:p>
            <a:pPr>
              <a:lnSpc>
                <a:spcPct val="100000"/>
              </a:lnSpc>
            </a:pPr>
            <a:r>
              <a:rPr lang="en-US" sz="3200" b="1" dirty="0">
                <a:solidFill>
                  <a:schemeClr val="accent1"/>
                </a:solidFill>
              </a:rPr>
              <a:t>Crafting Discussion Questions</a:t>
            </a:r>
          </a:p>
        </p:txBody>
      </p:sp>
      <p:sp>
        <p:nvSpPr>
          <p:cNvPr id="8" name="Text Placeholder 2">
            <a:extLst>
              <a:ext uri="{FF2B5EF4-FFF2-40B4-BE49-F238E27FC236}">
                <a16:creationId xmlns:a16="http://schemas.microsoft.com/office/drawing/2014/main" id="{6C42E13D-01F8-2146-7B26-086F302CD5A4}"/>
              </a:ext>
            </a:extLst>
          </p:cNvPr>
          <p:cNvSpPr>
            <a:spLocks noGrp="1"/>
          </p:cNvSpPr>
          <p:nvPr>
            <p:ph type="body" sz="half" idx="2"/>
          </p:nvPr>
        </p:nvSpPr>
        <p:spPr>
          <a:xfrm>
            <a:off x="839787" y="1840991"/>
            <a:ext cx="4561269" cy="4454395"/>
          </a:xfrm>
        </p:spPr>
        <p:txBody>
          <a:bodyPr>
            <a:normAutofit/>
          </a:bodyPr>
          <a:lstStyle/>
          <a:p>
            <a:pPr marL="285750" indent="-285750">
              <a:buFont typeface="Arial" panose="020B0604020202020204" pitchFamily="34" charset="0"/>
              <a:buChar char="•"/>
            </a:pPr>
            <a:r>
              <a:rPr lang="en-US" sz="2400" dirty="0"/>
              <a:t>Who or what is the JCC? </a:t>
            </a:r>
          </a:p>
          <a:p>
            <a:pPr marL="285750" indent="-285750">
              <a:buFont typeface="Arial" panose="020B0604020202020204" pitchFamily="34" charset="0"/>
              <a:buChar char="•"/>
            </a:pPr>
            <a:r>
              <a:rPr lang="en-US" sz="2400" dirty="0"/>
              <a:t>In the 1990’s, how much did the JCC pay out to individual claimants?</a:t>
            </a:r>
          </a:p>
          <a:p>
            <a:pPr marL="285750" indent="-285750">
              <a:buFont typeface="Arial" panose="020B0604020202020204" pitchFamily="34" charset="0"/>
              <a:buChar char="•"/>
            </a:pPr>
            <a:r>
              <a:rPr lang="en-US" sz="2400" dirty="0"/>
              <a:t>What do you think might happen in the discussion thread when you ask this type of question?</a:t>
            </a:r>
          </a:p>
        </p:txBody>
      </p:sp>
      <p:pic>
        <p:nvPicPr>
          <p:cNvPr id="9" name="Content Placeholder 16" descr="Questions outline">
            <a:extLst>
              <a:ext uri="{FF2B5EF4-FFF2-40B4-BE49-F238E27FC236}">
                <a16:creationId xmlns:a16="http://schemas.microsoft.com/office/drawing/2014/main" id="{36CD9F69-FDD5-1F2D-1857-629E7AD8B412}"/>
              </a:ext>
            </a:extLst>
          </p:cNvPr>
          <p:cNvPicPr>
            <a:picLocks noChangeAspect="1"/>
          </p:cNvPicPr>
          <p:nvPr/>
        </p:nvPicPr>
        <p:blipFill>
          <a:blip r:embed="rId2">
            <a:alphaModFix amt="5000"/>
            <a:extLst>
              <a:ext uri="{96DAC541-7B7A-43D3-8B79-37D633B846F1}">
                <asvg:svgBlip xmlns:asvg="http://schemas.microsoft.com/office/drawing/2016/SVG/main" r:embed="rId3"/>
              </a:ext>
            </a:extLst>
          </a:blip>
          <a:stretch>
            <a:fillRect/>
          </a:stretch>
        </p:blipFill>
        <p:spPr>
          <a:xfrm>
            <a:off x="5988606" y="131777"/>
            <a:ext cx="5971745" cy="5971745"/>
          </a:xfrm>
          <a:prstGeom prst="rect">
            <a:avLst/>
          </a:prstGeom>
        </p:spPr>
      </p:pic>
    </p:spTree>
    <p:extLst>
      <p:ext uri="{BB962C8B-B14F-4D97-AF65-F5344CB8AC3E}">
        <p14:creationId xmlns:p14="http://schemas.microsoft.com/office/powerpoint/2010/main" val="2977351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59312-C684-3A93-DB36-704826583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3A032-0122-2953-E68F-94D8CEE84CA2}"/>
              </a:ext>
            </a:extLst>
          </p:cNvPr>
          <p:cNvSpPr>
            <a:spLocks noGrp="1"/>
          </p:cNvSpPr>
          <p:nvPr>
            <p:ph type="title"/>
          </p:nvPr>
        </p:nvSpPr>
        <p:spPr>
          <a:xfrm>
            <a:off x="839787" y="131777"/>
            <a:ext cx="5971745" cy="1269640"/>
          </a:xfrm>
        </p:spPr>
        <p:txBody>
          <a:bodyPr/>
          <a:lstStyle/>
          <a:p>
            <a:pPr>
              <a:lnSpc>
                <a:spcPct val="100000"/>
              </a:lnSpc>
            </a:pPr>
            <a:r>
              <a:rPr lang="en-US" sz="3200" b="1" dirty="0">
                <a:solidFill>
                  <a:schemeClr val="accent1"/>
                </a:solidFill>
              </a:rPr>
              <a:t>Crafting Discussion Questions</a:t>
            </a:r>
          </a:p>
        </p:txBody>
      </p:sp>
      <p:sp>
        <p:nvSpPr>
          <p:cNvPr id="8" name="Text Placeholder 2">
            <a:extLst>
              <a:ext uri="{FF2B5EF4-FFF2-40B4-BE49-F238E27FC236}">
                <a16:creationId xmlns:a16="http://schemas.microsoft.com/office/drawing/2014/main" id="{9A81C2D8-E019-9FB3-C575-BD897570F728}"/>
              </a:ext>
            </a:extLst>
          </p:cNvPr>
          <p:cNvSpPr>
            <a:spLocks noGrp="1"/>
          </p:cNvSpPr>
          <p:nvPr>
            <p:ph type="body" sz="half" idx="2"/>
          </p:nvPr>
        </p:nvSpPr>
        <p:spPr>
          <a:xfrm>
            <a:off x="839787" y="1840991"/>
            <a:ext cx="10315893" cy="4454395"/>
          </a:xfrm>
        </p:spPr>
        <p:txBody>
          <a:bodyPr>
            <a:normAutofit/>
          </a:bodyPr>
          <a:lstStyle/>
          <a:p>
            <a:pPr marL="285750" indent="-285750">
              <a:buFont typeface="Arial" panose="020B0604020202020204" pitchFamily="34" charset="0"/>
              <a:buChar char="•"/>
            </a:pPr>
            <a:r>
              <a:rPr lang="en-US" sz="2400" b="1" dirty="0"/>
              <a:t>Analysis: Delve deeper into the subject</a:t>
            </a:r>
            <a:br>
              <a:rPr lang="en-US" sz="2400" dirty="0"/>
            </a:br>
            <a:r>
              <a:rPr lang="en-US" sz="2400" dirty="0"/>
              <a:t>The article states that “most of those who were alive during the Second World War are now dead”—meaning the perpetrators of war crimes are themselves long gone from Germany—and that the process of reparation may be “bottomless.”</a:t>
            </a:r>
          </a:p>
          <a:p>
            <a:pPr marL="285750" indent="-285750">
              <a:buFont typeface="Arial" panose="020B0604020202020204" pitchFamily="34" charset="0"/>
              <a:buChar char="•"/>
            </a:pPr>
            <a:r>
              <a:rPr lang="en-US" sz="2400" dirty="0"/>
              <a:t>Should Germany be required to make good on damages for the past, and should there be a limit to the reparations? Use what you have learned from this unit to support your position. Respond to two of your peers’ postings, and describe how their opinions align (or do not align) with yours. What are some possible arguments that could be made to contradict their reasoning?</a:t>
            </a:r>
          </a:p>
        </p:txBody>
      </p:sp>
      <p:pic>
        <p:nvPicPr>
          <p:cNvPr id="9" name="Content Placeholder 16" descr="Questions outline">
            <a:extLst>
              <a:ext uri="{FF2B5EF4-FFF2-40B4-BE49-F238E27FC236}">
                <a16:creationId xmlns:a16="http://schemas.microsoft.com/office/drawing/2014/main" id="{DD63D564-AB0E-DF1B-72FD-5B79C3D97FF5}"/>
              </a:ext>
            </a:extLst>
          </p:cNvPr>
          <p:cNvPicPr>
            <a:picLocks noChangeAspect="1"/>
          </p:cNvPicPr>
          <p:nvPr/>
        </p:nvPicPr>
        <p:blipFill>
          <a:blip r:embed="rId2">
            <a:alphaModFix amt="5000"/>
            <a:extLst>
              <a:ext uri="{96DAC541-7B7A-43D3-8B79-37D633B846F1}">
                <asvg:svgBlip xmlns:asvg="http://schemas.microsoft.com/office/drawing/2016/SVG/main" r:embed="rId3"/>
              </a:ext>
            </a:extLst>
          </a:blip>
          <a:stretch>
            <a:fillRect/>
          </a:stretch>
        </p:blipFill>
        <p:spPr>
          <a:xfrm>
            <a:off x="6451902" y="443127"/>
            <a:ext cx="5971745" cy="5971745"/>
          </a:xfrm>
          <a:prstGeom prst="rect">
            <a:avLst/>
          </a:prstGeom>
        </p:spPr>
      </p:pic>
    </p:spTree>
    <p:extLst>
      <p:ext uri="{BB962C8B-B14F-4D97-AF65-F5344CB8AC3E}">
        <p14:creationId xmlns:p14="http://schemas.microsoft.com/office/powerpoint/2010/main" val="2613392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3B3DF47-50DE-6055-4F29-BEC0AB6F4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6E8E2-C567-0F1F-6AF7-A7C7362404FE}"/>
              </a:ext>
            </a:extLst>
          </p:cNvPr>
          <p:cNvSpPr>
            <a:spLocks noGrp="1"/>
          </p:cNvSpPr>
          <p:nvPr>
            <p:ph type="title"/>
          </p:nvPr>
        </p:nvSpPr>
        <p:spPr>
          <a:xfrm>
            <a:off x="839787" y="131777"/>
            <a:ext cx="5971745" cy="1269640"/>
          </a:xfrm>
        </p:spPr>
        <p:txBody>
          <a:bodyPr/>
          <a:lstStyle/>
          <a:p>
            <a:pPr>
              <a:lnSpc>
                <a:spcPct val="100000"/>
              </a:lnSpc>
            </a:pPr>
            <a:r>
              <a:rPr lang="en-US" sz="3200" b="1" dirty="0">
                <a:solidFill>
                  <a:schemeClr val="bg1"/>
                </a:solidFill>
              </a:rPr>
              <a:t>Crafting Discussion Questions</a:t>
            </a:r>
          </a:p>
        </p:txBody>
      </p:sp>
      <p:sp>
        <p:nvSpPr>
          <p:cNvPr id="8" name="Text Placeholder 2">
            <a:extLst>
              <a:ext uri="{FF2B5EF4-FFF2-40B4-BE49-F238E27FC236}">
                <a16:creationId xmlns:a16="http://schemas.microsoft.com/office/drawing/2014/main" id="{CBF2167B-8D32-BE5D-D31E-3667A80FFA18}"/>
              </a:ext>
            </a:extLst>
          </p:cNvPr>
          <p:cNvSpPr>
            <a:spLocks noGrp="1"/>
          </p:cNvSpPr>
          <p:nvPr>
            <p:ph type="body" sz="half" idx="2"/>
          </p:nvPr>
        </p:nvSpPr>
        <p:spPr>
          <a:xfrm>
            <a:off x="839787" y="1840991"/>
            <a:ext cx="10315893" cy="4454395"/>
          </a:xfrm>
        </p:spPr>
        <p:txBody>
          <a:bodyPr>
            <a:normAutofit/>
          </a:bodyPr>
          <a:lstStyle/>
          <a:p>
            <a:pPr marL="457200" indent="-457200">
              <a:buFont typeface="Arial" panose="020B0604020202020204" pitchFamily="34" charset="0"/>
              <a:buChar char="•"/>
            </a:pPr>
            <a:r>
              <a:rPr lang="en-US" sz="2800" b="1" dirty="0">
                <a:solidFill>
                  <a:schemeClr val="bg1"/>
                </a:solidFill>
              </a:rPr>
              <a:t>Evaluation:</a:t>
            </a:r>
          </a:p>
          <a:p>
            <a:pPr marL="914400" lvl="1" indent="-457200">
              <a:buFont typeface="Arial" panose="020B0604020202020204" pitchFamily="34" charset="0"/>
              <a:buChar char="•"/>
            </a:pPr>
            <a:r>
              <a:rPr lang="en-US" sz="2600" dirty="0">
                <a:solidFill>
                  <a:schemeClr val="bg1"/>
                </a:solidFill>
              </a:rPr>
              <a:t>What implications does Germany’s reparation requirement have for the issue of reparation to African Americans?</a:t>
            </a:r>
          </a:p>
          <a:p>
            <a:pPr marL="914400" lvl="1" indent="-457200">
              <a:buFont typeface="Arial" panose="020B0604020202020204" pitchFamily="34" charset="0"/>
              <a:buChar char="•"/>
            </a:pPr>
            <a:r>
              <a:rPr lang="en-US" sz="2600" dirty="0">
                <a:solidFill>
                  <a:schemeClr val="bg1"/>
                </a:solidFill>
              </a:rPr>
              <a:t>Are the fundamental violations of human rights the same? What issues are different?</a:t>
            </a:r>
          </a:p>
          <a:p>
            <a:pPr marL="457200" indent="-457200">
              <a:buFont typeface="Arial" panose="020B0604020202020204" pitchFamily="34" charset="0"/>
              <a:buChar char="•"/>
            </a:pPr>
            <a:r>
              <a:rPr lang="en-US" sz="2800" dirty="0">
                <a:solidFill>
                  <a:schemeClr val="bg1"/>
                </a:solidFill>
              </a:rPr>
              <a:t>Again, support your opinion with what we have learned in this unit. Read and respond to the posts of two other students, offering a constructive perspective on their positions. For example, is there any evidence from the article they could consider to further support their point of view?</a:t>
            </a:r>
          </a:p>
        </p:txBody>
      </p:sp>
      <p:pic>
        <p:nvPicPr>
          <p:cNvPr id="9" name="Content Placeholder 16" descr="Questions outline">
            <a:extLst>
              <a:ext uri="{FF2B5EF4-FFF2-40B4-BE49-F238E27FC236}">
                <a16:creationId xmlns:a16="http://schemas.microsoft.com/office/drawing/2014/main" id="{424EAF59-09CF-460B-100D-AD8FCAB7A7F7}"/>
              </a:ext>
            </a:extLst>
          </p:cNvPr>
          <p:cNvPicPr>
            <a:picLocks noChangeAspect="1"/>
          </p:cNvPicPr>
          <p:nvPr/>
        </p:nvPicPr>
        <p:blipFill>
          <a:blip r:embed="rId2">
            <a:alphaModFix amt="10000"/>
            <a:extLst>
              <a:ext uri="{96DAC541-7B7A-43D3-8B79-37D633B846F1}">
                <asvg:svgBlip xmlns:asvg="http://schemas.microsoft.com/office/drawing/2016/SVG/main" r:embed="rId3"/>
              </a:ext>
            </a:extLst>
          </a:blip>
          <a:stretch>
            <a:fillRect/>
          </a:stretch>
        </p:blipFill>
        <p:spPr>
          <a:xfrm>
            <a:off x="6451902" y="443127"/>
            <a:ext cx="5971745" cy="5971745"/>
          </a:xfrm>
          <a:prstGeom prst="rect">
            <a:avLst/>
          </a:prstGeom>
        </p:spPr>
      </p:pic>
    </p:spTree>
    <p:extLst>
      <p:ext uri="{BB962C8B-B14F-4D97-AF65-F5344CB8AC3E}">
        <p14:creationId xmlns:p14="http://schemas.microsoft.com/office/powerpoint/2010/main" val="624493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Content Placeholder 7" descr="Chat outline">
            <a:extLst>
              <a:ext uri="{FF2B5EF4-FFF2-40B4-BE49-F238E27FC236}">
                <a16:creationId xmlns:a16="http://schemas.microsoft.com/office/drawing/2014/main" id="{CEEA9571-E93B-2942-43FD-4FF4FCD2D8D5}"/>
              </a:ext>
            </a:extLst>
          </p:cNvPr>
          <p:cNvPicPr>
            <a:picLocks noGrp="1" noChangeAspect="1"/>
          </p:cNvPicPr>
          <p:nvPr>
            <p:ph sz="half" idx="1"/>
          </p:nvPr>
        </p:nvPicPr>
        <p:blipFill>
          <a:blip r:embed="rId2">
            <a:alphaModFix amt="20000"/>
            <a:extLst>
              <a:ext uri="{96DAC541-7B7A-43D3-8B79-37D633B846F1}">
                <asvg:svgBlip xmlns:asvg="http://schemas.microsoft.com/office/drawing/2016/SVG/main" r:embed="rId3"/>
              </a:ext>
            </a:extLst>
          </a:blip>
          <a:stretch>
            <a:fillRect/>
          </a:stretch>
        </p:blipFill>
        <p:spPr>
          <a:xfrm>
            <a:off x="1547019" y="2971800"/>
            <a:ext cx="914400" cy="914400"/>
          </a:xfrm>
        </p:spPr>
      </p:pic>
      <p:sp>
        <p:nvSpPr>
          <p:cNvPr id="3" name="Title 2">
            <a:extLst>
              <a:ext uri="{FF2B5EF4-FFF2-40B4-BE49-F238E27FC236}">
                <a16:creationId xmlns:a16="http://schemas.microsoft.com/office/drawing/2014/main" id="{923DDE28-B3A6-12C0-21F0-4DCF8B7CDA19}"/>
              </a:ext>
            </a:extLst>
          </p:cNvPr>
          <p:cNvSpPr>
            <a:spLocks noGrp="1"/>
          </p:cNvSpPr>
          <p:nvPr>
            <p:ph type="title"/>
          </p:nvPr>
        </p:nvSpPr>
        <p:spPr/>
        <p:txBody>
          <a:bodyPr/>
          <a:lstStyle/>
          <a:p>
            <a:r>
              <a:rPr lang="en-US" dirty="0">
                <a:solidFill>
                  <a:schemeClr val="accent3"/>
                </a:solidFill>
              </a:rPr>
              <a:t>Recipe For a Great Discussion</a:t>
            </a:r>
          </a:p>
        </p:txBody>
      </p:sp>
      <p:sp>
        <p:nvSpPr>
          <p:cNvPr id="4" name="Content Placeholder 3">
            <a:extLst>
              <a:ext uri="{FF2B5EF4-FFF2-40B4-BE49-F238E27FC236}">
                <a16:creationId xmlns:a16="http://schemas.microsoft.com/office/drawing/2014/main" id="{AF915C7C-D8A8-74C2-7131-B72052E2D709}"/>
              </a:ext>
            </a:extLst>
          </p:cNvPr>
          <p:cNvSpPr>
            <a:spLocks noGrp="1"/>
          </p:cNvSpPr>
          <p:nvPr>
            <p:ph sz="half" idx="2"/>
          </p:nvPr>
        </p:nvSpPr>
        <p:spPr>
          <a:xfrm>
            <a:off x="4191000" y="2133599"/>
            <a:ext cx="7503160" cy="4104641"/>
          </a:xfrm>
        </p:spPr>
        <p:txBody>
          <a:bodyPr/>
          <a:lstStyle/>
          <a:p>
            <a:r>
              <a:rPr lang="en-US" dirty="0">
                <a:solidFill>
                  <a:schemeClr val="bg1"/>
                </a:solidFill>
              </a:rPr>
              <a:t>Emotional appeal</a:t>
            </a:r>
          </a:p>
          <a:p>
            <a:r>
              <a:rPr lang="en-US" dirty="0">
                <a:solidFill>
                  <a:schemeClr val="bg1"/>
                </a:solidFill>
              </a:rPr>
              <a:t>Set the scene</a:t>
            </a:r>
          </a:p>
          <a:p>
            <a:r>
              <a:rPr lang="en-US" dirty="0">
                <a:solidFill>
                  <a:schemeClr val="bg1"/>
                </a:solidFill>
              </a:rPr>
              <a:t>Ask a great question</a:t>
            </a:r>
          </a:p>
          <a:p>
            <a:r>
              <a:rPr lang="en-US" dirty="0">
                <a:solidFill>
                  <a:schemeClr val="bg1"/>
                </a:solidFill>
              </a:rPr>
              <a:t>Write a question that goes somewhere</a:t>
            </a:r>
          </a:p>
          <a:p>
            <a:r>
              <a:rPr lang="en-US" dirty="0">
                <a:solidFill>
                  <a:schemeClr val="bg1"/>
                </a:solidFill>
              </a:rPr>
              <a:t>Variety is key</a:t>
            </a:r>
          </a:p>
          <a:p>
            <a:endParaRPr lang="en-US" dirty="0">
              <a:solidFill>
                <a:schemeClr val="bg1"/>
              </a:solidFill>
            </a:endParaRPr>
          </a:p>
        </p:txBody>
      </p:sp>
    </p:spTree>
    <p:extLst>
      <p:ext uri="{BB962C8B-B14F-4D97-AF65-F5344CB8AC3E}">
        <p14:creationId xmlns:p14="http://schemas.microsoft.com/office/powerpoint/2010/main" val="2363007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7EEF-2C9D-99E2-F93E-1C9D351E2F1E}"/>
              </a:ext>
            </a:extLst>
          </p:cNvPr>
          <p:cNvSpPr>
            <a:spLocks noGrp="1"/>
          </p:cNvSpPr>
          <p:nvPr>
            <p:ph type="title"/>
          </p:nvPr>
        </p:nvSpPr>
        <p:spPr>
          <a:xfrm>
            <a:off x="838200" y="985836"/>
            <a:ext cx="10515600" cy="722338"/>
          </a:xfrm>
        </p:spPr>
        <p:txBody>
          <a:bodyPr>
            <a:normAutofit fontScale="90000"/>
          </a:bodyPr>
          <a:lstStyle/>
          <a:p>
            <a:r>
              <a:rPr lang="en-US" dirty="0">
                <a:solidFill>
                  <a:schemeClr val="accent1"/>
                </a:solidFill>
              </a:rPr>
              <a:t>Dewey said: “…when it becomes cast in a mold and runs in a routine way does it lose its educative power.” </a:t>
            </a:r>
          </a:p>
        </p:txBody>
      </p:sp>
      <p:sp>
        <p:nvSpPr>
          <p:cNvPr id="3" name="Content Placeholder 2">
            <a:extLst>
              <a:ext uri="{FF2B5EF4-FFF2-40B4-BE49-F238E27FC236}">
                <a16:creationId xmlns:a16="http://schemas.microsoft.com/office/drawing/2014/main" id="{F8538AD4-F847-559A-B20F-8CBBA558EC5D}"/>
              </a:ext>
            </a:extLst>
          </p:cNvPr>
          <p:cNvSpPr>
            <a:spLocks noGrp="1"/>
          </p:cNvSpPr>
          <p:nvPr>
            <p:ph sz="half" idx="1"/>
          </p:nvPr>
        </p:nvSpPr>
        <p:spPr>
          <a:xfrm>
            <a:off x="838200" y="2633472"/>
            <a:ext cx="5181600" cy="3543492"/>
          </a:xfrm>
        </p:spPr>
        <p:txBody>
          <a:bodyPr/>
          <a:lstStyle/>
          <a:p>
            <a:pPr marL="0" indent="0">
              <a:buNone/>
            </a:pPr>
            <a:r>
              <a:rPr lang="en-US" b="1" dirty="0"/>
              <a:t>There are many ways to construct an engaging and varied line of questioning. Here are a few you might consider:</a:t>
            </a:r>
          </a:p>
        </p:txBody>
      </p:sp>
      <p:sp>
        <p:nvSpPr>
          <p:cNvPr id="4" name="Content Placeholder 3">
            <a:extLst>
              <a:ext uri="{FF2B5EF4-FFF2-40B4-BE49-F238E27FC236}">
                <a16:creationId xmlns:a16="http://schemas.microsoft.com/office/drawing/2014/main" id="{347E2F1B-B1DA-5F14-A312-3226A0402935}"/>
              </a:ext>
            </a:extLst>
          </p:cNvPr>
          <p:cNvSpPr>
            <a:spLocks noGrp="1"/>
          </p:cNvSpPr>
          <p:nvPr>
            <p:ph sz="half" idx="2"/>
          </p:nvPr>
        </p:nvSpPr>
        <p:spPr>
          <a:xfrm>
            <a:off x="6400800" y="2121408"/>
            <a:ext cx="4953000" cy="4055556"/>
          </a:xfrm>
        </p:spPr>
        <p:txBody>
          <a:bodyPr/>
          <a:lstStyle/>
          <a:p>
            <a:pPr marL="0" indent="0">
              <a:buNone/>
            </a:pPr>
            <a:r>
              <a:rPr lang="en-US" dirty="0"/>
              <a:t>A. Quotes/Image Analysis</a:t>
            </a:r>
          </a:p>
          <a:p>
            <a:pPr marL="0" indent="0">
              <a:buNone/>
            </a:pPr>
            <a:r>
              <a:rPr lang="en-US" dirty="0"/>
              <a:t>B. Multimedia</a:t>
            </a:r>
          </a:p>
          <a:p>
            <a:pPr marL="0" indent="0">
              <a:buNone/>
            </a:pPr>
            <a:r>
              <a:rPr lang="en-US" dirty="0"/>
              <a:t>C. Debate</a:t>
            </a:r>
          </a:p>
          <a:p>
            <a:pPr marL="0" indent="0">
              <a:buNone/>
            </a:pPr>
            <a:r>
              <a:rPr lang="en-US" dirty="0"/>
              <a:t>D. Case Studies / Scenarios</a:t>
            </a:r>
          </a:p>
          <a:p>
            <a:pPr marL="0" indent="0">
              <a:buNone/>
            </a:pPr>
            <a:r>
              <a:rPr lang="en-US" dirty="0"/>
              <a:t>E. Quotes</a:t>
            </a:r>
          </a:p>
          <a:p>
            <a:pPr marL="0" indent="0">
              <a:buNone/>
            </a:pPr>
            <a:r>
              <a:rPr lang="en-US" dirty="0"/>
              <a:t>F. Concept Maps</a:t>
            </a:r>
          </a:p>
        </p:txBody>
      </p:sp>
    </p:spTree>
    <p:extLst>
      <p:ext uri="{BB962C8B-B14F-4D97-AF65-F5344CB8AC3E}">
        <p14:creationId xmlns:p14="http://schemas.microsoft.com/office/powerpoint/2010/main" val="621813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871586F-6ABD-D4C0-D4F7-0E8415B213C1}"/>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EC63A04-3404-E9C8-7B14-F2155DD72B8F}"/>
              </a:ext>
            </a:extLst>
          </p:cNvPr>
          <p:cNvPicPr>
            <a:picLocks noGrp="1" noChangeAspect="1"/>
          </p:cNvPicPr>
          <p:nvPr>
            <p:ph sz="half" idx="1"/>
          </p:nvPr>
        </p:nvPicPr>
        <p:blipFill>
          <a:blip r:embed="rId3">
            <a:alphaModFix amt="20000"/>
            <a:extLst>
              <a:ext uri="{96DAC541-7B7A-43D3-8B79-37D633B846F1}">
                <asvg:svgBlip xmlns:asvg="http://schemas.microsoft.com/office/drawing/2016/SVG/main" r:embed="rId4"/>
              </a:ext>
            </a:extLst>
          </a:blip>
          <a:stretch/>
        </p:blipFill>
        <p:spPr>
          <a:xfrm>
            <a:off x="0" y="1201753"/>
            <a:ext cx="4454494" cy="4454494"/>
          </a:xfrm>
        </p:spPr>
      </p:pic>
      <p:sp>
        <p:nvSpPr>
          <p:cNvPr id="3" name="Title 2">
            <a:extLst>
              <a:ext uri="{FF2B5EF4-FFF2-40B4-BE49-F238E27FC236}">
                <a16:creationId xmlns:a16="http://schemas.microsoft.com/office/drawing/2014/main" id="{F8D0967E-1EE8-7167-E895-EA8A1A628E77}"/>
              </a:ext>
            </a:extLst>
          </p:cNvPr>
          <p:cNvSpPr>
            <a:spLocks noGrp="1"/>
          </p:cNvSpPr>
          <p:nvPr>
            <p:ph type="title"/>
          </p:nvPr>
        </p:nvSpPr>
        <p:spPr/>
        <p:txBody>
          <a:bodyPr/>
          <a:lstStyle/>
          <a:p>
            <a:r>
              <a:rPr lang="en-US" dirty="0">
                <a:solidFill>
                  <a:schemeClr val="accent3"/>
                </a:solidFill>
              </a:rPr>
              <a:t>Debate</a:t>
            </a:r>
          </a:p>
        </p:txBody>
      </p:sp>
      <p:sp>
        <p:nvSpPr>
          <p:cNvPr id="4" name="Content Placeholder 3">
            <a:extLst>
              <a:ext uri="{FF2B5EF4-FFF2-40B4-BE49-F238E27FC236}">
                <a16:creationId xmlns:a16="http://schemas.microsoft.com/office/drawing/2014/main" id="{71074697-442F-A4E4-AB2E-B2635A3B3BD6}"/>
              </a:ext>
            </a:extLst>
          </p:cNvPr>
          <p:cNvSpPr>
            <a:spLocks noGrp="1"/>
          </p:cNvSpPr>
          <p:nvPr>
            <p:ph sz="half" idx="2"/>
          </p:nvPr>
        </p:nvSpPr>
        <p:spPr>
          <a:xfrm>
            <a:off x="4191000" y="2133599"/>
            <a:ext cx="7503160" cy="4104641"/>
          </a:xfrm>
        </p:spPr>
        <p:txBody>
          <a:bodyPr/>
          <a:lstStyle/>
          <a:p>
            <a:r>
              <a:rPr lang="en-US" dirty="0">
                <a:solidFill>
                  <a:schemeClr val="bg1"/>
                </a:solidFill>
              </a:rPr>
              <a:t>A few years at a top-tier management consulting firm is often more valuable than an MBA from an elite institution. </a:t>
            </a:r>
          </a:p>
          <a:p>
            <a:pPr lvl="1"/>
            <a:r>
              <a:rPr lang="en-US" dirty="0">
                <a:solidFill>
                  <a:schemeClr val="bg1"/>
                </a:solidFill>
              </a:rPr>
              <a:t>Point of view A: Agree/why? </a:t>
            </a:r>
          </a:p>
          <a:p>
            <a:pPr lvl="1"/>
            <a:r>
              <a:rPr lang="en-US" dirty="0">
                <a:solidFill>
                  <a:schemeClr val="bg1"/>
                </a:solidFill>
              </a:rPr>
              <a:t>Point of view B: Disagree/why?</a:t>
            </a:r>
          </a:p>
          <a:p>
            <a:endParaRPr lang="en-US" dirty="0">
              <a:solidFill>
                <a:schemeClr val="bg1"/>
              </a:solidFill>
            </a:endParaRPr>
          </a:p>
        </p:txBody>
      </p:sp>
    </p:spTree>
    <p:extLst>
      <p:ext uri="{BB962C8B-B14F-4D97-AF65-F5344CB8AC3E}">
        <p14:creationId xmlns:p14="http://schemas.microsoft.com/office/powerpoint/2010/main" val="1853769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2CBF8-61F6-E6C8-3688-418F3915DE5C}"/>
              </a:ext>
            </a:extLst>
          </p:cNvPr>
          <p:cNvSpPr>
            <a:spLocks noGrp="1"/>
          </p:cNvSpPr>
          <p:nvPr>
            <p:ph type="title"/>
          </p:nvPr>
        </p:nvSpPr>
        <p:spPr>
          <a:xfrm>
            <a:off x="838200" y="1391149"/>
            <a:ext cx="10515600" cy="887205"/>
          </a:xfrm>
        </p:spPr>
        <p:txBody>
          <a:bodyPr>
            <a:normAutofit fontScale="90000"/>
          </a:bodyPr>
          <a:lstStyle/>
          <a:p>
            <a:r>
              <a:rPr lang="en-US" dirty="0">
                <a:solidFill>
                  <a:schemeClr val="accent1"/>
                </a:solidFill>
              </a:rPr>
              <a:t>EXP 105 redesign &amp; engagement – </a:t>
            </a:r>
            <a:br>
              <a:rPr lang="en-US" dirty="0">
                <a:solidFill>
                  <a:schemeClr val="accent1"/>
                </a:solidFill>
              </a:rPr>
            </a:br>
            <a:r>
              <a:rPr lang="en-US" dirty="0">
                <a:solidFill>
                  <a:schemeClr val="accent1"/>
                </a:solidFill>
              </a:rPr>
              <a:t>Critical Thinking Question (Week 4, Discussion 2)</a:t>
            </a:r>
          </a:p>
        </p:txBody>
      </p:sp>
      <p:graphicFrame>
        <p:nvGraphicFramePr>
          <p:cNvPr id="9" name="Table 8">
            <a:extLst>
              <a:ext uri="{FF2B5EF4-FFF2-40B4-BE49-F238E27FC236}">
                <a16:creationId xmlns:a16="http://schemas.microsoft.com/office/drawing/2014/main" id="{5B1E94D7-508F-B69A-6324-B2A0CF1D6ED8}"/>
              </a:ext>
            </a:extLst>
          </p:cNvPr>
          <p:cNvGraphicFramePr>
            <a:graphicFrameLocks noGrp="1"/>
          </p:cNvGraphicFramePr>
          <p:nvPr>
            <p:extLst>
              <p:ext uri="{D42A27DB-BD31-4B8C-83A1-F6EECF244321}">
                <p14:modId xmlns:p14="http://schemas.microsoft.com/office/powerpoint/2010/main" val="818979511"/>
              </p:ext>
            </p:extLst>
          </p:nvPr>
        </p:nvGraphicFramePr>
        <p:xfrm>
          <a:off x="838200" y="2581529"/>
          <a:ext cx="9610345" cy="2885322"/>
        </p:xfrm>
        <a:graphic>
          <a:graphicData uri="http://schemas.openxmlformats.org/drawingml/2006/table">
            <a:tbl>
              <a:tblPr>
                <a:tableStyleId>{8A107856-5554-42FB-B03E-39F5DBC370BA}</a:tableStyleId>
              </a:tblPr>
              <a:tblGrid>
                <a:gridCol w="3565757">
                  <a:extLst>
                    <a:ext uri="{9D8B030D-6E8A-4147-A177-3AD203B41FA5}">
                      <a16:colId xmlns:a16="http://schemas.microsoft.com/office/drawing/2014/main" val="1257956466"/>
                    </a:ext>
                  </a:extLst>
                </a:gridCol>
                <a:gridCol w="1824781">
                  <a:extLst>
                    <a:ext uri="{9D8B030D-6E8A-4147-A177-3AD203B41FA5}">
                      <a16:colId xmlns:a16="http://schemas.microsoft.com/office/drawing/2014/main" val="3368139950"/>
                    </a:ext>
                  </a:extLst>
                </a:gridCol>
                <a:gridCol w="1710732">
                  <a:extLst>
                    <a:ext uri="{9D8B030D-6E8A-4147-A177-3AD203B41FA5}">
                      <a16:colId xmlns:a16="http://schemas.microsoft.com/office/drawing/2014/main" val="752019967"/>
                    </a:ext>
                  </a:extLst>
                </a:gridCol>
                <a:gridCol w="2509075">
                  <a:extLst>
                    <a:ext uri="{9D8B030D-6E8A-4147-A177-3AD203B41FA5}">
                      <a16:colId xmlns:a16="http://schemas.microsoft.com/office/drawing/2014/main" val="15266137"/>
                    </a:ext>
                  </a:extLst>
                </a:gridCol>
              </a:tblGrid>
              <a:tr h="701011">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62" marR="68562" marT="0" marB="0">
                    <a:solidFill>
                      <a:schemeClr val="bg1"/>
                    </a:solidFill>
                  </a:tcPr>
                </a:tc>
                <a:tc>
                  <a:txBody>
                    <a:bodyPr/>
                    <a:lstStyle/>
                    <a:p>
                      <a:pPr marL="0" marR="0">
                        <a:lnSpc>
                          <a:spcPct val="115000"/>
                        </a:lnSpc>
                        <a:spcBef>
                          <a:spcPts val="0"/>
                        </a:spcBef>
                        <a:spcAft>
                          <a:spcPts val="0"/>
                        </a:spcAft>
                      </a:pPr>
                      <a:r>
                        <a:rPr lang="en-US" sz="2000" dirty="0"/>
                        <a:t>Pre (25 sections)</a:t>
                      </a:r>
                      <a:endParaRPr lang="en-US" sz="2000" dirty="0">
                        <a:latin typeface="Calibri"/>
                        <a:ea typeface="Calibri"/>
                        <a:cs typeface="Times New Roman"/>
                      </a:endParaRPr>
                    </a:p>
                  </a:txBody>
                  <a:tcPr marL="68562" marR="68562" marT="0" marB="0">
                    <a:solidFill>
                      <a:schemeClr val="bg1"/>
                    </a:solidFill>
                  </a:tcPr>
                </a:tc>
                <a:tc>
                  <a:txBody>
                    <a:bodyPr/>
                    <a:lstStyle/>
                    <a:p>
                      <a:pPr marL="0" marR="0">
                        <a:lnSpc>
                          <a:spcPct val="115000"/>
                        </a:lnSpc>
                        <a:spcBef>
                          <a:spcPts val="0"/>
                        </a:spcBef>
                        <a:spcAft>
                          <a:spcPts val="0"/>
                        </a:spcAft>
                      </a:pPr>
                      <a:r>
                        <a:rPr lang="en-US" sz="2000" dirty="0"/>
                        <a:t>Post (25 sections)</a:t>
                      </a:r>
                      <a:endParaRPr lang="en-US" sz="2000" dirty="0">
                        <a:latin typeface="Calibri"/>
                        <a:ea typeface="Calibri"/>
                        <a:cs typeface="Times New Roman"/>
                      </a:endParaRPr>
                    </a:p>
                  </a:txBody>
                  <a:tcPr marL="68562" marR="68562" marT="0" marB="0">
                    <a:solidFill>
                      <a:schemeClr val="bg1"/>
                    </a:solidFill>
                  </a:tcPr>
                </a:tc>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62" marR="68562" marT="0" marB="0">
                    <a:solidFill>
                      <a:schemeClr val="bg1"/>
                    </a:solidFill>
                  </a:tcPr>
                </a:tc>
                <a:extLst>
                  <a:ext uri="{0D108BD9-81ED-4DB2-BD59-A6C34878D82A}">
                    <a16:rowId xmlns:a16="http://schemas.microsoft.com/office/drawing/2014/main" val="2839408954"/>
                  </a:ext>
                </a:extLst>
              </a:tr>
              <a:tr h="431783">
                <a:tc>
                  <a:txBody>
                    <a:bodyPr/>
                    <a:lstStyle/>
                    <a:p>
                      <a:pPr marL="0" marR="0">
                        <a:lnSpc>
                          <a:spcPct val="115000"/>
                        </a:lnSpc>
                        <a:spcBef>
                          <a:spcPts val="0"/>
                        </a:spcBef>
                        <a:spcAft>
                          <a:spcPts val="0"/>
                        </a:spcAft>
                      </a:pPr>
                      <a:r>
                        <a:rPr lang="en-US" sz="2000" dirty="0"/>
                        <a:t>Total number of students</a:t>
                      </a:r>
                      <a:endParaRPr lang="en-US" sz="2000" dirty="0">
                        <a:latin typeface="Calibri"/>
                        <a:ea typeface="Calibri"/>
                        <a:cs typeface="Times New Roman"/>
                      </a:endParaRPr>
                    </a:p>
                  </a:txBody>
                  <a:tcPr marL="68562" marR="68562" marT="0" marB="0"/>
                </a:tc>
                <a:tc>
                  <a:txBody>
                    <a:bodyPr/>
                    <a:lstStyle/>
                    <a:p>
                      <a:pPr marL="0" marR="0">
                        <a:lnSpc>
                          <a:spcPct val="115000"/>
                        </a:lnSpc>
                        <a:spcBef>
                          <a:spcPts val="0"/>
                        </a:spcBef>
                        <a:spcAft>
                          <a:spcPts val="0"/>
                        </a:spcAft>
                      </a:pPr>
                      <a:r>
                        <a:rPr lang="en-US" sz="2000"/>
                        <a:t>609</a:t>
                      </a:r>
                      <a:endParaRPr lang="en-US" sz="2000">
                        <a:latin typeface="Calibri"/>
                        <a:ea typeface="Calibri"/>
                        <a:cs typeface="Times New Roman"/>
                      </a:endParaRPr>
                    </a:p>
                  </a:txBody>
                  <a:tcPr marL="68562" marR="68562" marT="0" marB="0"/>
                </a:tc>
                <a:tc>
                  <a:txBody>
                    <a:bodyPr/>
                    <a:lstStyle/>
                    <a:p>
                      <a:pPr marL="0" marR="0">
                        <a:lnSpc>
                          <a:spcPct val="115000"/>
                        </a:lnSpc>
                        <a:spcBef>
                          <a:spcPts val="0"/>
                        </a:spcBef>
                        <a:spcAft>
                          <a:spcPts val="0"/>
                        </a:spcAft>
                      </a:pPr>
                      <a:r>
                        <a:rPr lang="en-US" sz="2000"/>
                        <a:t>581</a:t>
                      </a:r>
                      <a:endParaRPr lang="en-US" sz="2000">
                        <a:latin typeface="Calibri"/>
                        <a:ea typeface="Calibri"/>
                        <a:cs typeface="Times New Roman"/>
                      </a:endParaRPr>
                    </a:p>
                  </a:txBody>
                  <a:tcPr marL="68562" marR="68562" marT="0" marB="0"/>
                </a:tc>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62" marR="68562" marT="0" marB="0"/>
                </a:tc>
                <a:extLst>
                  <a:ext uri="{0D108BD9-81ED-4DB2-BD59-A6C34878D82A}">
                    <a16:rowId xmlns:a16="http://schemas.microsoft.com/office/drawing/2014/main" val="4055836841"/>
                  </a:ext>
                </a:extLst>
              </a:tr>
              <a:tr h="701011">
                <a:tc>
                  <a:txBody>
                    <a:bodyPr/>
                    <a:lstStyle/>
                    <a:p>
                      <a:pPr marL="0" marR="0">
                        <a:lnSpc>
                          <a:spcPct val="115000"/>
                        </a:lnSpc>
                        <a:spcBef>
                          <a:spcPts val="0"/>
                        </a:spcBef>
                        <a:spcAft>
                          <a:spcPts val="0"/>
                        </a:spcAft>
                      </a:pPr>
                      <a:r>
                        <a:rPr lang="en-US" sz="2000" dirty="0"/>
                        <a:t>Total number of minutes of engagement</a:t>
                      </a:r>
                      <a:endParaRPr lang="en-US" sz="2000" dirty="0">
                        <a:latin typeface="Calibri"/>
                        <a:ea typeface="Calibri"/>
                        <a:cs typeface="Times New Roman"/>
                      </a:endParaRPr>
                    </a:p>
                  </a:txBody>
                  <a:tcPr marL="68562" marR="68562" marT="0" marB="0">
                    <a:solidFill>
                      <a:schemeClr val="bg1"/>
                    </a:solidFill>
                  </a:tcPr>
                </a:tc>
                <a:tc>
                  <a:txBody>
                    <a:bodyPr/>
                    <a:lstStyle/>
                    <a:p>
                      <a:pPr marL="0" marR="0">
                        <a:lnSpc>
                          <a:spcPct val="115000"/>
                        </a:lnSpc>
                        <a:spcBef>
                          <a:spcPts val="0"/>
                        </a:spcBef>
                        <a:spcAft>
                          <a:spcPts val="0"/>
                        </a:spcAft>
                      </a:pPr>
                      <a:r>
                        <a:rPr lang="en-US" sz="2000" dirty="0"/>
                        <a:t>68,156</a:t>
                      </a:r>
                      <a:endParaRPr lang="en-US" sz="2000" dirty="0">
                        <a:latin typeface="Calibri"/>
                        <a:ea typeface="Calibri"/>
                        <a:cs typeface="Times New Roman"/>
                      </a:endParaRPr>
                    </a:p>
                  </a:txBody>
                  <a:tcPr marL="68562" marR="68562" marT="0" marB="0">
                    <a:solidFill>
                      <a:schemeClr val="bg1"/>
                    </a:solidFill>
                  </a:tcPr>
                </a:tc>
                <a:tc>
                  <a:txBody>
                    <a:bodyPr/>
                    <a:lstStyle/>
                    <a:p>
                      <a:pPr marL="0" marR="0">
                        <a:lnSpc>
                          <a:spcPct val="115000"/>
                        </a:lnSpc>
                        <a:spcBef>
                          <a:spcPts val="0"/>
                        </a:spcBef>
                        <a:spcAft>
                          <a:spcPts val="0"/>
                        </a:spcAft>
                      </a:pPr>
                      <a:r>
                        <a:rPr lang="en-US" sz="2000" dirty="0"/>
                        <a:t>85,754</a:t>
                      </a:r>
                      <a:endParaRPr lang="en-US" sz="2000" dirty="0">
                        <a:latin typeface="Calibri"/>
                        <a:ea typeface="Calibri"/>
                        <a:cs typeface="Times New Roman"/>
                      </a:endParaRPr>
                    </a:p>
                  </a:txBody>
                  <a:tcPr marL="68562" marR="68562" marT="0" marB="0">
                    <a:solidFill>
                      <a:schemeClr val="bg1"/>
                    </a:solidFill>
                  </a:tcPr>
                </a:tc>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62" marR="68562" marT="0" marB="0">
                    <a:solidFill>
                      <a:schemeClr val="bg1"/>
                    </a:solidFill>
                  </a:tcPr>
                </a:tc>
                <a:extLst>
                  <a:ext uri="{0D108BD9-81ED-4DB2-BD59-A6C34878D82A}">
                    <a16:rowId xmlns:a16="http://schemas.microsoft.com/office/drawing/2014/main" val="1052955793"/>
                  </a:ext>
                </a:extLst>
              </a:tr>
              <a:tr h="1051517">
                <a:tc>
                  <a:txBody>
                    <a:bodyPr/>
                    <a:lstStyle/>
                    <a:p>
                      <a:pPr marL="0" marR="0">
                        <a:lnSpc>
                          <a:spcPct val="115000"/>
                        </a:lnSpc>
                        <a:spcBef>
                          <a:spcPts val="0"/>
                        </a:spcBef>
                        <a:spcAft>
                          <a:spcPts val="0"/>
                        </a:spcAft>
                      </a:pPr>
                      <a:r>
                        <a:rPr lang="en-US" sz="2000" dirty="0"/>
                        <a:t>Average number of minutes of engagement per student</a:t>
                      </a:r>
                      <a:endParaRPr lang="en-US" sz="2000" dirty="0">
                        <a:latin typeface="Calibri"/>
                        <a:ea typeface="Calibri"/>
                        <a:cs typeface="Times New Roman"/>
                      </a:endParaRPr>
                    </a:p>
                  </a:txBody>
                  <a:tcPr marL="68562" marR="68562" marT="0" marB="0"/>
                </a:tc>
                <a:tc>
                  <a:txBody>
                    <a:bodyPr/>
                    <a:lstStyle/>
                    <a:p>
                      <a:pPr marL="0" marR="0">
                        <a:lnSpc>
                          <a:spcPct val="115000"/>
                        </a:lnSpc>
                        <a:spcBef>
                          <a:spcPts val="0"/>
                        </a:spcBef>
                        <a:spcAft>
                          <a:spcPts val="0"/>
                        </a:spcAft>
                      </a:pPr>
                      <a:r>
                        <a:rPr lang="en-US" sz="2000"/>
                        <a:t>111.91</a:t>
                      </a:r>
                      <a:endParaRPr lang="en-US" sz="2000">
                        <a:latin typeface="Calibri"/>
                        <a:ea typeface="Calibri"/>
                        <a:cs typeface="Times New Roman"/>
                      </a:endParaRPr>
                    </a:p>
                  </a:txBody>
                  <a:tcPr marL="68562" marR="68562" marT="0" marB="0"/>
                </a:tc>
                <a:tc>
                  <a:txBody>
                    <a:bodyPr/>
                    <a:lstStyle/>
                    <a:p>
                      <a:pPr marL="0" marR="0">
                        <a:lnSpc>
                          <a:spcPct val="115000"/>
                        </a:lnSpc>
                        <a:spcBef>
                          <a:spcPts val="0"/>
                        </a:spcBef>
                        <a:spcAft>
                          <a:spcPts val="0"/>
                        </a:spcAft>
                      </a:pPr>
                      <a:r>
                        <a:rPr lang="en-US" sz="2000" dirty="0"/>
                        <a:t>147.59</a:t>
                      </a:r>
                      <a:endParaRPr lang="en-US" sz="2000" dirty="0">
                        <a:latin typeface="Calibri"/>
                        <a:ea typeface="Calibri"/>
                        <a:cs typeface="Times New Roman"/>
                      </a:endParaRPr>
                    </a:p>
                  </a:txBody>
                  <a:tcPr marL="68562" marR="68562" marT="0" marB="0"/>
                </a:tc>
                <a:tc>
                  <a:txBody>
                    <a:bodyPr/>
                    <a:lstStyle/>
                    <a:p>
                      <a:pPr marL="0" marR="0">
                        <a:lnSpc>
                          <a:spcPct val="115000"/>
                        </a:lnSpc>
                        <a:spcBef>
                          <a:spcPts val="0"/>
                        </a:spcBef>
                        <a:spcAft>
                          <a:spcPts val="0"/>
                        </a:spcAft>
                      </a:pPr>
                      <a:r>
                        <a:rPr lang="en-US" sz="2000" b="1" dirty="0"/>
                        <a:t>31.88%</a:t>
                      </a:r>
                      <a:r>
                        <a:rPr lang="en-US" sz="2000" dirty="0"/>
                        <a:t> increase in engagement</a:t>
                      </a:r>
                      <a:endParaRPr lang="en-US" sz="2000" dirty="0">
                        <a:latin typeface="Calibri"/>
                        <a:ea typeface="Calibri"/>
                        <a:cs typeface="Times New Roman"/>
                      </a:endParaRPr>
                    </a:p>
                  </a:txBody>
                  <a:tcPr marL="68562" marR="68562" marT="0" marB="0"/>
                </a:tc>
                <a:extLst>
                  <a:ext uri="{0D108BD9-81ED-4DB2-BD59-A6C34878D82A}">
                    <a16:rowId xmlns:a16="http://schemas.microsoft.com/office/drawing/2014/main" val="3667394510"/>
                  </a:ext>
                </a:extLst>
              </a:tr>
            </a:tbl>
          </a:graphicData>
        </a:graphic>
      </p:graphicFrame>
    </p:spTree>
    <p:extLst>
      <p:ext uri="{BB962C8B-B14F-4D97-AF65-F5344CB8AC3E}">
        <p14:creationId xmlns:p14="http://schemas.microsoft.com/office/powerpoint/2010/main" val="17595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79C1-49DE-BE2D-37A1-2810EDA01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C4584-0E6B-1533-F6EC-B4B299A65CC9}"/>
              </a:ext>
            </a:extLst>
          </p:cNvPr>
          <p:cNvSpPr>
            <a:spLocks noGrp="1"/>
          </p:cNvSpPr>
          <p:nvPr>
            <p:ph type="title"/>
          </p:nvPr>
        </p:nvSpPr>
        <p:spPr>
          <a:xfrm>
            <a:off x="2904292" y="1583294"/>
            <a:ext cx="8653724" cy="3691413"/>
          </a:xfrm>
        </p:spPr>
        <p:txBody>
          <a:bodyPr>
            <a:normAutofit/>
          </a:bodyPr>
          <a:lstStyle/>
          <a:p>
            <a:r>
              <a:rPr lang="en-US" dirty="0">
                <a:solidFill>
                  <a:schemeClr val="accent2"/>
                </a:solidFill>
              </a:rPr>
              <a:t>“Science is built of facts the way a house is built of bricks; but an accumulation of facts is no more science than a pile of bricks is a house.”</a:t>
            </a:r>
            <a:br>
              <a:rPr lang="en-US" dirty="0"/>
            </a:br>
            <a:r>
              <a:rPr lang="en-US" sz="2200" b="0" spc="300" dirty="0"/>
              <a:t>-</a:t>
            </a:r>
            <a:r>
              <a:rPr lang="en-US" sz="2200" b="0" i="0" u="none" strike="noStrike" spc="300" dirty="0">
                <a:effectLst/>
              </a:rPr>
              <a:t>Henri Poincare</a:t>
            </a:r>
            <a:endParaRPr lang="en-US" sz="2200" dirty="0"/>
          </a:p>
        </p:txBody>
      </p:sp>
    </p:spTree>
    <p:extLst>
      <p:ext uri="{BB962C8B-B14F-4D97-AF65-F5344CB8AC3E}">
        <p14:creationId xmlns:p14="http://schemas.microsoft.com/office/powerpoint/2010/main" val="107905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Graphic 9" descr="Beaker outline">
            <a:extLst>
              <a:ext uri="{FF2B5EF4-FFF2-40B4-BE49-F238E27FC236}">
                <a16:creationId xmlns:a16="http://schemas.microsoft.com/office/drawing/2014/main" id="{CAC71745-0EBC-1630-F75E-2DBF55FDBC3E}"/>
              </a:ext>
            </a:extLst>
          </p:cNvPr>
          <p:cNvPicPr>
            <a:picLocks noChangeAspect="1"/>
          </p:cNvPicPr>
          <p:nvPr/>
        </p:nvPicPr>
        <p:blipFill>
          <a:blip r:embed="rId2">
            <a:alphaModFix amt="5000"/>
            <a:extLst>
              <a:ext uri="{96DAC541-7B7A-43D3-8B79-37D633B846F1}">
                <asvg:svgBlip xmlns:asvg="http://schemas.microsoft.com/office/drawing/2016/SVG/main" r:embed="rId3"/>
              </a:ext>
            </a:extLst>
          </a:blip>
          <a:stretch>
            <a:fillRect/>
          </a:stretch>
        </p:blipFill>
        <p:spPr>
          <a:xfrm>
            <a:off x="-771422" y="423672"/>
            <a:ext cx="7565136" cy="7565136"/>
          </a:xfrm>
          <a:prstGeom prst="rect">
            <a:avLst/>
          </a:prstGeom>
        </p:spPr>
      </p:pic>
      <p:sp>
        <p:nvSpPr>
          <p:cNvPr id="3" name="TextBox 2">
            <a:extLst>
              <a:ext uri="{FF2B5EF4-FFF2-40B4-BE49-F238E27FC236}">
                <a16:creationId xmlns:a16="http://schemas.microsoft.com/office/drawing/2014/main" id="{EB06FDAB-74DA-2762-B38F-19DD57B0B730}"/>
              </a:ext>
            </a:extLst>
          </p:cNvPr>
          <p:cNvSpPr txBox="1"/>
          <p:nvPr/>
        </p:nvSpPr>
        <p:spPr>
          <a:xfrm>
            <a:off x="908599" y="1513181"/>
            <a:ext cx="5616891" cy="646331"/>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Design Lab</a:t>
            </a:r>
            <a:endParaRPr lang="en-US" sz="3600" dirty="0">
              <a:solidFill>
                <a:schemeClr val="bg1"/>
              </a:solidFill>
            </a:endParaRPr>
          </a:p>
        </p:txBody>
      </p:sp>
      <p:sp>
        <p:nvSpPr>
          <p:cNvPr id="4" name="TextBox 3">
            <a:extLst>
              <a:ext uri="{FF2B5EF4-FFF2-40B4-BE49-F238E27FC236}">
                <a16:creationId xmlns:a16="http://schemas.microsoft.com/office/drawing/2014/main" id="{49D709A1-8710-C0DD-B651-F48FBDB93846}"/>
              </a:ext>
            </a:extLst>
          </p:cNvPr>
          <p:cNvSpPr txBox="1"/>
          <p:nvPr/>
        </p:nvSpPr>
        <p:spPr>
          <a:xfrm>
            <a:off x="908600" y="1302339"/>
            <a:ext cx="1075911" cy="338554"/>
          </a:xfrm>
          <a:prstGeom prst="rect">
            <a:avLst/>
          </a:prstGeom>
          <a:noFill/>
        </p:spPr>
        <p:txBody>
          <a:bodyPr wrap="square">
            <a:spAutoFit/>
          </a:bodyPr>
          <a:lstStyle/>
          <a:p>
            <a:r>
              <a:rPr lang="en-US" sz="1600" b="1" spc="300">
                <a:solidFill>
                  <a:schemeClr val="bg1"/>
                </a:solidFill>
                <a:latin typeface="Arial" panose="020B0604020202020204" pitchFamily="34" charset="0"/>
                <a:cs typeface="Arial" panose="020B0604020202020204" pitchFamily="34" charset="0"/>
              </a:rPr>
              <a:t>THE</a:t>
            </a:r>
            <a:endParaRPr lang="en-US" sz="1100" spc="300"/>
          </a:p>
        </p:txBody>
      </p:sp>
      <p:sp>
        <p:nvSpPr>
          <p:cNvPr id="7" name="TextBox 6">
            <a:extLst>
              <a:ext uri="{FF2B5EF4-FFF2-40B4-BE49-F238E27FC236}">
                <a16:creationId xmlns:a16="http://schemas.microsoft.com/office/drawing/2014/main" id="{73BFE826-4CC5-1961-8153-9BDF71F28503}"/>
              </a:ext>
            </a:extLst>
          </p:cNvPr>
          <p:cNvSpPr txBox="1"/>
          <p:nvPr/>
        </p:nvSpPr>
        <p:spPr>
          <a:xfrm>
            <a:off x="5807701" y="3087846"/>
            <a:ext cx="6031740" cy="1938992"/>
          </a:xfrm>
          <a:prstGeom prst="rect">
            <a:avLst/>
          </a:prstGeom>
          <a:noFill/>
        </p:spPr>
        <p:txBody>
          <a:bodyPr wrap="square">
            <a:spAutoFit/>
          </a:bodyPr>
          <a:lstStyle/>
          <a:p>
            <a:r>
              <a:rPr lang="en-US" sz="6000" b="1" spc="-150" dirty="0">
                <a:solidFill>
                  <a:schemeClr val="accent3"/>
                </a:solidFill>
                <a:latin typeface="Arial" panose="020B0604020202020204" pitchFamily="34" charset="0"/>
                <a:cs typeface="Arial" panose="020B0604020202020204" pitchFamily="34" charset="0"/>
              </a:rPr>
              <a:t>The Pillars of Learning Design</a:t>
            </a:r>
          </a:p>
        </p:txBody>
      </p:sp>
    </p:spTree>
    <p:extLst>
      <p:ext uri="{BB962C8B-B14F-4D97-AF65-F5344CB8AC3E}">
        <p14:creationId xmlns:p14="http://schemas.microsoft.com/office/powerpoint/2010/main" val="2384950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6578D-7421-EEBD-8FD3-398EE3EF6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CD427D-8707-0CCF-1515-AA050E9E3F91}"/>
              </a:ext>
            </a:extLst>
          </p:cNvPr>
          <p:cNvSpPr>
            <a:spLocks noGrp="1"/>
          </p:cNvSpPr>
          <p:nvPr>
            <p:ph type="title"/>
          </p:nvPr>
        </p:nvSpPr>
        <p:spPr>
          <a:xfrm>
            <a:off x="838200" y="458643"/>
            <a:ext cx="10515600" cy="809048"/>
          </a:xfrm>
        </p:spPr>
        <p:txBody>
          <a:bodyPr>
            <a:normAutofit/>
          </a:bodyPr>
          <a:lstStyle/>
          <a:p>
            <a:pPr algn="ctr">
              <a:buSzPts val="3600"/>
            </a:pPr>
            <a:r>
              <a:rPr lang="en-US" sz="3200" dirty="0">
                <a:ea typeface="Lato"/>
                <a:sym typeface="Lato"/>
              </a:rPr>
              <a:t>Theoretical Underpinnings: Literature Review</a:t>
            </a:r>
            <a:endParaRPr lang="en-US" sz="3200" dirty="0">
              <a:ea typeface="Calibri"/>
              <a:sym typeface="Calibri"/>
            </a:endParaRPr>
          </a:p>
        </p:txBody>
      </p:sp>
      <p:sp>
        <p:nvSpPr>
          <p:cNvPr id="12" name="Google Shape;304;p4">
            <a:extLst>
              <a:ext uri="{FF2B5EF4-FFF2-40B4-BE49-F238E27FC236}">
                <a16:creationId xmlns:a16="http://schemas.microsoft.com/office/drawing/2014/main" id="{83EF61E6-104B-D282-9ADC-F14A6F469101}"/>
              </a:ext>
            </a:extLst>
          </p:cNvPr>
          <p:cNvSpPr txBox="1"/>
          <p:nvPr/>
        </p:nvSpPr>
        <p:spPr>
          <a:xfrm>
            <a:off x="678475" y="1776096"/>
            <a:ext cx="2851760" cy="1034129"/>
          </a:xfrm>
          <a:prstGeom prst="rect">
            <a:avLst/>
          </a:prstGeom>
          <a:noFill/>
          <a:ln>
            <a:noFill/>
          </a:ln>
        </p:spPr>
        <p:txBody>
          <a:bodyPr spcFirstLastPara="1" wrap="square" lIns="0" tIns="0" rIns="0" bIns="0" anchor="t" anchorCtr="0">
            <a:spAutoFit/>
          </a:bodyPr>
          <a:lstStyle/>
          <a:p>
            <a:pPr marL="0" marR="0" lvl="0" indent="0"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Situated Learning – (Participation in Community of Practice)</a:t>
            </a:r>
            <a:br>
              <a:rPr lang="en-US" sz="1400" b="1" i="0" u="none" strike="noStrike" cap="none" dirty="0">
                <a:solidFill>
                  <a:srgbClr val="007071"/>
                </a:solidFill>
                <a:latin typeface="Montserrat"/>
                <a:ea typeface="Montserrat"/>
                <a:cs typeface="Montserrat"/>
                <a:sym typeface="Montserrat"/>
              </a:rPr>
            </a:br>
            <a:r>
              <a:rPr lang="en-US" sz="1400" b="1" i="0" u="none" strike="noStrike" cap="none" dirty="0">
                <a:solidFill>
                  <a:srgbClr val="007071"/>
                </a:solidFill>
                <a:latin typeface="Montserrat"/>
                <a:ea typeface="Montserrat"/>
                <a:cs typeface="Montserrat"/>
                <a:sym typeface="Montserrat"/>
              </a:rPr>
              <a:t>(Lave &amp; Wenger, 1991)</a:t>
            </a:r>
          </a:p>
        </p:txBody>
      </p:sp>
      <p:sp>
        <p:nvSpPr>
          <p:cNvPr id="16" name="Google Shape;305;p4">
            <a:extLst>
              <a:ext uri="{FF2B5EF4-FFF2-40B4-BE49-F238E27FC236}">
                <a16:creationId xmlns:a16="http://schemas.microsoft.com/office/drawing/2014/main" id="{35773408-D9DF-B933-F1EB-2C498CE41751}"/>
              </a:ext>
            </a:extLst>
          </p:cNvPr>
          <p:cNvSpPr txBox="1"/>
          <p:nvPr/>
        </p:nvSpPr>
        <p:spPr>
          <a:xfrm>
            <a:off x="448232" y="2923021"/>
            <a:ext cx="3129335" cy="2437590"/>
          </a:xfrm>
          <a:prstGeom prst="rect">
            <a:avLst/>
          </a:prstGeom>
          <a:noFill/>
          <a:ln>
            <a:noFill/>
          </a:ln>
        </p:spPr>
        <p:txBody>
          <a:bodyPr spcFirstLastPara="1" wrap="square" lIns="0" tIns="0" rIns="0" bIns="0" anchor="t" anchorCtr="0">
            <a:spAutoFit/>
          </a:bodyPr>
          <a:lstStyle/>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Jean Lave and Etienne Wenger argue that learning is necessarily situated, a process of participation in communities of practice, and that newcomers join such communities via a process of ‘legitimate peripheral participation’—or learning by immersion in the new community and absorbing its modes of action and meaning as a part of the process of becoming a community member.</a:t>
            </a:r>
          </a:p>
        </p:txBody>
      </p:sp>
      <p:sp>
        <p:nvSpPr>
          <p:cNvPr id="17" name="Google Shape;304;p4">
            <a:extLst>
              <a:ext uri="{FF2B5EF4-FFF2-40B4-BE49-F238E27FC236}">
                <a16:creationId xmlns:a16="http://schemas.microsoft.com/office/drawing/2014/main" id="{51927564-F92E-7CD0-EF04-86221E6820A3}"/>
              </a:ext>
            </a:extLst>
          </p:cNvPr>
          <p:cNvSpPr txBox="1"/>
          <p:nvPr/>
        </p:nvSpPr>
        <p:spPr>
          <a:xfrm>
            <a:off x="4211456" y="1776096"/>
            <a:ext cx="3626112" cy="775597"/>
          </a:xfrm>
          <a:prstGeom prst="rect">
            <a:avLst/>
          </a:prstGeom>
          <a:noFill/>
          <a:ln>
            <a:noFill/>
          </a:ln>
        </p:spPr>
        <p:txBody>
          <a:bodyPr spcFirstLastPara="1" wrap="square" lIns="0" tIns="0" rIns="0" bIns="0" anchor="t" anchorCtr="0">
            <a:spAutoFit/>
          </a:bodyPr>
          <a:lstStyle/>
          <a:p>
            <a:pPr marL="0" marR="0" lvl="0" indent="0"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Motivation, Engagement and Thriving in User Experience (METUX)</a:t>
            </a:r>
          </a:p>
          <a:p>
            <a:pPr marL="0" marR="0" lvl="0" indent="0"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(Peters et al., 2018)</a:t>
            </a:r>
          </a:p>
        </p:txBody>
      </p:sp>
      <p:sp>
        <p:nvSpPr>
          <p:cNvPr id="19" name="Google Shape;305;p4">
            <a:extLst>
              <a:ext uri="{FF2B5EF4-FFF2-40B4-BE49-F238E27FC236}">
                <a16:creationId xmlns:a16="http://schemas.microsoft.com/office/drawing/2014/main" id="{6041304A-1D2C-3C79-0DA1-751F79773BFB}"/>
              </a:ext>
            </a:extLst>
          </p:cNvPr>
          <p:cNvSpPr txBox="1"/>
          <p:nvPr/>
        </p:nvSpPr>
        <p:spPr>
          <a:xfrm>
            <a:off x="3962763" y="2810225"/>
            <a:ext cx="3991059" cy="2659190"/>
          </a:xfrm>
          <a:prstGeom prst="rect">
            <a:avLst/>
          </a:prstGeom>
          <a:noFill/>
          <a:ln>
            <a:noFill/>
          </a:ln>
        </p:spPr>
        <p:txBody>
          <a:bodyPr spcFirstLastPara="1" wrap="square" lIns="0" tIns="0" rIns="0" bIns="0" anchor="t" anchorCtr="0">
            <a:spAutoFit/>
          </a:bodyPr>
          <a:lstStyle/>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The model provides a framework grounded in psychological research based on human-computer interaction in respect to how technology designs support or undermine basic psychological needs, thereby increasing motivation and engagement, and ultimately, improving user wellbeing.</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Based on Self Determination Theory (Deci &amp; Ryan, 2000)</a:t>
            </a:r>
          </a:p>
          <a:p>
            <a:pPr marL="873443" lvl="2" indent="-208121">
              <a:lnSpc>
                <a:spcPct val="120000"/>
              </a:lnSpc>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Autonomy</a:t>
            </a:r>
          </a:p>
          <a:p>
            <a:pPr marL="873443" lvl="2" indent="-208121">
              <a:lnSpc>
                <a:spcPct val="120000"/>
              </a:lnSpc>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Competence</a:t>
            </a:r>
          </a:p>
          <a:p>
            <a:pPr marL="873443" lvl="2" indent="-208121">
              <a:lnSpc>
                <a:spcPct val="120000"/>
              </a:lnSpc>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Relatedness</a:t>
            </a:r>
          </a:p>
          <a:p>
            <a:pPr marL="416243" marR="0" lvl="1" indent="-208121" algn="l" rtl="0">
              <a:lnSpc>
                <a:spcPct val="120000"/>
              </a:lnSpc>
              <a:spcBef>
                <a:spcPts val="0"/>
              </a:spcBef>
              <a:spcAft>
                <a:spcPts val="0"/>
              </a:spcAft>
              <a:buClr>
                <a:srgbClr val="414143"/>
              </a:buClr>
              <a:buSzPts val="2300"/>
              <a:buFont typeface="Arial"/>
              <a:buChar char="•"/>
            </a:pPr>
            <a:endPar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endParaRPr>
          </a:p>
        </p:txBody>
      </p:sp>
      <p:cxnSp>
        <p:nvCxnSpPr>
          <p:cNvPr id="27" name="Google Shape;313;p4">
            <a:extLst>
              <a:ext uri="{FF2B5EF4-FFF2-40B4-BE49-F238E27FC236}">
                <a16:creationId xmlns:a16="http://schemas.microsoft.com/office/drawing/2014/main" id="{7F085531-6DB5-6F7A-2DA4-1FDF2C026029}"/>
              </a:ext>
            </a:extLst>
          </p:cNvPr>
          <p:cNvCxnSpPr>
            <a:cxnSpLocks/>
          </p:cNvCxnSpPr>
          <p:nvPr/>
        </p:nvCxnSpPr>
        <p:spPr>
          <a:xfrm>
            <a:off x="3734666" y="1747584"/>
            <a:ext cx="23666" cy="4226496"/>
          </a:xfrm>
          <a:prstGeom prst="straightConnector1">
            <a:avLst/>
          </a:prstGeom>
          <a:noFill/>
          <a:ln w="9525" cap="rnd" cmpd="sng">
            <a:solidFill>
              <a:srgbClr val="D8D8D8"/>
            </a:solidFill>
            <a:prstDash val="solid"/>
            <a:round/>
            <a:headEnd type="none" w="sm" len="sm"/>
            <a:tailEnd type="none" w="sm" len="sm"/>
          </a:ln>
        </p:spPr>
      </p:cxnSp>
      <p:cxnSp>
        <p:nvCxnSpPr>
          <p:cNvPr id="28" name="Google Shape;313;p4">
            <a:extLst>
              <a:ext uri="{FF2B5EF4-FFF2-40B4-BE49-F238E27FC236}">
                <a16:creationId xmlns:a16="http://schemas.microsoft.com/office/drawing/2014/main" id="{8A7DCC88-DA48-DA8E-0AD3-1AFEF68B8A4C}"/>
              </a:ext>
            </a:extLst>
          </p:cNvPr>
          <p:cNvCxnSpPr>
            <a:cxnSpLocks/>
          </p:cNvCxnSpPr>
          <p:nvPr/>
        </p:nvCxnSpPr>
        <p:spPr>
          <a:xfrm>
            <a:off x="8072152" y="1899984"/>
            <a:ext cx="23666" cy="4226430"/>
          </a:xfrm>
          <a:prstGeom prst="straightConnector1">
            <a:avLst/>
          </a:prstGeom>
          <a:noFill/>
          <a:ln w="9525" cap="rnd" cmpd="sng">
            <a:solidFill>
              <a:srgbClr val="D8D8D8"/>
            </a:solidFill>
            <a:prstDash val="solid"/>
            <a:round/>
            <a:headEnd type="none" w="sm" len="sm"/>
            <a:tailEnd type="none" w="sm" len="sm"/>
          </a:ln>
        </p:spPr>
      </p:cxnSp>
      <p:sp>
        <p:nvSpPr>
          <p:cNvPr id="6" name="Google Shape;304;p4">
            <a:extLst>
              <a:ext uri="{FF2B5EF4-FFF2-40B4-BE49-F238E27FC236}">
                <a16:creationId xmlns:a16="http://schemas.microsoft.com/office/drawing/2014/main" id="{67BC79E0-E7C0-76D0-5583-FEDFBA7A489E}"/>
              </a:ext>
            </a:extLst>
          </p:cNvPr>
          <p:cNvSpPr txBox="1"/>
          <p:nvPr/>
        </p:nvSpPr>
        <p:spPr>
          <a:xfrm>
            <a:off x="8338194" y="1776096"/>
            <a:ext cx="3626112" cy="517065"/>
          </a:xfrm>
          <a:prstGeom prst="rect">
            <a:avLst/>
          </a:prstGeom>
          <a:noFill/>
          <a:ln>
            <a:noFill/>
          </a:ln>
        </p:spPr>
        <p:txBody>
          <a:bodyPr spcFirstLastPara="1" wrap="square" lIns="0" tIns="0" rIns="0" bIns="0" anchor="t" anchorCtr="0">
            <a:spAutoFit/>
          </a:bodyPr>
          <a:lstStyle/>
          <a:p>
            <a:pPr marL="0" marR="0" lvl="0" indent="0"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Principles of Multimedia Learning</a:t>
            </a:r>
          </a:p>
          <a:p>
            <a:pPr marL="0" marR="0" lvl="0" indent="0"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(Mayer and Clark, 2011)</a:t>
            </a:r>
          </a:p>
        </p:txBody>
      </p:sp>
      <p:sp>
        <p:nvSpPr>
          <p:cNvPr id="7" name="Google Shape;305;p4">
            <a:extLst>
              <a:ext uri="{FF2B5EF4-FFF2-40B4-BE49-F238E27FC236}">
                <a16:creationId xmlns:a16="http://schemas.microsoft.com/office/drawing/2014/main" id="{7C00DF1E-7028-93B9-34E0-3F56A656FDE2}"/>
              </a:ext>
            </a:extLst>
          </p:cNvPr>
          <p:cNvSpPr txBox="1"/>
          <p:nvPr/>
        </p:nvSpPr>
        <p:spPr>
          <a:xfrm>
            <a:off x="8190482" y="2673480"/>
            <a:ext cx="3481838" cy="3767185"/>
          </a:xfrm>
          <a:prstGeom prst="rect">
            <a:avLst/>
          </a:prstGeom>
          <a:noFill/>
          <a:ln>
            <a:noFill/>
          </a:ln>
        </p:spPr>
        <p:txBody>
          <a:bodyPr spcFirstLastPara="1" wrap="square" lIns="0" tIns="0" rIns="0" bIns="0" anchor="t" anchorCtr="0">
            <a:spAutoFit/>
          </a:bodyPr>
          <a:lstStyle/>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Coherence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Signaling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Redundancy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Spatial Contiguity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Temporal Contiguity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Segmenting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Pre-training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Modality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Multimedia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Personalization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Voice Principle</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Image Principle</a:t>
            </a:r>
          </a:p>
          <a:p>
            <a:pPr marL="208122" marR="0" lvl="1" algn="l" rtl="0">
              <a:lnSpc>
                <a:spcPct val="120000"/>
              </a:lnSpc>
              <a:spcBef>
                <a:spcPts val="0"/>
              </a:spcBef>
              <a:spcAft>
                <a:spcPts val="0"/>
              </a:spcAft>
              <a:buClr>
                <a:srgbClr val="414143"/>
              </a:buClr>
              <a:buSzPts val="2300"/>
            </a:pPr>
            <a:endPar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endParaRP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(cognitive load, interaction principles, patterning)</a:t>
            </a:r>
          </a:p>
          <a:p>
            <a:pPr marL="416243" marR="0" lvl="1" indent="-208121" algn="l" rtl="0">
              <a:lnSpc>
                <a:spcPct val="120000"/>
              </a:lnSpc>
              <a:spcBef>
                <a:spcPts val="0"/>
              </a:spcBef>
              <a:spcAft>
                <a:spcPts val="0"/>
              </a:spcAft>
              <a:buClr>
                <a:srgbClr val="414143"/>
              </a:buClr>
              <a:buSzPts val="2300"/>
              <a:buFont typeface="Arial"/>
              <a:buChar char="•"/>
            </a:pPr>
            <a:endPar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endParaRPr>
          </a:p>
          <a:p>
            <a:pPr marL="416243" marR="0" lvl="1" indent="-208121" algn="l" rtl="0">
              <a:lnSpc>
                <a:spcPct val="120000"/>
              </a:lnSpc>
              <a:spcBef>
                <a:spcPts val="0"/>
              </a:spcBef>
              <a:spcAft>
                <a:spcPts val="0"/>
              </a:spcAft>
              <a:buClr>
                <a:srgbClr val="414143"/>
              </a:buClr>
              <a:buSzPts val="2300"/>
              <a:buFont typeface="Arial"/>
              <a:buChar char="•"/>
            </a:pPr>
            <a:endPar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16349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Google Shape;189;p2">
            <a:extLst>
              <a:ext uri="{FF2B5EF4-FFF2-40B4-BE49-F238E27FC236}">
                <a16:creationId xmlns:a16="http://schemas.microsoft.com/office/drawing/2014/main" id="{8C876759-C0F9-BA0D-D023-C929D5F3904D}"/>
              </a:ext>
            </a:extLst>
          </p:cNvPr>
          <p:cNvSpPr/>
          <p:nvPr/>
        </p:nvSpPr>
        <p:spPr>
          <a:xfrm>
            <a:off x="476094" y="830369"/>
            <a:ext cx="5014085" cy="5014085"/>
          </a:xfrm>
          <a:custGeom>
            <a:avLst/>
            <a:gdLst/>
            <a:ahLst/>
            <a:cxnLst/>
            <a:rect l="l" t="t" r="r" b="b"/>
            <a:pathLst>
              <a:path w="1215951" h="1215951" extrusionOk="0">
                <a:moveTo>
                  <a:pt x="0" y="0"/>
                </a:moveTo>
                <a:lnTo>
                  <a:pt x="1215950" y="0"/>
                </a:lnTo>
                <a:lnTo>
                  <a:pt x="1215950" y="1215951"/>
                </a:lnTo>
                <a:lnTo>
                  <a:pt x="0" y="1215951"/>
                </a:lnTo>
                <a:lnTo>
                  <a:pt x="0" y="0"/>
                </a:lnTo>
                <a:close/>
              </a:path>
            </a:pathLst>
          </a:custGeom>
          <a:blipFill rotWithShape="1">
            <a:blip r:embed="rId3">
              <a:alphaModFix amt="20000"/>
            </a:blip>
            <a:stretch>
              <a:fillRect/>
            </a:stretch>
          </a:blipFill>
          <a:ln>
            <a:noFill/>
          </a:ln>
        </p:spPr>
        <p:txBody>
          <a:bodyPr/>
          <a:lstStyle/>
          <a:p>
            <a:endParaRPr lang="en-US"/>
          </a:p>
        </p:txBody>
      </p:sp>
      <p:pic>
        <p:nvPicPr>
          <p:cNvPr id="8" name="Picture 7">
            <a:extLst>
              <a:ext uri="{FF2B5EF4-FFF2-40B4-BE49-F238E27FC236}">
                <a16:creationId xmlns:a16="http://schemas.microsoft.com/office/drawing/2014/main" id="{3FB067AE-2E8C-9896-97C3-D030E6F069DE}"/>
              </a:ext>
            </a:extLst>
          </p:cNvPr>
          <p:cNvPicPr>
            <a:picLocks noChangeAspect="1"/>
          </p:cNvPicPr>
          <p:nvPr/>
        </p:nvPicPr>
        <p:blipFill>
          <a:blip r:embed="rId4"/>
          <a:stretch>
            <a:fillRect/>
          </a:stretch>
        </p:blipFill>
        <p:spPr>
          <a:xfrm>
            <a:off x="5123745" y="1340427"/>
            <a:ext cx="6719312" cy="5517573"/>
          </a:xfrm>
          <a:prstGeom prst="rect">
            <a:avLst/>
          </a:prstGeom>
        </p:spPr>
      </p:pic>
    </p:spTree>
    <p:extLst>
      <p:ext uri="{BB962C8B-B14F-4D97-AF65-F5344CB8AC3E}">
        <p14:creationId xmlns:p14="http://schemas.microsoft.com/office/powerpoint/2010/main" val="50663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0"/>
          <p:cNvSpPr/>
          <p:nvPr/>
        </p:nvSpPr>
        <p:spPr>
          <a:xfrm>
            <a:off x="-37213" y="-10978"/>
            <a:ext cx="12266529" cy="814874"/>
          </a:xfrm>
          <a:custGeom>
            <a:avLst/>
            <a:gdLst/>
            <a:ahLst/>
            <a:cxnLst/>
            <a:rect l="l" t="t" r="r" b="b"/>
            <a:pathLst>
              <a:path w="24539448" h="1630172" extrusionOk="0">
                <a:moveTo>
                  <a:pt x="0" y="0"/>
                </a:moveTo>
                <a:lnTo>
                  <a:pt x="24539448" y="0"/>
                </a:lnTo>
                <a:lnTo>
                  <a:pt x="24539448" y="1630172"/>
                </a:lnTo>
                <a:lnTo>
                  <a:pt x="0" y="1630172"/>
                </a:lnTo>
                <a:close/>
              </a:path>
            </a:pathLst>
          </a:custGeom>
          <a:solidFill>
            <a:srgbClr val="007071"/>
          </a:solidFill>
          <a:ln>
            <a:noFill/>
          </a:ln>
        </p:spPr>
        <p:txBody>
          <a:bodyPr/>
          <a:lstStyle/>
          <a:p>
            <a:endParaRPr lang="en-US" sz="622"/>
          </a:p>
        </p:txBody>
      </p:sp>
      <p:sp>
        <p:nvSpPr>
          <p:cNvPr id="452" name="Google Shape;452;p10"/>
          <p:cNvSpPr txBox="1"/>
          <p:nvPr/>
        </p:nvSpPr>
        <p:spPr>
          <a:xfrm>
            <a:off x="8985539" y="6593611"/>
            <a:ext cx="3057903" cy="147733"/>
          </a:xfrm>
          <a:prstGeom prst="rect">
            <a:avLst/>
          </a:prstGeom>
          <a:noFill/>
          <a:ln>
            <a:noFill/>
          </a:ln>
        </p:spPr>
        <p:txBody>
          <a:bodyPr spcFirstLastPara="1" wrap="square" lIns="0" tIns="0" rIns="0" bIns="0" anchor="t" anchorCtr="0">
            <a:spAutoFit/>
          </a:bodyPr>
          <a:lstStyle/>
          <a:p>
            <a:pPr algn="r">
              <a:lnSpc>
                <a:spcPct val="119916"/>
              </a:lnSpc>
            </a:pPr>
            <a:r>
              <a:rPr lang="en-US" sz="800">
                <a:solidFill>
                  <a:srgbClr val="BFBFBF"/>
                </a:solidFill>
              </a:rPr>
              <a:t>PENN FOSTER GROUP</a:t>
            </a:r>
            <a:endParaRPr sz="622"/>
          </a:p>
        </p:txBody>
      </p:sp>
      <p:sp>
        <p:nvSpPr>
          <p:cNvPr id="453" name="Google Shape;453;p10"/>
          <p:cNvSpPr txBox="1"/>
          <p:nvPr/>
        </p:nvSpPr>
        <p:spPr>
          <a:xfrm>
            <a:off x="148638" y="6583674"/>
            <a:ext cx="3057903" cy="147733"/>
          </a:xfrm>
          <a:prstGeom prst="rect">
            <a:avLst/>
          </a:prstGeom>
          <a:noFill/>
          <a:ln>
            <a:noFill/>
          </a:ln>
        </p:spPr>
        <p:txBody>
          <a:bodyPr spcFirstLastPara="1" wrap="square" lIns="0" tIns="0" rIns="0" bIns="0" anchor="t" anchorCtr="0">
            <a:spAutoFit/>
          </a:bodyPr>
          <a:lstStyle/>
          <a:p>
            <a:pPr>
              <a:lnSpc>
                <a:spcPct val="119916"/>
              </a:lnSpc>
            </a:pPr>
            <a:r>
              <a:rPr lang="en-US" sz="800">
                <a:solidFill>
                  <a:srgbClr val="BFBFBF"/>
                </a:solidFill>
              </a:rPr>
              <a:t>CONFIDENTIAL</a:t>
            </a:r>
            <a:endParaRPr sz="622"/>
          </a:p>
        </p:txBody>
      </p:sp>
      <p:sp>
        <p:nvSpPr>
          <p:cNvPr id="454" name="Google Shape;454;p10"/>
          <p:cNvSpPr/>
          <p:nvPr/>
        </p:nvSpPr>
        <p:spPr>
          <a:xfrm>
            <a:off x="1426586" y="1619046"/>
            <a:ext cx="3568305" cy="3804948"/>
          </a:xfrm>
          <a:custGeom>
            <a:avLst/>
            <a:gdLst/>
            <a:ahLst/>
            <a:cxnLst/>
            <a:rect l="l" t="t" r="r" b="b"/>
            <a:pathLst>
              <a:path w="5353851" h="5708908" extrusionOk="0">
                <a:moveTo>
                  <a:pt x="0" y="0"/>
                </a:moveTo>
                <a:lnTo>
                  <a:pt x="5353851" y="0"/>
                </a:lnTo>
                <a:lnTo>
                  <a:pt x="5353851" y="5708908"/>
                </a:lnTo>
                <a:lnTo>
                  <a:pt x="0" y="5708908"/>
                </a:lnTo>
                <a:lnTo>
                  <a:pt x="0" y="0"/>
                </a:lnTo>
                <a:close/>
              </a:path>
            </a:pathLst>
          </a:custGeom>
          <a:blipFill rotWithShape="1">
            <a:blip r:embed="rId3">
              <a:alphaModFix/>
            </a:blip>
            <a:stretch>
              <a:fillRect r="-6629"/>
            </a:stretch>
          </a:blipFill>
          <a:ln>
            <a:noFill/>
          </a:ln>
        </p:spPr>
        <p:txBody>
          <a:bodyPr/>
          <a:lstStyle/>
          <a:p>
            <a:endParaRPr lang="en-US" sz="622"/>
          </a:p>
        </p:txBody>
      </p:sp>
      <p:sp>
        <p:nvSpPr>
          <p:cNvPr id="455" name="Google Shape;455;p10"/>
          <p:cNvSpPr/>
          <p:nvPr/>
        </p:nvSpPr>
        <p:spPr>
          <a:xfrm>
            <a:off x="6095976" y="2049854"/>
            <a:ext cx="3652455" cy="3316857"/>
          </a:xfrm>
          <a:custGeom>
            <a:avLst/>
            <a:gdLst/>
            <a:ahLst/>
            <a:cxnLst/>
            <a:rect l="l" t="t" r="r" b="b"/>
            <a:pathLst>
              <a:path w="5480109" h="4976582" extrusionOk="0">
                <a:moveTo>
                  <a:pt x="0" y="0"/>
                </a:moveTo>
                <a:lnTo>
                  <a:pt x="5480109" y="0"/>
                </a:lnTo>
                <a:lnTo>
                  <a:pt x="5480109" y="4976583"/>
                </a:lnTo>
                <a:lnTo>
                  <a:pt x="0" y="4976583"/>
                </a:lnTo>
                <a:lnTo>
                  <a:pt x="0" y="0"/>
                </a:lnTo>
                <a:close/>
              </a:path>
            </a:pathLst>
          </a:custGeom>
          <a:blipFill rotWithShape="1">
            <a:blip r:embed="rId4">
              <a:alphaModFix/>
            </a:blip>
            <a:stretch>
              <a:fillRect b="-9805"/>
            </a:stretch>
          </a:blipFill>
          <a:ln>
            <a:noFill/>
          </a:ln>
        </p:spPr>
        <p:txBody>
          <a:bodyPr/>
          <a:lstStyle/>
          <a:p>
            <a:endParaRPr lang="en-US" sz="622"/>
          </a:p>
        </p:txBody>
      </p:sp>
      <p:sp>
        <p:nvSpPr>
          <p:cNvPr id="456" name="Google Shape;456;p10"/>
          <p:cNvSpPr/>
          <p:nvPr/>
        </p:nvSpPr>
        <p:spPr>
          <a:xfrm>
            <a:off x="6402502" y="2106349"/>
            <a:ext cx="2047267" cy="1133617"/>
          </a:xfrm>
          <a:custGeom>
            <a:avLst/>
            <a:gdLst/>
            <a:ahLst/>
            <a:cxnLst/>
            <a:rect l="l" t="t" r="r" b="b"/>
            <a:pathLst>
              <a:path w="3071700" h="1700868" extrusionOk="0">
                <a:moveTo>
                  <a:pt x="0" y="0"/>
                </a:moveTo>
                <a:lnTo>
                  <a:pt x="3071700" y="0"/>
                </a:lnTo>
                <a:lnTo>
                  <a:pt x="3071700" y="1700868"/>
                </a:lnTo>
                <a:lnTo>
                  <a:pt x="0" y="1700868"/>
                </a:lnTo>
                <a:lnTo>
                  <a:pt x="0" y="0"/>
                </a:lnTo>
                <a:close/>
              </a:path>
            </a:pathLst>
          </a:custGeom>
          <a:blipFill rotWithShape="1">
            <a:blip r:embed="rId5">
              <a:alphaModFix/>
            </a:blip>
            <a:stretch>
              <a:fillRect b="-9799"/>
            </a:stretch>
          </a:blipFill>
          <a:ln>
            <a:noFill/>
          </a:ln>
        </p:spPr>
        <p:txBody>
          <a:bodyPr/>
          <a:lstStyle/>
          <a:p>
            <a:endParaRPr lang="en-US" sz="622"/>
          </a:p>
        </p:txBody>
      </p:sp>
      <p:sp>
        <p:nvSpPr>
          <p:cNvPr id="457" name="Google Shape;457;p10"/>
          <p:cNvSpPr/>
          <p:nvPr/>
        </p:nvSpPr>
        <p:spPr>
          <a:xfrm>
            <a:off x="8099913" y="865708"/>
            <a:ext cx="2294805" cy="3244690"/>
          </a:xfrm>
          <a:custGeom>
            <a:avLst/>
            <a:gdLst/>
            <a:ahLst/>
            <a:cxnLst/>
            <a:rect l="l" t="t" r="r" b="b"/>
            <a:pathLst>
              <a:path w="3443104" h="4868303" extrusionOk="0">
                <a:moveTo>
                  <a:pt x="0" y="0"/>
                </a:moveTo>
                <a:lnTo>
                  <a:pt x="3443104" y="0"/>
                </a:lnTo>
                <a:lnTo>
                  <a:pt x="3443104" y="4868303"/>
                </a:lnTo>
                <a:lnTo>
                  <a:pt x="0" y="4868303"/>
                </a:lnTo>
                <a:lnTo>
                  <a:pt x="0" y="0"/>
                </a:lnTo>
                <a:close/>
              </a:path>
            </a:pathLst>
          </a:custGeom>
          <a:blipFill rotWithShape="1">
            <a:blip r:embed="rId6">
              <a:alphaModFix/>
            </a:blip>
            <a:stretch>
              <a:fillRect l="-11527" b="-9811"/>
            </a:stretch>
          </a:blipFill>
          <a:ln>
            <a:noFill/>
          </a:ln>
        </p:spPr>
        <p:txBody>
          <a:bodyPr/>
          <a:lstStyle/>
          <a:p>
            <a:endParaRPr lang="en-US" sz="622"/>
          </a:p>
        </p:txBody>
      </p:sp>
      <p:sp>
        <p:nvSpPr>
          <p:cNvPr id="458" name="Google Shape;458;p10"/>
          <p:cNvSpPr/>
          <p:nvPr/>
        </p:nvSpPr>
        <p:spPr>
          <a:xfrm>
            <a:off x="4021136" y="627682"/>
            <a:ext cx="1391621" cy="28504"/>
          </a:xfrm>
          <a:custGeom>
            <a:avLst/>
            <a:gdLst/>
            <a:ahLst/>
            <a:cxnLst/>
            <a:rect l="l" t="t" r="r" b="b"/>
            <a:pathLst>
              <a:path w="2783967" h="57023" extrusionOk="0">
                <a:moveTo>
                  <a:pt x="0" y="0"/>
                </a:moveTo>
                <a:lnTo>
                  <a:pt x="2783967" y="0"/>
                </a:lnTo>
                <a:lnTo>
                  <a:pt x="2783967" y="57023"/>
                </a:lnTo>
                <a:lnTo>
                  <a:pt x="0" y="57023"/>
                </a:lnTo>
                <a:close/>
              </a:path>
            </a:pathLst>
          </a:custGeom>
          <a:solidFill>
            <a:srgbClr val="86DEE1"/>
          </a:solidFill>
          <a:ln>
            <a:noFill/>
          </a:ln>
        </p:spPr>
        <p:txBody>
          <a:bodyPr/>
          <a:lstStyle/>
          <a:p>
            <a:endParaRPr lang="en-US" sz="622"/>
          </a:p>
        </p:txBody>
      </p:sp>
      <p:sp>
        <p:nvSpPr>
          <p:cNvPr id="459" name="Google Shape;459;p10"/>
          <p:cNvSpPr/>
          <p:nvPr/>
        </p:nvSpPr>
        <p:spPr>
          <a:xfrm>
            <a:off x="1588" y="5737198"/>
            <a:ext cx="12188825" cy="1129752"/>
          </a:xfrm>
          <a:custGeom>
            <a:avLst/>
            <a:gdLst/>
            <a:ahLst/>
            <a:cxnLst/>
            <a:rect l="l" t="t" r="r" b="b"/>
            <a:pathLst>
              <a:path w="24384000" h="2260092" extrusionOk="0">
                <a:moveTo>
                  <a:pt x="0" y="0"/>
                </a:moveTo>
                <a:lnTo>
                  <a:pt x="24384000" y="0"/>
                </a:lnTo>
                <a:lnTo>
                  <a:pt x="24384000" y="2260092"/>
                </a:lnTo>
                <a:lnTo>
                  <a:pt x="0" y="2260092"/>
                </a:lnTo>
                <a:close/>
              </a:path>
            </a:pathLst>
          </a:custGeom>
          <a:solidFill>
            <a:srgbClr val="007071"/>
          </a:solidFill>
          <a:ln>
            <a:noFill/>
          </a:ln>
        </p:spPr>
        <p:txBody>
          <a:bodyPr/>
          <a:lstStyle/>
          <a:p>
            <a:endParaRPr lang="en-US" sz="622"/>
          </a:p>
        </p:txBody>
      </p:sp>
      <p:sp>
        <p:nvSpPr>
          <p:cNvPr id="460" name="Google Shape;460;p10"/>
          <p:cNvSpPr txBox="1"/>
          <p:nvPr/>
        </p:nvSpPr>
        <p:spPr>
          <a:xfrm>
            <a:off x="1588" y="6013231"/>
            <a:ext cx="12188825" cy="531684"/>
          </a:xfrm>
          <a:prstGeom prst="rect">
            <a:avLst/>
          </a:prstGeom>
          <a:noFill/>
          <a:ln>
            <a:noFill/>
          </a:ln>
        </p:spPr>
        <p:txBody>
          <a:bodyPr spcFirstLastPara="1" wrap="square" lIns="0" tIns="0" rIns="0" bIns="0" anchor="t" anchorCtr="0">
            <a:spAutoFit/>
          </a:bodyPr>
          <a:lstStyle/>
          <a:p>
            <a:pPr algn="ctr">
              <a:lnSpc>
                <a:spcPct val="108000"/>
              </a:lnSpc>
            </a:pPr>
            <a:r>
              <a:rPr lang="en-US" sz="3199" b="1" dirty="0">
                <a:solidFill>
                  <a:srgbClr val="FFFFFF"/>
                </a:solidFill>
                <a:latin typeface="Arial" panose="020B0604020202020204" pitchFamily="34" charset="0"/>
                <a:cs typeface="Arial" panose="020B0604020202020204" pitchFamily="34" charset="0"/>
                <a:sym typeface="Montserrat"/>
              </a:rPr>
              <a:t>Learning isn’t remembering.</a:t>
            </a:r>
            <a:endParaRPr sz="3199" b="1" dirty="0">
              <a:solidFill>
                <a:srgbClr val="FFFFFF"/>
              </a:solidFill>
              <a:latin typeface="Arial" panose="020B0604020202020204" pitchFamily="34" charset="0"/>
              <a:cs typeface="Arial" panose="020B0604020202020204" pitchFamily="34" charset="0"/>
            </a:endParaRPr>
          </a:p>
        </p:txBody>
      </p:sp>
      <p:sp>
        <p:nvSpPr>
          <p:cNvPr id="461" name="Google Shape;461;p10"/>
          <p:cNvSpPr txBox="1"/>
          <p:nvPr/>
        </p:nvSpPr>
        <p:spPr>
          <a:xfrm>
            <a:off x="162336" y="244161"/>
            <a:ext cx="12067057" cy="531684"/>
          </a:xfrm>
          <a:prstGeom prst="rect">
            <a:avLst/>
          </a:prstGeom>
          <a:noFill/>
          <a:ln>
            <a:noFill/>
          </a:ln>
        </p:spPr>
        <p:txBody>
          <a:bodyPr spcFirstLastPara="1" wrap="square" lIns="0" tIns="0" rIns="0" bIns="0" anchor="t" anchorCtr="0">
            <a:spAutoFit/>
          </a:bodyPr>
          <a:lstStyle/>
          <a:p>
            <a:pPr algn="ctr">
              <a:lnSpc>
                <a:spcPct val="108000"/>
              </a:lnSpc>
            </a:pPr>
            <a:r>
              <a:rPr lang="en-US" sz="3199" b="1" dirty="0">
                <a:solidFill>
                  <a:srgbClr val="FFFFFF"/>
                </a:solidFill>
                <a:latin typeface="Arial" panose="020B0604020202020204" pitchFamily="34" charset="0"/>
                <a:ea typeface="Montserrat"/>
                <a:cs typeface="Arial" panose="020B0604020202020204" pitchFamily="34" charset="0"/>
                <a:sym typeface="Montserrat"/>
              </a:rPr>
              <a:t>Learning is MORE</a:t>
            </a:r>
            <a:r>
              <a:rPr lang="en-US" sz="3199" b="1" u="sng" dirty="0">
                <a:solidFill>
                  <a:srgbClr val="FFFFFF"/>
                </a:solidFill>
                <a:latin typeface="Arial" panose="020B0604020202020204" pitchFamily="34" charset="0"/>
                <a:ea typeface="Montserrat"/>
                <a:cs typeface="Arial" panose="020B0604020202020204" pitchFamily="34" charset="0"/>
                <a:sym typeface="Montserrat"/>
              </a:rPr>
              <a:t> </a:t>
            </a:r>
            <a:r>
              <a:rPr lang="en-US" sz="3199" b="1" dirty="0">
                <a:solidFill>
                  <a:srgbClr val="FFFFFF"/>
                </a:solidFill>
                <a:latin typeface="Arial" panose="020B0604020202020204" pitchFamily="34" charset="0"/>
                <a:ea typeface="Montserrat"/>
                <a:cs typeface="Arial" panose="020B0604020202020204" pitchFamily="34" charset="0"/>
                <a:sym typeface="Montserrat"/>
              </a:rPr>
              <a:t>than Information Transfer.</a:t>
            </a:r>
            <a:endParaRPr sz="622" b="1" dirty="0">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03;p18">
            <a:extLst>
              <a:ext uri="{FF2B5EF4-FFF2-40B4-BE49-F238E27FC236}">
                <a16:creationId xmlns:a16="http://schemas.microsoft.com/office/drawing/2014/main" id="{20380621-CAF1-AE86-2AD6-0CE6C0A40275}"/>
              </a:ext>
            </a:extLst>
          </p:cNvPr>
          <p:cNvSpPr/>
          <p:nvPr/>
        </p:nvSpPr>
        <p:spPr>
          <a:xfrm>
            <a:off x="-37219" y="974394"/>
            <a:ext cx="12266529" cy="462776"/>
          </a:xfrm>
          <a:custGeom>
            <a:avLst/>
            <a:gdLst/>
            <a:ahLst/>
            <a:cxnLst/>
            <a:rect l="l" t="t" r="r" b="b"/>
            <a:pathLst>
              <a:path w="24539448" h="1630172" extrusionOk="0">
                <a:moveTo>
                  <a:pt x="0" y="0"/>
                </a:moveTo>
                <a:lnTo>
                  <a:pt x="24539448" y="0"/>
                </a:lnTo>
                <a:lnTo>
                  <a:pt x="24539448" y="1630172"/>
                </a:lnTo>
                <a:lnTo>
                  <a:pt x="0" y="1630172"/>
                </a:lnTo>
                <a:close/>
              </a:path>
            </a:pathLst>
          </a:custGeom>
          <a:solidFill>
            <a:srgbClr val="007071"/>
          </a:solidFill>
          <a:ln>
            <a:noFill/>
          </a:ln>
        </p:spPr>
        <p:txBody>
          <a:bodyPr/>
          <a:lstStyle/>
          <a:p>
            <a:endParaRPr lang="en-US" sz="622"/>
          </a:p>
        </p:txBody>
      </p:sp>
      <p:sp>
        <p:nvSpPr>
          <p:cNvPr id="2" name="Title 1">
            <a:extLst>
              <a:ext uri="{FF2B5EF4-FFF2-40B4-BE49-F238E27FC236}">
                <a16:creationId xmlns:a16="http://schemas.microsoft.com/office/drawing/2014/main" id="{80FDC5B0-5DC5-8345-D9F2-B8B108F8AD7C}"/>
              </a:ext>
            </a:extLst>
          </p:cNvPr>
          <p:cNvSpPr>
            <a:spLocks noGrp="1"/>
          </p:cNvSpPr>
          <p:nvPr>
            <p:ph type="title"/>
          </p:nvPr>
        </p:nvSpPr>
        <p:spPr/>
        <p:txBody>
          <a:bodyPr>
            <a:normAutofit/>
          </a:bodyPr>
          <a:lstStyle/>
          <a:p>
            <a:r>
              <a:rPr lang="en-US" dirty="0">
                <a:solidFill>
                  <a:schemeClr val="accent1"/>
                </a:solidFill>
              </a:rPr>
              <a:t>Insights: Model Course Project Analysis Framework</a:t>
            </a:r>
          </a:p>
        </p:txBody>
      </p:sp>
      <p:sp>
        <p:nvSpPr>
          <p:cNvPr id="3" name="Google Shape;491;p17">
            <a:extLst>
              <a:ext uri="{FF2B5EF4-FFF2-40B4-BE49-F238E27FC236}">
                <a16:creationId xmlns:a16="http://schemas.microsoft.com/office/drawing/2014/main" id="{DCD1E0F8-11D3-9C4C-514F-DA9227FA59FE}"/>
              </a:ext>
            </a:extLst>
          </p:cNvPr>
          <p:cNvSpPr txBox="1"/>
          <p:nvPr/>
        </p:nvSpPr>
        <p:spPr>
          <a:xfrm>
            <a:off x="925616" y="1017023"/>
            <a:ext cx="9144976" cy="350865"/>
          </a:xfrm>
          <a:prstGeom prst="rect">
            <a:avLst/>
          </a:prstGeom>
          <a:noFill/>
          <a:ln>
            <a:noFill/>
          </a:ln>
        </p:spPr>
        <p:txBody>
          <a:bodyPr spcFirstLastPara="1" wrap="square" lIns="0" tIns="0" rIns="0" bIns="0" anchor="t" anchorCtr="0">
            <a:spAutoFit/>
          </a:bodyPr>
          <a:lstStyle/>
          <a:p>
            <a:pPr>
              <a:lnSpc>
                <a:spcPct val="119964"/>
              </a:lnSpc>
            </a:pPr>
            <a:r>
              <a:rPr lang="en-US" sz="1900" dirty="0">
                <a:solidFill>
                  <a:schemeClr val="bg1"/>
                </a:solidFill>
                <a:latin typeface="Arial" panose="020B0604020202020204" pitchFamily="34" charset="0"/>
                <a:ea typeface="Montserrat"/>
                <a:cs typeface="Arial" panose="020B0604020202020204" pitchFamily="34" charset="0"/>
                <a:sym typeface="Montserrat"/>
              </a:rPr>
              <a:t>Purpose: Test and scale evidence-based design approaches </a:t>
            </a:r>
            <a:endParaRPr sz="622" dirty="0">
              <a:solidFill>
                <a:schemeClr val="bg1"/>
              </a:solidFill>
              <a:latin typeface="Arial" panose="020B0604020202020204" pitchFamily="34" charset="0"/>
              <a:cs typeface="Arial" panose="020B0604020202020204" pitchFamily="34" charset="0"/>
            </a:endParaRPr>
          </a:p>
        </p:txBody>
      </p:sp>
      <p:sp>
        <p:nvSpPr>
          <p:cNvPr id="4" name="Google Shape;492;p17" descr="A picture containing timeline  Description automatically generated">
            <a:extLst>
              <a:ext uri="{FF2B5EF4-FFF2-40B4-BE49-F238E27FC236}">
                <a16:creationId xmlns:a16="http://schemas.microsoft.com/office/drawing/2014/main" id="{5E2C2CE0-C191-29BA-3273-2D4B04FBE3BF}"/>
              </a:ext>
            </a:extLst>
          </p:cNvPr>
          <p:cNvSpPr/>
          <p:nvPr/>
        </p:nvSpPr>
        <p:spPr>
          <a:xfrm>
            <a:off x="620815" y="1484030"/>
            <a:ext cx="10059377" cy="4683808"/>
          </a:xfrm>
          <a:custGeom>
            <a:avLst/>
            <a:gdLst/>
            <a:ahLst/>
            <a:cxnLst/>
            <a:rect l="l" t="t" r="r" b="b"/>
            <a:pathLst>
              <a:path w="15865654" h="7387304" extrusionOk="0">
                <a:moveTo>
                  <a:pt x="0" y="0"/>
                </a:moveTo>
                <a:lnTo>
                  <a:pt x="15865654" y="0"/>
                </a:lnTo>
                <a:lnTo>
                  <a:pt x="15865654" y="7387304"/>
                </a:lnTo>
                <a:lnTo>
                  <a:pt x="0" y="7387304"/>
                </a:lnTo>
                <a:lnTo>
                  <a:pt x="0" y="0"/>
                </a:lnTo>
                <a:close/>
              </a:path>
            </a:pathLst>
          </a:custGeom>
          <a:blipFill rotWithShape="1">
            <a:blip r:embed="rId2">
              <a:alphaModFix/>
              <a:duotone>
                <a:schemeClr val="accent1">
                  <a:shade val="45000"/>
                  <a:satMod val="135000"/>
                </a:schemeClr>
                <a:prstClr val="white"/>
              </a:duotone>
            </a:blip>
            <a:stretch>
              <a:fillRect l="-1488" t="-4010" b="-15267"/>
            </a:stretch>
          </a:blipFill>
          <a:ln w="38100">
            <a:solidFill>
              <a:schemeClr val="bg1"/>
            </a:solidFill>
          </a:ln>
        </p:spPr>
        <p:txBody>
          <a:bodyPr/>
          <a:lstStyle/>
          <a:p>
            <a:endParaRPr lang="en-US" sz="622"/>
          </a:p>
        </p:txBody>
      </p:sp>
    </p:spTree>
    <p:extLst>
      <p:ext uri="{BB962C8B-B14F-4D97-AF65-F5344CB8AC3E}">
        <p14:creationId xmlns:p14="http://schemas.microsoft.com/office/powerpoint/2010/main" val="3932680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116B-253D-F3F0-1768-1523AE3D2303}"/>
              </a:ext>
            </a:extLst>
          </p:cNvPr>
          <p:cNvSpPr>
            <a:spLocks noGrp="1"/>
          </p:cNvSpPr>
          <p:nvPr>
            <p:ph type="ctrTitle"/>
          </p:nvPr>
        </p:nvSpPr>
        <p:spPr>
          <a:xfrm>
            <a:off x="1883453" y="1828658"/>
            <a:ext cx="9144000" cy="2387600"/>
          </a:xfrm>
        </p:spPr>
        <p:txBody>
          <a:bodyPr>
            <a:normAutofit/>
          </a:bodyPr>
          <a:lstStyle/>
          <a:p>
            <a:pPr algn="l"/>
            <a:r>
              <a:rPr lang="en-US" i="1" dirty="0">
                <a:solidFill>
                  <a:schemeClr val="accent1"/>
                </a:solidFill>
              </a:rPr>
              <a:t>We mashed all these ideas together and….</a:t>
            </a:r>
          </a:p>
        </p:txBody>
      </p:sp>
    </p:spTree>
    <p:extLst>
      <p:ext uri="{BB962C8B-B14F-4D97-AF65-F5344CB8AC3E}">
        <p14:creationId xmlns:p14="http://schemas.microsoft.com/office/powerpoint/2010/main" val="3882512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83AF-F0D7-9ED1-B96D-C7EFE6282C11}"/>
              </a:ext>
            </a:extLst>
          </p:cNvPr>
          <p:cNvSpPr>
            <a:spLocks noGrp="1"/>
          </p:cNvSpPr>
          <p:nvPr>
            <p:ph type="title"/>
          </p:nvPr>
        </p:nvSpPr>
        <p:spPr>
          <a:xfrm>
            <a:off x="838200" y="575437"/>
            <a:ext cx="9000744" cy="887205"/>
          </a:xfrm>
        </p:spPr>
        <p:txBody>
          <a:bodyPr>
            <a:normAutofit/>
          </a:bodyPr>
          <a:lstStyle/>
          <a:p>
            <a:r>
              <a:rPr lang="en-US" sz="2400" dirty="0">
                <a:solidFill>
                  <a:schemeClr val="accent3"/>
                </a:solidFill>
              </a:rPr>
              <a:t>Transitioning from Learning 1.0 to 2.0: </a:t>
            </a:r>
            <a:r>
              <a:rPr lang="en-US" sz="2400" dirty="0"/>
              <a:t>Moving from passive to active, and content centered to learner centered approaches</a:t>
            </a:r>
          </a:p>
        </p:txBody>
      </p:sp>
      <p:sp>
        <p:nvSpPr>
          <p:cNvPr id="3" name="Content Placeholder 2">
            <a:extLst>
              <a:ext uri="{FF2B5EF4-FFF2-40B4-BE49-F238E27FC236}">
                <a16:creationId xmlns:a16="http://schemas.microsoft.com/office/drawing/2014/main" id="{64DE786F-3D3F-F7F3-1871-554846AE2ABC}"/>
              </a:ext>
            </a:extLst>
          </p:cNvPr>
          <p:cNvSpPr>
            <a:spLocks noGrp="1"/>
          </p:cNvSpPr>
          <p:nvPr>
            <p:ph idx="1"/>
          </p:nvPr>
        </p:nvSpPr>
        <p:spPr>
          <a:xfrm>
            <a:off x="838200" y="1694688"/>
            <a:ext cx="10515600" cy="4482275"/>
          </a:xfrm>
        </p:spPr>
        <p:txBody>
          <a:bodyPr/>
          <a:lstStyle/>
          <a:p>
            <a:r>
              <a:rPr lang="en-US" b="1" dirty="0">
                <a:solidFill>
                  <a:schemeClr val="accent3"/>
                </a:solidFill>
              </a:rPr>
              <a:t>Here are five key characteristics of each:</a:t>
            </a:r>
          </a:p>
          <a:p>
            <a:pPr lvl="1"/>
            <a:r>
              <a:rPr lang="en-US" b="1" dirty="0"/>
              <a:t>Content Centered   &gt;  Human Centered</a:t>
            </a:r>
          </a:p>
          <a:p>
            <a:pPr lvl="2"/>
            <a:r>
              <a:rPr lang="en-US" dirty="0"/>
              <a:t>Distributing content as the fulcrum of learning design   &gt;   Empowering students as the fulcrum of learning design</a:t>
            </a:r>
          </a:p>
          <a:p>
            <a:pPr lvl="1"/>
            <a:r>
              <a:rPr lang="en-US" b="1" dirty="0"/>
              <a:t>Abstract Learning  &gt;  Situated or Authentic Learning</a:t>
            </a:r>
          </a:p>
          <a:p>
            <a:pPr lvl="2"/>
            <a:r>
              <a:rPr lang="en-US" dirty="0"/>
              <a:t>Out of context reading and lectures  &gt;  Observing, interacting, problem solving embedded in real world contexts</a:t>
            </a:r>
          </a:p>
          <a:p>
            <a:pPr lvl="1"/>
            <a:r>
              <a:rPr lang="en-US" b="1" dirty="0"/>
              <a:t>Passive Learning  &gt;  Active Learning </a:t>
            </a:r>
          </a:p>
          <a:p>
            <a:pPr lvl="2"/>
            <a:r>
              <a:rPr lang="en-US" dirty="0"/>
              <a:t>Students learn by memorizing   &gt;  Students learn by doing</a:t>
            </a:r>
          </a:p>
          <a:p>
            <a:pPr lvl="1"/>
            <a:r>
              <a:rPr lang="en-US" b="1" dirty="0"/>
              <a:t>Objective Competence  &gt;  Skills Mastery</a:t>
            </a:r>
          </a:p>
          <a:p>
            <a:pPr lvl="2"/>
            <a:r>
              <a:rPr lang="en-US" dirty="0"/>
              <a:t> Identify, define, examine  &gt;  Demonstrate, acquire skill</a:t>
            </a:r>
          </a:p>
          <a:p>
            <a:pPr lvl="1"/>
            <a:r>
              <a:rPr lang="en-US" b="1" dirty="0"/>
              <a:t>Static Learning  &gt;  Dynamic Learning (think differentiation)</a:t>
            </a:r>
          </a:p>
          <a:p>
            <a:pPr lvl="2"/>
            <a:r>
              <a:rPr lang="en-US" dirty="0"/>
              <a:t>Everyone gets the same curriculum   &gt;  Curriculum based on students' schemas / prior knowledge*</a:t>
            </a:r>
          </a:p>
          <a:p>
            <a:endParaRPr lang="en-US" dirty="0"/>
          </a:p>
          <a:p>
            <a:endParaRPr lang="en-US" dirty="0"/>
          </a:p>
          <a:p>
            <a:endParaRPr lang="en-US" dirty="0"/>
          </a:p>
        </p:txBody>
      </p:sp>
    </p:spTree>
    <p:extLst>
      <p:ext uri="{BB962C8B-B14F-4D97-AF65-F5344CB8AC3E}">
        <p14:creationId xmlns:p14="http://schemas.microsoft.com/office/powerpoint/2010/main" val="2881781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CB6DFE-F5DD-0FE8-1A42-98402DE1386B}"/>
              </a:ext>
            </a:extLst>
          </p:cNvPr>
          <p:cNvSpPr>
            <a:spLocks noGrp="1"/>
          </p:cNvSpPr>
          <p:nvPr>
            <p:ph sz="half" idx="1"/>
          </p:nvPr>
        </p:nvSpPr>
        <p:spPr/>
        <p:txBody>
          <a:bodyPr>
            <a:normAutofit/>
          </a:bodyPr>
          <a:lstStyle/>
          <a:p>
            <a:r>
              <a:rPr lang="en-US" b="1" dirty="0"/>
              <a:t>Content Centric</a:t>
            </a:r>
          </a:p>
          <a:p>
            <a:pPr lvl="1"/>
            <a:r>
              <a:rPr lang="en-US" dirty="0"/>
              <a:t>Content and types of content (textbooks, text, reading, video, practice) are the fulcrum of learning design  </a:t>
            </a:r>
          </a:p>
          <a:p>
            <a:r>
              <a:rPr lang="en-US" b="1" dirty="0"/>
              <a:t>Approach:</a:t>
            </a:r>
          </a:p>
          <a:p>
            <a:pPr lvl="1"/>
            <a:r>
              <a:rPr lang="en-US" dirty="0"/>
              <a:t>What do we want to use to teach students this idea, concept?</a:t>
            </a:r>
          </a:p>
          <a:p>
            <a:pPr lvl="1"/>
            <a:r>
              <a:rPr lang="en-US" dirty="0"/>
              <a:t>Every course has buckets [introduction, content, review, exam]</a:t>
            </a:r>
          </a:p>
          <a:p>
            <a:pPr lvl="1"/>
            <a:r>
              <a:rPr lang="en-US" dirty="0"/>
              <a:t>Intro, content, discussion, discussion, assignment</a:t>
            </a:r>
          </a:p>
          <a:p>
            <a:endParaRPr lang="en-US" b="1" dirty="0"/>
          </a:p>
        </p:txBody>
      </p:sp>
      <p:sp>
        <p:nvSpPr>
          <p:cNvPr id="4" name="Content Placeholder 3">
            <a:extLst>
              <a:ext uri="{FF2B5EF4-FFF2-40B4-BE49-F238E27FC236}">
                <a16:creationId xmlns:a16="http://schemas.microsoft.com/office/drawing/2014/main" id="{282CCD56-40FD-C69B-EC50-C245E30F5E25}"/>
              </a:ext>
            </a:extLst>
          </p:cNvPr>
          <p:cNvSpPr>
            <a:spLocks noGrp="1"/>
          </p:cNvSpPr>
          <p:nvPr>
            <p:ph sz="half" idx="2"/>
          </p:nvPr>
        </p:nvSpPr>
        <p:spPr/>
        <p:txBody>
          <a:bodyPr>
            <a:normAutofit/>
          </a:bodyPr>
          <a:lstStyle/>
          <a:p>
            <a:r>
              <a:rPr lang="en-US" b="1" dirty="0"/>
              <a:t>Learner Centric</a:t>
            </a:r>
          </a:p>
          <a:p>
            <a:pPr lvl="1"/>
            <a:r>
              <a:rPr lang="en-US" dirty="0"/>
              <a:t>The learner and their experience </a:t>
            </a:r>
            <a:r>
              <a:rPr lang="en-US" dirty="0">
                <a:highlight>
                  <a:srgbClr val="FFFF00"/>
                </a:highlight>
              </a:rPr>
              <a:t>(feeling) </a:t>
            </a:r>
            <a:r>
              <a:rPr lang="en-US" dirty="0"/>
              <a:t>and the experience are the fulcrum of learning design</a:t>
            </a:r>
          </a:p>
          <a:p>
            <a:r>
              <a:rPr lang="en-US" b="1" dirty="0"/>
              <a:t>Approach:</a:t>
            </a:r>
          </a:p>
          <a:p>
            <a:pPr lvl="1"/>
            <a:r>
              <a:rPr lang="en-US" dirty="0"/>
              <a:t>What do we want learners to feel in this experience?</a:t>
            </a:r>
          </a:p>
          <a:p>
            <a:pPr lvl="1"/>
            <a:r>
              <a:rPr lang="en-US" dirty="0"/>
              <a:t>What do we want learners to gain from this experience?</a:t>
            </a:r>
            <a:endParaRPr lang="en-US" b="1" dirty="0"/>
          </a:p>
          <a:p>
            <a:endParaRPr lang="en-US" dirty="0"/>
          </a:p>
        </p:txBody>
      </p:sp>
      <p:cxnSp>
        <p:nvCxnSpPr>
          <p:cNvPr id="5" name="Google Shape;313;p4">
            <a:extLst>
              <a:ext uri="{FF2B5EF4-FFF2-40B4-BE49-F238E27FC236}">
                <a16:creationId xmlns:a16="http://schemas.microsoft.com/office/drawing/2014/main" id="{C2A4E1B2-DC3F-4745-C9FB-0B9D47547405}"/>
              </a:ext>
            </a:extLst>
          </p:cNvPr>
          <p:cNvCxnSpPr>
            <a:cxnSpLocks/>
          </p:cNvCxnSpPr>
          <p:nvPr/>
        </p:nvCxnSpPr>
        <p:spPr>
          <a:xfrm>
            <a:off x="6084167" y="1315752"/>
            <a:ext cx="23666" cy="4226496"/>
          </a:xfrm>
          <a:prstGeom prst="straightConnector1">
            <a:avLst/>
          </a:prstGeom>
          <a:noFill/>
          <a:ln w="9525" cap="rnd" cmpd="sng">
            <a:solidFill>
              <a:srgbClr val="D8D8D8"/>
            </a:solidFill>
            <a:prstDash val="solid"/>
            <a:round/>
            <a:headEnd type="none" w="sm" len="sm"/>
            <a:tailEnd type="none" w="sm" len="sm"/>
          </a:ln>
        </p:spPr>
      </p:cxnSp>
    </p:spTree>
    <p:extLst>
      <p:ext uri="{BB962C8B-B14F-4D97-AF65-F5344CB8AC3E}">
        <p14:creationId xmlns:p14="http://schemas.microsoft.com/office/powerpoint/2010/main" val="1716260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F0196-9EDF-A709-70CF-6463138E5646}"/>
              </a:ext>
            </a:extLst>
          </p:cNvPr>
          <p:cNvSpPr>
            <a:spLocks noGrp="1"/>
          </p:cNvSpPr>
          <p:nvPr>
            <p:ph type="title"/>
          </p:nvPr>
        </p:nvSpPr>
        <p:spPr>
          <a:xfrm>
            <a:off x="636414" y="131103"/>
            <a:ext cx="10717386" cy="887205"/>
          </a:xfrm>
        </p:spPr>
        <p:txBody>
          <a:bodyPr>
            <a:normAutofit fontScale="90000"/>
          </a:bodyPr>
          <a:lstStyle/>
          <a:p>
            <a:r>
              <a:rPr lang="en-US" dirty="0">
                <a:solidFill>
                  <a:schemeClr val="accent1"/>
                </a:solidFill>
              </a:rPr>
              <a:t>We Found That Most of the Piloted Interventions Failed to Meaningfully Improve Retention &amp; Progression…</a:t>
            </a:r>
          </a:p>
        </p:txBody>
      </p:sp>
      <p:graphicFrame>
        <p:nvGraphicFramePr>
          <p:cNvPr id="4" name="Google Shape;571;p21">
            <a:extLst>
              <a:ext uri="{FF2B5EF4-FFF2-40B4-BE49-F238E27FC236}">
                <a16:creationId xmlns:a16="http://schemas.microsoft.com/office/drawing/2014/main" id="{BBBAEDB3-43AF-1EBB-F843-C8E47DF90E3E}"/>
              </a:ext>
            </a:extLst>
          </p:cNvPr>
          <p:cNvGraphicFramePr/>
          <p:nvPr>
            <p:extLst>
              <p:ext uri="{D42A27DB-BD31-4B8C-83A1-F6EECF244321}">
                <p14:modId xmlns:p14="http://schemas.microsoft.com/office/powerpoint/2010/main" val="3187432087"/>
              </p:ext>
            </p:extLst>
          </p:nvPr>
        </p:nvGraphicFramePr>
        <p:xfrm>
          <a:off x="636414" y="1151732"/>
          <a:ext cx="10784887" cy="5131562"/>
        </p:xfrm>
        <a:graphic>
          <a:graphicData uri="http://schemas.openxmlformats.org/drawingml/2006/table">
            <a:tbl>
              <a:tblPr>
                <a:tableStyleId>{22838BEF-8BB2-4498-84A7-C5851F593DF1}</a:tableStyleId>
              </a:tblPr>
              <a:tblGrid>
                <a:gridCol w="461593">
                  <a:extLst>
                    <a:ext uri="{9D8B030D-6E8A-4147-A177-3AD203B41FA5}">
                      <a16:colId xmlns:a16="http://schemas.microsoft.com/office/drawing/2014/main" val="20000"/>
                    </a:ext>
                  </a:extLst>
                </a:gridCol>
                <a:gridCol w="2618201">
                  <a:extLst>
                    <a:ext uri="{9D8B030D-6E8A-4147-A177-3AD203B41FA5}">
                      <a16:colId xmlns:a16="http://schemas.microsoft.com/office/drawing/2014/main" val="20001"/>
                    </a:ext>
                  </a:extLst>
                </a:gridCol>
                <a:gridCol w="3301690">
                  <a:extLst>
                    <a:ext uri="{9D8B030D-6E8A-4147-A177-3AD203B41FA5}">
                      <a16:colId xmlns:a16="http://schemas.microsoft.com/office/drawing/2014/main" val="20002"/>
                    </a:ext>
                  </a:extLst>
                </a:gridCol>
                <a:gridCol w="4403403">
                  <a:extLst>
                    <a:ext uri="{9D8B030D-6E8A-4147-A177-3AD203B41FA5}">
                      <a16:colId xmlns:a16="http://schemas.microsoft.com/office/drawing/2014/main" val="20003"/>
                    </a:ext>
                  </a:extLst>
                </a:gridCol>
              </a:tblGrid>
              <a:tr h="356407">
                <a:tc>
                  <a:txBody>
                    <a:bodyPr/>
                    <a:lstStyle/>
                    <a:p>
                      <a:pPr marL="0" marR="0" lvl="0" indent="0" algn="ctr" rtl="0">
                        <a:lnSpc>
                          <a:spcPct val="120000"/>
                        </a:lnSpc>
                        <a:spcBef>
                          <a:spcPts val="0"/>
                        </a:spcBef>
                        <a:spcAft>
                          <a:spcPts val="0"/>
                        </a:spcAft>
                        <a:buNone/>
                      </a:pPr>
                      <a:r>
                        <a:rPr lang="en-US" sz="1100" b="1" u="none" strike="noStrike" cap="none" dirty="0">
                          <a:solidFill>
                            <a:schemeClr val="tx1"/>
                          </a:solidFill>
                          <a:sym typeface="Montserrat"/>
                        </a:rPr>
                        <a:t>Pilot</a:t>
                      </a:r>
                      <a:endParaRPr sz="700" u="none" strike="noStrike" cap="none" dirty="0">
                        <a:solidFill>
                          <a:schemeClr val="tx1"/>
                        </a:solidFill>
                      </a:endParaRPr>
                    </a:p>
                  </a:txBody>
                  <a:tcPr marL="60934" marR="60934" marT="60934" marB="60934" anchor="ctr"/>
                </a:tc>
                <a:tc>
                  <a:txBody>
                    <a:bodyPr/>
                    <a:lstStyle/>
                    <a:p>
                      <a:pPr marL="0" marR="0" lvl="0" indent="0" algn="l" rtl="0">
                        <a:lnSpc>
                          <a:spcPct val="120000"/>
                        </a:lnSpc>
                        <a:spcBef>
                          <a:spcPts val="0"/>
                        </a:spcBef>
                        <a:spcAft>
                          <a:spcPts val="0"/>
                        </a:spcAft>
                        <a:buNone/>
                      </a:pPr>
                      <a:r>
                        <a:rPr lang="en-US" sz="1100" b="1" u="none" strike="noStrike" cap="none" dirty="0">
                          <a:solidFill>
                            <a:schemeClr val="tx1"/>
                          </a:solidFill>
                          <a:sym typeface="Montserrat"/>
                        </a:rPr>
                        <a:t>Hypothesis</a:t>
                      </a:r>
                      <a:endParaRPr sz="700" u="none" strike="noStrike" cap="none" dirty="0">
                        <a:solidFill>
                          <a:schemeClr val="tx1"/>
                        </a:solidFill>
                      </a:endParaRPr>
                    </a:p>
                  </a:txBody>
                  <a:tcPr marL="60934" marR="60934" marT="60934" marB="60934" anchor="ctr"/>
                </a:tc>
                <a:tc>
                  <a:txBody>
                    <a:bodyPr/>
                    <a:lstStyle/>
                    <a:p>
                      <a:pPr marL="0" marR="0" lvl="0" indent="0" algn="l" rtl="0">
                        <a:lnSpc>
                          <a:spcPct val="120000"/>
                        </a:lnSpc>
                        <a:spcBef>
                          <a:spcPts val="0"/>
                        </a:spcBef>
                        <a:spcAft>
                          <a:spcPts val="0"/>
                        </a:spcAft>
                        <a:buNone/>
                      </a:pPr>
                      <a:r>
                        <a:rPr lang="en-US" sz="1100" b="1" u="none" strike="noStrike" cap="none" dirty="0">
                          <a:solidFill>
                            <a:schemeClr val="tx1"/>
                          </a:solidFill>
                          <a:sym typeface="Montserrat"/>
                        </a:rPr>
                        <a:t>Intervention</a:t>
                      </a:r>
                      <a:endParaRPr sz="700" u="none" strike="noStrike" cap="none" dirty="0">
                        <a:solidFill>
                          <a:schemeClr val="tx1"/>
                        </a:solidFill>
                      </a:endParaRPr>
                    </a:p>
                  </a:txBody>
                  <a:tcPr marL="60934" marR="60934" marT="60934" marB="60934" anchor="ctr"/>
                </a:tc>
                <a:tc>
                  <a:txBody>
                    <a:bodyPr/>
                    <a:lstStyle/>
                    <a:p>
                      <a:pPr marL="0" marR="0" lvl="0" indent="0" algn="l" rtl="0">
                        <a:lnSpc>
                          <a:spcPct val="120000"/>
                        </a:lnSpc>
                        <a:spcBef>
                          <a:spcPts val="0"/>
                        </a:spcBef>
                        <a:spcAft>
                          <a:spcPts val="0"/>
                        </a:spcAft>
                        <a:buNone/>
                      </a:pPr>
                      <a:r>
                        <a:rPr lang="en-US" sz="1100" b="1" u="none" strike="noStrike" cap="none" dirty="0">
                          <a:solidFill>
                            <a:schemeClr val="tx1"/>
                          </a:solidFill>
                          <a:sym typeface="Montserrat"/>
                        </a:rPr>
                        <a:t>Results</a:t>
                      </a:r>
                      <a:endParaRPr sz="700" u="none" strike="noStrike" cap="none" dirty="0">
                        <a:solidFill>
                          <a:schemeClr val="tx1"/>
                        </a:solidFill>
                      </a:endParaRPr>
                    </a:p>
                  </a:txBody>
                  <a:tcPr marL="60934" marR="60934" marT="60934" marB="60934" anchor="ctr"/>
                </a:tc>
                <a:extLst>
                  <a:ext uri="{0D108BD9-81ED-4DB2-BD59-A6C34878D82A}">
                    <a16:rowId xmlns:a16="http://schemas.microsoft.com/office/drawing/2014/main" val="10000"/>
                  </a:ext>
                </a:extLst>
              </a:tr>
              <a:tr h="708879">
                <a:tc>
                  <a:txBody>
                    <a:bodyPr/>
                    <a:lstStyle/>
                    <a:p>
                      <a:pPr marL="0" marR="0" lvl="0" indent="0" algn="ctr" rtl="0">
                        <a:lnSpc>
                          <a:spcPct val="120000"/>
                        </a:lnSpc>
                        <a:spcBef>
                          <a:spcPts val="0"/>
                        </a:spcBef>
                        <a:spcAft>
                          <a:spcPts val="0"/>
                        </a:spcAft>
                        <a:buNone/>
                      </a:pPr>
                      <a:r>
                        <a:rPr lang="en-US" sz="1100" u="none" strike="noStrike" cap="none" dirty="0">
                          <a:solidFill>
                            <a:srgbClr val="231F20"/>
                          </a:solidFill>
                          <a:sym typeface="Montserrat"/>
                        </a:rPr>
                        <a:t>E</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Learners struggle to make progress after SYP, would benefit from outreach</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Call to remind learners they have access to support and answer any questions</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The treatment group was no more likely to complete their next exam than the control group.</a:t>
                      </a:r>
                      <a:endParaRPr sz="700" u="none" strike="noStrike" cap="none" dirty="0"/>
                    </a:p>
                  </a:txBody>
                  <a:tcPr marL="60934" marR="60934" marT="60934" marB="60934" anchor="ctr">
                    <a:solidFill>
                      <a:schemeClr val="bg1"/>
                    </a:solidFill>
                  </a:tcPr>
                </a:tc>
                <a:extLst>
                  <a:ext uri="{0D108BD9-81ED-4DB2-BD59-A6C34878D82A}">
                    <a16:rowId xmlns:a16="http://schemas.microsoft.com/office/drawing/2014/main" val="10001"/>
                  </a:ext>
                </a:extLst>
              </a:tr>
              <a:tr h="708879">
                <a:tc>
                  <a:txBody>
                    <a:bodyPr/>
                    <a:lstStyle/>
                    <a:p>
                      <a:pPr marL="0" marR="0" lvl="0" indent="0" algn="ctr" rtl="0">
                        <a:lnSpc>
                          <a:spcPct val="120000"/>
                        </a:lnSpc>
                        <a:spcBef>
                          <a:spcPts val="0"/>
                        </a:spcBef>
                        <a:spcAft>
                          <a:spcPts val="0"/>
                        </a:spcAft>
                        <a:buNone/>
                      </a:pPr>
                      <a:r>
                        <a:rPr lang="en-US" sz="1100" u="none" strike="noStrike" cap="none">
                          <a:solidFill>
                            <a:srgbClr val="000000"/>
                          </a:solidFill>
                          <a:sym typeface="Montserrat"/>
                        </a:rPr>
                        <a:t>A</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Learners need extra support at the beginning of a program to develop successful habits</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Call to coach on successful habits, with promise of follow up to gauge effectiveness</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Little to no change in both KPIs, % of learners who logged in after receiving a call and % of learners who completed their next exam.</a:t>
                      </a:r>
                      <a:endParaRPr sz="700" u="none" strike="noStrike" cap="none"/>
                    </a:p>
                  </a:txBody>
                  <a:tcPr marL="60934" marR="60934" marT="60934" marB="60934" anchor="ctr"/>
                </a:tc>
                <a:extLst>
                  <a:ext uri="{0D108BD9-81ED-4DB2-BD59-A6C34878D82A}">
                    <a16:rowId xmlns:a16="http://schemas.microsoft.com/office/drawing/2014/main" val="10002"/>
                  </a:ext>
                </a:extLst>
              </a:tr>
              <a:tr h="708879">
                <a:tc>
                  <a:txBody>
                    <a:bodyPr/>
                    <a:lstStyle/>
                    <a:p>
                      <a:pPr marL="0" marR="0" lvl="0" indent="0" algn="ctr" rtl="0">
                        <a:lnSpc>
                          <a:spcPct val="120000"/>
                        </a:lnSpc>
                        <a:spcBef>
                          <a:spcPts val="0"/>
                        </a:spcBef>
                        <a:spcAft>
                          <a:spcPts val="0"/>
                        </a:spcAft>
                        <a:buNone/>
                      </a:pPr>
                      <a:r>
                        <a:rPr lang="en-US" sz="1100" u="none" strike="noStrike" cap="none" dirty="0">
                          <a:solidFill>
                            <a:srgbClr val="231F20"/>
                          </a:solidFill>
                          <a:sym typeface="Montserrat"/>
                        </a:rPr>
                        <a:t>B</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Learners who pause between courses need reminder to log back in and start next course</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Call to acknowledge learners’ desire to pause between courses but remind that waiting too long has risks</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No discernible results, partially due to an issue that resulted in very few students being called, and which went undetected until it was too late.</a:t>
                      </a:r>
                      <a:endParaRPr sz="700" u="none" strike="noStrike" cap="none" dirty="0"/>
                    </a:p>
                  </a:txBody>
                  <a:tcPr marL="60934" marR="60934" marT="60934" marB="60934" anchor="ctr">
                    <a:solidFill>
                      <a:schemeClr val="bg1"/>
                    </a:solidFill>
                  </a:tcPr>
                </a:tc>
                <a:extLst>
                  <a:ext uri="{0D108BD9-81ED-4DB2-BD59-A6C34878D82A}">
                    <a16:rowId xmlns:a16="http://schemas.microsoft.com/office/drawing/2014/main" val="10003"/>
                  </a:ext>
                </a:extLst>
              </a:tr>
              <a:tr h="708879">
                <a:tc>
                  <a:txBody>
                    <a:bodyPr/>
                    <a:lstStyle/>
                    <a:p>
                      <a:pPr marL="0" marR="0" lvl="0" indent="0" algn="ctr" rtl="0">
                        <a:lnSpc>
                          <a:spcPct val="120000"/>
                        </a:lnSpc>
                        <a:spcBef>
                          <a:spcPts val="0"/>
                        </a:spcBef>
                        <a:spcAft>
                          <a:spcPts val="0"/>
                        </a:spcAft>
                        <a:buNone/>
                      </a:pPr>
                      <a:r>
                        <a:rPr lang="en-US" sz="1100" u="none" strike="noStrike" cap="none">
                          <a:solidFill>
                            <a:srgbClr val="000000"/>
                          </a:solidFill>
                          <a:sym typeface="Montserrat"/>
                        </a:rPr>
                        <a:t>G</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Learners struggle to make time for learning because of competing priorities for time</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Call aimed at inquiring about / understanding what gets in the way of learning</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A statistically significant, albeit small improvement in the no. of login days for learners in the treatment group.</a:t>
                      </a:r>
                      <a:endParaRPr sz="700" u="none" strike="noStrike" cap="none"/>
                    </a:p>
                  </a:txBody>
                  <a:tcPr marL="60934" marR="60934" marT="60934" marB="60934" anchor="ctr"/>
                </a:tc>
                <a:extLst>
                  <a:ext uri="{0D108BD9-81ED-4DB2-BD59-A6C34878D82A}">
                    <a16:rowId xmlns:a16="http://schemas.microsoft.com/office/drawing/2014/main" val="10004"/>
                  </a:ext>
                </a:extLst>
              </a:tr>
              <a:tr h="708879">
                <a:tc>
                  <a:txBody>
                    <a:bodyPr/>
                    <a:lstStyle/>
                    <a:p>
                      <a:pPr marL="0" marR="0" lvl="0" indent="0" algn="ctr" rtl="0">
                        <a:lnSpc>
                          <a:spcPct val="120000"/>
                        </a:lnSpc>
                        <a:spcBef>
                          <a:spcPts val="0"/>
                        </a:spcBef>
                        <a:spcAft>
                          <a:spcPts val="0"/>
                        </a:spcAft>
                        <a:buNone/>
                      </a:pPr>
                      <a:r>
                        <a:rPr lang="en-US" sz="1100" u="none" strike="noStrike" cap="none" dirty="0">
                          <a:solidFill>
                            <a:srgbClr val="231F20"/>
                          </a:solidFill>
                          <a:sym typeface="Montserrat"/>
                        </a:rPr>
                        <a:t>I</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highlight>
                            <a:srgbClr val="FFFF00"/>
                          </a:highlight>
                          <a:sym typeface="Montserrat"/>
                        </a:rPr>
                        <a:t>Learners need their own positive learning behavior reinforced</a:t>
                      </a:r>
                      <a:endParaRPr sz="700" u="none" strike="noStrike" cap="none" dirty="0">
                        <a:highlight>
                          <a:srgbClr val="FFFF00"/>
                        </a:highlight>
                      </a:endParaRPr>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highlight>
                            <a:srgbClr val="FFFF00"/>
                          </a:highlight>
                          <a:sym typeface="Montserrat"/>
                        </a:rPr>
                        <a:t>Call to congratulate and ask learners to reflect on why they were successful</a:t>
                      </a:r>
                      <a:endParaRPr sz="700" u="none" strike="noStrike" cap="none" dirty="0">
                        <a:highlight>
                          <a:srgbClr val="FFFF00"/>
                        </a:highlight>
                      </a:endParaRPr>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highlight>
                            <a:srgbClr val="FFFF00"/>
                          </a:highlight>
                          <a:sym typeface="Montserrat"/>
                        </a:rPr>
                        <a:t>Significant positive change in both KPIs. 27 ppts increase in next exam completion rate, and they took their next exam in half as many days.</a:t>
                      </a:r>
                      <a:endParaRPr sz="700" u="none" strike="noStrike" cap="none" dirty="0">
                        <a:highlight>
                          <a:srgbClr val="FFFF00"/>
                        </a:highlight>
                      </a:endParaRPr>
                    </a:p>
                  </a:txBody>
                  <a:tcPr marL="60934" marR="60934" marT="60934" marB="60934" anchor="ctr">
                    <a:solidFill>
                      <a:schemeClr val="bg1"/>
                    </a:solidFill>
                  </a:tcPr>
                </a:tc>
                <a:extLst>
                  <a:ext uri="{0D108BD9-81ED-4DB2-BD59-A6C34878D82A}">
                    <a16:rowId xmlns:a16="http://schemas.microsoft.com/office/drawing/2014/main" val="10005"/>
                  </a:ext>
                </a:extLst>
              </a:tr>
              <a:tr h="521881">
                <a:tc>
                  <a:txBody>
                    <a:bodyPr/>
                    <a:lstStyle/>
                    <a:p>
                      <a:pPr marL="0" marR="0" lvl="0" indent="0" algn="ctr" rtl="0">
                        <a:lnSpc>
                          <a:spcPct val="120000"/>
                        </a:lnSpc>
                        <a:spcBef>
                          <a:spcPts val="0"/>
                        </a:spcBef>
                        <a:spcAft>
                          <a:spcPts val="0"/>
                        </a:spcAft>
                        <a:buNone/>
                      </a:pPr>
                      <a:r>
                        <a:rPr lang="en-US" sz="1100" u="none" strike="noStrike" cap="none">
                          <a:solidFill>
                            <a:srgbClr val="000000"/>
                          </a:solidFill>
                          <a:sym typeface="Montserrat"/>
                        </a:rPr>
                        <a:t>C</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Learners would benefit from a one-to-one guided onboarding</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Call to walk learners through the platform and address existing questions</a:t>
                      </a:r>
                      <a:endParaRPr sz="700" u="none" strike="noStrike" cap="none"/>
                    </a:p>
                  </a:txBody>
                  <a:tcPr marL="60934" marR="60934" marT="60934" marB="60934" anchor="ctr"/>
                </a:tc>
                <a:tc>
                  <a:txBody>
                    <a:bodyPr/>
                    <a:lstStyle/>
                    <a:p>
                      <a:pPr marL="0" marR="0" lvl="0" indent="0" algn="l" rtl="0">
                        <a:lnSpc>
                          <a:spcPct val="120000"/>
                        </a:lnSpc>
                        <a:spcBef>
                          <a:spcPts val="0"/>
                        </a:spcBef>
                        <a:spcAft>
                          <a:spcPts val="0"/>
                        </a:spcAft>
                        <a:buNone/>
                      </a:pPr>
                      <a:r>
                        <a:rPr lang="en-US" sz="1100" u="none" strike="noStrike" cap="none">
                          <a:solidFill>
                            <a:srgbClr val="000000"/>
                          </a:solidFill>
                          <a:sym typeface="Montserrat"/>
                        </a:rPr>
                        <a:t>Not conclusive, due to small sample size, and should be tested again in higher volume program.</a:t>
                      </a:r>
                      <a:endParaRPr sz="700" u="none" strike="noStrike" cap="none"/>
                    </a:p>
                  </a:txBody>
                  <a:tcPr marL="60934" marR="60934" marT="60934" marB="60934" anchor="ctr"/>
                </a:tc>
                <a:extLst>
                  <a:ext uri="{0D108BD9-81ED-4DB2-BD59-A6C34878D82A}">
                    <a16:rowId xmlns:a16="http://schemas.microsoft.com/office/drawing/2014/main" val="10006"/>
                  </a:ext>
                </a:extLst>
              </a:tr>
              <a:tr h="708879">
                <a:tc>
                  <a:txBody>
                    <a:bodyPr/>
                    <a:lstStyle/>
                    <a:p>
                      <a:pPr marL="0" marR="0" lvl="0" indent="0" algn="ctr" rtl="0">
                        <a:lnSpc>
                          <a:spcPct val="120000"/>
                        </a:lnSpc>
                        <a:spcBef>
                          <a:spcPts val="0"/>
                        </a:spcBef>
                        <a:spcAft>
                          <a:spcPts val="0"/>
                        </a:spcAft>
                        <a:buNone/>
                      </a:pPr>
                      <a:r>
                        <a:rPr lang="en-US" sz="1100" u="none" strike="noStrike" cap="none" dirty="0">
                          <a:solidFill>
                            <a:srgbClr val="231F20"/>
                          </a:solidFill>
                          <a:sym typeface="Montserrat"/>
                        </a:rPr>
                        <a:t>D</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Learners who perform poorly on an exam would benefit from a motivating call</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Call to remind learners its natural not to ace every exam with tips on how to re-engage with content</a:t>
                      </a:r>
                      <a:endParaRPr sz="700" u="none" strike="noStrike" cap="none" dirty="0"/>
                    </a:p>
                  </a:txBody>
                  <a:tcPr marL="60934" marR="60934" marT="60934" marB="60934" anchor="ctr">
                    <a:solidFill>
                      <a:schemeClr val="bg1"/>
                    </a:solidFill>
                  </a:tcPr>
                </a:tc>
                <a:tc>
                  <a:txBody>
                    <a:bodyPr/>
                    <a:lstStyle/>
                    <a:p>
                      <a:pPr marL="0" marR="0" lvl="0" indent="0" algn="l" rtl="0">
                        <a:lnSpc>
                          <a:spcPct val="120000"/>
                        </a:lnSpc>
                        <a:spcBef>
                          <a:spcPts val="0"/>
                        </a:spcBef>
                        <a:spcAft>
                          <a:spcPts val="0"/>
                        </a:spcAft>
                        <a:buNone/>
                      </a:pPr>
                      <a:r>
                        <a:rPr lang="en-US" sz="1100" u="none" strike="noStrike" cap="none" dirty="0">
                          <a:solidFill>
                            <a:srgbClr val="231F20"/>
                          </a:solidFill>
                          <a:sym typeface="Montserrat"/>
                        </a:rPr>
                        <a:t>Negative result in core KPI, fewer learners in the treatment group attempted the next exam vs the control.</a:t>
                      </a:r>
                      <a:endParaRPr sz="700" u="none" strike="noStrike" cap="none" dirty="0"/>
                    </a:p>
                  </a:txBody>
                  <a:tcPr marL="60934" marR="60934" marT="60934" marB="60934" anchor="ctr">
                    <a:solidFill>
                      <a:schemeClr val="bg1"/>
                    </a:solidFill>
                  </a:tcPr>
                </a:tc>
                <a:extLst>
                  <a:ext uri="{0D108BD9-81ED-4DB2-BD59-A6C34878D82A}">
                    <a16:rowId xmlns:a16="http://schemas.microsoft.com/office/drawing/2014/main" val="10007"/>
                  </a:ext>
                </a:extLst>
              </a:tr>
            </a:tbl>
          </a:graphicData>
        </a:graphic>
      </p:graphicFrame>
      <p:grpSp>
        <p:nvGrpSpPr>
          <p:cNvPr id="5" name="Google Shape;572;p21">
            <a:extLst>
              <a:ext uri="{FF2B5EF4-FFF2-40B4-BE49-F238E27FC236}">
                <a16:creationId xmlns:a16="http://schemas.microsoft.com/office/drawing/2014/main" id="{B968C6A0-610C-383B-2A00-C85737FD7B91}"/>
              </a:ext>
            </a:extLst>
          </p:cNvPr>
          <p:cNvGrpSpPr/>
          <p:nvPr/>
        </p:nvGrpSpPr>
        <p:grpSpPr>
          <a:xfrm>
            <a:off x="11555586" y="4397947"/>
            <a:ext cx="485649" cy="498155"/>
            <a:chOff x="-1270" y="-1016"/>
            <a:chExt cx="971550" cy="996569"/>
          </a:xfrm>
        </p:grpSpPr>
        <p:sp>
          <p:nvSpPr>
            <p:cNvPr id="6" name="Google Shape;573;p21">
              <a:extLst>
                <a:ext uri="{FF2B5EF4-FFF2-40B4-BE49-F238E27FC236}">
                  <a16:creationId xmlns:a16="http://schemas.microsoft.com/office/drawing/2014/main" id="{FD9A8426-9AC8-9DF0-64BC-309ADF87A7EB}"/>
                </a:ext>
              </a:extLst>
            </p:cNvPr>
            <p:cNvSpPr/>
            <p:nvPr/>
          </p:nvSpPr>
          <p:spPr>
            <a:xfrm>
              <a:off x="12700" y="12700"/>
              <a:ext cx="944880" cy="969010"/>
            </a:xfrm>
            <a:custGeom>
              <a:avLst/>
              <a:gdLst/>
              <a:ahLst/>
              <a:cxnLst/>
              <a:rect l="l" t="t" r="r" b="b"/>
              <a:pathLst>
                <a:path w="944880" h="969010" extrusionOk="0">
                  <a:moveTo>
                    <a:pt x="0" y="484505"/>
                  </a:moveTo>
                  <a:lnTo>
                    <a:pt x="472440" y="0"/>
                  </a:lnTo>
                  <a:lnTo>
                    <a:pt x="472440" y="242189"/>
                  </a:lnTo>
                  <a:lnTo>
                    <a:pt x="944880" y="242189"/>
                  </a:lnTo>
                  <a:lnTo>
                    <a:pt x="944880" y="726694"/>
                  </a:lnTo>
                  <a:lnTo>
                    <a:pt x="472440" y="726694"/>
                  </a:lnTo>
                  <a:lnTo>
                    <a:pt x="472440" y="969010"/>
                  </a:lnTo>
                  <a:close/>
                </a:path>
              </a:pathLst>
            </a:custGeom>
            <a:solidFill>
              <a:srgbClr val="007071"/>
            </a:solidFill>
            <a:ln>
              <a:noFill/>
            </a:ln>
          </p:spPr>
          <p:txBody>
            <a:bodyPr/>
            <a:lstStyle/>
            <a:p>
              <a:endParaRPr lang="en-US" sz="622"/>
            </a:p>
          </p:txBody>
        </p:sp>
        <p:sp>
          <p:nvSpPr>
            <p:cNvPr id="7" name="Google Shape;574;p21">
              <a:extLst>
                <a:ext uri="{FF2B5EF4-FFF2-40B4-BE49-F238E27FC236}">
                  <a16:creationId xmlns:a16="http://schemas.microsoft.com/office/drawing/2014/main" id="{8F1A3AF4-ABBB-ED9A-670A-1A56E2DC63B2}"/>
                </a:ext>
              </a:extLst>
            </p:cNvPr>
            <p:cNvSpPr/>
            <p:nvPr/>
          </p:nvSpPr>
          <p:spPr>
            <a:xfrm>
              <a:off x="-1270" y="-1016"/>
              <a:ext cx="971550" cy="996569"/>
            </a:xfrm>
            <a:custGeom>
              <a:avLst/>
              <a:gdLst/>
              <a:ahLst/>
              <a:cxnLst/>
              <a:rect l="l" t="t" r="r" b="b"/>
              <a:pathLst>
                <a:path w="971550" h="996569" extrusionOk="0">
                  <a:moveTo>
                    <a:pt x="4826" y="489331"/>
                  </a:moveTo>
                  <a:lnTo>
                    <a:pt x="477393" y="4826"/>
                  </a:lnTo>
                  <a:cubicBezTo>
                    <a:pt x="480949" y="1143"/>
                    <a:pt x="486537" y="0"/>
                    <a:pt x="491236" y="1905"/>
                  </a:cubicBezTo>
                  <a:cubicBezTo>
                    <a:pt x="495935" y="3810"/>
                    <a:pt x="499110" y="8509"/>
                    <a:pt x="499110" y="13716"/>
                  </a:cubicBezTo>
                  <a:lnTo>
                    <a:pt x="499110" y="255905"/>
                  </a:lnTo>
                  <a:lnTo>
                    <a:pt x="486410" y="255905"/>
                  </a:lnTo>
                  <a:lnTo>
                    <a:pt x="486410" y="243205"/>
                  </a:lnTo>
                  <a:lnTo>
                    <a:pt x="958850" y="243205"/>
                  </a:lnTo>
                  <a:cubicBezTo>
                    <a:pt x="965835" y="243205"/>
                    <a:pt x="971550" y="248920"/>
                    <a:pt x="971550" y="255905"/>
                  </a:cubicBezTo>
                  <a:lnTo>
                    <a:pt x="971550" y="740410"/>
                  </a:lnTo>
                  <a:cubicBezTo>
                    <a:pt x="971550" y="747395"/>
                    <a:pt x="965835" y="753110"/>
                    <a:pt x="958850" y="753110"/>
                  </a:cubicBezTo>
                  <a:lnTo>
                    <a:pt x="486410" y="753110"/>
                  </a:lnTo>
                  <a:lnTo>
                    <a:pt x="486410" y="740410"/>
                  </a:lnTo>
                  <a:lnTo>
                    <a:pt x="499110" y="740410"/>
                  </a:lnTo>
                  <a:lnTo>
                    <a:pt x="499110" y="982726"/>
                  </a:lnTo>
                  <a:cubicBezTo>
                    <a:pt x="499110" y="987933"/>
                    <a:pt x="495935" y="992505"/>
                    <a:pt x="491236" y="994537"/>
                  </a:cubicBezTo>
                  <a:cubicBezTo>
                    <a:pt x="486537" y="996569"/>
                    <a:pt x="480949" y="995299"/>
                    <a:pt x="477393" y="991616"/>
                  </a:cubicBezTo>
                  <a:lnTo>
                    <a:pt x="4826" y="507111"/>
                  </a:lnTo>
                  <a:cubicBezTo>
                    <a:pt x="0" y="502158"/>
                    <a:pt x="0" y="494284"/>
                    <a:pt x="4826" y="489331"/>
                  </a:cubicBezTo>
                  <a:moveTo>
                    <a:pt x="22987" y="507111"/>
                  </a:moveTo>
                  <a:lnTo>
                    <a:pt x="13970" y="498221"/>
                  </a:lnTo>
                  <a:lnTo>
                    <a:pt x="23114" y="489331"/>
                  </a:lnTo>
                  <a:lnTo>
                    <a:pt x="495554" y="973836"/>
                  </a:lnTo>
                  <a:lnTo>
                    <a:pt x="486410" y="982726"/>
                  </a:lnTo>
                  <a:lnTo>
                    <a:pt x="473710" y="982726"/>
                  </a:lnTo>
                  <a:lnTo>
                    <a:pt x="473710" y="740410"/>
                  </a:lnTo>
                  <a:cubicBezTo>
                    <a:pt x="473710" y="733425"/>
                    <a:pt x="479425" y="727710"/>
                    <a:pt x="486410" y="727710"/>
                  </a:cubicBezTo>
                  <a:lnTo>
                    <a:pt x="958850" y="727710"/>
                  </a:lnTo>
                  <a:lnTo>
                    <a:pt x="958850" y="740410"/>
                  </a:lnTo>
                  <a:lnTo>
                    <a:pt x="946150" y="740410"/>
                  </a:lnTo>
                  <a:lnTo>
                    <a:pt x="946150" y="255905"/>
                  </a:lnTo>
                  <a:lnTo>
                    <a:pt x="958850" y="255905"/>
                  </a:lnTo>
                  <a:lnTo>
                    <a:pt x="958850" y="268605"/>
                  </a:lnTo>
                  <a:lnTo>
                    <a:pt x="486410" y="268605"/>
                  </a:lnTo>
                  <a:cubicBezTo>
                    <a:pt x="479425" y="268605"/>
                    <a:pt x="473710" y="262890"/>
                    <a:pt x="473710" y="255905"/>
                  </a:cubicBezTo>
                  <a:lnTo>
                    <a:pt x="473710" y="13716"/>
                  </a:lnTo>
                  <a:lnTo>
                    <a:pt x="486410" y="13716"/>
                  </a:lnTo>
                  <a:lnTo>
                    <a:pt x="495554" y="22606"/>
                  </a:lnTo>
                  <a:lnTo>
                    <a:pt x="23114" y="507111"/>
                  </a:lnTo>
                  <a:close/>
                </a:path>
              </a:pathLst>
            </a:custGeom>
            <a:solidFill>
              <a:srgbClr val="005152"/>
            </a:solidFill>
            <a:ln>
              <a:noFill/>
            </a:ln>
          </p:spPr>
          <p:txBody>
            <a:bodyPr spcFirstLastPara="1" wrap="square" lIns="60934" tIns="60934" rIns="60934" bIns="60934" anchor="ctr" anchorCtr="0">
              <a:noAutofit/>
            </a:bodyPr>
            <a:lstStyle/>
            <a:p>
              <a:endParaRPr sz="622"/>
            </a:p>
          </p:txBody>
        </p:sp>
      </p:grpSp>
    </p:spTree>
    <p:extLst>
      <p:ext uri="{BB962C8B-B14F-4D97-AF65-F5344CB8AC3E}">
        <p14:creationId xmlns:p14="http://schemas.microsoft.com/office/powerpoint/2010/main" val="4126849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45A74-61D1-F60F-F138-240B1D507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B042D-6A13-F7F7-80BD-A40D6976E678}"/>
              </a:ext>
            </a:extLst>
          </p:cNvPr>
          <p:cNvSpPr>
            <a:spLocks noGrp="1"/>
          </p:cNvSpPr>
          <p:nvPr>
            <p:ph type="title"/>
          </p:nvPr>
        </p:nvSpPr>
        <p:spPr>
          <a:xfrm>
            <a:off x="838200" y="575437"/>
            <a:ext cx="9000744" cy="887205"/>
          </a:xfrm>
        </p:spPr>
        <p:txBody>
          <a:bodyPr>
            <a:normAutofit/>
          </a:bodyPr>
          <a:lstStyle/>
          <a:p>
            <a:r>
              <a:rPr lang="en-US" dirty="0">
                <a:solidFill>
                  <a:schemeClr val="accent3"/>
                </a:solidFill>
              </a:rPr>
              <a:t>Transitioning from Learning 1.0 to 2.0</a:t>
            </a:r>
            <a:endParaRPr lang="en-US" dirty="0"/>
          </a:p>
        </p:txBody>
      </p:sp>
      <p:sp>
        <p:nvSpPr>
          <p:cNvPr id="3" name="Content Placeholder 2">
            <a:extLst>
              <a:ext uri="{FF2B5EF4-FFF2-40B4-BE49-F238E27FC236}">
                <a16:creationId xmlns:a16="http://schemas.microsoft.com/office/drawing/2014/main" id="{8FB4FBD9-1542-E8B2-5C68-56CBE1DECCB9}"/>
              </a:ext>
            </a:extLst>
          </p:cNvPr>
          <p:cNvSpPr>
            <a:spLocks noGrp="1"/>
          </p:cNvSpPr>
          <p:nvPr>
            <p:ph idx="1"/>
          </p:nvPr>
        </p:nvSpPr>
        <p:spPr>
          <a:xfrm>
            <a:off x="838200" y="1694688"/>
            <a:ext cx="10515600" cy="4482275"/>
          </a:xfrm>
        </p:spPr>
        <p:txBody>
          <a:bodyPr/>
          <a:lstStyle/>
          <a:p>
            <a:r>
              <a:rPr lang="en-US" b="1" dirty="0">
                <a:solidFill>
                  <a:schemeClr val="accent3"/>
                </a:solidFill>
              </a:rPr>
              <a:t>Here are five key characteristics of each:</a:t>
            </a:r>
          </a:p>
          <a:p>
            <a:pPr lvl="1"/>
            <a:r>
              <a:rPr lang="en-US" b="1" dirty="0"/>
              <a:t>Content Centered   &gt;  Human Centered</a:t>
            </a:r>
          </a:p>
          <a:p>
            <a:pPr lvl="2"/>
            <a:r>
              <a:rPr lang="en-US" dirty="0"/>
              <a:t>Distributing content as the fulcrum of learning design   &gt;   Empowering students as the fulcrum of learning design</a:t>
            </a:r>
          </a:p>
          <a:p>
            <a:pPr lvl="1"/>
            <a:r>
              <a:rPr lang="en-US" b="1" dirty="0"/>
              <a:t>Abstract Learning  &gt;  </a:t>
            </a:r>
            <a:r>
              <a:rPr lang="en-US" b="1" dirty="0">
                <a:solidFill>
                  <a:srgbClr val="FFFF00"/>
                </a:solidFill>
              </a:rPr>
              <a:t>Situated or Authentic Learning</a:t>
            </a:r>
          </a:p>
          <a:p>
            <a:pPr lvl="2"/>
            <a:r>
              <a:rPr lang="en-US" dirty="0"/>
              <a:t>Out of context reading and lectures  &gt;  Observing, interacting, problem solving embedded in real world contexts</a:t>
            </a:r>
          </a:p>
          <a:p>
            <a:pPr lvl="1"/>
            <a:r>
              <a:rPr lang="en-US" b="1" dirty="0"/>
              <a:t>Passive Learning  &gt;  Active Learning </a:t>
            </a:r>
          </a:p>
          <a:p>
            <a:pPr lvl="2"/>
            <a:r>
              <a:rPr lang="en-US" dirty="0"/>
              <a:t>Students learn by memorizing   &gt;  Students learn by doing</a:t>
            </a:r>
          </a:p>
          <a:p>
            <a:pPr lvl="1"/>
            <a:r>
              <a:rPr lang="en-US" b="1" dirty="0"/>
              <a:t>Objective Competence  &gt;  Skills Mastery</a:t>
            </a:r>
          </a:p>
          <a:p>
            <a:pPr lvl="2"/>
            <a:r>
              <a:rPr lang="en-US" dirty="0"/>
              <a:t> Identify, define, examine  &gt;  Demonstrate, acquire skill</a:t>
            </a:r>
          </a:p>
          <a:p>
            <a:pPr lvl="1"/>
            <a:r>
              <a:rPr lang="en-US" b="1" dirty="0"/>
              <a:t>Static Learning  &gt;  Dynamic Learning (think differentiation)</a:t>
            </a:r>
          </a:p>
          <a:p>
            <a:pPr lvl="2"/>
            <a:r>
              <a:rPr lang="en-US" dirty="0"/>
              <a:t>Everyone gets the same curriculum   &gt;  Curriculum based on students' schemas / prior knowledge*</a:t>
            </a:r>
          </a:p>
          <a:p>
            <a:endParaRPr lang="en-US" dirty="0"/>
          </a:p>
          <a:p>
            <a:endParaRPr lang="en-US" dirty="0"/>
          </a:p>
          <a:p>
            <a:endParaRPr lang="en-US" dirty="0"/>
          </a:p>
        </p:txBody>
      </p:sp>
    </p:spTree>
    <p:extLst>
      <p:ext uri="{BB962C8B-B14F-4D97-AF65-F5344CB8AC3E}">
        <p14:creationId xmlns:p14="http://schemas.microsoft.com/office/powerpoint/2010/main" val="2082155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8F911FA-6139-ED56-2AE2-68F0789A553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7FEFDFC-F78F-DD1C-3AD5-396F99E3B6BC}"/>
              </a:ext>
            </a:extLst>
          </p:cNvPr>
          <p:cNvSpPr txBox="1"/>
          <p:nvPr/>
        </p:nvSpPr>
        <p:spPr>
          <a:xfrm>
            <a:off x="5807701" y="3087846"/>
            <a:ext cx="6031740" cy="1015663"/>
          </a:xfrm>
          <a:prstGeom prst="rect">
            <a:avLst/>
          </a:prstGeom>
          <a:noFill/>
        </p:spPr>
        <p:txBody>
          <a:bodyPr wrap="square">
            <a:spAutoFit/>
          </a:bodyPr>
          <a:lstStyle/>
          <a:p>
            <a:r>
              <a:rPr lang="en-US" sz="6000" b="1" spc="-150" dirty="0">
                <a:solidFill>
                  <a:schemeClr val="accent3"/>
                </a:solidFill>
                <a:latin typeface="Arial" panose="020B0604020202020204" pitchFamily="34" charset="0"/>
                <a:cs typeface="Arial" panose="020B0604020202020204" pitchFamily="34" charset="0"/>
              </a:rPr>
              <a:t>Safety Patrol</a:t>
            </a:r>
          </a:p>
        </p:txBody>
      </p:sp>
      <p:pic>
        <p:nvPicPr>
          <p:cNvPr id="6" name="Graphic 5" descr="Construction worker male outline">
            <a:extLst>
              <a:ext uri="{FF2B5EF4-FFF2-40B4-BE49-F238E27FC236}">
                <a16:creationId xmlns:a16="http://schemas.microsoft.com/office/drawing/2014/main" id="{38472F87-7A12-CFF0-46E0-5536DAF43041}"/>
              </a:ext>
            </a:extLst>
          </p:cNvPr>
          <p:cNvPicPr>
            <a:picLocks noChangeAspect="1"/>
          </p:cNvPicPr>
          <p:nvPr/>
        </p:nvPicPr>
        <p:blipFill>
          <a:blip r:embed="rId3">
            <a:alphaModFix amt="20000"/>
            <a:extLst>
              <a:ext uri="{96DAC541-7B7A-43D3-8B79-37D633B846F1}">
                <asvg:svgBlip xmlns:asvg="http://schemas.microsoft.com/office/drawing/2016/SVG/main" r:embed="rId4"/>
              </a:ext>
            </a:extLst>
          </a:blip>
          <a:stretch>
            <a:fillRect/>
          </a:stretch>
        </p:blipFill>
        <p:spPr>
          <a:xfrm>
            <a:off x="-847622" y="377952"/>
            <a:ext cx="7647432" cy="7647432"/>
          </a:xfrm>
          <a:prstGeom prst="rect">
            <a:avLst/>
          </a:prstGeom>
        </p:spPr>
      </p:pic>
    </p:spTree>
    <p:extLst>
      <p:ext uri="{BB962C8B-B14F-4D97-AF65-F5344CB8AC3E}">
        <p14:creationId xmlns:p14="http://schemas.microsoft.com/office/powerpoint/2010/main" val="3598506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60C62C-E718-76C2-FFB0-9A992D6331D8}"/>
              </a:ext>
            </a:extLst>
          </p:cNvPr>
          <p:cNvSpPr>
            <a:spLocks noGrp="1"/>
          </p:cNvSpPr>
          <p:nvPr>
            <p:ph sz="half" idx="2"/>
          </p:nvPr>
        </p:nvSpPr>
        <p:spPr>
          <a:xfrm>
            <a:off x="4718304" y="658368"/>
            <a:ext cx="6635496" cy="5350799"/>
          </a:xfrm>
        </p:spPr>
        <p:txBody>
          <a:bodyPr>
            <a:normAutofit lnSpcReduction="10000"/>
          </a:bodyPr>
          <a:lstStyle/>
          <a:p>
            <a:r>
              <a:rPr lang="en-US" b="1" dirty="0">
                <a:solidFill>
                  <a:schemeClr val="accent1"/>
                </a:solidFill>
              </a:rPr>
              <a:t>Role of Patrol at Signalized Intersections </a:t>
            </a:r>
          </a:p>
          <a:p>
            <a:pPr lvl="1"/>
            <a:r>
              <a:rPr lang="en-US" dirty="0"/>
              <a:t>Only police officers or adult crossing guards can stop vehicles. Patrol members have specific duties based on their posts. </a:t>
            </a:r>
          </a:p>
          <a:p>
            <a:r>
              <a:rPr lang="en-US" b="1" dirty="0">
                <a:solidFill>
                  <a:schemeClr val="accent1"/>
                </a:solidFill>
              </a:rPr>
              <a:t>Duties of patrol members: </a:t>
            </a:r>
          </a:p>
          <a:p>
            <a:pPr lvl="1"/>
            <a:r>
              <a:rPr lang="en-US" dirty="0"/>
              <a:t>Stand on the sidewalk, at least one step back from the curb and midway between crosswalk lines </a:t>
            </a:r>
          </a:p>
          <a:p>
            <a:pPr lvl="1"/>
            <a:r>
              <a:rPr lang="en-US" dirty="0"/>
              <a:t>Watch traffic flow and children approaching </a:t>
            </a:r>
          </a:p>
          <a:p>
            <a:pPr lvl="1"/>
            <a:r>
              <a:rPr lang="en-US" dirty="0"/>
              <a:t>At red lights, signal students not to enter the intersection by holding arms down at 45-degree angle to the body </a:t>
            </a:r>
          </a:p>
          <a:p>
            <a:pPr lvl="1"/>
            <a:r>
              <a:rPr lang="en-US" dirty="0"/>
              <a:t>At green lights, determine all approaching traffic has stopped before allowing students to cross </a:t>
            </a:r>
          </a:p>
          <a:p>
            <a:pPr lvl="1"/>
            <a:r>
              <a:rPr lang="en-US" dirty="0"/>
              <a:t>Check traffic in all directions for a suitable gap and then permit children to cross </a:t>
            </a:r>
          </a:p>
          <a:p>
            <a:pPr lvl="1"/>
            <a:r>
              <a:rPr lang="en-US" dirty="0"/>
              <a:t>Before the light changes back to red, return to the outstretched arms position to prevent children from being caught in the middle of the intersection </a:t>
            </a:r>
          </a:p>
          <a:p>
            <a:endParaRPr lang="en-US" dirty="0"/>
          </a:p>
          <a:p>
            <a:endParaRPr lang="en-US" dirty="0"/>
          </a:p>
        </p:txBody>
      </p:sp>
      <p:sp>
        <p:nvSpPr>
          <p:cNvPr id="6" name="Google Shape;643;p25">
            <a:extLst>
              <a:ext uri="{FF2B5EF4-FFF2-40B4-BE49-F238E27FC236}">
                <a16:creationId xmlns:a16="http://schemas.microsoft.com/office/drawing/2014/main" id="{6E7BACF2-F3A0-9C16-5070-5EA07FDCD6E7}"/>
              </a:ext>
            </a:extLst>
          </p:cNvPr>
          <p:cNvSpPr/>
          <p:nvPr/>
        </p:nvSpPr>
        <p:spPr>
          <a:xfrm>
            <a:off x="838200" y="848833"/>
            <a:ext cx="3625448" cy="5160334"/>
          </a:xfrm>
          <a:custGeom>
            <a:avLst/>
            <a:gdLst/>
            <a:ahLst/>
            <a:cxnLst/>
            <a:rect l="l" t="t" r="r" b="b"/>
            <a:pathLst>
              <a:path w="5439588" h="7742517" extrusionOk="0">
                <a:moveTo>
                  <a:pt x="0" y="0"/>
                </a:moveTo>
                <a:lnTo>
                  <a:pt x="5439587" y="0"/>
                </a:lnTo>
                <a:lnTo>
                  <a:pt x="5439587" y="7742517"/>
                </a:lnTo>
                <a:lnTo>
                  <a:pt x="0" y="7742517"/>
                </a:lnTo>
                <a:lnTo>
                  <a:pt x="0" y="0"/>
                </a:lnTo>
                <a:close/>
              </a:path>
            </a:pathLst>
          </a:custGeom>
          <a:blipFill rotWithShape="1">
            <a:blip r:embed="rId3">
              <a:alphaModFix/>
              <a:duotone>
                <a:schemeClr val="accent1">
                  <a:shade val="45000"/>
                  <a:satMod val="135000"/>
                </a:schemeClr>
                <a:prstClr val="white"/>
              </a:duotone>
            </a:blip>
            <a:stretch>
              <a:fillRect l="-19824" t="-6329" r="-8804" b="-9985"/>
            </a:stretch>
          </a:blipFill>
          <a:ln>
            <a:noFill/>
          </a:ln>
        </p:spPr>
        <p:txBody>
          <a:bodyPr/>
          <a:lstStyle/>
          <a:p>
            <a:endParaRPr lang="en-US" sz="622" dirty="0"/>
          </a:p>
        </p:txBody>
      </p:sp>
    </p:spTree>
    <p:extLst>
      <p:ext uri="{BB962C8B-B14F-4D97-AF65-F5344CB8AC3E}">
        <p14:creationId xmlns:p14="http://schemas.microsoft.com/office/powerpoint/2010/main" val="358734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432C-6B47-6FEF-7AA2-93DD11B217E3}"/>
              </a:ext>
            </a:extLst>
          </p:cNvPr>
          <p:cNvSpPr>
            <a:spLocks noGrp="1"/>
          </p:cNvSpPr>
          <p:nvPr>
            <p:ph type="title"/>
          </p:nvPr>
        </p:nvSpPr>
        <p:spPr>
          <a:xfrm>
            <a:off x="838200" y="472774"/>
            <a:ext cx="10515600" cy="722338"/>
          </a:xfrm>
        </p:spPr>
        <p:txBody>
          <a:bodyPr>
            <a:normAutofit/>
          </a:bodyPr>
          <a:lstStyle/>
          <a:p>
            <a:pPr algn="ctr"/>
            <a:r>
              <a:rPr lang="en-US" dirty="0">
                <a:solidFill>
                  <a:schemeClr val="accent1"/>
                </a:solidFill>
              </a:rPr>
              <a:t>Context Matters</a:t>
            </a:r>
          </a:p>
        </p:txBody>
      </p:sp>
      <p:sp>
        <p:nvSpPr>
          <p:cNvPr id="3" name="Content Placeholder 2">
            <a:extLst>
              <a:ext uri="{FF2B5EF4-FFF2-40B4-BE49-F238E27FC236}">
                <a16:creationId xmlns:a16="http://schemas.microsoft.com/office/drawing/2014/main" id="{8534B4C0-7564-524B-8B15-4FCA673A4BF9}"/>
              </a:ext>
            </a:extLst>
          </p:cNvPr>
          <p:cNvSpPr>
            <a:spLocks noGrp="1"/>
          </p:cNvSpPr>
          <p:nvPr>
            <p:ph sz="half" idx="1"/>
          </p:nvPr>
        </p:nvSpPr>
        <p:spPr>
          <a:xfrm>
            <a:off x="838199" y="5193792"/>
            <a:ext cx="10338655" cy="983172"/>
          </a:xfrm>
        </p:spPr>
        <p:txBody>
          <a:bodyPr>
            <a:normAutofit fontScale="77500" lnSpcReduction="20000"/>
          </a:bodyPr>
          <a:lstStyle/>
          <a:p>
            <a:pPr marL="0" indent="0" algn="ctr">
              <a:buNone/>
            </a:pPr>
            <a:r>
              <a:rPr lang="en-US" b="1" dirty="0">
                <a:solidFill>
                  <a:schemeClr val="accent1"/>
                </a:solidFill>
              </a:rPr>
              <a:t>“In theory, theory and practice are the same.</a:t>
            </a:r>
          </a:p>
          <a:p>
            <a:pPr marL="0" indent="0" algn="ctr">
              <a:buNone/>
            </a:pPr>
            <a:r>
              <a:rPr lang="en-US" b="1" dirty="0">
                <a:solidFill>
                  <a:schemeClr val="accent1"/>
                </a:solidFill>
              </a:rPr>
              <a:t>In practice, they are not.” </a:t>
            </a:r>
          </a:p>
          <a:p>
            <a:pPr marL="0" indent="0" algn="ctr">
              <a:buNone/>
            </a:pPr>
            <a:r>
              <a:rPr lang="en-US" dirty="0"/>
              <a:t>-Einstein</a:t>
            </a:r>
          </a:p>
          <a:p>
            <a:pPr marL="0" indent="0" algn="ctr">
              <a:buNone/>
            </a:pPr>
            <a:endParaRPr lang="en-US" dirty="0"/>
          </a:p>
        </p:txBody>
      </p:sp>
      <p:sp>
        <p:nvSpPr>
          <p:cNvPr id="5" name="Google Shape;658;p26">
            <a:extLst>
              <a:ext uri="{FF2B5EF4-FFF2-40B4-BE49-F238E27FC236}">
                <a16:creationId xmlns:a16="http://schemas.microsoft.com/office/drawing/2014/main" id="{3C6B9C0F-0B5D-21A5-6BA0-BDD7E13D8392}"/>
              </a:ext>
            </a:extLst>
          </p:cNvPr>
          <p:cNvSpPr/>
          <p:nvPr/>
        </p:nvSpPr>
        <p:spPr>
          <a:xfrm>
            <a:off x="1011969" y="1439173"/>
            <a:ext cx="4857247" cy="3606351"/>
          </a:xfrm>
          <a:custGeom>
            <a:avLst/>
            <a:gdLst/>
            <a:ahLst/>
            <a:cxnLst/>
            <a:rect l="l" t="t" r="r" b="b"/>
            <a:pathLst>
              <a:path w="7287768" h="5410935" extrusionOk="0">
                <a:moveTo>
                  <a:pt x="0" y="0"/>
                </a:moveTo>
                <a:lnTo>
                  <a:pt x="7287768" y="0"/>
                </a:lnTo>
                <a:lnTo>
                  <a:pt x="7287768" y="5410936"/>
                </a:lnTo>
                <a:lnTo>
                  <a:pt x="0" y="5410936"/>
                </a:lnTo>
                <a:lnTo>
                  <a:pt x="0" y="0"/>
                </a:lnTo>
                <a:close/>
              </a:path>
            </a:pathLst>
          </a:custGeom>
          <a:blipFill rotWithShape="1">
            <a:blip r:embed="rId2">
              <a:alphaModFix/>
            </a:blip>
            <a:stretch>
              <a:fillRect r="-26375"/>
            </a:stretch>
          </a:blipFill>
          <a:ln>
            <a:noFill/>
          </a:ln>
        </p:spPr>
        <p:txBody>
          <a:bodyPr/>
          <a:lstStyle/>
          <a:p>
            <a:endParaRPr lang="en-US" sz="622"/>
          </a:p>
        </p:txBody>
      </p:sp>
      <p:sp>
        <p:nvSpPr>
          <p:cNvPr id="6" name="Google Shape;659;p26">
            <a:extLst>
              <a:ext uri="{FF2B5EF4-FFF2-40B4-BE49-F238E27FC236}">
                <a16:creationId xmlns:a16="http://schemas.microsoft.com/office/drawing/2014/main" id="{BB209242-DC5E-9FB5-AA7E-EABE2DE630DE}"/>
              </a:ext>
            </a:extLst>
          </p:cNvPr>
          <p:cNvSpPr/>
          <p:nvPr/>
        </p:nvSpPr>
        <p:spPr>
          <a:xfrm>
            <a:off x="6319608" y="1439175"/>
            <a:ext cx="4857247" cy="3522570"/>
          </a:xfrm>
          <a:custGeom>
            <a:avLst/>
            <a:gdLst/>
            <a:ahLst/>
            <a:cxnLst/>
            <a:rect l="l" t="t" r="r" b="b"/>
            <a:pathLst>
              <a:path w="7287768" h="5285232" extrusionOk="0">
                <a:moveTo>
                  <a:pt x="0" y="0"/>
                </a:moveTo>
                <a:lnTo>
                  <a:pt x="7287768" y="0"/>
                </a:lnTo>
                <a:lnTo>
                  <a:pt x="7287768" y="5285232"/>
                </a:lnTo>
                <a:lnTo>
                  <a:pt x="0" y="5285232"/>
                </a:lnTo>
                <a:lnTo>
                  <a:pt x="0" y="0"/>
                </a:lnTo>
                <a:close/>
              </a:path>
            </a:pathLst>
          </a:custGeom>
          <a:blipFill rotWithShape="1">
            <a:blip r:embed="rId3">
              <a:alphaModFix/>
            </a:blip>
            <a:stretch>
              <a:fillRect l="-2502" t="-3351" r="-34193" b="-2620"/>
            </a:stretch>
          </a:blipFill>
          <a:ln>
            <a:noFill/>
          </a:ln>
        </p:spPr>
        <p:txBody>
          <a:bodyPr/>
          <a:lstStyle/>
          <a:p>
            <a:endParaRPr lang="en-US" sz="622"/>
          </a:p>
        </p:txBody>
      </p:sp>
    </p:spTree>
    <p:extLst>
      <p:ext uri="{BB962C8B-B14F-4D97-AF65-F5344CB8AC3E}">
        <p14:creationId xmlns:p14="http://schemas.microsoft.com/office/powerpoint/2010/main" val="841714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DEF3-E572-779D-F84E-5F36C12120EA}"/>
              </a:ext>
            </a:extLst>
          </p:cNvPr>
          <p:cNvSpPr>
            <a:spLocks noGrp="1"/>
          </p:cNvSpPr>
          <p:nvPr>
            <p:ph type="title"/>
          </p:nvPr>
        </p:nvSpPr>
        <p:spPr>
          <a:xfrm>
            <a:off x="2904292" y="2678907"/>
            <a:ext cx="8726430" cy="1500187"/>
          </a:xfrm>
        </p:spPr>
        <p:txBody>
          <a:bodyPr>
            <a:noAutofit/>
          </a:bodyPr>
          <a:lstStyle/>
          <a:p>
            <a:pPr rtl="0" fontAlgn="base">
              <a:lnSpc>
                <a:spcPct val="100000"/>
              </a:lnSpc>
            </a:pPr>
            <a:r>
              <a:rPr lang="en-US" sz="4000" i="0" spc="0" dirty="0">
                <a:solidFill>
                  <a:schemeClr val="accent3"/>
                </a:solidFill>
                <a:effectLst/>
              </a:rPr>
              <a:t>​</a:t>
            </a:r>
            <a:r>
              <a:rPr lang="en-US" sz="4000" i="0" u="none" strike="noStrike" spc="0" dirty="0">
                <a:solidFill>
                  <a:schemeClr val="accent3"/>
                </a:solidFill>
                <a:effectLst/>
              </a:rPr>
              <a:t>“What is worth learning is worth learning well.” </a:t>
            </a:r>
            <a:r>
              <a:rPr lang="en-US" sz="4000" i="0" spc="0" dirty="0">
                <a:solidFill>
                  <a:schemeClr val="accent3"/>
                </a:solidFill>
                <a:effectLst/>
              </a:rPr>
              <a:t>​</a:t>
            </a:r>
            <a:br>
              <a:rPr lang="en-US" sz="4000" b="0" spc="0" dirty="0">
                <a:solidFill>
                  <a:srgbClr val="000000"/>
                </a:solidFill>
              </a:rPr>
            </a:br>
            <a:r>
              <a:rPr lang="en-US" sz="2000" b="0" spc="300" dirty="0"/>
              <a:t>-</a:t>
            </a:r>
            <a:r>
              <a:rPr lang="en-US" sz="2000" b="0" i="0" u="none" strike="noStrike" spc="300" dirty="0">
                <a:effectLst/>
              </a:rPr>
              <a:t>Alfred North Whitehead </a:t>
            </a:r>
            <a:r>
              <a:rPr lang="en-US" sz="2000" b="0" i="0" spc="300" dirty="0">
                <a:effectLst/>
              </a:rPr>
              <a:t>​</a:t>
            </a:r>
            <a:endParaRPr lang="en-US" sz="2000" spc="300" dirty="0"/>
          </a:p>
        </p:txBody>
      </p:sp>
    </p:spTree>
    <p:extLst>
      <p:ext uri="{BB962C8B-B14F-4D97-AF65-F5344CB8AC3E}">
        <p14:creationId xmlns:p14="http://schemas.microsoft.com/office/powerpoint/2010/main" val="2655229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C42DA-AB11-3C74-E294-5C69D66E9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02B20-0CF9-826F-F021-BE202DAFB6DE}"/>
              </a:ext>
            </a:extLst>
          </p:cNvPr>
          <p:cNvSpPr>
            <a:spLocks noGrp="1"/>
          </p:cNvSpPr>
          <p:nvPr>
            <p:ph type="title"/>
          </p:nvPr>
        </p:nvSpPr>
        <p:spPr>
          <a:xfrm>
            <a:off x="838200" y="472774"/>
            <a:ext cx="10515600" cy="722338"/>
          </a:xfrm>
        </p:spPr>
        <p:txBody>
          <a:bodyPr>
            <a:normAutofit/>
          </a:bodyPr>
          <a:lstStyle/>
          <a:p>
            <a:pPr algn="ctr"/>
            <a:r>
              <a:rPr lang="en-US" dirty="0">
                <a:solidFill>
                  <a:schemeClr val="accent1"/>
                </a:solidFill>
              </a:rPr>
              <a:t>Legitimate Peripheral Participation</a:t>
            </a:r>
          </a:p>
        </p:txBody>
      </p:sp>
      <p:sp>
        <p:nvSpPr>
          <p:cNvPr id="3" name="Content Placeholder 2">
            <a:extLst>
              <a:ext uri="{FF2B5EF4-FFF2-40B4-BE49-F238E27FC236}">
                <a16:creationId xmlns:a16="http://schemas.microsoft.com/office/drawing/2014/main" id="{45EDB343-F370-961F-A9F6-30369FA246F2}"/>
              </a:ext>
            </a:extLst>
          </p:cNvPr>
          <p:cNvSpPr>
            <a:spLocks noGrp="1"/>
          </p:cNvSpPr>
          <p:nvPr>
            <p:ph sz="half" idx="1"/>
          </p:nvPr>
        </p:nvSpPr>
        <p:spPr>
          <a:xfrm>
            <a:off x="838199" y="5193792"/>
            <a:ext cx="10338655" cy="983172"/>
          </a:xfrm>
        </p:spPr>
        <p:txBody>
          <a:bodyPr>
            <a:normAutofit fontScale="92500" lnSpcReduction="20000"/>
          </a:bodyPr>
          <a:lstStyle/>
          <a:p>
            <a:pPr marL="0" indent="0" algn="ctr">
              <a:buNone/>
            </a:pPr>
            <a:r>
              <a:rPr lang="en-US" b="1" dirty="0">
                <a:solidFill>
                  <a:schemeClr val="accent1"/>
                </a:solidFill>
              </a:rPr>
              <a:t>“The central issue in learning is becoming a practitioner, </a:t>
            </a:r>
            <a:br>
              <a:rPr lang="en-US" b="1" dirty="0">
                <a:solidFill>
                  <a:schemeClr val="accent1"/>
                </a:solidFill>
              </a:rPr>
            </a:br>
            <a:r>
              <a:rPr lang="en-US" b="1" dirty="0">
                <a:solidFill>
                  <a:schemeClr val="accent1"/>
                </a:solidFill>
              </a:rPr>
              <a:t>not learning about practice.” </a:t>
            </a:r>
          </a:p>
          <a:p>
            <a:pPr marL="0" indent="0" algn="ctr">
              <a:buNone/>
            </a:pPr>
            <a:r>
              <a:rPr lang="en-US" dirty="0"/>
              <a:t>- Brown &amp; Duguid, 1991</a:t>
            </a:r>
          </a:p>
          <a:p>
            <a:pPr marL="0" indent="0" algn="ctr">
              <a:buNone/>
            </a:pPr>
            <a:endParaRPr lang="en-US" dirty="0"/>
          </a:p>
        </p:txBody>
      </p:sp>
      <p:sp>
        <p:nvSpPr>
          <p:cNvPr id="4" name="Google Shape;673;p27" descr="Students crossing street with student crossing guard - Ariel Skelley via Getty Images">
            <a:extLst>
              <a:ext uri="{FF2B5EF4-FFF2-40B4-BE49-F238E27FC236}">
                <a16:creationId xmlns:a16="http://schemas.microsoft.com/office/drawing/2014/main" id="{1CFD3B1C-846F-8CCD-0473-D708B8E72DD8}"/>
              </a:ext>
            </a:extLst>
          </p:cNvPr>
          <p:cNvSpPr/>
          <p:nvPr/>
        </p:nvSpPr>
        <p:spPr>
          <a:xfrm>
            <a:off x="1011968" y="1587308"/>
            <a:ext cx="4857247" cy="3310080"/>
          </a:xfrm>
          <a:custGeom>
            <a:avLst/>
            <a:gdLst/>
            <a:ahLst/>
            <a:cxnLst/>
            <a:rect l="l" t="t" r="r" b="b"/>
            <a:pathLst>
              <a:path w="6362752" h="4336041" extrusionOk="0">
                <a:moveTo>
                  <a:pt x="0" y="0"/>
                </a:moveTo>
                <a:lnTo>
                  <a:pt x="6362753" y="0"/>
                </a:lnTo>
                <a:lnTo>
                  <a:pt x="6362753" y="4336041"/>
                </a:lnTo>
                <a:lnTo>
                  <a:pt x="0" y="4336041"/>
                </a:lnTo>
                <a:lnTo>
                  <a:pt x="0" y="0"/>
                </a:lnTo>
                <a:close/>
              </a:path>
            </a:pathLst>
          </a:custGeom>
          <a:blipFill rotWithShape="1">
            <a:blip r:embed="rId3">
              <a:alphaModFix/>
            </a:blip>
            <a:stretch>
              <a:fillRect l="-2048" t="-8268" r="-12351" b="-3648"/>
            </a:stretch>
          </a:blipFill>
          <a:ln>
            <a:noFill/>
          </a:ln>
        </p:spPr>
        <p:txBody>
          <a:bodyPr/>
          <a:lstStyle/>
          <a:p>
            <a:endParaRPr lang="en-US" sz="622"/>
          </a:p>
        </p:txBody>
      </p:sp>
      <p:sp>
        <p:nvSpPr>
          <p:cNvPr id="8" name="Google Shape;672;p27" descr="https://upload.wikimedia.org/wikipedia/commons/d/d6/Apprenticeship.jpg">
            <a:extLst>
              <a:ext uri="{FF2B5EF4-FFF2-40B4-BE49-F238E27FC236}">
                <a16:creationId xmlns:a16="http://schemas.microsoft.com/office/drawing/2014/main" id="{E91EFA10-5158-471B-48C8-EDBC02A6F825}"/>
              </a:ext>
            </a:extLst>
          </p:cNvPr>
          <p:cNvSpPr/>
          <p:nvPr/>
        </p:nvSpPr>
        <p:spPr>
          <a:xfrm>
            <a:off x="6319608" y="1587308"/>
            <a:ext cx="4857246" cy="3310080"/>
          </a:xfrm>
          <a:custGeom>
            <a:avLst/>
            <a:gdLst/>
            <a:ahLst/>
            <a:cxnLst/>
            <a:rect l="l" t="t" r="r" b="b"/>
            <a:pathLst>
              <a:path w="6362753" h="4336042" extrusionOk="0">
                <a:moveTo>
                  <a:pt x="0" y="0"/>
                </a:moveTo>
                <a:lnTo>
                  <a:pt x="6362753" y="0"/>
                </a:lnTo>
                <a:lnTo>
                  <a:pt x="6362753" y="4336042"/>
                </a:lnTo>
                <a:lnTo>
                  <a:pt x="0" y="4336042"/>
                </a:lnTo>
                <a:lnTo>
                  <a:pt x="0" y="0"/>
                </a:lnTo>
                <a:close/>
              </a:path>
            </a:pathLst>
          </a:custGeom>
          <a:blipFill rotWithShape="1">
            <a:blip r:embed="rId4">
              <a:alphaModFix/>
            </a:blip>
            <a:stretch>
              <a:fillRect t="-7488" r="-89"/>
            </a:stretch>
          </a:blipFill>
          <a:ln>
            <a:noFill/>
          </a:ln>
        </p:spPr>
        <p:txBody>
          <a:bodyPr/>
          <a:lstStyle/>
          <a:p>
            <a:endParaRPr lang="en-US" sz="622"/>
          </a:p>
        </p:txBody>
      </p:sp>
    </p:spTree>
    <p:extLst>
      <p:ext uri="{BB962C8B-B14F-4D97-AF65-F5344CB8AC3E}">
        <p14:creationId xmlns:p14="http://schemas.microsoft.com/office/powerpoint/2010/main" val="286948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C62B-8A38-FF3A-BC54-970BC8122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F186C-03F5-5C59-47F1-F8BF0F563A2C}"/>
              </a:ext>
            </a:extLst>
          </p:cNvPr>
          <p:cNvSpPr>
            <a:spLocks noGrp="1"/>
          </p:cNvSpPr>
          <p:nvPr>
            <p:ph type="title"/>
          </p:nvPr>
        </p:nvSpPr>
        <p:spPr>
          <a:xfrm>
            <a:off x="473207" y="749541"/>
            <a:ext cx="10880593" cy="722338"/>
          </a:xfrm>
        </p:spPr>
        <p:txBody>
          <a:bodyPr>
            <a:normAutofit/>
          </a:bodyPr>
          <a:lstStyle/>
          <a:p>
            <a:r>
              <a:rPr lang="en-US" dirty="0"/>
              <a:t>Authentic Situated Learning</a:t>
            </a:r>
          </a:p>
        </p:txBody>
      </p:sp>
      <p:sp>
        <p:nvSpPr>
          <p:cNvPr id="5" name="Google Shape;689;p28">
            <a:extLst>
              <a:ext uri="{FF2B5EF4-FFF2-40B4-BE49-F238E27FC236}">
                <a16:creationId xmlns:a16="http://schemas.microsoft.com/office/drawing/2014/main" id="{DE75BE99-396D-6884-967B-11F34E51219E}"/>
              </a:ext>
            </a:extLst>
          </p:cNvPr>
          <p:cNvSpPr/>
          <p:nvPr/>
        </p:nvSpPr>
        <p:spPr>
          <a:xfrm>
            <a:off x="293012" y="1678719"/>
            <a:ext cx="10045401" cy="2951446"/>
          </a:xfrm>
          <a:custGeom>
            <a:avLst/>
            <a:gdLst/>
            <a:ahLst/>
            <a:cxnLst/>
            <a:rect l="l" t="t" r="r" b="b"/>
            <a:pathLst>
              <a:path w="15072027" h="4428322" extrusionOk="0">
                <a:moveTo>
                  <a:pt x="0" y="0"/>
                </a:moveTo>
                <a:lnTo>
                  <a:pt x="15072027" y="0"/>
                </a:lnTo>
                <a:lnTo>
                  <a:pt x="15072027" y="4428323"/>
                </a:lnTo>
                <a:lnTo>
                  <a:pt x="0" y="4428323"/>
                </a:lnTo>
                <a:lnTo>
                  <a:pt x="0" y="0"/>
                </a:lnTo>
                <a:close/>
              </a:path>
            </a:pathLst>
          </a:custGeom>
          <a:blipFill rotWithShape="1">
            <a:blip r:embed="rId3">
              <a:alphaModFix/>
              <a:duotone>
                <a:schemeClr val="accent5">
                  <a:shade val="45000"/>
                  <a:satMod val="135000"/>
                </a:schemeClr>
                <a:prstClr val="white"/>
              </a:duotone>
            </a:blip>
            <a:stretch>
              <a:fillRect t="-48212" b="-5"/>
            </a:stretch>
          </a:blipFill>
          <a:ln>
            <a:noFill/>
          </a:ln>
        </p:spPr>
        <p:txBody>
          <a:bodyPr/>
          <a:lstStyle/>
          <a:p>
            <a:endParaRPr lang="en-US" sz="622"/>
          </a:p>
        </p:txBody>
      </p:sp>
      <p:grpSp>
        <p:nvGrpSpPr>
          <p:cNvPr id="13" name="Group 12">
            <a:extLst>
              <a:ext uri="{FF2B5EF4-FFF2-40B4-BE49-F238E27FC236}">
                <a16:creationId xmlns:a16="http://schemas.microsoft.com/office/drawing/2014/main" id="{9C41830F-3263-3790-A45B-E4DB497C95E6}"/>
              </a:ext>
            </a:extLst>
          </p:cNvPr>
          <p:cNvGrpSpPr/>
          <p:nvPr/>
        </p:nvGrpSpPr>
        <p:grpSpPr>
          <a:xfrm>
            <a:off x="473207" y="4359934"/>
            <a:ext cx="11245587" cy="1748525"/>
            <a:chOff x="585394" y="4506563"/>
            <a:chExt cx="11245587" cy="1748525"/>
          </a:xfrm>
        </p:grpSpPr>
        <p:grpSp>
          <p:nvGrpSpPr>
            <p:cNvPr id="9" name="Google Shape;690;p28">
              <a:extLst>
                <a:ext uri="{FF2B5EF4-FFF2-40B4-BE49-F238E27FC236}">
                  <a16:creationId xmlns:a16="http://schemas.microsoft.com/office/drawing/2014/main" id="{B982AB66-C632-3CB6-8F5A-18B793CFD71E}"/>
                </a:ext>
              </a:extLst>
            </p:cNvPr>
            <p:cNvGrpSpPr/>
            <p:nvPr/>
          </p:nvGrpSpPr>
          <p:grpSpPr>
            <a:xfrm>
              <a:off x="585394" y="4506563"/>
              <a:ext cx="11245587" cy="1748525"/>
              <a:chOff x="0" y="-635"/>
              <a:chExt cx="22497033" cy="3497961"/>
            </a:xfrm>
          </p:grpSpPr>
          <p:sp>
            <p:nvSpPr>
              <p:cNvPr id="10" name="Google Shape;691;p28">
                <a:extLst>
                  <a:ext uri="{FF2B5EF4-FFF2-40B4-BE49-F238E27FC236}">
                    <a16:creationId xmlns:a16="http://schemas.microsoft.com/office/drawing/2014/main" id="{EC7FEBF3-BEFC-37F1-E7B6-6935A67C5057}"/>
                  </a:ext>
                </a:extLst>
              </p:cNvPr>
              <p:cNvSpPr/>
              <p:nvPr/>
            </p:nvSpPr>
            <p:spPr>
              <a:xfrm>
                <a:off x="9525" y="9525"/>
                <a:ext cx="22477985" cy="3477514"/>
              </a:xfrm>
              <a:custGeom>
                <a:avLst/>
                <a:gdLst/>
                <a:ahLst/>
                <a:cxnLst/>
                <a:rect l="l" t="t" r="r" b="b"/>
                <a:pathLst>
                  <a:path w="22477985" h="3477514" extrusionOk="0">
                    <a:moveTo>
                      <a:pt x="0" y="869315"/>
                    </a:moveTo>
                    <a:lnTo>
                      <a:pt x="20731226" y="869315"/>
                    </a:lnTo>
                    <a:lnTo>
                      <a:pt x="20731226" y="0"/>
                    </a:lnTo>
                    <a:lnTo>
                      <a:pt x="22477985" y="1738757"/>
                    </a:lnTo>
                    <a:lnTo>
                      <a:pt x="20731226" y="3477514"/>
                    </a:lnTo>
                    <a:lnTo>
                      <a:pt x="20731226" y="2608072"/>
                    </a:lnTo>
                    <a:lnTo>
                      <a:pt x="0" y="2608072"/>
                    </a:lnTo>
                    <a:close/>
                  </a:path>
                </a:pathLst>
              </a:custGeom>
              <a:gradFill>
                <a:gsLst>
                  <a:gs pos="0">
                    <a:srgbClr val="478182"/>
                  </a:gs>
                  <a:gs pos="50000">
                    <a:srgbClr val="007576"/>
                  </a:gs>
                  <a:gs pos="100000">
                    <a:srgbClr val="006B6C"/>
                  </a:gs>
                </a:gsLst>
                <a:lin ang="5400000" scaled="0"/>
              </a:gradFill>
              <a:ln>
                <a:noFill/>
              </a:ln>
            </p:spPr>
            <p:txBody>
              <a:bodyPr/>
              <a:lstStyle/>
              <a:p>
                <a:endParaRPr lang="en-US" sz="622" dirty="0"/>
              </a:p>
            </p:txBody>
          </p:sp>
          <p:sp>
            <p:nvSpPr>
              <p:cNvPr id="11" name="Google Shape;692;p28">
                <a:extLst>
                  <a:ext uri="{FF2B5EF4-FFF2-40B4-BE49-F238E27FC236}">
                    <a16:creationId xmlns:a16="http://schemas.microsoft.com/office/drawing/2014/main" id="{9F901B98-B1AD-8F3A-0A94-3968E0D22E86}"/>
                  </a:ext>
                </a:extLst>
              </p:cNvPr>
              <p:cNvSpPr/>
              <p:nvPr/>
            </p:nvSpPr>
            <p:spPr>
              <a:xfrm>
                <a:off x="0" y="-635"/>
                <a:ext cx="22497033" cy="3497961"/>
              </a:xfrm>
              <a:custGeom>
                <a:avLst/>
                <a:gdLst/>
                <a:ahLst/>
                <a:cxnLst/>
                <a:rect l="l" t="t" r="r" b="b"/>
                <a:pathLst>
                  <a:path w="22497033" h="3497961" extrusionOk="0">
                    <a:moveTo>
                      <a:pt x="9525" y="869950"/>
                    </a:moveTo>
                    <a:lnTo>
                      <a:pt x="20740751" y="869950"/>
                    </a:lnTo>
                    <a:lnTo>
                      <a:pt x="20740751" y="879475"/>
                    </a:lnTo>
                    <a:lnTo>
                      <a:pt x="20731226" y="879475"/>
                    </a:lnTo>
                    <a:lnTo>
                      <a:pt x="20731226" y="10160"/>
                    </a:lnTo>
                    <a:cubicBezTo>
                      <a:pt x="20731226" y="6350"/>
                      <a:pt x="20733513" y="2794"/>
                      <a:pt x="20737068" y="1397"/>
                    </a:cubicBezTo>
                    <a:cubicBezTo>
                      <a:pt x="20740624" y="0"/>
                      <a:pt x="20744689" y="762"/>
                      <a:pt x="20747482" y="3429"/>
                    </a:cubicBezTo>
                    <a:lnTo>
                      <a:pt x="22494239" y="1742186"/>
                    </a:lnTo>
                    <a:cubicBezTo>
                      <a:pt x="22496018" y="1743964"/>
                      <a:pt x="22497033" y="1746377"/>
                      <a:pt x="22497033" y="1748917"/>
                    </a:cubicBezTo>
                    <a:cubicBezTo>
                      <a:pt x="22497033" y="1751457"/>
                      <a:pt x="22496018" y="1753870"/>
                      <a:pt x="22494239" y="1755648"/>
                    </a:cubicBezTo>
                    <a:lnTo>
                      <a:pt x="20747482" y="3494405"/>
                    </a:lnTo>
                    <a:cubicBezTo>
                      <a:pt x="20744816" y="3497072"/>
                      <a:pt x="20740624" y="3497961"/>
                      <a:pt x="20737069" y="3496437"/>
                    </a:cubicBezTo>
                    <a:cubicBezTo>
                      <a:pt x="20733513" y="3494913"/>
                      <a:pt x="20731226" y="3491484"/>
                      <a:pt x="20731226" y="3487674"/>
                    </a:cubicBezTo>
                    <a:lnTo>
                      <a:pt x="20731226" y="2618232"/>
                    </a:lnTo>
                    <a:lnTo>
                      <a:pt x="20740751" y="2618232"/>
                    </a:lnTo>
                    <a:lnTo>
                      <a:pt x="20740751" y="2627757"/>
                    </a:lnTo>
                    <a:lnTo>
                      <a:pt x="9525" y="2627757"/>
                    </a:lnTo>
                    <a:cubicBezTo>
                      <a:pt x="4318" y="2627757"/>
                      <a:pt x="0" y="2623439"/>
                      <a:pt x="0" y="2618232"/>
                    </a:cubicBezTo>
                    <a:lnTo>
                      <a:pt x="0" y="879475"/>
                    </a:lnTo>
                    <a:cubicBezTo>
                      <a:pt x="0" y="874268"/>
                      <a:pt x="4318" y="869950"/>
                      <a:pt x="9525" y="869950"/>
                    </a:cubicBezTo>
                    <a:moveTo>
                      <a:pt x="9525" y="889000"/>
                    </a:moveTo>
                    <a:lnTo>
                      <a:pt x="9525" y="879475"/>
                    </a:lnTo>
                    <a:lnTo>
                      <a:pt x="19050" y="879475"/>
                    </a:lnTo>
                    <a:lnTo>
                      <a:pt x="19050" y="2618232"/>
                    </a:lnTo>
                    <a:lnTo>
                      <a:pt x="9525" y="2618232"/>
                    </a:lnTo>
                    <a:lnTo>
                      <a:pt x="9525" y="2608707"/>
                    </a:lnTo>
                    <a:lnTo>
                      <a:pt x="20740751" y="2608707"/>
                    </a:lnTo>
                    <a:cubicBezTo>
                      <a:pt x="20745958" y="2608707"/>
                      <a:pt x="20750276" y="2613025"/>
                      <a:pt x="20750276" y="2618232"/>
                    </a:cubicBezTo>
                    <a:lnTo>
                      <a:pt x="20750276" y="3487547"/>
                    </a:lnTo>
                    <a:lnTo>
                      <a:pt x="20740751" y="3487547"/>
                    </a:lnTo>
                    <a:lnTo>
                      <a:pt x="20734020" y="3480816"/>
                    </a:lnTo>
                    <a:lnTo>
                      <a:pt x="22480778" y="1742059"/>
                    </a:lnTo>
                    <a:lnTo>
                      <a:pt x="22487510" y="1748790"/>
                    </a:lnTo>
                    <a:lnTo>
                      <a:pt x="22480778" y="1755521"/>
                    </a:lnTo>
                    <a:lnTo>
                      <a:pt x="20734020" y="16891"/>
                    </a:lnTo>
                    <a:lnTo>
                      <a:pt x="20740751" y="10160"/>
                    </a:lnTo>
                    <a:lnTo>
                      <a:pt x="20750276" y="10160"/>
                    </a:lnTo>
                    <a:lnTo>
                      <a:pt x="20750276" y="879475"/>
                    </a:lnTo>
                    <a:cubicBezTo>
                      <a:pt x="20750276" y="884682"/>
                      <a:pt x="20745958" y="889000"/>
                      <a:pt x="20740751" y="889000"/>
                    </a:cubicBezTo>
                    <a:lnTo>
                      <a:pt x="9525" y="889000"/>
                    </a:lnTo>
                    <a:close/>
                  </a:path>
                </a:pathLst>
              </a:custGeom>
              <a:solidFill>
                <a:srgbClr val="007071"/>
              </a:solidFill>
              <a:ln>
                <a:noFill/>
              </a:ln>
            </p:spPr>
            <p:txBody>
              <a:bodyPr spcFirstLastPara="1" wrap="square" lIns="60934" tIns="60934" rIns="60934" bIns="60934" anchor="ctr" anchorCtr="0">
                <a:noAutofit/>
              </a:bodyPr>
              <a:lstStyle/>
              <a:p>
                <a:endParaRPr sz="622"/>
              </a:p>
            </p:txBody>
          </p:sp>
        </p:grpSp>
        <p:sp>
          <p:nvSpPr>
            <p:cNvPr id="12" name="Google Shape;693;p28">
              <a:extLst>
                <a:ext uri="{FF2B5EF4-FFF2-40B4-BE49-F238E27FC236}">
                  <a16:creationId xmlns:a16="http://schemas.microsoft.com/office/drawing/2014/main" id="{C21E5BBE-B1CF-7D4C-52F8-63C967780962}"/>
                </a:ext>
              </a:extLst>
            </p:cNvPr>
            <p:cNvSpPr txBox="1"/>
            <p:nvPr/>
          </p:nvSpPr>
          <p:spPr>
            <a:xfrm>
              <a:off x="820441" y="5163875"/>
              <a:ext cx="9957287" cy="433837"/>
            </a:xfrm>
            <a:prstGeom prst="rect">
              <a:avLst/>
            </a:prstGeom>
            <a:noFill/>
            <a:ln>
              <a:noFill/>
            </a:ln>
          </p:spPr>
          <p:txBody>
            <a:bodyPr spcFirstLastPara="1" wrap="square" lIns="0" tIns="0" rIns="0" bIns="0" anchor="t" anchorCtr="0">
              <a:spAutoFit/>
            </a:bodyPr>
            <a:lstStyle/>
            <a:p>
              <a:pPr>
                <a:lnSpc>
                  <a:spcPct val="120005"/>
                </a:lnSpc>
              </a:pPr>
              <a:r>
                <a:rPr lang="en-US" sz="2349" b="1" dirty="0">
                  <a:solidFill>
                    <a:srgbClr val="FFFFFF"/>
                  </a:solidFill>
                  <a:latin typeface="Arial" panose="020B0604020202020204" pitchFamily="34" charset="0"/>
                  <a:ea typeface="Montserrat"/>
                  <a:cs typeface="Arial" panose="020B0604020202020204" pitchFamily="34" charset="0"/>
                  <a:sym typeface="Montserrat"/>
                </a:rPr>
                <a:t>Better AI advances makes shifting to right</a:t>
              </a:r>
              <a:r>
                <a:rPr lang="en-US" sz="622" b="1" dirty="0">
                  <a:latin typeface="Arial" panose="020B0604020202020204" pitchFamily="34" charset="0"/>
                  <a:cs typeface="Arial" panose="020B0604020202020204" pitchFamily="34" charset="0"/>
                  <a:sym typeface="Montserrat"/>
                </a:rPr>
                <a:t> </a:t>
              </a:r>
              <a:r>
                <a:rPr lang="en-US" sz="2349" b="1" dirty="0">
                  <a:solidFill>
                    <a:srgbClr val="FFFFFF"/>
                  </a:solidFill>
                  <a:latin typeface="Arial" panose="020B0604020202020204" pitchFamily="34" charset="0"/>
                  <a:ea typeface="Montserrat"/>
                  <a:cs typeface="Arial" panose="020B0604020202020204" pitchFamily="34" charset="0"/>
                  <a:sym typeface="Montserrat"/>
                </a:rPr>
                <a:t>even more important…</a:t>
              </a:r>
              <a:endParaRPr sz="622"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3805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FE5E9-E746-D4C9-8D51-28F87234F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1DA68-9F98-4763-5C12-876A970450F4}"/>
              </a:ext>
            </a:extLst>
          </p:cNvPr>
          <p:cNvSpPr>
            <a:spLocks noGrp="1"/>
          </p:cNvSpPr>
          <p:nvPr>
            <p:ph type="title"/>
          </p:nvPr>
        </p:nvSpPr>
        <p:spPr>
          <a:xfrm>
            <a:off x="838200" y="458643"/>
            <a:ext cx="10515600" cy="809048"/>
          </a:xfrm>
        </p:spPr>
        <p:txBody>
          <a:bodyPr>
            <a:normAutofit/>
          </a:bodyPr>
          <a:lstStyle/>
          <a:p>
            <a:pPr algn="ctr"/>
            <a:r>
              <a:rPr lang="en-US" dirty="0"/>
              <a:t>Situated or Authentic Learning Experience Examples:</a:t>
            </a:r>
          </a:p>
        </p:txBody>
      </p:sp>
      <p:sp>
        <p:nvSpPr>
          <p:cNvPr id="12" name="Google Shape;304;p4">
            <a:extLst>
              <a:ext uri="{FF2B5EF4-FFF2-40B4-BE49-F238E27FC236}">
                <a16:creationId xmlns:a16="http://schemas.microsoft.com/office/drawing/2014/main" id="{C8F4A9D2-362F-9DC9-E401-52CB7B731CBE}"/>
              </a:ext>
            </a:extLst>
          </p:cNvPr>
          <p:cNvSpPr txBox="1"/>
          <p:nvPr/>
        </p:nvSpPr>
        <p:spPr>
          <a:xfrm>
            <a:off x="784701" y="1782353"/>
            <a:ext cx="2486100" cy="258532"/>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Marketing</a:t>
            </a:r>
            <a:endParaRPr sz="1400" dirty="0"/>
          </a:p>
        </p:txBody>
      </p:sp>
      <p:sp>
        <p:nvSpPr>
          <p:cNvPr id="16" name="Google Shape;305;p4">
            <a:extLst>
              <a:ext uri="{FF2B5EF4-FFF2-40B4-BE49-F238E27FC236}">
                <a16:creationId xmlns:a16="http://schemas.microsoft.com/office/drawing/2014/main" id="{8091B970-731C-0E7B-AEF2-B1BB063D6C47}"/>
              </a:ext>
            </a:extLst>
          </p:cNvPr>
          <p:cNvSpPr txBox="1"/>
          <p:nvPr/>
        </p:nvSpPr>
        <p:spPr>
          <a:xfrm>
            <a:off x="661447" y="3570528"/>
            <a:ext cx="2732609" cy="1772793"/>
          </a:xfrm>
          <a:prstGeom prst="rect">
            <a:avLst/>
          </a:prstGeom>
          <a:noFill/>
          <a:ln>
            <a:noFill/>
          </a:ln>
        </p:spPr>
        <p:txBody>
          <a:bodyPr spcFirstLastPara="1" wrap="square" lIns="0" tIns="0" rIns="0" bIns="0" anchor="t" anchorCtr="0">
            <a:spAutoFit/>
          </a:bodyPr>
          <a:lstStyle/>
          <a:p>
            <a:pPr marL="208122" marR="0" lvl="1" algn="ctr" rtl="0">
              <a:lnSpc>
                <a:spcPct val="120000"/>
              </a:lnSpc>
              <a:spcBef>
                <a:spcPts val="0"/>
              </a:spcBef>
              <a:spcAft>
                <a:spcPts val="0"/>
              </a:spcAft>
              <a:buClr>
                <a:srgbClr val="414143"/>
              </a:buClr>
              <a:buSzPts val="2300"/>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Go to any store  and observe the way the shelves are organized.  Chronicle what your eye goes to first - it is the least expensive.....etc.  Chronicle your observations and then use course resources to analyze why.  It's your store now, what would you do differently?</a:t>
            </a:r>
          </a:p>
        </p:txBody>
      </p:sp>
      <p:sp>
        <p:nvSpPr>
          <p:cNvPr id="22" name="Google Shape;304;p4">
            <a:extLst>
              <a:ext uri="{FF2B5EF4-FFF2-40B4-BE49-F238E27FC236}">
                <a16:creationId xmlns:a16="http://schemas.microsoft.com/office/drawing/2014/main" id="{434AFDD5-DEE2-5F54-9B01-717F2E5EC10E}"/>
              </a:ext>
            </a:extLst>
          </p:cNvPr>
          <p:cNvSpPr txBox="1"/>
          <p:nvPr/>
        </p:nvSpPr>
        <p:spPr>
          <a:xfrm>
            <a:off x="8829443" y="1782353"/>
            <a:ext cx="2486100" cy="258532"/>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Psychology</a:t>
            </a:r>
            <a:endParaRPr lang="en-US" sz="1100" dirty="0"/>
          </a:p>
        </p:txBody>
      </p:sp>
      <p:sp>
        <p:nvSpPr>
          <p:cNvPr id="23" name="Google Shape;305;p4">
            <a:extLst>
              <a:ext uri="{FF2B5EF4-FFF2-40B4-BE49-F238E27FC236}">
                <a16:creationId xmlns:a16="http://schemas.microsoft.com/office/drawing/2014/main" id="{E0AC0D38-040F-E3D4-3303-405669266A13}"/>
              </a:ext>
            </a:extLst>
          </p:cNvPr>
          <p:cNvSpPr txBox="1"/>
          <p:nvPr/>
        </p:nvSpPr>
        <p:spPr>
          <a:xfrm>
            <a:off x="8614433" y="3570528"/>
            <a:ext cx="2916120" cy="1772793"/>
          </a:xfrm>
          <a:prstGeom prst="rect">
            <a:avLst/>
          </a:prstGeom>
          <a:noFill/>
          <a:ln>
            <a:noFill/>
          </a:ln>
        </p:spPr>
        <p:txBody>
          <a:bodyPr spcFirstLastPara="1" wrap="square" lIns="0" tIns="0" rIns="0" bIns="0" anchor="t" anchorCtr="0">
            <a:spAutoFit/>
          </a:bodyPr>
          <a:lstStyle/>
          <a:p>
            <a:pPr marL="199073" marR="0" lvl="1" algn="ctr" rtl="0">
              <a:lnSpc>
                <a:spcPct val="120000"/>
              </a:lnSpc>
              <a:spcBef>
                <a:spcPts val="0"/>
              </a:spcBef>
              <a:spcAft>
                <a:spcPts val="0"/>
              </a:spcAft>
              <a:buClr>
                <a:srgbClr val="414143"/>
              </a:buClr>
              <a:buSzPts val="2200"/>
            </a:pPr>
            <a:r>
              <a:rPr lang="en-US" sz="1200" dirty="0">
                <a:solidFill>
                  <a:srgbClr val="414143"/>
                </a:solidFill>
                <a:latin typeface="Arial" panose="020B0604020202020204" pitchFamily="34" charset="0"/>
                <a:cs typeface="Arial" panose="020B0604020202020204" pitchFamily="34" charset="0"/>
                <a:sym typeface="Montserrat"/>
              </a:rPr>
              <a:t>You will act as a psychologist for either a famous person or a movie character.  Using footage or other evidence of your patient's behavior as well as the DSM-V, diagnose your patient.  Back up your diagnosis with evidence. Recommend a therapeutic route including medications for your patient. </a:t>
            </a:r>
          </a:p>
        </p:txBody>
      </p:sp>
      <p:cxnSp>
        <p:nvCxnSpPr>
          <p:cNvPr id="27" name="Google Shape;313;p4">
            <a:extLst>
              <a:ext uri="{FF2B5EF4-FFF2-40B4-BE49-F238E27FC236}">
                <a16:creationId xmlns:a16="http://schemas.microsoft.com/office/drawing/2014/main" id="{5A009C43-9393-99FC-C9BE-D4EBE2FEC280}"/>
              </a:ext>
            </a:extLst>
          </p:cNvPr>
          <p:cNvCxnSpPr>
            <a:cxnSpLocks/>
          </p:cNvCxnSpPr>
          <p:nvPr/>
        </p:nvCxnSpPr>
        <p:spPr>
          <a:xfrm>
            <a:off x="3734666" y="1747584"/>
            <a:ext cx="15948" cy="2848170"/>
          </a:xfrm>
          <a:prstGeom prst="straightConnector1">
            <a:avLst/>
          </a:prstGeom>
          <a:noFill/>
          <a:ln w="9525" cap="rnd" cmpd="sng">
            <a:solidFill>
              <a:srgbClr val="D8D8D8"/>
            </a:solidFill>
            <a:prstDash val="solid"/>
            <a:round/>
            <a:headEnd type="none" w="sm" len="sm"/>
            <a:tailEnd type="none" w="sm" len="sm"/>
          </a:ln>
        </p:spPr>
      </p:cxnSp>
      <p:cxnSp>
        <p:nvCxnSpPr>
          <p:cNvPr id="28" name="Google Shape;313;p4">
            <a:extLst>
              <a:ext uri="{FF2B5EF4-FFF2-40B4-BE49-F238E27FC236}">
                <a16:creationId xmlns:a16="http://schemas.microsoft.com/office/drawing/2014/main" id="{17A66EB8-FA6D-9A8A-1A9F-8B997F4E1994}"/>
              </a:ext>
            </a:extLst>
          </p:cNvPr>
          <p:cNvCxnSpPr>
            <a:cxnSpLocks/>
          </p:cNvCxnSpPr>
          <p:nvPr/>
        </p:nvCxnSpPr>
        <p:spPr>
          <a:xfrm>
            <a:off x="8072152" y="1899984"/>
            <a:ext cx="15712" cy="2805979"/>
          </a:xfrm>
          <a:prstGeom prst="straightConnector1">
            <a:avLst/>
          </a:prstGeom>
          <a:noFill/>
          <a:ln w="9525" cap="rnd" cmpd="sng">
            <a:solidFill>
              <a:srgbClr val="D8D8D8"/>
            </a:solidFill>
            <a:prstDash val="solid"/>
            <a:round/>
            <a:headEnd type="none" w="sm" len="sm"/>
            <a:tailEnd type="none" w="sm" len="sm"/>
          </a:ln>
        </p:spPr>
      </p:cxnSp>
      <p:pic>
        <p:nvPicPr>
          <p:cNvPr id="5" name="Graphic 4" descr="Bar graph with upward trend with solid fill">
            <a:extLst>
              <a:ext uri="{FF2B5EF4-FFF2-40B4-BE49-F238E27FC236}">
                <a16:creationId xmlns:a16="http://schemas.microsoft.com/office/drawing/2014/main" id="{D5169DBF-C9C7-0FA7-F138-FCE0D646FD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0551" y="2396971"/>
            <a:ext cx="914400" cy="914400"/>
          </a:xfrm>
          <a:prstGeom prst="rect">
            <a:avLst/>
          </a:prstGeom>
        </p:spPr>
      </p:pic>
      <p:sp>
        <p:nvSpPr>
          <p:cNvPr id="17" name="Google Shape;304;p4">
            <a:extLst>
              <a:ext uri="{FF2B5EF4-FFF2-40B4-BE49-F238E27FC236}">
                <a16:creationId xmlns:a16="http://schemas.microsoft.com/office/drawing/2014/main" id="{D1A7F654-610A-DCEF-C8CB-C09F5EC26F28}"/>
              </a:ext>
            </a:extLst>
          </p:cNvPr>
          <p:cNvSpPr txBox="1"/>
          <p:nvPr/>
        </p:nvSpPr>
        <p:spPr>
          <a:xfrm>
            <a:off x="4668333" y="1782353"/>
            <a:ext cx="2486100" cy="258532"/>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Data Literacy</a:t>
            </a:r>
            <a:endParaRPr lang="en-US" sz="1100" dirty="0"/>
          </a:p>
        </p:txBody>
      </p:sp>
      <p:sp>
        <p:nvSpPr>
          <p:cNvPr id="19" name="Google Shape;305;p4">
            <a:extLst>
              <a:ext uri="{FF2B5EF4-FFF2-40B4-BE49-F238E27FC236}">
                <a16:creationId xmlns:a16="http://schemas.microsoft.com/office/drawing/2014/main" id="{F87CE803-D31F-E9CF-E7F0-A2F06FBB4A66}"/>
              </a:ext>
            </a:extLst>
          </p:cNvPr>
          <p:cNvSpPr txBox="1"/>
          <p:nvPr/>
        </p:nvSpPr>
        <p:spPr>
          <a:xfrm>
            <a:off x="4277183" y="3570528"/>
            <a:ext cx="3000264" cy="1772793"/>
          </a:xfrm>
          <a:prstGeom prst="rect">
            <a:avLst/>
          </a:prstGeom>
          <a:noFill/>
          <a:ln>
            <a:noFill/>
          </a:ln>
        </p:spPr>
        <p:txBody>
          <a:bodyPr spcFirstLastPara="1" wrap="square" lIns="0" tIns="0" rIns="0" bIns="0" anchor="t" anchorCtr="0">
            <a:spAutoFit/>
          </a:bodyPr>
          <a:lstStyle/>
          <a:p>
            <a:pPr marL="208122" marR="0" lvl="1" algn="ctr" rtl="0">
              <a:lnSpc>
                <a:spcPct val="120000"/>
              </a:lnSpc>
              <a:spcBef>
                <a:spcPts val="0"/>
              </a:spcBef>
              <a:spcAft>
                <a:spcPts val="0"/>
              </a:spcAft>
              <a:buClr>
                <a:srgbClr val="414143"/>
              </a:buClr>
              <a:buSzPts val="2300"/>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Identify a problem you have and either download an app or manually keep track of data about yourself (beginning of the course).</a:t>
            </a:r>
          </a:p>
          <a:p>
            <a:pPr marL="208122" marR="0" lvl="1" algn="ctr" rtl="0">
              <a:lnSpc>
                <a:spcPct val="120000"/>
              </a:lnSpc>
              <a:spcBef>
                <a:spcPts val="0"/>
              </a:spcBef>
              <a:spcAft>
                <a:spcPts val="0"/>
              </a:spcAft>
              <a:buClr>
                <a:srgbClr val="414143"/>
              </a:buClr>
              <a:buSzPts val="2300"/>
            </a:pPr>
            <a:endPar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endParaRPr>
          </a:p>
          <a:p>
            <a:pPr marL="208122" marR="0" lvl="1" algn="ctr" rtl="0">
              <a:lnSpc>
                <a:spcPct val="120000"/>
              </a:lnSpc>
              <a:spcBef>
                <a:spcPts val="0"/>
              </a:spcBef>
              <a:spcAft>
                <a:spcPts val="0"/>
              </a:spcAft>
              <a:buClr>
                <a:srgbClr val="414143"/>
              </a:buClr>
              <a:buSzPts val="2300"/>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In the end you will conduct an analysis on your own data and determine if you solved a problem</a:t>
            </a:r>
          </a:p>
        </p:txBody>
      </p:sp>
      <p:pic>
        <p:nvPicPr>
          <p:cNvPr id="8" name="Graphic 7" descr="Folder Search with solid fill">
            <a:extLst>
              <a:ext uri="{FF2B5EF4-FFF2-40B4-BE49-F238E27FC236}">
                <a16:creationId xmlns:a16="http://schemas.microsoft.com/office/drawing/2014/main" id="{83A0C3B1-9DEB-3807-5BC8-DF7B810F24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8121" y="2322476"/>
            <a:ext cx="1106524" cy="1106524"/>
          </a:xfrm>
          <a:prstGeom prst="rect">
            <a:avLst/>
          </a:prstGeom>
        </p:spPr>
      </p:pic>
      <p:pic>
        <p:nvPicPr>
          <p:cNvPr id="14" name="Graphic 13" descr="Mental Health with solid fill">
            <a:extLst>
              <a:ext uri="{FF2B5EF4-FFF2-40B4-BE49-F238E27FC236}">
                <a16:creationId xmlns:a16="http://schemas.microsoft.com/office/drawing/2014/main" id="{ADF1AF4E-86B0-E8B9-3FF8-75C6ADA13B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85525" y="2310366"/>
            <a:ext cx="973936" cy="973936"/>
          </a:xfrm>
          <a:prstGeom prst="rect">
            <a:avLst/>
          </a:prstGeom>
        </p:spPr>
      </p:pic>
    </p:spTree>
    <p:extLst>
      <p:ext uri="{BB962C8B-B14F-4D97-AF65-F5344CB8AC3E}">
        <p14:creationId xmlns:p14="http://schemas.microsoft.com/office/powerpoint/2010/main" val="16818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0A703-07C6-6982-2161-F199D2DE2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E2ECB-F667-95BE-EFD1-352A0EE4E5E0}"/>
              </a:ext>
            </a:extLst>
          </p:cNvPr>
          <p:cNvSpPr>
            <a:spLocks noGrp="1"/>
          </p:cNvSpPr>
          <p:nvPr>
            <p:ph type="title"/>
          </p:nvPr>
        </p:nvSpPr>
        <p:spPr>
          <a:xfrm>
            <a:off x="636414" y="288628"/>
            <a:ext cx="10717386" cy="887205"/>
          </a:xfrm>
        </p:spPr>
        <p:txBody>
          <a:bodyPr>
            <a:normAutofit/>
          </a:bodyPr>
          <a:lstStyle/>
          <a:p>
            <a:r>
              <a:rPr lang="en-US" sz="2800" dirty="0">
                <a:solidFill>
                  <a:schemeClr val="accent1"/>
                </a:solidFill>
              </a:rPr>
              <a:t>Performance jumped up in Q3 2021 largely due to design shifts</a:t>
            </a:r>
          </a:p>
        </p:txBody>
      </p:sp>
      <p:sp>
        <p:nvSpPr>
          <p:cNvPr id="4" name="Google Shape;727;p30">
            <a:extLst>
              <a:ext uri="{FF2B5EF4-FFF2-40B4-BE49-F238E27FC236}">
                <a16:creationId xmlns:a16="http://schemas.microsoft.com/office/drawing/2014/main" id="{222CC448-F480-406A-9298-48B309BAE5A3}"/>
              </a:ext>
            </a:extLst>
          </p:cNvPr>
          <p:cNvSpPr/>
          <p:nvPr/>
        </p:nvSpPr>
        <p:spPr>
          <a:xfrm>
            <a:off x="692794" y="954286"/>
            <a:ext cx="10803235" cy="5385323"/>
          </a:xfrm>
          <a:custGeom>
            <a:avLst/>
            <a:gdLst/>
            <a:ahLst/>
            <a:cxnLst/>
            <a:rect l="l" t="t" r="r" b="b"/>
            <a:pathLst>
              <a:path w="16209074" h="8080088" extrusionOk="0">
                <a:moveTo>
                  <a:pt x="0" y="0"/>
                </a:moveTo>
                <a:lnTo>
                  <a:pt x="16209073" y="0"/>
                </a:lnTo>
                <a:lnTo>
                  <a:pt x="16209073" y="8080087"/>
                </a:lnTo>
                <a:lnTo>
                  <a:pt x="0" y="8080087"/>
                </a:lnTo>
                <a:lnTo>
                  <a:pt x="0" y="0"/>
                </a:lnTo>
                <a:close/>
              </a:path>
            </a:pathLst>
          </a:custGeom>
          <a:blipFill rotWithShape="1">
            <a:blip r:embed="rId3">
              <a:alphaModFix/>
            </a:blip>
            <a:stretch>
              <a:fillRect r="-86"/>
            </a:stretch>
          </a:blipFill>
          <a:ln>
            <a:noFill/>
          </a:ln>
        </p:spPr>
        <p:txBody>
          <a:bodyPr/>
          <a:lstStyle/>
          <a:p>
            <a:endParaRPr lang="en-US" sz="622"/>
          </a:p>
        </p:txBody>
      </p:sp>
      <p:cxnSp>
        <p:nvCxnSpPr>
          <p:cNvPr id="5" name="Google Shape;728;p30">
            <a:extLst>
              <a:ext uri="{FF2B5EF4-FFF2-40B4-BE49-F238E27FC236}">
                <a16:creationId xmlns:a16="http://schemas.microsoft.com/office/drawing/2014/main" id="{B5B76769-0B54-7372-FD89-5C0B2998A381}"/>
              </a:ext>
            </a:extLst>
          </p:cNvPr>
          <p:cNvCxnSpPr>
            <a:cxnSpLocks/>
          </p:cNvCxnSpPr>
          <p:nvPr/>
        </p:nvCxnSpPr>
        <p:spPr>
          <a:xfrm flipH="1" flipV="1">
            <a:off x="7289975" y="2881937"/>
            <a:ext cx="996381" cy="2084013"/>
          </a:xfrm>
          <a:prstGeom prst="straightConnector1">
            <a:avLst/>
          </a:prstGeom>
          <a:noFill/>
          <a:ln w="47625" cap="rnd" cmpd="sng">
            <a:solidFill>
              <a:srgbClr val="007071"/>
            </a:solidFill>
            <a:prstDash val="solid"/>
            <a:round/>
            <a:headEnd type="none" w="sm" len="sm"/>
            <a:tailEnd type="triangle" w="med" len="med"/>
          </a:ln>
        </p:spPr>
      </p:cxnSp>
      <p:grpSp>
        <p:nvGrpSpPr>
          <p:cNvPr id="6" name="Google Shape;729;p30">
            <a:extLst>
              <a:ext uri="{FF2B5EF4-FFF2-40B4-BE49-F238E27FC236}">
                <a16:creationId xmlns:a16="http://schemas.microsoft.com/office/drawing/2014/main" id="{AE455A18-E0FF-13A9-A70E-0799DE4E4D5C}"/>
              </a:ext>
            </a:extLst>
          </p:cNvPr>
          <p:cNvGrpSpPr/>
          <p:nvPr/>
        </p:nvGrpSpPr>
        <p:grpSpPr>
          <a:xfrm>
            <a:off x="7008388" y="4965950"/>
            <a:ext cx="1463747" cy="384977"/>
            <a:chOff x="0" y="-47625"/>
            <a:chExt cx="2928256" cy="770155"/>
          </a:xfrm>
        </p:grpSpPr>
        <p:sp>
          <p:nvSpPr>
            <p:cNvPr id="7" name="Google Shape;730;p30">
              <a:extLst>
                <a:ext uri="{FF2B5EF4-FFF2-40B4-BE49-F238E27FC236}">
                  <a16:creationId xmlns:a16="http://schemas.microsoft.com/office/drawing/2014/main" id="{1791DA80-8ED2-00B4-9988-8F23B708450E}"/>
                </a:ext>
              </a:extLst>
            </p:cNvPr>
            <p:cNvSpPr/>
            <p:nvPr/>
          </p:nvSpPr>
          <p:spPr>
            <a:xfrm>
              <a:off x="0" y="0"/>
              <a:ext cx="2928239" cy="722503"/>
            </a:xfrm>
            <a:custGeom>
              <a:avLst/>
              <a:gdLst/>
              <a:ahLst/>
              <a:cxnLst/>
              <a:rect l="l" t="t" r="r" b="b"/>
              <a:pathLst>
                <a:path w="2928239" h="722503" extrusionOk="0">
                  <a:moveTo>
                    <a:pt x="38100" y="0"/>
                  </a:moveTo>
                  <a:lnTo>
                    <a:pt x="2890139" y="0"/>
                  </a:lnTo>
                  <a:cubicBezTo>
                    <a:pt x="2911221" y="0"/>
                    <a:pt x="2928239" y="17018"/>
                    <a:pt x="2928239" y="38100"/>
                  </a:cubicBezTo>
                  <a:lnTo>
                    <a:pt x="2928239" y="684403"/>
                  </a:lnTo>
                  <a:cubicBezTo>
                    <a:pt x="2928239" y="705485"/>
                    <a:pt x="2911221" y="722503"/>
                    <a:pt x="2890139" y="722503"/>
                  </a:cubicBezTo>
                  <a:lnTo>
                    <a:pt x="38100" y="722503"/>
                  </a:lnTo>
                  <a:cubicBezTo>
                    <a:pt x="17018" y="722503"/>
                    <a:pt x="0" y="705485"/>
                    <a:pt x="0" y="684403"/>
                  </a:cubicBezTo>
                  <a:lnTo>
                    <a:pt x="0" y="38100"/>
                  </a:lnTo>
                  <a:cubicBezTo>
                    <a:pt x="0" y="17018"/>
                    <a:pt x="17018" y="0"/>
                    <a:pt x="38100" y="0"/>
                  </a:cubicBezTo>
                  <a:moveTo>
                    <a:pt x="38100" y="76200"/>
                  </a:moveTo>
                  <a:lnTo>
                    <a:pt x="38100" y="38100"/>
                  </a:lnTo>
                  <a:lnTo>
                    <a:pt x="76200" y="38100"/>
                  </a:lnTo>
                  <a:lnTo>
                    <a:pt x="76200" y="684403"/>
                  </a:lnTo>
                  <a:lnTo>
                    <a:pt x="38100" y="684403"/>
                  </a:lnTo>
                  <a:lnTo>
                    <a:pt x="38100" y="646303"/>
                  </a:lnTo>
                  <a:lnTo>
                    <a:pt x="2890139" y="646303"/>
                  </a:lnTo>
                  <a:lnTo>
                    <a:pt x="2890139" y="684403"/>
                  </a:lnTo>
                  <a:lnTo>
                    <a:pt x="2852039" y="684403"/>
                  </a:lnTo>
                  <a:lnTo>
                    <a:pt x="2852039" y="38100"/>
                  </a:lnTo>
                  <a:lnTo>
                    <a:pt x="2890139" y="38100"/>
                  </a:lnTo>
                  <a:lnTo>
                    <a:pt x="2890139" y="76200"/>
                  </a:lnTo>
                  <a:lnTo>
                    <a:pt x="38100" y="76200"/>
                  </a:lnTo>
                  <a:close/>
                </a:path>
              </a:pathLst>
            </a:custGeom>
            <a:solidFill>
              <a:srgbClr val="007071"/>
            </a:solidFill>
            <a:ln>
              <a:noFill/>
            </a:ln>
          </p:spPr>
          <p:txBody>
            <a:bodyPr spcFirstLastPara="1" wrap="square" lIns="60934" tIns="60934" rIns="60934" bIns="60934" anchor="ctr" anchorCtr="0">
              <a:noAutofit/>
            </a:bodyPr>
            <a:lstStyle/>
            <a:p>
              <a:endParaRPr sz="622"/>
            </a:p>
          </p:txBody>
        </p:sp>
        <p:sp>
          <p:nvSpPr>
            <p:cNvPr id="12" name="Google Shape;731;p30">
              <a:extLst>
                <a:ext uri="{FF2B5EF4-FFF2-40B4-BE49-F238E27FC236}">
                  <a16:creationId xmlns:a16="http://schemas.microsoft.com/office/drawing/2014/main" id="{84AAEE86-1D91-5199-18B3-F829B2663875}"/>
                </a:ext>
              </a:extLst>
            </p:cNvPr>
            <p:cNvSpPr txBox="1"/>
            <p:nvPr/>
          </p:nvSpPr>
          <p:spPr>
            <a:xfrm>
              <a:off x="0" y="-47625"/>
              <a:ext cx="2928256" cy="770155"/>
            </a:xfrm>
            <a:prstGeom prst="rect">
              <a:avLst/>
            </a:prstGeom>
            <a:noFill/>
            <a:ln>
              <a:noFill/>
            </a:ln>
          </p:spPr>
          <p:txBody>
            <a:bodyPr spcFirstLastPara="1" wrap="square" lIns="33858" tIns="33858" rIns="33858" bIns="33858" anchor="t" anchorCtr="0">
              <a:noAutofit/>
            </a:bodyPr>
            <a:lstStyle/>
            <a:p>
              <a:pPr algn="ctr">
                <a:lnSpc>
                  <a:spcPct val="120000"/>
                </a:lnSpc>
              </a:pPr>
              <a:r>
                <a:rPr lang="en-US" sz="1500" b="1">
                  <a:solidFill>
                    <a:srgbClr val="007071"/>
                  </a:solidFill>
                </a:rPr>
                <a:t>LOOK HERE</a:t>
              </a:r>
              <a:endParaRPr sz="622"/>
            </a:p>
          </p:txBody>
        </p:sp>
      </p:grpSp>
    </p:spTree>
    <p:extLst>
      <p:ext uri="{BB962C8B-B14F-4D97-AF65-F5344CB8AC3E}">
        <p14:creationId xmlns:p14="http://schemas.microsoft.com/office/powerpoint/2010/main" val="3836335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65042-391A-2B9D-0C8E-07C43D347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6CAE8-B1A8-27C0-C347-EBB9A63B3AD8}"/>
              </a:ext>
            </a:extLst>
          </p:cNvPr>
          <p:cNvSpPr>
            <a:spLocks noGrp="1"/>
          </p:cNvSpPr>
          <p:nvPr>
            <p:ph type="title"/>
          </p:nvPr>
        </p:nvSpPr>
        <p:spPr>
          <a:xfrm>
            <a:off x="838200" y="575437"/>
            <a:ext cx="9000744" cy="887205"/>
          </a:xfrm>
        </p:spPr>
        <p:txBody>
          <a:bodyPr>
            <a:normAutofit/>
          </a:bodyPr>
          <a:lstStyle/>
          <a:p>
            <a:r>
              <a:rPr lang="en-US" dirty="0">
                <a:solidFill>
                  <a:schemeClr val="accent3"/>
                </a:solidFill>
              </a:rPr>
              <a:t>Transitioning from Learning 1.0 to 2.0</a:t>
            </a:r>
            <a:endParaRPr lang="en-US" dirty="0"/>
          </a:p>
        </p:txBody>
      </p:sp>
      <p:sp>
        <p:nvSpPr>
          <p:cNvPr id="3" name="Content Placeholder 2">
            <a:extLst>
              <a:ext uri="{FF2B5EF4-FFF2-40B4-BE49-F238E27FC236}">
                <a16:creationId xmlns:a16="http://schemas.microsoft.com/office/drawing/2014/main" id="{B30DFAF5-5EE5-280B-2FA9-CAA3FD955FA6}"/>
              </a:ext>
            </a:extLst>
          </p:cNvPr>
          <p:cNvSpPr>
            <a:spLocks noGrp="1"/>
          </p:cNvSpPr>
          <p:nvPr>
            <p:ph idx="1"/>
          </p:nvPr>
        </p:nvSpPr>
        <p:spPr>
          <a:xfrm>
            <a:off x="838200" y="1694688"/>
            <a:ext cx="10515600" cy="4482275"/>
          </a:xfrm>
        </p:spPr>
        <p:txBody>
          <a:bodyPr/>
          <a:lstStyle/>
          <a:p>
            <a:r>
              <a:rPr lang="en-US" b="1" dirty="0">
                <a:solidFill>
                  <a:schemeClr val="accent3"/>
                </a:solidFill>
              </a:rPr>
              <a:t>Here are five key characteristics of each:</a:t>
            </a:r>
          </a:p>
          <a:p>
            <a:pPr lvl="1"/>
            <a:r>
              <a:rPr lang="en-US" b="1" dirty="0"/>
              <a:t>Content Centered   &gt;  Human Centered</a:t>
            </a:r>
          </a:p>
          <a:p>
            <a:pPr lvl="2"/>
            <a:r>
              <a:rPr lang="en-US" dirty="0"/>
              <a:t>Distributing content as the fulcrum of learning design   &gt;   Empowering students as the fulcrum of learning design</a:t>
            </a:r>
          </a:p>
          <a:p>
            <a:pPr lvl="1"/>
            <a:r>
              <a:rPr lang="en-US" b="1" dirty="0"/>
              <a:t>Abstract Learning  &gt;  Situated or Authentic Learning</a:t>
            </a:r>
          </a:p>
          <a:p>
            <a:pPr lvl="2"/>
            <a:r>
              <a:rPr lang="en-US" dirty="0"/>
              <a:t>Out of context reading and lectures  &gt;  Observing, interacting, problem solving embedded in real world contexts</a:t>
            </a:r>
          </a:p>
          <a:p>
            <a:pPr lvl="1"/>
            <a:r>
              <a:rPr lang="en-US" b="1" dirty="0"/>
              <a:t>Passive Learning  &gt; </a:t>
            </a:r>
            <a:r>
              <a:rPr lang="en-US" b="1" dirty="0">
                <a:solidFill>
                  <a:srgbClr val="FFFF00"/>
                </a:solidFill>
              </a:rPr>
              <a:t> Active Learning </a:t>
            </a:r>
          </a:p>
          <a:p>
            <a:pPr lvl="2"/>
            <a:r>
              <a:rPr lang="en-US" dirty="0"/>
              <a:t>Students learn by memorizing   &gt;  Students learn by doing</a:t>
            </a:r>
          </a:p>
          <a:p>
            <a:pPr lvl="1"/>
            <a:r>
              <a:rPr lang="en-US" b="1" dirty="0"/>
              <a:t>Objective Competence  &gt;  Skills Mastery</a:t>
            </a:r>
          </a:p>
          <a:p>
            <a:pPr lvl="2"/>
            <a:r>
              <a:rPr lang="en-US" dirty="0"/>
              <a:t> Identify, define, examine  &gt;  Demonstrate, acquire skill</a:t>
            </a:r>
          </a:p>
          <a:p>
            <a:pPr lvl="1"/>
            <a:r>
              <a:rPr lang="en-US" b="1" dirty="0"/>
              <a:t>Static Learning  &gt;  Dynamic Learning (think differentiation)</a:t>
            </a:r>
          </a:p>
          <a:p>
            <a:pPr lvl="2"/>
            <a:r>
              <a:rPr lang="en-US" dirty="0"/>
              <a:t>Everyone gets the same curriculum   &gt;  Curriculum based on students' schemas / prior knowledge*</a:t>
            </a:r>
          </a:p>
          <a:p>
            <a:endParaRPr lang="en-US" dirty="0"/>
          </a:p>
          <a:p>
            <a:endParaRPr lang="en-US" dirty="0"/>
          </a:p>
          <a:p>
            <a:endParaRPr lang="en-US" dirty="0"/>
          </a:p>
        </p:txBody>
      </p:sp>
    </p:spTree>
    <p:extLst>
      <p:ext uri="{BB962C8B-B14F-4D97-AF65-F5344CB8AC3E}">
        <p14:creationId xmlns:p14="http://schemas.microsoft.com/office/powerpoint/2010/main" val="24980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67;p33" descr="A screenshot of a graph  Description automatically generated with medium confidence">
            <a:extLst>
              <a:ext uri="{FF2B5EF4-FFF2-40B4-BE49-F238E27FC236}">
                <a16:creationId xmlns:a16="http://schemas.microsoft.com/office/drawing/2014/main" id="{56763C22-6E8E-7198-BD03-21F48A83016B}"/>
              </a:ext>
            </a:extLst>
          </p:cNvPr>
          <p:cNvSpPr/>
          <p:nvPr/>
        </p:nvSpPr>
        <p:spPr>
          <a:xfrm>
            <a:off x="25" y="173178"/>
            <a:ext cx="12188797" cy="6037750"/>
          </a:xfrm>
          <a:custGeom>
            <a:avLst/>
            <a:gdLst/>
            <a:ahLst/>
            <a:cxnLst/>
            <a:rect l="l" t="t" r="r" b="b"/>
            <a:pathLst>
              <a:path w="18287958" h="9058984" extrusionOk="0">
                <a:moveTo>
                  <a:pt x="0" y="0"/>
                </a:moveTo>
                <a:lnTo>
                  <a:pt x="18287957" y="0"/>
                </a:lnTo>
                <a:lnTo>
                  <a:pt x="18287957" y="9058985"/>
                </a:lnTo>
                <a:lnTo>
                  <a:pt x="0" y="9058985"/>
                </a:lnTo>
                <a:lnTo>
                  <a:pt x="0" y="0"/>
                </a:lnTo>
                <a:close/>
              </a:path>
            </a:pathLst>
          </a:custGeom>
          <a:blipFill rotWithShape="1">
            <a:blip r:embed="rId3">
              <a:alphaModFix/>
            </a:blip>
            <a:stretch>
              <a:fillRect t="-16046" r="-99" b="-18695"/>
            </a:stretch>
          </a:blipFill>
          <a:ln>
            <a:noFill/>
          </a:ln>
        </p:spPr>
        <p:txBody>
          <a:bodyPr/>
          <a:lstStyle/>
          <a:p>
            <a:endParaRPr lang="en-US" sz="622"/>
          </a:p>
        </p:txBody>
      </p:sp>
      <p:sp>
        <p:nvSpPr>
          <p:cNvPr id="2" name="Arrow: Up 1">
            <a:extLst>
              <a:ext uri="{FF2B5EF4-FFF2-40B4-BE49-F238E27FC236}">
                <a16:creationId xmlns:a16="http://schemas.microsoft.com/office/drawing/2014/main" id="{FA41B3CE-9D94-956C-C862-A890506BCBD2}"/>
              </a:ext>
            </a:extLst>
          </p:cNvPr>
          <p:cNvSpPr/>
          <p:nvPr/>
        </p:nvSpPr>
        <p:spPr>
          <a:xfrm>
            <a:off x="6564761" y="3859399"/>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836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DBB42-BBB2-74C6-616A-2C2AD74C4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01AB7-9D0F-B040-A48A-3B12A8D03533}"/>
              </a:ext>
            </a:extLst>
          </p:cNvPr>
          <p:cNvSpPr>
            <a:spLocks noGrp="1"/>
          </p:cNvSpPr>
          <p:nvPr>
            <p:ph type="title"/>
          </p:nvPr>
        </p:nvSpPr>
        <p:spPr>
          <a:xfrm>
            <a:off x="5181600" y="819115"/>
            <a:ext cx="6449122" cy="5219771"/>
          </a:xfrm>
        </p:spPr>
        <p:txBody>
          <a:bodyPr>
            <a:noAutofit/>
          </a:bodyPr>
          <a:lstStyle/>
          <a:p>
            <a:pPr fontAlgn="base">
              <a:lnSpc>
                <a:spcPct val="100000"/>
              </a:lnSpc>
            </a:pPr>
            <a:r>
              <a:rPr lang="en-US" sz="3200" i="0" spc="0" dirty="0">
                <a:solidFill>
                  <a:schemeClr val="accent3"/>
                </a:solidFill>
                <a:effectLst/>
              </a:rPr>
              <a:t>“Every maker of video games knows something that the makers of curriculum don't seem to understand. You'll never see a video game being advertised as being easy. Kids who do not like school will tell you it's not because it's too hard. It's because it's—boring</a:t>
            </a:r>
            <a:r>
              <a:rPr lang="en-US" sz="3200" i="0" u="none" strike="noStrike" spc="0" dirty="0">
                <a:solidFill>
                  <a:schemeClr val="accent3"/>
                </a:solidFill>
                <a:effectLst/>
              </a:rPr>
              <a:t>” </a:t>
            </a:r>
            <a:r>
              <a:rPr lang="en-US" sz="3200" i="0" spc="0" dirty="0">
                <a:solidFill>
                  <a:schemeClr val="accent3"/>
                </a:solidFill>
                <a:effectLst/>
              </a:rPr>
              <a:t>​</a:t>
            </a:r>
            <a:br>
              <a:rPr lang="en-US" sz="4000" b="0" spc="0" dirty="0">
                <a:solidFill>
                  <a:srgbClr val="000000"/>
                </a:solidFill>
              </a:rPr>
            </a:br>
            <a:r>
              <a:rPr lang="en-US" sz="2000" b="0" spc="300" dirty="0"/>
              <a:t>- Seymour </a:t>
            </a:r>
            <a:r>
              <a:rPr lang="en-US" sz="2000" b="0" spc="300" dirty="0" err="1"/>
              <a:t>Papert</a:t>
            </a:r>
            <a:r>
              <a:rPr lang="en-US" sz="2000" b="0" spc="300" dirty="0"/>
              <a:t>, Founder of Constructionism</a:t>
            </a:r>
          </a:p>
        </p:txBody>
      </p:sp>
      <p:sp>
        <p:nvSpPr>
          <p:cNvPr id="3" name="Google Shape;782;p34">
            <a:extLst>
              <a:ext uri="{FF2B5EF4-FFF2-40B4-BE49-F238E27FC236}">
                <a16:creationId xmlns:a16="http://schemas.microsoft.com/office/drawing/2014/main" id="{92BD3ABE-3C58-9B53-AF69-67590AA6EC28}"/>
              </a:ext>
            </a:extLst>
          </p:cNvPr>
          <p:cNvSpPr/>
          <p:nvPr/>
        </p:nvSpPr>
        <p:spPr>
          <a:xfrm>
            <a:off x="0" y="262200"/>
            <a:ext cx="4652838" cy="6594907"/>
          </a:xfrm>
          <a:custGeom>
            <a:avLst/>
            <a:gdLst/>
            <a:ahLst/>
            <a:cxnLst/>
            <a:rect l="l" t="t" r="r" b="b"/>
            <a:pathLst>
              <a:path w="6981075" h="9894937" extrusionOk="0">
                <a:moveTo>
                  <a:pt x="0" y="0"/>
                </a:moveTo>
                <a:lnTo>
                  <a:pt x="6981075" y="0"/>
                </a:lnTo>
                <a:lnTo>
                  <a:pt x="6981075" y="9894938"/>
                </a:lnTo>
                <a:lnTo>
                  <a:pt x="0" y="9894938"/>
                </a:lnTo>
                <a:lnTo>
                  <a:pt x="0" y="0"/>
                </a:lnTo>
                <a:close/>
              </a:path>
            </a:pathLst>
          </a:custGeom>
          <a:blipFill rotWithShape="1">
            <a:blip r:embed="rId3">
              <a:alphaModFix/>
            </a:blip>
            <a:stretch>
              <a:fillRect l="-11338" b="-11951"/>
            </a:stretch>
          </a:blipFill>
          <a:ln>
            <a:noFill/>
          </a:ln>
        </p:spPr>
        <p:txBody>
          <a:bodyPr/>
          <a:lstStyle/>
          <a:p>
            <a:endParaRPr lang="en-US" sz="622"/>
          </a:p>
        </p:txBody>
      </p:sp>
    </p:spTree>
    <p:extLst>
      <p:ext uri="{BB962C8B-B14F-4D97-AF65-F5344CB8AC3E}">
        <p14:creationId xmlns:p14="http://schemas.microsoft.com/office/powerpoint/2010/main" val="3259036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6;p35">
            <a:extLst>
              <a:ext uri="{FF2B5EF4-FFF2-40B4-BE49-F238E27FC236}">
                <a16:creationId xmlns:a16="http://schemas.microsoft.com/office/drawing/2014/main" id="{B7931A24-3E0F-6A0F-314A-DA030EC02E69}"/>
              </a:ext>
            </a:extLst>
          </p:cNvPr>
          <p:cNvSpPr/>
          <p:nvPr/>
        </p:nvSpPr>
        <p:spPr>
          <a:xfrm>
            <a:off x="900166" y="2897569"/>
            <a:ext cx="2018330" cy="853789"/>
          </a:xfrm>
          <a:custGeom>
            <a:avLst/>
            <a:gdLst/>
            <a:ahLst/>
            <a:cxnLst/>
            <a:rect l="l" t="t" r="r" b="b"/>
            <a:pathLst>
              <a:path w="3952240" h="1708023" extrusionOk="0">
                <a:moveTo>
                  <a:pt x="0" y="0"/>
                </a:moveTo>
                <a:lnTo>
                  <a:pt x="3952240" y="0"/>
                </a:lnTo>
                <a:lnTo>
                  <a:pt x="3952240" y="1708023"/>
                </a:lnTo>
                <a:lnTo>
                  <a:pt x="0" y="1708023"/>
                </a:lnTo>
                <a:close/>
              </a:path>
            </a:pathLst>
          </a:custGeom>
          <a:solidFill>
            <a:srgbClr val="A2C4C9"/>
          </a:solidFill>
          <a:ln>
            <a:noFill/>
          </a:ln>
        </p:spPr>
        <p:txBody>
          <a:bodyPr/>
          <a:lstStyle/>
          <a:p>
            <a:endParaRPr lang="en-US" sz="622"/>
          </a:p>
        </p:txBody>
      </p:sp>
      <p:sp>
        <p:nvSpPr>
          <p:cNvPr id="6" name="Google Shape;797;p35">
            <a:extLst>
              <a:ext uri="{FF2B5EF4-FFF2-40B4-BE49-F238E27FC236}">
                <a16:creationId xmlns:a16="http://schemas.microsoft.com/office/drawing/2014/main" id="{4D664072-3F3B-B747-696C-44BD9D9B7797}"/>
              </a:ext>
            </a:extLst>
          </p:cNvPr>
          <p:cNvSpPr/>
          <p:nvPr/>
        </p:nvSpPr>
        <p:spPr>
          <a:xfrm>
            <a:off x="2918525" y="2896314"/>
            <a:ext cx="8353408" cy="853789"/>
          </a:xfrm>
          <a:custGeom>
            <a:avLst/>
            <a:gdLst/>
            <a:ahLst/>
            <a:cxnLst/>
            <a:rect l="l" t="t" r="r" b="b"/>
            <a:pathLst>
              <a:path w="16711168" h="1708023" extrusionOk="0">
                <a:moveTo>
                  <a:pt x="0" y="0"/>
                </a:moveTo>
                <a:lnTo>
                  <a:pt x="16711168" y="0"/>
                </a:lnTo>
                <a:lnTo>
                  <a:pt x="16711168" y="1708023"/>
                </a:lnTo>
                <a:lnTo>
                  <a:pt x="0" y="1708023"/>
                </a:lnTo>
                <a:close/>
              </a:path>
            </a:pathLst>
          </a:custGeom>
          <a:solidFill>
            <a:srgbClr val="007071"/>
          </a:solidFill>
          <a:ln>
            <a:noFill/>
          </a:ln>
        </p:spPr>
        <p:txBody>
          <a:bodyPr/>
          <a:lstStyle/>
          <a:p>
            <a:endParaRPr lang="en-US" sz="622"/>
          </a:p>
        </p:txBody>
      </p:sp>
      <p:sp>
        <p:nvSpPr>
          <p:cNvPr id="7" name="Google Shape;798;p35">
            <a:extLst>
              <a:ext uri="{FF2B5EF4-FFF2-40B4-BE49-F238E27FC236}">
                <a16:creationId xmlns:a16="http://schemas.microsoft.com/office/drawing/2014/main" id="{EDEDB6B3-6089-9C71-91FD-B8C1EC7C7710}"/>
              </a:ext>
            </a:extLst>
          </p:cNvPr>
          <p:cNvSpPr txBox="1"/>
          <p:nvPr/>
        </p:nvSpPr>
        <p:spPr>
          <a:xfrm>
            <a:off x="1390726" y="3284853"/>
            <a:ext cx="1079962" cy="275717"/>
          </a:xfrm>
          <a:prstGeom prst="rect">
            <a:avLst/>
          </a:prstGeom>
          <a:noFill/>
          <a:ln>
            <a:noFill/>
          </a:ln>
        </p:spPr>
        <p:txBody>
          <a:bodyPr spcFirstLastPara="1" wrap="square" lIns="0" tIns="0" rIns="0" bIns="0" anchor="t" anchorCtr="0">
            <a:spAutoFit/>
          </a:bodyPr>
          <a:lstStyle/>
          <a:p>
            <a:pPr algn="ctr">
              <a:lnSpc>
                <a:spcPct val="55979"/>
              </a:lnSpc>
            </a:pPr>
            <a:r>
              <a:rPr lang="en-US" sz="3199" b="1">
                <a:solidFill>
                  <a:srgbClr val="FFFFFF"/>
                </a:solidFill>
              </a:rPr>
              <a:t>20%</a:t>
            </a:r>
            <a:endParaRPr sz="622"/>
          </a:p>
        </p:txBody>
      </p:sp>
      <p:sp>
        <p:nvSpPr>
          <p:cNvPr id="8" name="Google Shape;799;p35">
            <a:extLst>
              <a:ext uri="{FF2B5EF4-FFF2-40B4-BE49-F238E27FC236}">
                <a16:creationId xmlns:a16="http://schemas.microsoft.com/office/drawing/2014/main" id="{BF587F75-1324-88DE-711D-0BD73AC14CB0}"/>
              </a:ext>
            </a:extLst>
          </p:cNvPr>
          <p:cNvSpPr txBox="1"/>
          <p:nvPr/>
        </p:nvSpPr>
        <p:spPr>
          <a:xfrm>
            <a:off x="6678709" y="3284853"/>
            <a:ext cx="1056142" cy="275717"/>
          </a:xfrm>
          <a:prstGeom prst="rect">
            <a:avLst/>
          </a:prstGeom>
          <a:noFill/>
          <a:ln>
            <a:noFill/>
          </a:ln>
        </p:spPr>
        <p:txBody>
          <a:bodyPr spcFirstLastPara="1" wrap="square" lIns="0" tIns="0" rIns="0" bIns="0" anchor="t" anchorCtr="0">
            <a:spAutoFit/>
          </a:bodyPr>
          <a:lstStyle/>
          <a:p>
            <a:pPr algn="ctr">
              <a:lnSpc>
                <a:spcPct val="55979"/>
              </a:lnSpc>
            </a:pPr>
            <a:r>
              <a:rPr lang="en-US" sz="3199" b="1">
                <a:solidFill>
                  <a:srgbClr val="FFFFFF"/>
                </a:solidFill>
              </a:rPr>
              <a:t>80%</a:t>
            </a:r>
            <a:endParaRPr sz="622"/>
          </a:p>
        </p:txBody>
      </p:sp>
      <p:sp>
        <p:nvSpPr>
          <p:cNvPr id="9" name="Google Shape;800;p35">
            <a:extLst>
              <a:ext uri="{FF2B5EF4-FFF2-40B4-BE49-F238E27FC236}">
                <a16:creationId xmlns:a16="http://schemas.microsoft.com/office/drawing/2014/main" id="{BC695DE8-6306-CE2F-E2D9-547BEED3023C}"/>
              </a:ext>
            </a:extLst>
          </p:cNvPr>
          <p:cNvSpPr txBox="1"/>
          <p:nvPr/>
        </p:nvSpPr>
        <p:spPr>
          <a:xfrm>
            <a:off x="900165" y="1982832"/>
            <a:ext cx="3835534" cy="482376"/>
          </a:xfrm>
          <a:prstGeom prst="rect">
            <a:avLst/>
          </a:prstGeom>
          <a:noFill/>
          <a:ln>
            <a:noFill/>
          </a:ln>
        </p:spPr>
        <p:txBody>
          <a:bodyPr spcFirstLastPara="1" wrap="square" lIns="0" tIns="0" rIns="0" bIns="0" anchor="t" anchorCtr="0">
            <a:spAutoFit/>
          </a:bodyPr>
          <a:lstStyle/>
          <a:p>
            <a:pPr>
              <a:lnSpc>
                <a:spcPct val="167964"/>
              </a:lnSpc>
            </a:pPr>
            <a:r>
              <a:rPr lang="en-US" sz="1866" dirty="0">
                <a:latin typeface="Arial" panose="020B0604020202020204" pitchFamily="34" charset="0"/>
                <a:ea typeface="Montserrat"/>
                <a:cs typeface="Arial" panose="020B0604020202020204" pitchFamily="34" charset="0"/>
                <a:sym typeface="Montserrat"/>
              </a:rPr>
              <a:t>Students Learn by Memorizing</a:t>
            </a:r>
            <a:endParaRPr lang="en-US" sz="622" dirty="0">
              <a:latin typeface="Arial" panose="020B0604020202020204" pitchFamily="34" charset="0"/>
              <a:cs typeface="Arial" panose="020B0604020202020204" pitchFamily="34" charset="0"/>
            </a:endParaRPr>
          </a:p>
        </p:txBody>
      </p:sp>
      <p:sp>
        <p:nvSpPr>
          <p:cNvPr id="10" name="Google Shape;801;p35">
            <a:extLst>
              <a:ext uri="{FF2B5EF4-FFF2-40B4-BE49-F238E27FC236}">
                <a16:creationId xmlns:a16="http://schemas.microsoft.com/office/drawing/2014/main" id="{46348934-85BD-2685-B644-603505ECF6E5}"/>
              </a:ext>
            </a:extLst>
          </p:cNvPr>
          <p:cNvSpPr txBox="1"/>
          <p:nvPr/>
        </p:nvSpPr>
        <p:spPr>
          <a:xfrm>
            <a:off x="6984908" y="1982832"/>
            <a:ext cx="4287083" cy="482376"/>
          </a:xfrm>
          <a:prstGeom prst="rect">
            <a:avLst/>
          </a:prstGeom>
          <a:noFill/>
          <a:ln>
            <a:noFill/>
          </a:ln>
        </p:spPr>
        <p:txBody>
          <a:bodyPr spcFirstLastPara="1" wrap="square" lIns="0" tIns="0" rIns="0" bIns="0" anchor="t" anchorCtr="0">
            <a:spAutoFit/>
          </a:bodyPr>
          <a:lstStyle/>
          <a:p>
            <a:pPr algn="r">
              <a:lnSpc>
                <a:spcPct val="167964"/>
              </a:lnSpc>
            </a:pPr>
            <a:r>
              <a:rPr lang="en-US" sz="1866" dirty="0">
                <a:latin typeface="Arial" panose="020B0604020202020204" pitchFamily="34" charset="0"/>
                <a:ea typeface="Montserrat"/>
                <a:cs typeface="Arial" panose="020B0604020202020204" pitchFamily="34" charset="0"/>
                <a:sym typeface="Montserrat"/>
              </a:rPr>
              <a:t>Students Learn by Doing </a:t>
            </a:r>
            <a:endParaRPr sz="622" dirty="0">
              <a:latin typeface="Arial" panose="020B0604020202020204" pitchFamily="34" charset="0"/>
              <a:cs typeface="Arial" panose="020B0604020202020204" pitchFamily="34" charset="0"/>
            </a:endParaRPr>
          </a:p>
        </p:txBody>
      </p:sp>
      <p:sp>
        <p:nvSpPr>
          <p:cNvPr id="11" name="Google Shape;802;p35">
            <a:extLst>
              <a:ext uri="{FF2B5EF4-FFF2-40B4-BE49-F238E27FC236}">
                <a16:creationId xmlns:a16="http://schemas.microsoft.com/office/drawing/2014/main" id="{EC792A7F-0B03-758B-09CA-AF11B22CE512}"/>
              </a:ext>
            </a:extLst>
          </p:cNvPr>
          <p:cNvSpPr txBox="1"/>
          <p:nvPr/>
        </p:nvSpPr>
        <p:spPr>
          <a:xfrm>
            <a:off x="900165" y="2449507"/>
            <a:ext cx="2688363" cy="396070"/>
          </a:xfrm>
          <a:prstGeom prst="rect">
            <a:avLst/>
          </a:prstGeom>
          <a:noFill/>
          <a:ln>
            <a:noFill/>
          </a:ln>
        </p:spPr>
        <p:txBody>
          <a:bodyPr spcFirstLastPara="1" wrap="square" lIns="0" tIns="0" rIns="0" bIns="0" anchor="t" anchorCtr="0">
            <a:spAutoFit/>
          </a:bodyPr>
          <a:lstStyle/>
          <a:p>
            <a:pPr>
              <a:lnSpc>
                <a:spcPct val="168029"/>
              </a:lnSpc>
            </a:pPr>
            <a:r>
              <a:rPr lang="en-US" sz="1532" dirty="0">
                <a:latin typeface="Arial" panose="020B0604020202020204" pitchFamily="34" charset="0"/>
                <a:ea typeface="Montserrat"/>
                <a:cs typeface="Arial" panose="020B0604020202020204" pitchFamily="34" charset="0"/>
                <a:sym typeface="Montserrat"/>
              </a:rPr>
              <a:t>read, watch, listen, view</a:t>
            </a:r>
            <a:endParaRPr sz="622" dirty="0">
              <a:latin typeface="Arial" panose="020B0604020202020204" pitchFamily="34" charset="0"/>
              <a:cs typeface="Arial" panose="020B0604020202020204" pitchFamily="34" charset="0"/>
            </a:endParaRPr>
          </a:p>
        </p:txBody>
      </p:sp>
      <p:sp>
        <p:nvSpPr>
          <p:cNvPr id="12" name="Google Shape;803;p35">
            <a:extLst>
              <a:ext uri="{FF2B5EF4-FFF2-40B4-BE49-F238E27FC236}">
                <a16:creationId xmlns:a16="http://schemas.microsoft.com/office/drawing/2014/main" id="{DFC972B1-AD1D-5FE0-5973-592572BF19B5}"/>
              </a:ext>
            </a:extLst>
          </p:cNvPr>
          <p:cNvSpPr txBox="1"/>
          <p:nvPr/>
        </p:nvSpPr>
        <p:spPr>
          <a:xfrm>
            <a:off x="8665056" y="2449507"/>
            <a:ext cx="2606936" cy="396070"/>
          </a:xfrm>
          <a:prstGeom prst="rect">
            <a:avLst/>
          </a:prstGeom>
          <a:noFill/>
          <a:ln>
            <a:noFill/>
          </a:ln>
        </p:spPr>
        <p:txBody>
          <a:bodyPr spcFirstLastPara="1" wrap="square" lIns="0" tIns="0" rIns="0" bIns="0" anchor="t" anchorCtr="0">
            <a:spAutoFit/>
          </a:bodyPr>
          <a:lstStyle/>
          <a:p>
            <a:pPr algn="r">
              <a:lnSpc>
                <a:spcPct val="168029"/>
              </a:lnSpc>
            </a:pPr>
            <a:r>
              <a:rPr lang="en-US" sz="1532" dirty="0">
                <a:latin typeface="Arial" panose="020B0604020202020204" pitchFamily="34" charset="0"/>
                <a:ea typeface="Montserrat"/>
                <a:cs typeface="Arial" panose="020B0604020202020204" pitchFamily="34" charset="0"/>
                <a:sym typeface="Montserrat"/>
              </a:rPr>
              <a:t>ask, create, do, decide </a:t>
            </a:r>
            <a:endParaRPr sz="622" dirty="0">
              <a:latin typeface="Arial" panose="020B0604020202020204" pitchFamily="34" charset="0"/>
              <a:cs typeface="Arial" panose="020B0604020202020204" pitchFamily="34" charset="0"/>
            </a:endParaRPr>
          </a:p>
        </p:txBody>
      </p:sp>
      <p:sp>
        <p:nvSpPr>
          <p:cNvPr id="13" name="Google Shape;805;p35">
            <a:extLst>
              <a:ext uri="{FF2B5EF4-FFF2-40B4-BE49-F238E27FC236}">
                <a16:creationId xmlns:a16="http://schemas.microsoft.com/office/drawing/2014/main" id="{61C77DC3-4A92-B529-3A97-FCCF67789F77}"/>
              </a:ext>
            </a:extLst>
          </p:cNvPr>
          <p:cNvSpPr txBox="1"/>
          <p:nvPr/>
        </p:nvSpPr>
        <p:spPr>
          <a:xfrm>
            <a:off x="900165" y="300751"/>
            <a:ext cx="4198173" cy="620234"/>
          </a:xfrm>
          <a:prstGeom prst="rect">
            <a:avLst/>
          </a:prstGeom>
          <a:noFill/>
          <a:ln>
            <a:noFill/>
          </a:ln>
        </p:spPr>
        <p:txBody>
          <a:bodyPr spcFirstLastPara="1" wrap="square" lIns="0" tIns="0" rIns="0" bIns="0" anchor="t" anchorCtr="0">
            <a:spAutoFit/>
          </a:bodyPr>
          <a:lstStyle/>
          <a:p>
            <a:pPr>
              <a:lnSpc>
                <a:spcPct val="168027"/>
              </a:lnSpc>
            </a:pPr>
            <a:r>
              <a:rPr lang="en-US" sz="2399" b="1" dirty="0">
                <a:solidFill>
                  <a:srgbClr val="007071"/>
                </a:solidFill>
                <a:latin typeface="Arial" panose="020B0604020202020204" pitchFamily="34" charset="0"/>
                <a:ea typeface="Montserrat"/>
                <a:cs typeface="Arial" panose="020B0604020202020204" pitchFamily="34" charset="0"/>
                <a:sym typeface="Montserrat"/>
              </a:rPr>
              <a:t>Passive Learning</a:t>
            </a:r>
            <a:endParaRPr lang="en-US" sz="622" b="1" dirty="0">
              <a:latin typeface="Arial" panose="020B0604020202020204" pitchFamily="34" charset="0"/>
              <a:cs typeface="Arial" panose="020B0604020202020204" pitchFamily="34" charset="0"/>
            </a:endParaRPr>
          </a:p>
        </p:txBody>
      </p:sp>
      <p:sp>
        <p:nvSpPr>
          <p:cNvPr id="14" name="Google Shape;806;p35">
            <a:extLst>
              <a:ext uri="{FF2B5EF4-FFF2-40B4-BE49-F238E27FC236}">
                <a16:creationId xmlns:a16="http://schemas.microsoft.com/office/drawing/2014/main" id="{CB56B78B-0C51-D09D-0B60-D99EDDBB9437}"/>
              </a:ext>
            </a:extLst>
          </p:cNvPr>
          <p:cNvSpPr txBox="1"/>
          <p:nvPr/>
        </p:nvSpPr>
        <p:spPr>
          <a:xfrm>
            <a:off x="7090865" y="278756"/>
            <a:ext cx="4158583" cy="620234"/>
          </a:xfrm>
          <a:prstGeom prst="rect">
            <a:avLst/>
          </a:prstGeom>
          <a:noFill/>
          <a:ln>
            <a:noFill/>
          </a:ln>
        </p:spPr>
        <p:txBody>
          <a:bodyPr spcFirstLastPara="1" wrap="square" lIns="0" tIns="0" rIns="0" bIns="0" anchor="t" anchorCtr="0">
            <a:spAutoFit/>
          </a:bodyPr>
          <a:lstStyle/>
          <a:p>
            <a:pPr algn="r">
              <a:lnSpc>
                <a:spcPct val="168027"/>
              </a:lnSpc>
            </a:pPr>
            <a:r>
              <a:rPr lang="en-US" sz="2399" b="1" dirty="0">
                <a:solidFill>
                  <a:srgbClr val="007071"/>
                </a:solidFill>
                <a:latin typeface="Arial" panose="020B0604020202020204" pitchFamily="34" charset="0"/>
                <a:ea typeface="Montserrat"/>
                <a:cs typeface="Arial" panose="020B0604020202020204" pitchFamily="34" charset="0"/>
                <a:sym typeface="Montserrat"/>
              </a:rPr>
              <a:t>Active Learning</a:t>
            </a:r>
            <a:endParaRPr lang="en-US" sz="622" b="1" dirty="0">
              <a:latin typeface="Arial" panose="020B0604020202020204" pitchFamily="34" charset="0"/>
              <a:cs typeface="Arial" panose="020B0604020202020204" pitchFamily="34" charset="0"/>
            </a:endParaRPr>
          </a:p>
        </p:txBody>
      </p:sp>
      <p:cxnSp>
        <p:nvCxnSpPr>
          <p:cNvPr id="15" name="Google Shape;807;p35">
            <a:extLst>
              <a:ext uri="{FF2B5EF4-FFF2-40B4-BE49-F238E27FC236}">
                <a16:creationId xmlns:a16="http://schemas.microsoft.com/office/drawing/2014/main" id="{74473134-7726-EE17-DCA0-90F89AE50B59}"/>
              </a:ext>
            </a:extLst>
          </p:cNvPr>
          <p:cNvCxnSpPr>
            <a:cxnSpLocks/>
          </p:cNvCxnSpPr>
          <p:nvPr/>
        </p:nvCxnSpPr>
        <p:spPr>
          <a:xfrm>
            <a:off x="4200325" y="570581"/>
            <a:ext cx="3791351" cy="0"/>
          </a:xfrm>
          <a:prstGeom prst="straightConnector1">
            <a:avLst/>
          </a:prstGeom>
          <a:noFill/>
          <a:ln w="28575" cap="rnd" cmpd="sng">
            <a:solidFill>
              <a:srgbClr val="007071"/>
            </a:solidFill>
            <a:prstDash val="solid"/>
            <a:round/>
            <a:headEnd type="none" w="sm" len="sm"/>
            <a:tailEnd type="stealth" w="med" len="med"/>
          </a:ln>
        </p:spPr>
      </p:cxnSp>
    </p:spTree>
    <p:extLst>
      <p:ext uri="{BB962C8B-B14F-4D97-AF65-F5344CB8AC3E}">
        <p14:creationId xmlns:p14="http://schemas.microsoft.com/office/powerpoint/2010/main" val="1464649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9AE4C-276E-8BDA-873B-FB8129258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A0F98-F700-4B0C-2644-ECABBD779670}"/>
              </a:ext>
            </a:extLst>
          </p:cNvPr>
          <p:cNvSpPr>
            <a:spLocks noGrp="1"/>
          </p:cNvSpPr>
          <p:nvPr>
            <p:ph type="title"/>
          </p:nvPr>
        </p:nvSpPr>
        <p:spPr>
          <a:xfrm>
            <a:off x="636414" y="288628"/>
            <a:ext cx="10717386" cy="887205"/>
          </a:xfrm>
        </p:spPr>
        <p:txBody>
          <a:bodyPr>
            <a:normAutofit/>
          </a:bodyPr>
          <a:lstStyle/>
          <a:p>
            <a:r>
              <a:rPr lang="en-US" sz="2800" dirty="0">
                <a:solidFill>
                  <a:schemeClr val="accent1"/>
                </a:solidFill>
              </a:rPr>
              <a:t>We’ve seen a consistent improvement in retention is this course</a:t>
            </a:r>
          </a:p>
        </p:txBody>
      </p:sp>
      <p:sp>
        <p:nvSpPr>
          <p:cNvPr id="3" name="Google Shape;819;p36">
            <a:extLst>
              <a:ext uri="{FF2B5EF4-FFF2-40B4-BE49-F238E27FC236}">
                <a16:creationId xmlns:a16="http://schemas.microsoft.com/office/drawing/2014/main" id="{BCD3FC9D-50A7-38DF-A4FA-25B58D7085FC}"/>
              </a:ext>
            </a:extLst>
          </p:cNvPr>
          <p:cNvSpPr/>
          <p:nvPr/>
        </p:nvSpPr>
        <p:spPr>
          <a:xfrm>
            <a:off x="716534" y="1058919"/>
            <a:ext cx="10517484" cy="5258742"/>
          </a:xfrm>
          <a:custGeom>
            <a:avLst/>
            <a:gdLst/>
            <a:ahLst/>
            <a:cxnLst/>
            <a:rect l="l" t="t" r="r" b="b"/>
            <a:pathLst>
              <a:path w="15780336" h="7890168" extrusionOk="0">
                <a:moveTo>
                  <a:pt x="0" y="0"/>
                </a:moveTo>
                <a:lnTo>
                  <a:pt x="15780335" y="0"/>
                </a:lnTo>
                <a:lnTo>
                  <a:pt x="15780335" y="7890168"/>
                </a:lnTo>
                <a:lnTo>
                  <a:pt x="0" y="7890168"/>
                </a:lnTo>
                <a:lnTo>
                  <a:pt x="0" y="0"/>
                </a:lnTo>
                <a:close/>
              </a:path>
            </a:pathLst>
          </a:custGeom>
          <a:blipFill rotWithShape="1">
            <a:blip r:embed="rId3">
              <a:alphaModFix/>
            </a:blip>
            <a:stretch>
              <a:fillRect/>
            </a:stretch>
          </a:blipFill>
          <a:ln>
            <a:noFill/>
          </a:ln>
        </p:spPr>
        <p:txBody>
          <a:bodyPr/>
          <a:lstStyle/>
          <a:p>
            <a:endParaRPr lang="en-US" sz="622"/>
          </a:p>
        </p:txBody>
      </p:sp>
      <p:cxnSp>
        <p:nvCxnSpPr>
          <p:cNvPr id="9" name="Google Shape;821;p36">
            <a:extLst>
              <a:ext uri="{FF2B5EF4-FFF2-40B4-BE49-F238E27FC236}">
                <a16:creationId xmlns:a16="http://schemas.microsoft.com/office/drawing/2014/main" id="{ACFE6736-25A6-6219-792E-856E3227A167}"/>
              </a:ext>
            </a:extLst>
          </p:cNvPr>
          <p:cNvCxnSpPr>
            <a:cxnSpLocks/>
          </p:cNvCxnSpPr>
          <p:nvPr/>
        </p:nvCxnSpPr>
        <p:spPr>
          <a:xfrm flipH="1" flipV="1">
            <a:off x="8594184" y="2374120"/>
            <a:ext cx="163961" cy="1233031"/>
          </a:xfrm>
          <a:prstGeom prst="straightConnector1">
            <a:avLst/>
          </a:prstGeom>
          <a:noFill/>
          <a:ln w="9525" cap="rnd" cmpd="sng">
            <a:solidFill>
              <a:srgbClr val="007071"/>
            </a:solidFill>
            <a:prstDash val="solid"/>
            <a:round/>
            <a:headEnd type="none" w="sm" len="sm"/>
            <a:tailEnd type="triangle" w="med" len="med"/>
          </a:ln>
        </p:spPr>
      </p:cxnSp>
      <p:grpSp>
        <p:nvGrpSpPr>
          <p:cNvPr id="4" name="Google Shape;729;p30">
            <a:extLst>
              <a:ext uri="{FF2B5EF4-FFF2-40B4-BE49-F238E27FC236}">
                <a16:creationId xmlns:a16="http://schemas.microsoft.com/office/drawing/2014/main" id="{CFF41E26-1372-E6D6-484B-1BBC35359DA2}"/>
              </a:ext>
            </a:extLst>
          </p:cNvPr>
          <p:cNvGrpSpPr/>
          <p:nvPr/>
        </p:nvGrpSpPr>
        <p:grpSpPr>
          <a:xfrm>
            <a:off x="7944290" y="3607151"/>
            <a:ext cx="1463747" cy="384977"/>
            <a:chOff x="0" y="-47625"/>
            <a:chExt cx="2928256" cy="770155"/>
          </a:xfrm>
        </p:grpSpPr>
        <p:sp>
          <p:nvSpPr>
            <p:cNvPr id="5" name="Google Shape;730;p30">
              <a:extLst>
                <a:ext uri="{FF2B5EF4-FFF2-40B4-BE49-F238E27FC236}">
                  <a16:creationId xmlns:a16="http://schemas.microsoft.com/office/drawing/2014/main" id="{B62B7F6F-79E1-738C-8069-A9D73961B509}"/>
                </a:ext>
              </a:extLst>
            </p:cNvPr>
            <p:cNvSpPr/>
            <p:nvPr/>
          </p:nvSpPr>
          <p:spPr>
            <a:xfrm>
              <a:off x="0" y="0"/>
              <a:ext cx="2928239" cy="722503"/>
            </a:xfrm>
            <a:custGeom>
              <a:avLst/>
              <a:gdLst/>
              <a:ahLst/>
              <a:cxnLst/>
              <a:rect l="l" t="t" r="r" b="b"/>
              <a:pathLst>
                <a:path w="2928239" h="722503" extrusionOk="0">
                  <a:moveTo>
                    <a:pt x="38100" y="0"/>
                  </a:moveTo>
                  <a:lnTo>
                    <a:pt x="2890139" y="0"/>
                  </a:lnTo>
                  <a:cubicBezTo>
                    <a:pt x="2911221" y="0"/>
                    <a:pt x="2928239" y="17018"/>
                    <a:pt x="2928239" y="38100"/>
                  </a:cubicBezTo>
                  <a:lnTo>
                    <a:pt x="2928239" y="684403"/>
                  </a:lnTo>
                  <a:cubicBezTo>
                    <a:pt x="2928239" y="705485"/>
                    <a:pt x="2911221" y="722503"/>
                    <a:pt x="2890139" y="722503"/>
                  </a:cubicBezTo>
                  <a:lnTo>
                    <a:pt x="38100" y="722503"/>
                  </a:lnTo>
                  <a:cubicBezTo>
                    <a:pt x="17018" y="722503"/>
                    <a:pt x="0" y="705485"/>
                    <a:pt x="0" y="684403"/>
                  </a:cubicBezTo>
                  <a:lnTo>
                    <a:pt x="0" y="38100"/>
                  </a:lnTo>
                  <a:cubicBezTo>
                    <a:pt x="0" y="17018"/>
                    <a:pt x="17018" y="0"/>
                    <a:pt x="38100" y="0"/>
                  </a:cubicBezTo>
                  <a:moveTo>
                    <a:pt x="38100" y="76200"/>
                  </a:moveTo>
                  <a:lnTo>
                    <a:pt x="38100" y="38100"/>
                  </a:lnTo>
                  <a:lnTo>
                    <a:pt x="76200" y="38100"/>
                  </a:lnTo>
                  <a:lnTo>
                    <a:pt x="76200" y="684403"/>
                  </a:lnTo>
                  <a:lnTo>
                    <a:pt x="38100" y="684403"/>
                  </a:lnTo>
                  <a:lnTo>
                    <a:pt x="38100" y="646303"/>
                  </a:lnTo>
                  <a:lnTo>
                    <a:pt x="2890139" y="646303"/>
                  </a:lnTo>
                  <a:lnTo>
                    <a:pt x="2890139" y="684403"/>
                  </a:lnTo>
                  <a:lnTo>
                    <a:pt x="2852039" y="684403"/>
                  </a:lnTo>
                  <a:lnTo>
                    <a:pt x="2852039" y="38100"/>
                  </a:lnTo>
                  <a:lnTo>
                    <a:pt x="2890139" y="38100"/>
                  </a:lnTo>
                  <a:lnTo>
                    <a:pt x="2890139" y="76200"/>
                  </a:lnTo>
                  <a:lnTo>
                    <a:pt x="38100" y="76200"/>
                  </a:lnTo>
                  <a:close/>
                </a:path>
              </a:pathLst>
            </a:custGeom>
            <a:solidFill>
              <a:srgbClr val="007071"/>
            </a:solidFill>
            <a:ln>
              <a:noFill/>
            </a:ln>
          </p:spPr>
          <p:txBody>
            <a:bodyPr spcFirstLastPara="1" wrap="square" lIns="60934" tIns="60934" rIns="60934" bIns="60934" anchor="ctr" anchorCtr="0">
              <a:noAutofit/>
            </a:bodyPr>
            <a:lstStyle/>
            <a:p>
              <a:endParaRPr sz="622"/>
            </a:p>
          </p:txBody>
        </p:sp>
        <p:sp>
          <p:nvSpPr>
            <p:cNvPr id="6" name="Google Shape;731;p30">
              <a:extLst>
                <a:ext uri="{FF2B5EF4-FFF2-40B4-BE49-F238E27FC236}">
                  <a16:creationId xmlns:a16="http://schemas.microsoft.com/office/drawing/2014/main" id="{B21B19AD-7169-0913-BB67-6D8588F9BFFD}"/>
                </a:ext>
              </a:extLst>
            </p:cNvPr>
            <p:cNvSpPr txBox="1"/>
            <p:nvPr/>
          </p:nvSpPr>
          <p:spPr>
            <a:xfrm>
              <a:off x="0" y="-47625"/>
              <a:ext cx="2928256" cy="770155"/>
            </a:xfrm>
            <a:prstGeom prst="rect">
              <a:avLst/>
            </a:prstGeom>
            <a:noFill/>
            <a:ln>
              <a:noFill/>
            </a:ln>
          </p:spPr>
          <p:txBody>
            <a:bodyPr spcFirstLastPara="1" wrap="square" lIns="33858" tIns="33858" rIns="33858" bIns="33858" anchor="t" anchorCtr="0">
              <a:noAutofit/>
            </a:bodyPr>
            <a:lstStyle/>
            <a:p>
              <a:pPr algn="ctr">
                <a:lnSpc>
                  <a:spcPct val="120000"/>
                </a:lnSpc>
              </a:pPr>
              <a:r>
                <a:rPr lang="en-US" sz="1500" b="1">
                  <a:solidFill>
                    <a:srgbClr val="007071"/>
                  </a:solidFill>
                </a:rPr>
                <a:t>LOOK HERE</a:t>
              </a:r>
              <a:endParaRPr sz="622"/>
            </a:p>
          </p:txBody>
        </p:sp>
      </p:grpSp>
    </p:spTree>
    <p:extLst>
      <p:ext uri="{BB962C8B-B14F-4D97-AF65-F5344CB8AC3E}">
        <p14:creationId xmlns:p14="http://schemas.microsoft.com/office/powerpoint/2010/main" val="958438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D562E-E8AE-F610-7381-F78DF85A7A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2D9C5-A1F2-3E2F-8B56-5710C9641268}"/>
              </a:ext>
            </a:extLst>
          </p:cNvPr>
          <p:cNvSpPr>
            <a:spLocks noGrp="1"/>
          </p:cNvSpPr>
          <p:nvPr>
            <p:ph type="title"/>
          </p:nvPr>
        </p:nvSpPr>
        <p:spPr>
          <a:xfrm>
            <a:off x="838200" y="575437"/>
            <a:ext cx="9000744" cy="887205"/>
          </a:xfrm>
        </p:spPr>
        <p:txBody>
          <a:bodyPr>
            <a:normAutofit/>
          </a:bodyPr>
          <a:lstStyle/>
          <a:p>
            <a:r>
              <a:rPr lang="en-US" dirty="0">
                <a:solidFill>
                  <a:schemeClr val="accent3"/>
                </a:solidFill>
              </a:rPr>
              <a:t>Transitioning from Learning 1.0 to 2.0</a:t>
            </a:r>
            <a:endParaRPr lang="en-US" dirty="0"/>
          </a:p>
        </p:txBody>
      </p:sp>
      <p:sp>
        <p:nvSpPr>
          <p:cNvPr id="3" name="Content Placeholder 2">
            <a:extLst>
              <a:ext uri="{FF2B5EF4-FFF2-40B4-BE49-F238E27FC236}">
                <a16:creationId xmlns:a16="http://schemas.microsoft.com/office/drawing/2014/main" id="{54549710-7AF8-A61C-B61A-78E626CBC15A}"/>
              </a:ext>
            </a:extLst>
          </p:cNvPr>
          <p:cNvSpPr>
            <a:spLocks noGrp="1"/>
          </p:cNvSpPr>
          <p:nvPr>
            <p:ph idx="1"/>
          </p:nvPr>
        </p:nvSpPr>
        <p:spPr>
          <a:xfrm>
            <a:off x="838200" y="1694688"/>
            <a:ext cx="10515600" cy="4482275"/>
          </a:xfrm>
        </p:spPr>
        <p:txBody>
          <a:bodyPr/>
          <a:lstStyle/>
          <a:p>
            <a:r>
              <a:rPr lang="en-US" b="1" dirty="0">
                <a:solidFill>
                  <a:schemeClr val="accent3"/>
                </a:solidFill>
              </a:rPr>
              <a:t>Here are five key characteristics of each:</a:t>
            </a:r>
          </a:p>
          <a:p>
            <a:pPr lvl="1"/>
            <a:r>
              <a:rPr lang="en-US" b="1" dirty="0"/>
              <a:t>Content Centered   &gt;  Human Centered</a:t>
            </a:r>
          </a:p>
          <a:p>
            <a:pPr lvl="2"/>
            <a:r>
              <a:rPr lang="en-US" dirty="0"/>
              <a:t>Distributing content as the fulcrum of learning design   &gt;   Empowering students as the fulcrum of learning design</a:t>
            </a:r>
          </a:p>
          <a:p>
            <a:pPr lvl="1"/>
            <a:r>
              <a:rPr lang="en-US" b="1" dirty="0"/>
              <a:t>Abstract Learning  &gt;  Situated or Authentic Learning</a:t>
            </a:r>
          </a:p>
          <a:p>
            <a:pPr lvl="2"/>
            <a:r>
              <a:rPr lang="en-US" dirty="0"/>
              <a:t>Out of context reading and lectures  &gt;  Observing, interacting, problem solving embedded in real world contexts</a:t>
            </a:r>
          </a:p>
          <a:p>
            <a:pPr lvl="1"/>
            <a:r>
              <a:rPr lang="en-US" b="1" dirty="0"/>
              <a:t>Passive Learning  &gt;  Active Learning </a:t>
            </a:r>
          </a:p>
          <a:p>
            <a:pPr lvl="2"/>
            <a:r>
              <a:rPr lang="en-US" dirty="0"/>
              <a:t>Students learn by memorizing   &gt;  Students learn by doing</a:t>
            </a:r>
          </a:p>
          <a:p>
            <a:pPr lvl="1"/>
            <a:r>
              <a:rPr lang="en-US" b="1" dirty="0"/>
              <a:t>Objective Competence  &gt;  </a:t>
            </a:r>
            <a:r>
              <a:rPr lang="en-US" b="1" dirty="0">
                <a:solidFill>
                  <a:srgbClr val="FFFF00"/>
                </a:solidFill>
              </a:rPr>
              <a:t>Skills Mastery</a:t>
            </a:r>
          </a:p>
          <a:p>
            <a:pPr lvl="2"/>
            <a:r>
              <a:rPr lang="en-US" dirty="0"/>
              <a:t> Identify, define, examine  &gt;  Demonstrate, acquire skill</a:t>
            </a:r>
          </a:p>
          <a:p>
            <a:pPr lvl="1"/>
            <a:r>
              <a:rPr lang="en-US" b="1" dirty="0"/>
              <a:t>Static Learning  &gt;  Dynamic Learning (think differentiation)</a:t>
            </a:r>
          </a:p>
          <a:p>
            <a:pPr lvl="2"/>
            <a:r>
              <a:rPr lang="en-US" dirty="0"/>
              <a:t>Everyone gets the same curriculum   &gt;  Curriculum based on students' schemas / prior knowledge*</a:t>
            </a:r>
          </a:p>
          <a:p>
            <a:endParaRPr lang="en-US" dirty="0"/>
          </a:p>
          <a:p>
            <a:endParaRPr lang="en-US" dirty="0"/>
          </a:p>
          <a:p>
            <a:endParaRPr lang="en-US" dirty="0"/>
          </a:p>
        </p:txBody>
      </p:sp>
    </p:spTree>
    <p:extLst>
      <p:ext uri="{BB962C8B-B14F-4D97-AF65-F5344CB8AC3E}">
        <p14:creationId xmlns:p14="http://schemas.microsoft.com/office/powerpoint/2010/main" val="1782731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A0385-251B-8B9A-3A3C-AB301938DEA2}"/>
              </a:ext>
            </a:extLst>
          </p:cNvPr>
          <p:cNvSpPr>
            <a:spLocks noGrp="1"/>
          </p:cNvSpPr>
          <p:nvPr>
            <p:ph type="title"/>
          </p:nvPr>
        </p:nvSpPr>
        <p:spPr>
          <a:xfrm>
            <a:off x="838200" y="458643"/>
            <a:ext cx="10515600" cy="809048"/>
          </a:xfrm>
        </p:spPr>
        <p:txBody>
          <a:bodyPr>
            <a:normAutofit fontScale="90000"/>
          </a:bodyPr>
          <a:lstStyle/>
          <a:p>
            <a:pPr algn="ctr"/>
            <a:r>
              <a:rPr lang="en-US" dirty="0"/>
              <a:t>We found that most of the piloted interventions failed to meaningfully improve retention &amp; progression…</a:t>
            </a:r>
          </a:p>
        </p:txBody>
      </p:sp>
      <p:grpSp>
        <p:nvGrpSpPr>
          <p:cNvPr id="32" name="Group 31">
            <a:extLst>
              <a:ext uri="{FF2B5EF4-FFF2-40B4-BE49-F238E27FC236}">
                <a16:creationId xmlns:a16="http://schemas.microsoft.com/office/drawing/2014/main" id="{5B7B7805-60B3-0ADD-36B2-7724B4E2902B}"/>
              </a:ext>
            </a:extLst>
          </p:cNvPr>
          <p:cNvGrpSpPr/>
          <p:nvPr/>
        </p:nvGrpSpPr>
        <p:grpSpPr>
          <a:xfrm>
            <a:off x="661447" y="2253563"/>
            <a:ext cx="2546649" cy="2452972"/>
            <a:chOff x="661447" y="2253563"/>
            <a:chExt cx="2546649" cy="2452972"/>
          </a:xfrm>
        </p:grpSpPr>
        <p:sp>
          <p:nvSpPr>
            <p:cNvPr id="12" name="Google Shape;304;p4">
              <a:extLst>
                <a:ext uri="{FF2B5EF4-FFF2-40B4-BE49-F238E27FC236}">
                  <a16:creationId xmlns:a16="http://schemas.microsoft.com/office/drawing/2014/main" id="{8F0B2018-BB3B-732E-4F8E-F642173A0E6C}"/>
                </a:ext>
              </a:extLst>
            </p:cNvPr>
            <p:cNvSpPr txBox="1"/>
            <p:nvPr/>
          </p:nvSpPr>
          <p:spPr>
            <a:xfrm>
              <a:off x="661447" y="2253563"/>
              <a:ext cx="2486100" cy="258532"/>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Employers</a:t>
              </a:r>
              <a:endParaRPr sz="1400" dirty="0"/>
            </a:p>
          </p:txBody>
        </p:sp>
        <p:sp>
          <p:nvSpPr>
            <p:cNvPr id="13" name="Google Shape;319;p4" descr="A person reading a book  Description automatically generated">
              <a:extLst>
                <a:ext uri="{FF2B5EF4-FFF2-40B4-BE49-F238E27FC236}">
                  <a16:creationId xmlns:a16="http://schemas.microsoft.com/office/drawing/2014/main" id="{198ECD50-5C34-584B-407E-9D62EC2EE06E}"/>
                </a:ext>
              </a:extLst>
            </p:cNvPr>
            <p:cNvSpPr/>
            <p:nvPr/>
          </p:nvSpPr>
          <p:spPr>
            <a:xfrm>
              <a:off x="1426538" y="2845525"/>
              <a:ext cx="955919" cy="977083"/>
            </a:xfrm>
            <a:custGeom>
              <a:avLst/>
              <a:gdLst/>
              <a:ahLst/>
              <a:cxnLst/>
              <a:rect l="l" t="t" r="r" b="b"/>
              <a:pathLst>
                <a:path w="1393064" h="1423906" extrusionOk="0">
                  <a:moveTo>
                    <a:pt x="0" y="0"/>
                  </a:moveTo>
                  <a:lnTo>
                    <a:pt x="1393064" y="0"/>
                  </a:lnTo>
                  <a:lnTo>
                    <a:pt x="1393064" y="1423907"/>
                  </a:lnTo>
                  <a:lnTo>
                    <a:pt x="0" y="1423907"/>
                  </a:lnTo>
                  <a:lnTo>
                    <a:pt x="0" y="0"/>
                  </a:lnTo>
                  <a:close/>
                </a:path>
              </a:pathLst>
            </a:custGeom>
            <a:blipFill rotWithShape="1">
              <a:blip r:embed="rId2">
                <a:alphaModFix/>
              </a:blip>
              <a:stretch>
                <a:fillRect/>
              </a:stretch>
            </a:blipFill>
            <a:ln>
              <a:noFill/>
            </a:ln>
          </p:spPr>
          <p:txBody>
            <a:bodyPr/>
            <a:lstStyle/>
            <a:p>
              <a:endParaRPr lang="en-US"/>
            </a:p>
          </p:txBody>
        </p:sp>
        <p:sp>
          <p:nvSpPr>
            <p:cNvPr id="16" name="Google Shape;305;p4">
              <a:extLst>
                <a:ext uri="{FF2B5EF4-FFF2-40B4-BE49-F238E27FC236}">
                  <a16:creationId xmlns:a16="http://schemas.microsoft.com/office/drawing/2014/main" id="{822E1018-09E1-7981-B73F-AB6B84C182BE}"/>
                </a:ext>
              </a:extLst>
            </p:cNvPr>
            <p:cNvSpPr txBox="1"/>
            <p:nvPr/>
          </p:nvSpPr>
          <p:spPr>
            <a:xfrm>
              <a:off x="661447" y="4041738"/>
              <a:ext cx="2546649" cy="664797"/>
            </a:xfrm>
            <a:prstGeom prst="rect">
              <a:avLst/>
            </a:prstGeom>
            <a:noFill/>
            <a:ln>
              <a:noFill/>
            </a:ln>
          </p:spPr>
          <p:txBody>
            <a:bodyPr spcFirstLastPara="1" wrap="square" lIns="0" tIns="0" rIns="0" bIns="0" anchor="t" anchorCtr="0">
              <a:spAutoFit/>
            </a:bodyPr>
            <a:lstStyle/>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Attract motivated workers</a:t>
              </a:r>
              <a:endParaRPr sz="1200" dirty="0">
                <a:latin typeface="Arial" panose="020B0604020202020204" pitchFamily="34" charset="0"/>
                <a:cs typeface="Arial" panose="020B0604020202020204" pitchFamily="34" charset="0"/>
              </a:endParaRP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Retain employees longer </a:t>
              </a:r>
              <a:endParaRPr sz="1200" dirty="0">
                <a:latin typeface="Arial" panose="020B0604020202020204" pitchFamily="34" charset="0"/>
                <a:cs typeface="Arial" panose="020B0604020202020204" pitchFamily="34" charset="0"/>
              </a:endParaRP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Fill in-demand roles</a:t>
              </a:r>
              <a:endParaRPr sz="1200" dirty="0">
                <a:latin typeface="Arial" panose="020B0604020202020204" pitchFamily="34" charset="0"/>
                <a:cs typeface="Arial" panose="020B0604020202020204" pitchFamily="34" charset="0"/>
              </a:endParaRPr>
            </a:p>
          </p:txBody>
        </p:sp>
      </p:grpSp>
      <p:sp>
        <p:nvSpPr>
          <p:cNvPr id="17" name="Google Shape;304;p4">
            <a:extLst>
              <a:ext uri="{FF2B5EF4-FFF2-40B4-BE49-F238E27FC236}">
                <a16:creationId xmlns:a16="http://schemas.microsoft.com/office/drawing/2014/main" id="{CBFC957D-1A99-01D8-AA87-E0ED720EC2F2}"/>
              </a:ext>
            </a:extLst>
          </p:cNvPr>
          <p:cNvSpPr txBox="1"/>
          <p:nvPr/>
        </p:nvSpPr>
        <p:spPr>
          <a:xfrm>
            <a:off x="4668333" y="2253563"/>
            <a:ext cx="2486100" cy="51706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Federal Agencies &amp; </a:t>
            </a:r>
            <a:endParaRPr lang="en-US" sz="1100" dirty="0"/>
          </a:p>
          <a:p>
            <a:pPr marL="0" marR="0" lvl="0" indent="0" algn="ctr"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Not-for-Profit</a:t>
            </a:r>
            <a:endParaRPr lang="en-US" sz="1100" dirty="0"/>
          </a:p>
        </p:txBody>
      </p:sp>
      <p:sp>
        <p:nvSpPr>
          <p:cNvPr id="19" name="Google Shape;305;p4">
            <a:extLst>
              <a:ext uri="{FF2B5EF4-FFF2-40B4-BE49-F238E27FC236}">
                <a16:creationId xmlns:a16="http://schemas.microsoft.com/office/drawing/2014/main" id="{10C60883-13E9-BFDD-4F51-191CF2FD9441}"/>
              </a:ext>
            </a:extLst>
          </p:cNvPr>
          <p:cNvSpPr txBox="1"/>
          <p:nvPr/>
        </p:nvSpPr>
        <p:spPr>
          <a:xfrm>
            <a:off x="4277184" y="4041738"/>
            <a:ext cx="3268398" cy="664797"/>
          </a:xfrm>
          <a:prstGeom prst="rect">
            <a:avLst/>
          </a:prstGeom>
          <a:noFill/>
          <a:ln>
            <a:noFill/>
          </a:ln>
        </p:spPr>
        <p:txBody>
          <a:bodyPr spcFirstLastPara="1" wrap="square" lIns="0" tIns="0" rIns="0" bIns="0" anchor="t" anchorCtr="0">
            <a:spAutoFit/>
          </a:bodyPr>
          <a:lstStyle/>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Provide quality education to complement their wrap-around services</a:t>
            </a:r>
          </a:p>
          <a:p>
            <a:pPr marL="416243" marR="0" lvl="1" indent="-208121" algn="l" rtl="0">
              <a:lnSpc>
                <a:spcPct val="120000"/>
              </a:lnSpc>
              <a:spcBef>
                <a:spcPts val="0"/>
              </a:spcBef>
              <a:spcAft>
                <a:spcPts val="0"/>
              </a:spcAft>
              <a:buClr>
                <a:srgbClr val="414143"/>
              </a:buClr>
              <a:buSzPts val="2300"/>
              <a:buFont typeface="Arial"/>
              <a:buChar char="•"/>
            </a:pPr>
            <a:r>
              <a:rPr lang="en-US" sz="1200" u="none" strike="noStrike" cap="none" dirty="0">
                <a:solidFill>
                  <a:srgbClr val="414143"/>
                </a:solidFill>
                <a:latin typeface="Arial" panose="020B0604020202020204" pitchFamily="34" charset="0"/>
                <a:ea typeface="Montserrat"/>
                <a:cs typeface="Arial" panose="020B0604020202020204" pitchFamily="34" charset="0"/>
                <a:sym typeface="Montserrat"/>
              </a:rPr>
              <a:t>Prepare participants for higher wage work</a:t>
            </a:r>
          </a:p>
        </p:txBody>
      </p:sp>
      <p:sp>
        <p:nvSpPr>
          <p:cNvPr id="21" name="Google Shape;320;p4" descr="A blue and black wreath  Description automatically generated with medium confidence">
            <a:extLst>
              <a:ext uri="{FF2B5EF4-FFF2-40B4-BE49-F238E27FC236}">
                <a16:creationId xmlns:a16="http://schemas.microsoft.com/office/drawing/2014/main" id="{31271CF3-F08F-CA8B-6CA9-F44099C23BDC}"/>
              </a:ext>
            </a:extLst>
          </p:cNvPr>
          <p:cNvSpPr/>
          <p:nvPr/>
        </p:nvSpPr>
        <p:spPr>
          <a:xfrm>
            <a:off x="5408045" y="2947452"/>
            <a:ext cx="1006677" cy="809048"/>
          </a:xfrm>
          <a:custGeom>
            <a:avLst/>
            <a:gdLst/>
            <a:ahLst/>
            <a:cxnLst/>
            <a:rect l="l" t="t" r="r" b="b"/>
            <a:pathLst>
              <a:path w="1675788" h="1346800" extrusionOk="0">
                <a:moveTo>
                  <a:pt x="0" y="0"/>
                </a:moveTo>
                <a:lnTo>
                  <a:pt x="1675788" y="0"/>
                </a:lnTo>
                <a:lnTo>
                  <a:pt x="1675788" y="1346800"/>
                </a:lnTo>
                <a:lnTo>
                  <a:pt x="0" y="1346800"/>
                </a:lnTo>
                <a:lnTo>
                  <a:pt x="0" y="0"/>
                </a:lnTo>
                <a:close/>
              </a:path>
            </a:pathLst>
          </a:custGeom>
          <a:blipFill rotWithShape="1">
            <a:blip r:embed="rId3">
              <a:alphaModFix/>
            </a:blip>
            <a:stretch>
              <a:fillRect b="-189"/>
            </a:stretch>
          </a:blipFill>
          <a:ln>
            <a:noFill/>
          </a:ln>
        </p:spPr>
        <p:txBody>
          <a:bodyPr/>
          <a:lstStyle/>
          <a:p>
            <a:endParaRPr lang="en-US"/>
          </a:p>
        </p:txBody>
      </p:sp>
      <p:grpSp>
        <p:nvGrpSpPr>
          <p:cNvPr id="33" name="Group 32">
            <a:extLst>
              <a:ext uri="{FF2B5EF4-FFF2-40B4-BE49-F238E27FC236}">
                <a16:creationId xmlns:a16="http://schemas.microsoft.com/office/drawing/2014/main" id="{3A48D35E-A2CA-A36C-7FD5-9A9F97BAF73A}"/>
              </a:ext>
            </a:extLst>
          </p:cNvPr>
          <p:cNvGrpSpPr/>
          <p:nvPr/>
        </p:nvGrpSpPr>
        <p:grpSpPr>
          <a:xfrm>
            <a:off x="8614433" y="2253563"/>
            <a:ext cx="2916120" cy="2452972"/>
            <a:chOff x="8614433" y="2253563"/>
            <a:chExt cx="2916120" cy="2452972"/>
          </a:xfrm>
        </p:grpSpPr>
        <p:sp>
          <p:nvSpPr>
            <p:cNvPr id="22" name="Google Shape;304;p4">
              <a:extLst>
                <a:ext uri="{FF2B5EF4-FFF2-40B4-BE49-F238E27FC236}">
                  <a16:creationId xmlns:a16="http://schemas.microsoft.com/office/drawing/2014/main" id="{BD52FA40-DDD6-0ECB-33D4-0EF9A45DF3A1}"/>
                </a:ext>
              </a:extLst>
            </p:cNvPr>
            <p:cNvSpPr txBox="1"/>
            <p:nvPr/>
          </p:nvSpPr>
          <p:spPr>
            <a:xfrm>
              <a:off x="8671994" y="2253563"/>
              <a:ext cx="2486100" cy="258532"/>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1400" b="1" i="0" u="none" strike="noStrike" cap="none" dirty="0">
                  <a:solidFill>
                    <a:srgbClr val="007071"/>
                  </a:solidFill>
                  <a:latin typeface="Montserrat"/>
                  <a:ea typeface="Montserrat"/>
                  <a:cs typeface="Montserrat"/>
                  <a:sym typeface="Montserrat"/>
                </a:rPr>
                <a:t>Colleges</a:t>
              </a:r>
              <a:endParaRPr lang="en-US" sz="1100" dirty="0"/>
            </a:p>
          </p:txBody>
        </p:sp>
        <p:sp>
          <p:nvSpPr>
            <p:cNvPr id="23" name="Google Shape;305;p4">
              <a:extLst>
                <a:ext uri="{FF2B5EF4-FFF2-40B4-BE49-F238E27FC236}">
                  <a16:creationId xmlns:a16="http://schemas.microsoft.com/office/drawing/2014/main" id="{69FBDA4E-F707-E671-F39C-BEF109C7649D}"/>
                </a:ext>
              </a:extLst>
            </p:cNvPr>
            <p:cNvSpPr txBox="1"/>
            <p:nvPr/>
          </p:nvSpPr>
          <p:spPr>
            <a:xfrm>
              <a:off x="8614433" y="4041738"/>
              <a:ext cx="2916120" cy="664797"/>
            </a:xfrm>
            <a:prstGeom prst="rect">
              <a:avLst/>
            </a:prstGeom>
            <a:noFill/>
            <a:ln>
              <a:noFill/>
            </a:ln>
          </p:spPr>
          <p:txBody>
            <a:bodyPr spcFirstLastPara="1" wrap="square" lIns="0" tIns="0" rIns="0" bIns="0" anchor="t" anchorCtr="0">
              <a:spAutoFit/>
            </a:bodyPr>
            <a:lstStyle/>
            <a:p>
              <a:pPr marL="398146" marR="0" lvl="1" indent="-199073" algn="l" rtl="0">
                <a:lnSpc>
                  <a:spcPct val="120000"/>
                </a:lnSpc>
                <a:spcBef>
                  <a:spcPts val="0"/>
                </a:spcBef>
                <a:spcAft>
                  <a:spcPts val="0"/>
                </a:spcAft>
                <a:buClr>
                  <a:srgbClr val="414143"/>
                </a:buClr>
                <a:buSzPts val="2200"/>
                <a:buFont typeface="Arial"/>
                <a:buChar char="•"/>
              </a:pPr>
              <a:r>
                <a:rPr lang="en-US" sz="1200" dirty="0">
                  <a:solidFill>
                    <a:srgbClr val="414143"/>
                  </a:solidFill>
                  <a:latin typeface="Arial" panose="020B0604020202020204" pitchFamily="34" charset="0"/>
                  <a:cs typeface="Arial" panose="020B0604020202020204" pitchFamily="34" charset="0"/>
                  <a:sym typeface="Montserrat"/>
                </a:rPr>
                <a:t>Recruit more students</a:t>
              </a:r>
              <a:endParaRPr lang="en-US" sz="1200" dirty="0">
                <a:solidFill>
                  <a:srgbClr val="414143"/>
                </a:solidFill>
                <a:latin typeface="Arial" panose="020B0604020202020204" pitchFamily="34" charset="0"/>
                <a:cs typeface="Arial" panose="020B0604020202020204" pitchFamily="34" charset="0"/>
              </a:endParaRPr>
            </a:p>
            <a:p>
              <a:pPr marL="398146" marR="0" lvl="1" indent="-199073" algn="l" rtl="0">
                <a:lnSpc>
                  <a:spcPct val="120000"/>
                </a:lnSpc>
                <a:spcBef>
                  <a:spcPts val="0"/>
                </a:spcBef>
                <a:spcAft>
                  <a:spcPts val="0"/>
                </a:spcAft>
                <a:buClr>
                  <a:srgbClr val="414143"/>
                </a:buClr>
                <a:buSzPts val="2200"/>
                <a:buFont typeface="Arial"/>
                <a:buChar char="•"/>
              </a:pPr>
              <a:r>
                <a:rPr lang="en-US" sz="1200" dirty="0">
                  <a:solidFill>
                    <a:srgbClr val="414143"/>
                  </a:solidFill>
                  <a:latin typeface="Arial" panose="020B0604020202020204" pitchFamily="34" charset="0"/>
                  <a:cs typeface="Arial" panose="020B0604020202020204" pitchFamily="34" charset="0"/>
                  <a:sym typeface="Montserrat"/>
                </a:rPr>
                <a:t>Sponsor high school diplomas in their communities</a:t>
              </a:r>
              <a:endParaRPr lang="en-US" sz="1200" dirty="0">
                <a:solidFill>
                  <a:srgbClr val="414143"/>
                </a:solidFill>
                <a:latin typeface="Arial" panose="020B0604020202020204" pitchFamily="34" charset="0"/>
                <a:cs typeface="Arial" panose="020B0604020202020204" pitchFamily="34" charset="0"/>
              </a:endParaRPr>
            </a:p>
          </p:txBody>
        </p:sp>
        <p:sp>
          <p:nvSpPr>
            <p:cNvPr id="26" name="Google Shape;318;p4" descr="A book and cursor pointing at a black background  Description automatically generated">
              <a:extLst>
                <a:ext uri="{FF2B5EF4-FFF2-40B4-BE49-F238E27FC236}">
                  <a16:creationId xmlns:a16="http://schemas.microsoft.com/office/drawing/2014/main" id="{3A744453-5EBA-C4A9-2396-AC6B50FB3EC5}"/>
                </a:ext>
              </a:extLst>
            </p:cNvPr>
            <p:cNvSpPr/>
            <p:nvPr/>
          </p:nvSpPr>
          <p:spPr>
            <a:xfrm>
              <a:off x="9462460" y="2924864"/>
              <a:ext cx="955923" cy="818405"/>
            </a:xfrm>
            <a:custGeom>
              <a:avLst/>
              <a:gdLst/>
              <a:ahLst/>
              <a:cxnLst/>
              <a:rect l="l" t="t" r="r" b="b"/>
              <a:pathLst>
                <a:path w="1465029" h="1254271" extrusionOk="0">
                  <a:moveTo>
                    <a:pt x="0" y="0"/>
                  </a:moveTo>
                  <a:lnTo>
                    <a:pt x="1465029" y="0"/>
                  </a:lnTo>
                  <a:lnTo>
                    <a:pt x="1465029" y="1254271"/>
                  </a:lnTo>
                  <a:lnTo>
                    <a:pt x="0" y="1254271"/>
                  </a:lnTo>
                  <a:lnTo>
                    <a:pt x="0" y="0"/>
                  </a:lnTo>
                  <a:close/>
                </a:path>
              </a:pathLst>
            </a:custGeom>
            <a:blipFill rotWithShape="1">
              <a:blip r:embed="rId4">
                <a:alphaModFix/>
              </a:blip>
              <a:stretch>
                <a:fillRect r="-173"/>
              </a:stretch>
            </a:blipFill>
            <a:ln>
              <a:noFill/>
            </a:ln>
          </p:spPr>
          <p:txBody>
            <a:bodyPr/>
            <a:lstStyle/>
            <a:p>
              <a:endParaRPr lang="en-US"/>
            </a:p>
          </p:txBody>
        </p:sp>
      </p:grpSp>
      <p:cxnSp>
        <p:nvCxnSpPr>
          <p:cNvPr id="27" name="Google Shape;313;p4">
            <a:extLst>
              <a:ext uri="{FF2B5EF4-FFF2-40B4-BE49-F238E27FC236}">
                <a16:creationId xmlns:a16="http://schemas.microsoft.com/office/drawing/2014/main" id="{E7698918-93F2-78BF-3569-F39FBA44ECA3}"/>
              </a:ext>
            </a:extLst>
          </p:cNvPr>
          <p:cNvCxnSpPr>
            <a:cxnSpLocks/>
          </p:cNvCxnSpPr>
          <p:nvPr/>
        </p:nvCxnSpPr>
        <p:spPr>
          <a:xfrm>
            <a:off x="3734666" y="1747584"/>
            <a:ext cx="15948" cy="2848170"/>
          </a:xfrm>
          <a:prstGeom prst="straightConnector1">
            <a:avLst/>
          </a:prstGeom>
          <a:noFill/>
          <a:ln w="9525" cap="rnd" cmpd="sng">
            <a:solidFill>
              <a:srgbClr val="D8D8D8"/>
            </a:solidFill>
            <a:prstDash val="solid"/>
            <a:round/>
            <a:headEnd type="none" w="sm" len="sm"/>
            <a:tailEnd type="none" w="sm" len="sm"/>
          </a:ln>
        </p:spPr>
      </p:cxnSp>
      <p:cxnSp>
        <p:nvCxnSpPr>
          <p:cNvPr id="28" name="Google Shape;313;p4">
            <a:extLst>
              <a:ext uri="{FF2B5EF4-FFF2-40B4-BE49-F238E27FC236}">
                <a16:creationId xmlns:a16="http://schemas.microsoft.com/office/drawing/2014/main" id="{0359CDA3-219A-8F1E-24C6-D089A04D1CEC}"/>
              </a:ext>
            </a:extLst>
          </p:cNvPr>
          <p:cNvCxnSpPr>
            <a:cxnSpLocks/>
          </p:cNvCxnSpPr>
          <p:nvPr/>
        </p:nvCxnSpPr>
        <p:spPr>
          <a:xfrm>
            <a:off x="8072152" y="1899984"/>
            <a:ext cx="15712" cy="2805979"/>
          </a:xfrm>
          <a:prstGeom prst="straightConnector1">
            <a:avLst/>
          </a:prstGeom>
          <a:noFill/>
          <a:ln w="9525" cap="rnd" cmpd="sng">
            <a:solidFill>
              <a:srgbClr val="D8D8D8"/>
            </a:solidFill>
            <a:prstDash val="solid"/>
            <a:round/>
            <a:headEnd type="none" w="sm" len="sm"/>
            <a:tailEnd type="none" w="sm" len="sm"/>
          </a:ln>
        </p:spPr>
      </p:cxnSp>
      <p:grpSp>
        <p:nvGrpSpPr>
          <p:cNvPr id="40" name="Group 39">
            <a:extLst>
              <a:ext uri="{FF2B5EF4-FFF2-40B4-BE49-F238E27FC236}">
                <a16:creationId xmlns:a16="http://schemas.microsoft.com/office/drawing/2014/main" id="{D6FE8446-0019-DEC2-AF09-A7185A5E5746}"/>
              </a:ext>
            </a:extLst>
          </p:cNvPr>
          <p:cNvGrpSpPr/>
          <p:nvPr/>
        </p:nvGrpSpPr>
        <p:grpSpPr>
          <a:xfrm>
            <a:off x="2296724" y="5075647"/>
            <a:ext cx="7598552" cy="888916"/>
            <a:chOff x="483640" y="7053200"/>
            <a:chExt cx="16466176" cy="1926294"/>
          </a:xfrm>
        </p:grpSpPr>
        <p:sp>
          <p:nvSpPr>
            <p:cNvPr id="34" name="Google Shape;308;p4" descr="Logo  Description automatically generated">
              <a:extLst>
                <a:ext uri="{FF2B5EF4-FFF2-40B4-BE49-F238E27FC236}">
                  <a16:creationId xmlns:a16="http://schemas.microsoft.com/office/drawing/2014/main" id="{89F3DE05-66BE-0BF0-2D77-9B7A405A0F75}"/>
                </a:ext>
              </a:extLst>
            </p:cNvPr>
            <p:cNvSpPr/>
            <p:nvPr/>
          </p:nvSpPr>
          <p:spPr>
            <a:xfrm>
              <a:off x="9878008" y="7304410"/>
              <a:ext cx="1264395" cy="1423914"/>
            </a:xfrm>
            <a:custGeom>
              <a:avLst/>
              <a:gdLst/>
              <a:ahLst/>
              <a:cxnLst/>
              <a:rect l="l" t="t" r="r" b="b"/>
              <a:pathLst>
                <a:path w="1264395" h="1423914" extrusionOk="0">
                  <a:moveTo>
                    <a:pt x="0" y="0"/>
                  </a:moveTo>
                  <a:lnTo>
                    <a:pt x="1264396" y="0"/>
                  </a:lnTo>
                  <a:lnTo>
                    <a:pt x="1264396" y="1423914"/>
                  </a:lnTo>
                  <a:lnTo>
                    <a:pt x="0" y="1423914"/>
                  </a:lnTo>
                  <a:lnTo>
                    <a:pt x="0" y="0"/>
                  </a:lnTo>
                  <a:close/>
                </a:path>
              </a:pathLst>
            </a:custGeom>
            <a:blipFill rotWithShape="1">
              <a:blip r:embed="rId5">
                <a:alphaModFix/>
              </a:blip>
              <a:stretch>
                <a:fillRect b="-805"/>
              </a:stretch>
            </a:blipFill>
            <a:ln>
              <a:noFill/>
            </a:ln>
          </p:spPr>
          <p:txBody>
            <a:bodyPr/>
            <a:lstStyle/>
            <a:p>
              <a:endParaRPr lang="en-US"/>
            </a:p>
          </p:txBody>
        </p:sp>
        <p:sp>
          <p:nvSpPr>
            <p:cNvPr id="35" name="Google Shape;309;p4" descr="Logo  Description automatically generated">
              <a:extLst>
                <a:ext uri="{FF2B5EF4-FFF2-40B4-BE49-F238E27FC236}">
                  <a16:creationId xmlns:a16="http://schemas.microsoft.com/office/drawing/2014/main" id="{716CDD08-FD68-AE14-60C1-38118E494E1E}"/>
                </a:ext>
              </a:extLst>
            </p:cNvPr>
            <p:cNvSpPr/>
            <p:nvPr/>
          </p:nvSpPr>
          <p:spPr>
            <a:xfrm>
              <a:off x="483640" y="7571883"/>
              <a:ext cx="2318552" cy="888965"/>
            </a:xfrm>
            <a:custGeom>
              <a:avLst/>
              <a:gdLst/>
              <a:ahLst/>
              <a:cxnLst/>
              <a:rect l="l" t="t" r="r" b="b"/>
              <a:pathLst>
                <a:path w="2318552" h="888965" extrusionOk="0">
                  <a:moveTo>
                    <a:pt x="0" y="0"/>
                  </a:moveTo>
                  <a:lnTo>
                    <a:pt x="2318552" y="0"/>
                  </a:lnTo>
                  <a:lnTo>
                    <a:pt x="2318552" y="888964"/>
                  </a:lnTo>
                  <a:lnTo>
                    <a:pt x="0" y="888964"/>
                  </a:lnTo>
                  <a:lnTo>
                    <a:pt x="0" y="0"/>
                  </a:lnTo>
                  <a:close/>
                </a:path>
              </a:pathLst>
            </a:custGeom>
            <a:blipFill rotWithShape="1">
              <a:blip r:embed="rId6">
                <a:alphaModFix/>
              </a:blip>
              <a:stretch>
                <a:fillRect r="-335"/>
              </a:stretch>
            </a:blipFill>
            <a:ln>
              <a:noFill/>
            </a:ln>
          </p:spPr>
          <p:txBody>
            <a:bodyPr/>
            <a:lstStyle/>
            <a:p>
              <a:endParaRPr lang="en-US"/>
            </a:p>
          </p:txBody>
        </p:sp>
        <p:sp>
          <p:nvSpPr>
            <p:cNvPr id="36" name="Google Shape;310;p4" descr="Logo  Description automatically generated">
              <a:extLst>
                <a:ext uri="{FF2B5EF4-FFF2-40B4-BE49-F238E27FC236}">
                  <a16:creationId xmlns:a16="http://schemas.microsoft.com/office/drawing/2014/main" id="{AEEDC0D4-B88A-1CB4-4722-B0DAF28BFC65}"/>
                </a:ext>
              </a:extLst>
            </p:cNvPr>
            <p:cNvSpPr/>
            <p:nvPr/>
          </p:nvSpPr>
          <p:spPr>
            <a:xfrm>
              <a:off x="6545613" y="7555534"/>
              <a:ext cx="2318552" cy="921658"/>
            </a:xfrm>
            <a:custGeom>
              <a:avLst/>
              <a:gdLst/>
              <a:ahLst/>
              <a:cxnLst/>
              <a:rect l="l" t="t" r="r" b="b"/>
              <a:pathLst>
                <a:path w="2318552" h="921658" extrusionOk="0">
                  <a:moveTo>
                    <a:pt x="0" y="0"/>
                  </a:moveTo>
                  <a:lnTo>
                    <a:pt x="2318552" y="0"/>
                  </a:lnTo>
                  <a:lnTo>
                    <a:pt x="2318552" y="921659"/>
                  </a:lnTo>
                  <a:lnTo>
                    <a:pt x="0" y="921659"/>
                  </a:lnTo>
                  <a:lnTo>
                    <a:pt x="0" y="0"/>
                  </a:lnTo>
                  <a:close/>
                </a:path>
              </a:pathLst>
            </a:custGeom>
            <a:blipFill rotWithShape="1">
              <a:blip r:embed="rId7">
                <a:alphaModFix/>
              </a:blip>
              <a:stretch>
                <a:fillRect b="-624"/>
              </a:stretch>
            </a:blipFill>
            <a:ln>
              <a:noFill/>
            </a:ln>
          </p:spPr>
          <p:txBody>
            <a:bodyPr/>
            <a:lstStyle/>
            <a:p>
              <a:endParaRPr lang="en-US"/>
            </a:p>
          </p:txBody>
        </p:sp>
        <p:sp>
          <p:nvSpPr>
            <p:cNvPr id="37" name="Google Shape;311;p4" descr="Logo  Description automatically generated">
              <a:extLst>
                <a:ext uri="{FF2B5EF4-FFF2-40B4-BE49-F238E27FC236}">
                  <a16:creationId xmlns:a16="http://schemas.microsoft.com/office/drawing/2014/main" id="{F176A798-475B-147F-D71F-44B5D33E4717}"/>
                </a:ext>
              </a:extLst>
            </p:cNvPr>
            <p:cNvSpPr/>
            <p:nvPr/>
          </p:nvSpPr>
          <p:spPr>
            <a:xfrm>
              <a:off x="12018160" y="7711039"/>
              <a:ext cx="2318550" cy="610650"/>
            </a:xfrm>
            <a:custGeom>
              <a:avLst/>
              <a:gdLst/>
              <a:ahLst/>
              <a:cxnLst/>
              <a:rect l="l" t="t" r="r" b="b"/>
              <a:pathLst>
                <a:path w="2318550" h="610650" extrusionOk="0">
                  <a:moveTo>
                    <a:pt x="0" y="0"/>
                  </a:moveTo>
                  <a:lnTo>
                    <a:pt x="2318550" y="0"/>
                  </a:lnTo>
                  <a:lnTo>
                    <a:pt x="2318550" y="610650"/>
                  </a:lnTo>
                  <a:lnTo>
                    <a:pt x="0" y="610650"/>
                  </a:lnTo>
                  <a:lnTo>
                    <a:pt x="0" y="0"/>
                  </a:lnTo>
                  <a:close/>
                </a:path>
              </a:pathLst>
            </a:custGeom>
            <a:blipFill rotWithShape="1">
              <a:blip r:embed="rId8">
                <a:alphaModFix/>
              </a:blip>
              <a:stretch>
                <a:fillRect r="-64"/>
              </a:stretch>
            </a:blipFill>
            <a:ln>
              <a:noFill/>
            </a:ln>
          </p:spPr>
          <p:txBody>
            <a:bodyPr/>
            <a:lstStyle/>
            <a:p>
              <a:endParaRPr lang="en-US"/>
            </a:p>
          </p:txBody>
        </p:sp>
        <p:sp>
          <p:nvSpPr>
            <p:cNvPr id="38" name="Google Shape;312;p4" descr="Logo, company name  Description automatically generated">
              <a:extLst>
                <a:ext uri="{FF2B5EF4-FFF2-40B4-BE49-F238E27FC236}">
                  <a16:creationId xmlns:a16="http://schemas.microsoft.com/office/drawing/2014/main" id="{3DC3E616-F944-08F4-498A-7B1C88486890}"/>
                </a:ext>
              </a:extLst>
            </p:cNvPr>
            <p:cNvSpPr/>
            <p:nvPr/>
          </p:nvSpPr>
          <p:spPr>
            <a:xfrm>
              <a:off x="15274016" y="7118929"/>
              <a:ext cx="1675800" cy="1794876"/>
            </a:xfrm>
            <a:custGeom>
              <a:avLst/>
              <a:gdLst/>
              <a:ahLst/>
              <a:cxnLst/>
              <a:rect l="l" t="t" r="r" b="b"/>
              <a:pathLst>
                <a:path w="1675800" h="1794876" extrusionOk="0">
                  <a:moveTo>
                    <a:pt x="0" y="0"/>
                  </a:moveTo>
                  <a:lnTo>
                    <a:pt x="1675800" y="0"/>
                  </a:lnTo>
                  <a:lnTo>
                    <a:pt x="1675800" y="1794876"/>
                  </a:lnTo>
                  <a:lnTo>
                    <a:pt x="0" y="1794876"/>
                  </a:lnTo>
                  <a:lnTo>
                    <a:pt x="0" y="0"/>
                  </a:lnTo>
                  <a:close/>
                </a:path>
              </a:pathLst>
            </a:custGeom>
            <a:blipFill rotWithShape="1">
              <a:blip r:embed="rId9">
                <a:alphaModFix/>
              </a:blip>
              <a:stretch>
                <a:fillRect b="-86"/>
              </a:stretch>
            </a:blipFill>
            <a:ln>
              <a:noFill/>
            </a:ln>
          </p:spPr>
          <p:txBody>
            <a:bodyPr/>
            <a:lstStyle/>
            <a:p>
              <a:endParaRPr lang="en-US"/>
            </a:p>
          </p:txBody>
        </p:sp>
        <p:sp>
          <p:nvSpPr>
            <p:cNvPr id="39" name="Google Shape;314;p4" descr="Logo, company name  Description automatically generated">
              <a:extLst>
                <a:ext uri="{FF2B5EF4-FFF2-40B4-BE49-F238E27FC236}">
                  <a16:creationId xmlns:a16="http://schemas.microsoft.com/office/drawing/2014/main" id="{5ABF21E1-2EF5-D59C-385C-D5B832AF7478}"/>
                </a:ext>
              </a:extLst>
            </p:cNvPr>
            <p:cNvSpPr/>
            <p:nvPr/>
          </p:nvSpPr>
          <p:spPr>
            <a:xfrm>
              <a:off x="3167946" y="7053200"/>
              <a:ext cx="2897626" cy="1926294"/>
            </a:xfrm>
            <a:custGeom>
              <a:avLst/>
              <a:gdLst/>
              <a:ahLst/>
              <a:cxnLst/>
              <a:rect l="l" t="t" r="r" b="b"/>
              <a:pathLst>
                <a:path w="2897626" h="1926294" extrusionOk="0">
                  <a:moveTo>
                    <a:pt x="0" y="0"/>
                  </a:moveTo>
                  <a:lnTo>
                    <a:pt x="2897626" y="0"/>
                  </a:lnTo>
                  <a:lnTo>
                    <a:pt x="2897626" y="1926294"/>
                  </a:lnTo>
                  <a:lnTo>
                    <a:pt x="0" y="1926294"/>
                  </a:lnTo>
                  <a:lnTo>
                    <a:pt x="0" y="0"/>
                  </a:lnTo>
                  <a:close/>
                </a:path>
              </a:pathLst>
            </a:custGeom>
            <a:blipFill rotWithShape="1">
              <a:blip r:embed="rId10">
                <a:alphaModFix/>
              </a:blip>
              <a:stretch>
                <a:fillRect b="-282"/>
              </a:stretch>
            </a:blipFill>
            <a:ln>
              <a:noFill/>
            </a:ln>
          </p:spPr>
          <p:txBody>
            <a:bodyPr/>
            <a:lstStyle/>
            <a:p>
              <a:endParaRPr lang="en-US"/>
            </a:p>
          </p:txBody>
        </p:sp>
      </p:grpSp>
    </p:spTree>
    <p:extLst>
      <p:ext uri="{BB962C8B-B14F-4D97-AF65-F5344CB8AC3E}">
        <p14:creationId xmlns:p14="http://schemas.microsoft.com/office/powerpoint/2010/main" val="12409398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C859-675C-D4A6-268C-1BFF63F6A1C3}"/>
            </a:ext>
          </a:extLst>
        </p:cNvPr>
        <p:cNvGrpSpPr/>
        <p:nvPr/>
      </p:nvGrpSpPr>
      <p:grpSpPr>
        <a:xfrm>
          <a:off x="0" y="0"/>
          <a:ext cx="0" cy="0"/>
          <a:chOff x="0" y="0"/>
          <a:chExt cx="0" cy="0"/>
        </a:xfrm>
      </p:grpSpPr>
      <p:sp>
        <p:nvSpPr>
          <p:cNvPr id="13" name="Google Shape;805;p35">
            <a:extLst>
              <a:ext uri="{FF2B5EF4-FFF2-40B4-BE49-F238E27FC236}">
                <a16:creationId xmlns:a16="http://schemas.microsoft.com/office/drawing/2014/main" id="{E6F401D3-55E6-69C8-C7E1-44E848FF1F9A}"/>
              </a:ext>
            </a:extLst>
          </p:cNvPr>
          <p:cNvSpPr txBox="1"/>
          <p:nvPr/>
        </p:nvSpPr>
        <p:spPr>
          <a:xfrm>
            <a:off x="726682" y="289753"/>
            <a:ext cx="3473643" cy="620234"/>
          </a:xfrm>
          <a:prstGeom prst="rect">
            <a:avLst/>
          </a:prstGeom>
          <a:noFill/>
          <a:ln>
            <a:noFill/>
          </a:ln>
        </p:spPr>
        <p:txBody>
          <a:bodyPr spcFirstLastPara="1" wrap="square" lIns="0" tIns="0" rIns="0" bIns="0" anchor="t" anchorCtr="0">
            <a:spAutoFit/>
          </a:bodyPr>
          <a:lstStyle/>
          <a:p>
            <a:pPr>
              <a:lnSpc>
                <a:spcPct val="168027"/>
              </a:lnSpc>
            </a:pPr>
            <a:r>
              <a:rPr lang="en-US" sz="2399" b="1" dirty="0">
                <a:solidFill>
                  <a:srgbClr val="007071"/>
                </a:solidFill>
                <a:latin typeface="Arial" panose="020B0604020202020204" pitchFamily="34" charset="0"/>
                <a:ea typeface="Montserrat"/>
                <a:cs typeface="Arial" panose="020B0604020202020204" pitchFamily="34" charset="0"/>
                <a:sym typeface="Montserrat"/>
              </a:rPr>
              <a:t>Objective Competency</a:t>
            </a:r>
          </a:p>
        </p:txBody>
      </p:sp>
      <p:sp>
        <p:nvSpPr>
          <p:cNvPr id="14" name="Google Shape;806;p35">
            <a:extLst>
              <a:ext uri="{FF2B5EF4-FFF2-40B4-BE49-F238E27FC236}">
                <a16:creationId xmlns:a16="http://schemas.microsoft.com/office/drawing/2014/main" id="{3C5E6413-57DD-BC30-13DE-9CD613F98EAC}"/>
              </a:ext>
            </a:extLst>
          </p:cNvPr>
          <p:cNvSpPr txBox="1"/>
          <p:nvPr/>
        </p:nvSpPr>
        <p:spPr>
          <a:xfrm>
            <a:off x="8180832" y="289753"/>
            <a:ext cx="3068616" cy="620234"/>
          </a:xfrm>
          <a:prstGeom prst="rect">
            <a:avLst/>
          </a:prstGeom>
          <a:noFill/>
          <a:ln>
            <a:noFill/>
          </a:ln>
        </p:spPr>
        <p:txBody>
          <a:bodyPr spcFirstLastPara="1" wrap="square" lIns="0" tIns="0" rIns="0" bIns="0" anchor="t" anchorCtr="0">
            <a:spAutoFit/>
          </a:bodyPr>
          <a:lstStyle/>
          <a:p>
            <a:pPr>
              <a:lnSpc>
                <a:spcPct val="168027"/>
              </a:lnSpc>
            </a:pPr>
            <a:r>
              <a:rPr lang="en-US" sz="2399" b="1" dirty="0">
                <a:solidFill>
                  <a:srgbClr val="007071"/>
                </a:solidFill>
                <a:latin typeface="Arial" panose="020B0604020202020204" pitchFamily="34" charset="0"/>
                <a:ea typeface="Montserrat"/>
                <a:cs typeface="Arial" panose="020B0604020202020204" pitchFamily="34" charset="0"/>
                <a:sym typeface="Montserrat"/>
              </a:rPr>
              <a:t>Skills Mastery</a:t>
            </a:r>
            <a:endParaRPr lang="en-US" sz="622" b="1" dirty="0">
              <a:latin typeface="Arial" panose="020B0604020202020204" pitchFamily="34" charset="0"/>
              <a:cs typeface="Arial" panose="020B0604020202020204" pitchFamily="34" charset="0"/>
            </a:endParaRPr>
          </a:p>
        </p:txBody>
      </p:sp>
      <p:cxnSp>
        <p:nvCxnSpPr>
          <p:cNvPr id="15" name="Google Shape;807;p35">
            <a:extLst>
              <a:ext uri="{FF2B5EF4-FFF2-40B4-BE49-F238E27FC236}">
                <a16:creationId xmlns:a16="http://schemas.microsoft.com/office/drawing/2014/main" id="{30141172-D175-E40B-62D3-A25C2CDF3698}"/>
              </a:ext>
            </a:extLst>
          </p:cNvPr>
          <p:cNvCxnSpPr>
            <a:cxnSpLocks/>
          </p:cNvCxnSpPr>
          <p:nvPr/>
        </p:nvCxnSpPr>
        <p:spPr>
          <a:xfrm>
            <a:off x="4200325" y="570581"/>
            <a:ext cx="3791351" cy="0"/>
          </a:xfrm>
          <a:prstGeom prst="straightConnector1">
            <a:avLst/>
          </a:prstGeom>
          <a:noFill/>
          <a:ln w="28575" cap="rnd" cmpd="sng">
            <a:solidFill>
              <a:srgbClr val="007071"/>
            </a:solidFill>
            <a:prstDash val="solid"/>
            <a:round/>
            <a:headEnd type="none" w="sm" len="sm"/>
            <a:tailEnd type="stealth" w="med" len="med"/>
          </a:ln>
        </p:spPr>
      </p:cxnSp>
      <p:sp>
        <p:nvSpPr>
          <p:cNvPr id="2" name="Content Placeholder 2">
            <a:extLst>
              <a:ext uri="{FF2B5EF4-FFF2-40B4-BE49-F238E27FC236}">
                <a16:creationId xmlns:a16="http://schemas.microsoft.com/office/drawing/2014/main" id="{BA74C169-68D6-30C9-EF84-A1DD42373239}"/>
              </a:ext>
            </a:extLst>
          </p:cNvPr>
          <p:cNvSpPr>
            <a:spLocks noGrp="1"/>
          </p:cNvSpPr>
          <p:nvPr>
            <p:ph sz="half" idx="1"/>
          </p:nvPr>
        </p:nvSpPr>
        <p:spPr>
          <a:xfrm>
            <a:off x="838200" y="1013792"/>
            <a:ext cx="5181600" cy="2204892"/>
          </a:xfrm>
        </p:spPr>
        <p:txBody>
          <a:bodyPr>
            <a:normAutofit/>
          </a:bodyPr>
          <a:lstStyle/>
          <a:p>
            <a:r>
              <a:rPr lang="en-US" b="1" dirty="0"/>
              <a:t>Identify, define, examine  </a:t>
            </a:r>
          </a:p>
          <a:p>
            <a:pPr lvl="1"/>
            <a:r>
              <a:rPr lang="en-US" dirty="0"/>
              <a:t>Generally for us to help align Curriculum</a:t>
            </a:r>
          </a:p>
          <a:p>
            <a:pPr lvl="1"/>
            <a:r>
              <a:rPr lang="en-US" dirty="0"/>
              <a:t>behind the scenes (content centered) </a:t>
            </a:r>
          </a:p>
          <a:p>
            <a:pPr lvl="1"/>
            <a:r>
              <a:rPr lang="en-US" dirty="0"/>
              <a:t>Not in a format that students can add to their portfolio/resume</a:t>
            </a:r>
          </a:p>
          <a:p>
            <a:pPr lvl="1"/>
            <a:endParaRPr lang="en-US" dirty="0"/>
          </a:p>
        </p:txBody>
      </p:sp>
      <p:sp>
        <p:nvSpPr>
          <p:cNvPr id="3" name="Content Placeholder 3">
            <a:extLst>
              <a:ext uri="{FF2B5EF4-FFF2-40B4-BE49-F238E27FC236}">
                <a16:creationId xmlns:a16="http://schemas.microsoft.com/office/drawing/2014/main" id="{884529B0-7333-8F32-5339-7E9AE26D8C1A}"/>
              </a:ext>
            </a:extLst>
          </p:cNvPr>
          <p:cNvSpPr>
            <a:spLocks noGrp="1"/>
          </p:cNvSpPr>
          <p:nvPr>
            <p:ph sz="half" idx="2"/>
          </p:nvPr>
        </p:nvSpPr>
        <p:spPr>
          <a:xfrm>
            <a:off x="6172200" y="1013792"/>
            <a:ext cx="5181600" cy="2105369"/>
          </a:xfrm>
        </p:spPr>
        <p:txBody>
          <a:bodyPr>
            <a:normAutofit/>
          </a:bodyPr>
          <a:lstStyle/>
          <a:p>
            <a:r>
              <a:rPr lang="en-US" b="1" dirty="0"/>
              <a:t>Demonstrate, acquire skill </a:t>
            </a:r>
          </a:p>
          <a:p>
            <a:pPr lvl="1"/>
            <a:r>
              <a:rPr lang="en-US" dirty="0"/>
              <a:t>Learner centered</a:t>
            </a:r>
          </a:p>
          <a:p>
            <a:pPr lvl="1"/>
            <a:r>
              <a:rPr lang="en-US" dirty="0"/>
              <a:t>Explicit and defined</a:t>
            </a:r>
          </a:p>
          <a:p>
            <a:pPr lvl="1"/>
            <a:r>
              <a:rPr lang="en-US" dirty="0"/>
              <a:t>In a form that learners can add</a:t>
            </a:r>
          </a:p>
          <a:p>
            <a:pPr lvl="1"/>
            <a:r>
              <a:rPr lang="en-US" dirty="0"/>
              <a:t>to their portfolio/resume</a:t>
            </a:r>
          </a:p>
          <a:p>
            <a:pPr lvl="1"/>
            <a:endParaRPr lang="en-US" dirty="0"/>
          </a:p>
          <a:p>
            <a:endParaRPr lang="en-US" dirty="0"/>
          </a:p>
        </p:txBody>
      </p:sp>
      <p:cxnSp>
        <p:nvCxnSpPr>
          <p:cNvPr id="4" name="Google Shape;313;p4">
            <a:extLst>
              <a:ext uri="{FF2B5EF4-FFF2-40B4-BE49-F238E27FC236}">
                <a16:creationId xmlns:a16="http://schemas.microsoft.com/office/drawing/2014/main" id="{97992790-3BFC-32EB-6A3D-7A178CD7BB6F}"/>
              </a:ext>
            </a:extLst>
          </p:cNvPr>
          <p:cNvCxnSpPr>
            <a:cxnSpLocks/>
          </p:cNvCxnSpPr>
          <p:nvPr/>
        </p:nvCxnSpPr>
        <p:spPr>
          <a:xfrm>
            <a:off x="6084167" y="1315752"/>
            <a:ext cx="23666" cy="4226496"/>
          </a:xfrm>
          <a:prstGeom prst="straightConnector1">
            <a:avLst/>
          </a:prstGeom>
          <a:noFill/>
          <a:ln w="9525" cap="rnd" cmpd="sng">
            <a:solidFill>
              <a:srgbClr val="D8D8D8"/>
            </a:solidFill>
            <a:prstDash val="solid"/>
            <a:round/>
            <a:headEnd type="none" w="sm" len="sm"/>
            <a:tailEnd type="none" w="sm" len="sm"/>
          </a:ln>
        </p:spPr>
      </p:cxnSp>
      <p:sp>
        <p:nvSpPr>
          <p:cNvPr id="16" name="Google Shape;861;p38">
            <a:extLst>
              <a:ext uri="{FF2B5EF4-FFF2-40B4-BE49-F238E27FC236}">
                <a16:creationId xmlns:a16="http://schemas.microsoft.com/office/drawing/2014/main" id="{683F8973-71EB-AA9F-248D-3F88E7DD12AB}"/>
              </a:ext>
            </a:extLst>
          </p:cNvPr>
          <p:cNvSpPr/>
          <p:nvPr/>
        </p:nvSpPr>
        <p:spPr>
          <a:xfrm>
            <a:off x="995030" y="3119162"/>
            <a:ext cx="4580508" cy="3057802"/>
          </a:xfrm>
          <a:custGeom>
            <a:avLst/>
            <a:gdLst/>
            <a:ahLst/>
            <a:cxnLst/>
            <a:rect l="l" t="t" r="r" b="b"/>
            <a:pathLst>
              <a:path w="6872552" h="4587898" extrusionOk="0">
                <a:moveTo>
                  <a:pt x="0" y="0"/>
                </a:moveTo>
                <a:lnTo>
                  <a:pt x="6872552" y="0"/>
                </a:lnTo>
                <a:lnTo>
                  <a:pt x="6872552" y="4587898"/>
                </a:lnTo>
                <a:lnTo>
                  <a:pt x="0" y="4587898"/>
                </a:lnTo>
                <a:lnTo>
                  <a:pt x="0" y="0"/>
                </a:lnTo>
                <a:close/>
              </a:path>
            </a:pathLst>
          </a:custGeom>
          <a:blipFill rotWithShape="1">
            <a:blip r:embed="rId2">
              <a:alphaModFix/>
            </a:blip>
            <a:stretch>
              <a:fillRect r="-177"/>
            </a:stretch>
          </a:blipFill>
          <a:ln>
            <a:noFill/>
          </a:ln>
        </p:spPr>
        <p:txBody>
          <a:bodyPr/>
          <a:lstStyle/>
          <a:p>
            <a:endParaRPr lang="en-US" sz="622"/>
          </a:p>
        </p:txBody>
      </p:sp>
      <p:sp>
        <p:nvSpPr>
          <p:cNvPr id="17" name="Google Shape;860;p38">
            <a:extLst>
              <a:ext uri="{FF2B5EF4-FFF2-40B4-BE49-F238E27FC236}">
                <a16:creationId xmlns:a16="http://schemas.microsoft.com/office/drawing/2014/main" id="{A7ADF3DF-4C31-DCCE-9580-9BE61463DF08}"/>
              </a:ext>
            </a:extLst>
          </p:cNvPr>
          <p:cNvSpPr/>
          <p:nvPr/>
        </p:nvSpPr>
        <p:spPr>
          <a:xfrm>
            <a:off x="6674701" y="3119161"/>
            <a:ext cx="4743466" cy="3057802"/>
          </a:xfrm>
          <a:custGeom>
            <a:avLst/>
            <a:gdLst/>
            <a:ahLst/>
            <a:cxnLst/>
            <a:rect l="l" t="t" r="r" b="b"/>
            <a:pathLst>
              <a:path w="7117053" h="4587898" extrusionOk="0">
                <a:moveTo>
                  <a:pt x="0" y="0"/>
                </a:moveTo>
                <a:lnTo>
                  <a:pt x="7117053" y="0"/>
                </a:lnTo>
                <a:lnTo>
                  <a:pt x="7117053" y="4587899"/>
                </a:lnTo>
                <a:lnTo>
                  <a:pt x="0" y="4587899"/>
                </a:lnTo>
                <a:lnTo>
                  <a:pt x="0" y="0"/>
                </a:lnTo>
                <a:close/>
              </a:path>
            </a:pathLst>
          </a:custGeom>
          <a:blipFill rotWithShape="1">
            <a:blip r:embed="rId3">
              <a:alphaModFix/>
            </a:blip>
            <a:stretch>
              <a:fillRect l="-22025" r="-56002" b="-26"/>
            </a:stretch>
          </a:blipFill>
          <a:ln>
            <a:noFill/>
          </a:ln>
        </p:spPr>
        <p:txBody>
          <a:bodyPr/>
          <a:lstStyle/>
          <a:p>
            <a:endParaRPr lang="en-US" sz="622"/>
          </a:p>
        </p:txBody>
      </p:sp>
    </p:spTree>
    <p:extLst>
      <p:ext uri="{BB962C8B-B14F-4D97-AF65-F5344CB8AC3E}">
        <p14:creationId xmlns:p14="http://schemas.microsoft.com/office/powerpoint/2010/main" val="559973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76;p39" descr="Supervisor, Shift Resume Samples | Velvet Jobs">
            <a:extLst>
              <a:ext uri="{FF2B5EF4-FFF2-40B4-BE49-F238E27FC236}">
                <a16:creationId xmlns:a16="http://schemas.microsoft.com/office/drawing/2014/main" id="{F294DE9B-45A9-13CE-7E6E-EF9828476CF6}"/>
              </a:ext>
            </a:extLst>
          </p:cNvPr>
          <p:cNvSpPr/>
          <p:nvPr/>
        </p:nvSpPr>
        <p:spPr>
          <a:xfrm>
            <a:off x="264863" y="0"/>
            <a:ext cx="5464027" cy="6286816"/>
          </a:xfrm>
          <a:custGeom>
            <a:avLst/>
            <a:gdLst/>
            <a:ahLst/>
            <a:cxnLst/>
            <a:rect l="l" t="t" r="r" b="b"/>
            <a:pathLst>
              <a:path w="8198175" h="9432681" extrusionOk="0">
                <a:moveTo>
                  <a:pt x="0" y="0"/>
                </a:moveTo>
                <a:lnTo>
                  <a:pt x="8198175" y="0"/>
                </a:lnTo>
                <a:lnTo>
                  <a:pt x="8198175" y="9432680"/>
                </a:lnTo>
                <a:lnTo>
                  <a:pt x="0" y="9432680"/>
                </a:lnTo>
                <a:lnTo>
                  <a:pt x="0" y="0"/>
                </a:lnTo>
                <a:close/>
              </a:path>
            </a:pathLst>
          </a:custGeom>
          <a:blipFill rotWithShape="1">
            <a:blip r:embed="rId3">
              <a:alphaModFix/>
            </a:blip>
            <a:stretch>
              <a:fillRect r="-150" b="-25503"/>
            </a:stretch>
          </a:blipFill>
          <a:ln>
            <a:noFill/>
          </a:ln>
        </p:spPr>
        <p:txBody>
          <a:bodyPr/>
          <a:lstStyle/>
          <a:p>
            <a:endParaRPr lang="en-US" sz="622"/>
          </a:p>
        </p:txBody>
      </p:sp>
      <p:sp>
        <p:nvSpPr>
          <p:cNvPr id="4" name="Google Shape;879;p39">
            <a:extLst>
              <a:ext uri="{FF2B5EF4-FFF2-40B4-BE49-F238E27FC236}">
                <a16:creationId xmlns:a16="http://schemas.microsoft.com/office/drawing/2014/main" id="{C9A41DD8-648E-65ED-5A62-3B5DBF1D1301}"/>
              </a:ext>
            </a:extLst>
          </p:cNvPr>
          <p:cNvSpPr/>
          <p:nvPr/>
        </p:nvSpPr>
        <p:spPr>
          <a:xfrm>
            <a:off x="5617311" y="163674"/>
            <a:ext cx="6286812" cy="6286812"/>
          </a:xfrm>
          <a:custGeom>
            <a:avLst/>
            <a:gdLst/>
            <a:ahLst/>
            <a:cxnLst/>
            <a:rect l="l" t="t" r="r" b="b"/>
            <a:pathLst>
              <a:path w="9432675" h="9432675" extrusionOk="0">
                <a:moveTo>
                  <a:pt x="0" y="0"/>
                </a:moveTo>
                <a:lnTo>
                  <a:pt x="9432676" y="0"/>
                </a:lnTo>
                <a:lnTo>
                  <a:pt x="9432676" y="9432676"/>
                </a:lnTo>
                <a:lnTo>
                  <a:pt x="0" y="9432676"/>
                </a:lnTo>
                <a:lnTo>
                  <a:pt x="0" y="0"/>
                </a:lnTo>
                <a:close/>
              </a:path>
            </a:pathLst>
          </a:custGeom>
          <a:blipFill rotWithShape="1">
            <a:blip r:embed="rId4">
              <a:alphaModFix/>
            </a:blip>
            <a:stretch>
              <a:fillRect/>
            </a:stretch>
          </a:blipFill>
          <a:ln>
            <a:noFill/>
          </a:ln>
        </p:spPr>
        <p:txBody>
          <a:bodyPr/>
          <a:lstStyle/>
          <a:p>
            <a:endParaRPr lang="en-US" sz="622"/>
          </a:p>
        </p:txBody>
      </p:sp>
    </p:spTree>
    <p:extLst>
      <p:ext uri="{BB962C8B-B14F-4D97-AF65-F5344CB8AC3E}">
        <p14:creationId xmlns:p14="http://schemas.microsoft.com/office/powerpoint/2010/main" val="3459143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E6B0F3-96F8-86EF-B8B7-F6A3E3DF34E8}"/>
              </a:ext>
            </a:extLst>
          </p:cNvPr>
          <p:cNvSpPr>
            <a:spLocks noGrp="1"/>
          </p:cNvSpPr>
          <p:nvPr>
            <p:ph idx="1"/>
          </p:nvPr>
        </p:nvSpPr>
        <p:spPr>
          <a:xfrm>
            <a:off x="838200" y="2133600"/>
            <a:ext cx="7623048" cy="4043363"/>
          </a:xfrm>
        </p:spPr>
        <p:txBody>
          <a:bodyPr>
            <a:normAutofit/>
          </a:bodyPr>
          <a:lstStyle/>
          <a:p>
            <a:pPr marL="0" indent="0">
              <a:buNone/>
            </a:pPr>
            <a:r>
              <a:rPr lang="en-US" sz="3200" b="1" dirty="0"/>
              <a:t>Now, you’ll revisit your response to the scenario. You’ll apply the following skills in this exercise:  </a:t>
            </a:r>
          </a:p>
          <a:p>
            <a:r>
              <a:rPr lang="en-US" sz="3200" dirty="0"/>
              <a:t>Critical Thinking</a:t>
            </a:r>
          </a:p>
        </p:txBody>
      </p:sp>
    </p:spTree>
    <p:extLst>
      <p:ext uri="{BB962C8B-B14F-4D97-AF65-F5344CB8AC3E}">
        <p14:creationId xmlns:p14="http://schemas.microsoft.com/office/powerpoint/2010/main" val="16689476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A471A-69CE-2003-4A14-6488C4206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D7BD9-04C0-F2D8-778E-8F477ACD201C}"/>
              </a:ext>
            </a:extLst>
          </p:cNvPr>
          <p:cNvSpPr>
            <a:spLocks noGrp="1"/>
          </p:cNvSpPr>
          <p:nvPr>
            <p:ph type="title"/>
          </p:nvPr>
        </p:nvSpPr>
        <p:spPr>
          <a:xfrm>
            <a:off x="636414" y="288628"/>
            <a:ext cx="10717386" cy="887205"/>
          </a:xfrm>
        </p:spPr>
        <p:txBody>
          <a:bodyPr>
            <a:normAutofit/>
          </a:bodyPr>
          <a:lstStyle/>
          <a:p>
            <a:r>
              <a:rPr lang="en-US" sz="2800" dirty="0">
                <a:solidFill>
                  <a:schemeClr val="accent1"/>
                </a:solidFill>
              </a:rPr>
              <a:t>Performance has been steadily trending upward.</a:t>
            </a:r>
          </a:p>
        </p:txBody>
      </p:sp>
      <p:sp>
        <p:nvSpPr>
          <p:cNvPr id="4" name="Google Shape;904;p41">
            <a:extLst>
              <a:ext uri="{FF2B5EF4-FFF2-40B4-BE49-F238E27FC236}">
                <a16:creationId xmlns:a16="http://schemas.microsoft.com/office/drawing/2014/main" id="{C1F5201F-D1A9-58F8-73BF-55FA785CC97E}"/>
              </a:ext>
            </a:extLst>
          </p:cNvPr>
          <p:cNvSpPr/>
          <p:nvPr/>
        </p:nvSpPr>
        <p:spPr>
          <a:xfrm>
            <a:off x="593301" y="938302"/>
            <a:ext cx="10803611" cy="5347157"/>
          </a:xfrm>
          <a:custGeom>
            <a:avLst/>
            <a:gdLst/>
            <a:ahLst/>
            <a:cxnLst/>
            <a:rect l="l" t="t" r="r" b="b"/>
            <a:pathLst>
              <a:path w="17085075" h="8456115" extrusionOk="0">
                <a:moveTo>
                  <a:pt x="0" y="0"/>
                </a:moveTo>
                <a:lnTo>
                  <a:pt x="17085075" y="0"/>
                </a:lnTo>
                <a:lnTo>
                  <a:pt x="17085075" y="8456114"/>
                </a:lnTo>
                <a:lnTo>
                  <a:pt x="0" y="8456114"/>
                </a:lnTo>
                <a:lnTo>
                  <a:pt x="0" y="0"/>
                </a:lnTo>
                <a:close/>
              </a:path>
            </a:pathLst>
          </a:custGeom>
          <a:blipFill rotWithShape="1">
            <a:blip r:embed="rId3">
              <a:alphaModFix/>
            </a:blip>
            <a:stretch>
              <a:fillRect/>
            </a:stretch>
          </a:blipFill>
          <a:ln>
            <a:noFill/>
          </a:ln>
        </p:spPr>
        <p:txBody>
          <a:bodyPr/>
          <a:lstStyle/>
          <a:p>
            <a:endParaRPr lang="en-US" sz="622"/>
          </a:p>
        </p:txBody>
      </p:sp>
    </p:spTree>
    <p:extLst>
      <p:ext uri="{BB962C8B-B14F-4D97-AF65-F5344CB8AC3E}">
        <p14:creationId xmlns:p14="http://schemas.microsoft.com/office/powerpoint/2010/main" val="2158617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1622B-18E1-A0DC-1775-825692604B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0188E9-B94C-C09A-8624-E33FE0239C06}"/>
              </a:ext>
            </a:extLst>
          </p:cNvPr>
          <p:cNvSpPr>
            <a:spLocks noGrp="1"/>
          </p:cNvSpPr>
          <p:nvPr>
            <p:ph type="title"/>
          </p:nvPr>
        </p:nvSpPr>
        <p:spPr>
          <a:xfrm>
            <a:off x="838200" y="575437"/>
            <a:ext cx="9000744" cy="887205"/>
          </a:xfrm>
        </p:spPr>
        <p:txBody>
          <a:bodyPr>
            <a:normAutofit/>
          </a:bodyPr>
          <a:lstStyle/>
          <a:p>
            <a:r>
              <a:rPr lang="en-US" dirty="0">
                <a:solidFill>
                  <a:schemeClr val="accent3"/>
                </a:solidFill>
              </a:rPr>
              <a:t>Transitioning from Learning 1.0 to 2.0</a:t>
            </a:r>
            <a:endParaRPr lang="en-US" dirty="0"/>
          </a:p>
        </p:txBody>
      </p:sp>
      <p:sp>
        <p:nvSpPr>
          <p:cNvPr id="3" name="Content Placeholder 2">
            <a:extLst>
              <a:ext uri="{FF2B5EF4-FFF2-40B4-BE49-F238E27FC236}">
                <a16:creationId xmlns:a16="http://schemas.microsoft.com/office/drawing/2014/main" id="{96DB4BF3-87FA-1070-2DE0-E0516DBE8261}"/>
              </a:ext>
            </a:extLst>
          </p:cNvPr>
          <p:cNvSpPr>
            <a:spLocks noGrp="1"/>
          </p:cNvSpPr>
          <p:nvPr>
            <p:ph idx="1"/>
          </p:nvPr>
        </p:nvSpPr>
        <p:spPr>
          <a:xfrm>
            <a:off x="838200" y="1694688"/>
            <a:ext cx="10515600" cy="4482275"/>
          </a:xfrm>
        </p:spPr>
        <p:txBody>
          <a:bodyPr/>
          <a:lstStyle/>
          <a:p>
            <a:r>
              <a:rPr lang="en-US" b="1" dirty="0">
                <a:solidFill>
                  <a:schemeClr val="accent3"/>
                </a:solidFill>
              </a:rPr>
              <a:t>Here are five key characteristics of each:</a:t>
            </a:r>
          </a:p>
          <a:p>
            <a:pPr lvl="1"/>
            <a:r>
              <a:rPr lang="en-US" b="1" dirty="0"/>
              <a:t>Content Centered   &gt;  Human Centered</a:t>
            </a:r>
          </a:p>
          <a:p>
            <a:pPr lvl="2"/>
            <a:r>
              <a:rPr lang="en-US" dirty="0"/>
              <a:t>Distributing content as the fulcrum of learning design   &gt;   Empowering students as the fulcrum of learning design</a:t>
            </a:r>
          </a:p>
          <a:p>
            <a:pPr lvl="1"/>
            <a:r>
              <a:rPr lang="en-US" b="1" dirty="0"/>
              <a:t>Abstract Learning  &gt;  Situated or Authentic Learning</a:t>
            </a:r>
          </a:p>
          <a:p>
            <a:pPr lvl="2"/>
            <a:r>
              <a:rPr lang="en-US" dirty="0"/>
              <a:t>Out of context reading and lectures  &gt;  Observing, interacting, problem solving embedded in real world contexts</a:t>
            </a:r>
          </a:p>
          <a:p>
            <a:pPr lvl="1"/>
            <a:r>
              <a:rPr lang="en-US" b="1" dirty="0"/>
              <a:t>Passive Learning  &gt;  Active Learning </a:t>
            </a:r>
          </a:p>
          <a:p>
            <a:pPr lvl="2"/>
            <a:r>
              <a:rPr lang="en-US" dirty="0"/>
              <a:t>Students learn by memorizing   &gt;  Students learn by doing</a:t>
            </a:r>
          </a:p>
          <a:p>
            <a:pPr lvl="1"/>
            <a:r>
              <a:rPr lang="en-US" b="1" dirty="0"/>
              <a:t>Objective Competence  &gt;  Skills Mastery</a:t>
            </a:r>
          </a:p>
          <a:p>
            <a:pPr lvl="2"/>
            <a:r>
              <a:rPr lang="en-US" dirty="0"/>
              <a:t> Identify, define, examine  &gt;  Demonstrate, acquire skill</a:t>
            </a:r>
          </a:p>
          <a:p>
            <a:pPr lvl="1"/>
            <a:r>
              <a:rPr lang="en-US" b="1" dirty="0"/>
              <a:t>Static Learning  &gt;  </a:t>
            </a:r>
            <a:r>
              <a:rPr lang="en-US" b="1" dirty="0">
                <a:solidFill>
                  <a:srgbClr val="FFFF00"/>
                </a:solidFill>
              </a:rPr>
              <a:t>Dynamic Learning (think differentiation)</a:t>
            </a:r>
          </a:p>
          <a:p>
            <a:pPr lvl="2"/>
            <a:r>
              <a:rPr lang="en-US" dirty="0"/>
              <a:t>Everyone gets the same curriculum   &gt;  Curriculum based on students' schemas / prior knowledge*</a:t>
            </a:r>
          </a:p>
          <a:p>
            <a:endParaRPr lang="en-US" dirty="0"/>
          </a:p>
          <a:p>
            <a:endParaRPr lang="en-US" dirty="0"/>
          </a:p>
          <a:p>
            <a:endParaRPr lang="en-US" dirty="0"/>
          </a:p>
        </p:txBody>
      </p:sp>
    </p:spTree>
    <p:extLst>
      <p:ext uri="{BB962C8B-B14F-4D97-AF65-F5344CB8AC3E}">
        <p14:creationId xmlns:p14="http://schemas.microsoft.com/office/powerpoint/2010/main" val="1702733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4;p44">
            <a:extLst>
              <a:ext uri="{FF2B5EF4-FFF2-40B4-BE49-F238E27FC236}">
                <a16:creationId xmlns:a16="http://schemas.microsoft.com/office/drawing/2014/main" id="{6DA025F3-C964-0E8B-0267-29813A38D32C}"/>
              </a:ext>
            </a:extLst>
          </p:cNvPr>
          <p:cNvSpPr/>
          <p:nvPr/>
        </p:nvSpPr>
        <p:spPr>
          <a:xfrm>
            <a:off x="-47374" y="517150"/>
            <a:ext cx="12237707" cy="2235888"/>
          </a:xfrm>
          <a:custGeom>
            <a:avLst/>
            <a:gdLst/>
            <a:ahLst/>
            <a:cxnLst/>
            <a:rect l="l" t="t" r="r" b="b"/>
            <a:pathLst>
              <a:path w="24481789" h="4472940" extrusionOk="0">
                <a:moveTo>
                  <a:pt x="0" y="0"/>
                </a:moveTo>
                <a:lnTo>
                  <a:pt x="24481789" y="0"/>
                </a:lnTo>
                <a:lnTo>
                  <a:pt x="24481789" y="4472940"/>
                </a:lnTo>
                <a:lnTo>
                  <a:pt x="0" y="4472940"/>
                </a:lnTo>
                <a:close/>
              </a:path>
            </a:pathLst>
          </a:custGeom>
          <a:solidFill>
            <a:schemeClr val="bg2"/>
          </a:solidFill>
          <a:ln>
            <a:noFill/>
          </a:ln>
        </p:spPr>
        <p:txBody>
          <a:bodyPr/>
          <a:lstStyle/>
          <a:p>
            <a:endParaRPr lang="en-US" sz="622"/>
          </a:p>
        </p:txBody>
      </p:sp>
      <p:sp>
        <p:nvSpPr>
          <p:cNvPr id="3" name="Google Shape;968;p44">
            <a:extLst>
              <a:ext uri="{FF2B5EF4-FFF2-40B4-BE49-F238E27FC236}">
                <a16:creationId xmlns:a16="http://schemas.microsoft.com/office/drawing/2014/main" id="{75003391-B797-183E-FC50-9C3B8F21EB7F}"/>
              </a:ext>
            </a:extLst>
          </p:cNvPr>
          <p:cNvSpPr txBox="1"/>
          <p:nvPr/>
        </p:nvSpPr>
        <p:spPr>
          <a:xfrm>
            <a:off x="9973940" y="2096107"/>
            <a:ext cx="1042728" cy="239937"/>
          </a:xfrm>
          <a:prstGeom prst="rect">
            <a:avLst/>
          </a:prstGeom>
          <a:noFill/>
          <a:ln>
            <a:noFill/>
          </a:ln>
        </p:spPr>
        <p:txBody>
          <a:bodyPr spcFirstLastPara="1" wrap="square" lIns="0" tIns="0" rIns="0" bIns="0" anchor="t" anchorCtr="0">
            <a:spAutoFit/>
          </a:bodyPr>
          <a:lstStyle/>
          <a:p>
            <a:pPr algn="ctr">
              <a:lnSpc>
                <a:spcPct val="120010"/>
              </a:lnSpc>
            </a:pPr>
            <a:r>
              <a:rPr lang="en-US" sz="1299" b="1" dirty="0">
                <a:latin typeface="Arial" panose="020B0604020202020204" pitchFamily="34" charset="0"/>
                <a:ea typeface="Montserrat"/>
                <a:cs typeface="Arial" panose="020B0604020202020204" pitchFamily="34" charset="0"/>
                <a:sym typeface="Montserrat"/>
              </a:rPr>
              <a:t>Project</a:t>
            </a:r>
            <a:r>
              <a:rPr lang="en-US" sz="1299" b="1" dirty="0">
                <a:latin typeface="Montserrat"/>
                <a:ea typeface="Montserrat"/>
                <a:cs typeface="Montserrat"/>
                <a:sym typeface="Montserrat"/>
              </a:rPr>
              <a:t> </a:t>
            </a:r>
            <a:endParaRPr sz="622" dirty="0"/>
          </a:p>
        </p:txBody>
      </p:sp>
      <p:sp>
        <p:nvSpPr>
          <p:cNvPr id="4" name="Google Shape;969;p44">
            <a:extLst>
              <a:ext uri="{FF2B5EF4-FFF2-40B4-BE49-F238E27FC236}">
                <a16:creationId xmlns:a16="http://schemas.microsoft.com/office/drawing/2014/main" id="{33FB2E6B-7E49-01F4-018D-9759147CC7DD}"/>
              </a:ext>
            </a:extLst>
          </p:cNvPr>
          <p:cNvSpPr/>
          <p:nvPr/>
        </p:nvSpPr>
        <p:spPr>
          <a:xfrm>
            <a:off x="9906662" y="636797"/>
            <a:ext cx="1158010" cy="1365372"/>
          </a:xfrm>
          <a:custGeom>
            <a:avLst/>
            <a:gdLst/>
            <a:ahLst/>
            <a:cxnLst/>
            <a:rect l="l" t="t" r="r" b="b"/>
            <a:pathLst>
              <a:path w="1737468" h="2048592" extrusionOk="0">
                <a:moveTo>
                  <a:pt x="0" y="0"/>
                </a:moveTo>
                <a:lnTo>
                  <a:pt x="1737468" y="0"/>
                </a:lnTo>
                <a:lnTo>
                  <a:pt x="1737468" y="2048592"/>
                </a:lnTo>
                <a:lnTo>
                  <a:pt x="0" y="2048592"/>
                </a:lnTo>
                <a:lnTo>
                  <a:pt x="0" y="0"/>
                </a:lnTo>
                <a:close/>
              </a:path>
            </a:pathLst>
          </a:custGeom>
          <a:blipFill rotWithShape="1">
            <a:blip r:embed="rId3">
              <a:alphaModFix/>
            </a:blip>
            <a:stretch>
              <a:fillRect b="-176"/>
            </a:stretch>
          </a:blipFill>
          <a:ln>
            <a:noFill/>
          </a:ln>
        </p:spPr>
        <p:txBody>
          <a:bodyPr/>
          <a:lstStyle/>
          <a:p>
            <a:endParaRPr lang="en-US" sz="622"/>
          </a:p>
        </p:txBody>
      </p:sp>
      <p:grpSp>
        <p:nvGrpSpPr>
          <p:cNvPr id="5" name="Google Shape;972;p44">
            <a:extLst>
              <a:ext uri="{FF2B5EF4-FFF2-40B4-BE49-F238E27FC236}">
                <a16:creationId xmlns:a16="http://schemas.microsoft.com/office/drawing/2014/main" id="{CCB0975B-C1B8-2799-AC2D-A10388E7F6B9}"/>
              </a:ext>
            </a:extLst>
          </p:cNvPr>
          <p:cNvGrpSpPr/>
          <p:nvPr/>
        </p:nvGrpSpPr>
        <p:grpSpPr>
          <a:xfrm>
            <a:off x="789359" y="901400"/>
            <a:ext cx="1893407" cy="958486"/>
            <a:chOff x="0" y="0"/>
            <a:chExt cx="3787800" cy="1917471"/>
          </a:xfrm>
        </p:grpSpPr>
        <p:sp>
          <p:nvSpPr>
            <p:cNvPr id="6" name="Google Shape;973;p44">
              <a:extLst>
                <a:ext uri="{FF2B5EF4-FFF2-40B4-BE49-F238E27FC236}">
                  <a16:creationId xmlns:a16="http://schemas.microsoft.com/office/drawing/2014/main" id="{1ECADE26-9F84-6E87-89B9-53818DBFDB6D}"/>
                </a:ext>
              </a:extLst>
            </p:cNvPr>
            <p:cNvSpPr/>
            <p:nvPr/>
          </p:nvSpPr>
          <p:spPr>
            <a:xfrm>
              <a:off x="0" y="0"/>
              <a:ext cx="3787775" cy="1917471"/>
            </a:xfrm>
            <a:custGeom>
              <a:avLst/>
              <a:gdLst/>
              <a:ahLst/>
              <a:cxnLst/>
              <a:rect l="l" t="t" r="r" b="b"/>
              <a:pathLst>
                <a:path w="3787775" h="1917471" extrusionOk="0">
                  <a:moveTo>
                    <a:pt x="0" y="0"/>
                  </a:moveTo>
                  <a:lnTo>
                    <a:pt x="3511550" y="0"/>
                  </a:lnTo>
                  <a:lnTo>
                    <a:pt x="3787775" y="958738"/>
                  </a:lnTo>
                  <a:lnTo>
                    <a:pt x="3511550" y="1917471"/>
                  </a:lnTo>
                  <a:lnTo>
                    <a:pt x="0" y="1917471"/>
                  </a:lnTo>
                  <a:lnTo>
                    <a:pt x="276225" y="958738"/>
                  </a:lnTo>
                  <a:close/>
                </a:path>
              </a:pathLst>
            </a:custGeom>
            <a:solidFill>
              <a:srgbClr val="007071"/>
            </a:solidFill>
            <a:ln>
              <a:noFill/>
            </a:ln>
          </p:spPr>
          <p:txBody>
            <a:bodyPr/>
            <a:lstStyle/>
            <a:p>
              <a:endParaRPr lang="en-US" sz="622"/>
            </a:p>
          </p:txBody>
        </p:sp>
        <p:sp>
          <p:nvSpPr>
            <p:cNvPr id="7" name="Google Shape;974;p44">
              <a:extLst>
                <a:ext uri="{FF2B5EF4-FFF2-40B4-BE49-F238E27FC236}">
                  <a16:creationId xmlns:a16="http://schemas.microsoft.com/office/drawing/2014/main" id="{CE38FCB6-BB1E-9218-0B56-C8EB974C4C8E}"/>
                </a:ext>
              </a:extLst>
            </p:cNvPr>
            <p:cNvSpPr txBox="1"/>
            <p:nvPr/>
          </p:nvSpPr>
          <p:spPr>
            <a:xfrm>
              <a:off x="0" y="28575"/>
              <a:ext cx="3787800" cy="1888769"/>
            </a:xfrm>
            <a:prstGeom prst="rect">
              <a:avLst/>
            </a:prstGeom>
            <a:noFill/>
            <a:ln>
              <a:noFill/>
            </a:ln>
          </p:spPr>
          <p:txBody>
            <a:bodyPr spcFirstLastPara="1" wrap="square" lIns="33858" tIns="33858" rIns="33858" bIns="33858" anchor="ctr" anchorCtr="0">
              <a:noAutofit/>
            </a:bodyPr>
            <a:lstStyle/>
            <a:p>
              <a:pPr algn="ctr">
                <a:lnSpc>
                  <a:spcPct val="126000"/>
                </a:lnSpc>
              </a:pPr>
              <a:endParaRPr sz="1200" b="1" dirty="0">
                <a:solidFill>
                  <a:schemeClr val="dk1"/>
                </a:solidFill>
                <a:latin typeface="Arial Narrow" panose="020B0604020202020204" pitchFamily="34" charset="0"/>
                <a:ea typeface="Calibri"/>
                <a:cs typeface="Arial Narrow" panose="020B0604020202020204" pitchFamily="34" charset="0"/>
                <a:sym typeface="Calibri"/>
              </a:endParaRPr>
            </a:p>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Scenarios and Interactivities</a:t>
              </a:r>
              <a:endParaRPr sz="622" b="1" dirty="0">
                <a:latin typeface="Arial Narrow" panose="020B0604020202020204" pitchFamily="34" charset="0"/>
                <a:cs typeface="Arial Narrow" panose="020B0604020202020204" pitchFamily="34" charset="0"/>
              </a:endParaRPr>
            </a:p>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Faculty Mentorship</a:t>
              </a:r>
              <a:endParaRPr sz="622" b="1" dirty="0">
                <a:latin typeface="Arial Narrow" panose="020B0604020202020204" pitchFamily="34" charset="0"/>
                <a:cs typeface="Arial Narrow" panose="020B0604020202020204" pitchFamily="34" charset="0"/>
              </a:endParaRPr>
            </a:p>
            <a:p>
              <a:pPr algn="ctr">
                <a:lnSpc>
                  <a:spcPct val="137454"/>
                </a:lnSpc>
              </a:pPr>
              <a:endParaRPr sz="1100" b="1" dirty="0">
                <a:solidFill>
                  <a:srgbClr val="FFFFFF"/>
                </a:solidFill>
                <a:latin typeface="Arial Narrow" panose="020B0604020202020204" pitchFamily="34" charset="0"/>
                <a:ea typeface="Montserrat"/>
                <a:cs typeface="Arial Narrow" panose="020B0604020202020204" pitchFamily="34" charset="0"/>
                <a:sym typeface="Montserrat"/>
              </a:endParaRPr>
            </a:p>
          </p:txBody>
        </p:sp>
      </p:grpSp>
      <p:sp>
        <p:nvSpPr>
          <p:cNvPr id="8" name="Google Shape;975;p44">
            <a:extLst>
              <a:ext uri="{FF2B5EF4-FFF2-40B4-BE49-F238E27FC236}">
                <a16:creationId xmlns:a16="http://schemas.microsoft.com/office/drawing/2014/main" id="{75FA73BB-9C8B-F77A-6E0A-C2E4A5F03967}"/>
              </a:ext>
            </a:extLst>
          </p:cNvPr>
          <p:cNvSpPr txBox="1"/>
          <p:nvPr/>
        </p:nvSpPr>
        <p:spPr>
          <a:xfrm>
            <a:off x="850292" y="637918"/>
            <a:ext cx="1650670" cy="199414"/>
          </a:xfrm>
          <a:prstGeom prst="rect">
            <a:avLst/>
          </a:prstGeom>
          <a:noFill/>
          <a:ln>
            <a:noFill/>
          </a:ln>
        </p:spPr>
        <p:txBody>
          <a:bodyPr spcFirstLastPara="1" wrap="square" lIns="0" tIns="0" rIns="0" bIns="0" anchor="t" anchorCtr="0">
            <a:spAutoFit/>
          </a:bodyPr>
          <a:lstStyle/>
          <a:p>
            <a:pPr algn="ctr">
              <a:lnSpc>
                <a:spcPct val="108000"/>
              </a:lnSpc>
            </a:pPr>
            <a:r>
              <a:rPr lang="en-US" sz="1200" b="1" spc="300" dirty="0">
                <a:solidFill>
                  <a:srgbClr val="007071"/>
                </a:solidFill>
                <a:latin typeface="Arial" panose="020B0604020202020204" pitchFamily="34" charset="0"/>
                <a:ea typeface="Montserrat"/>
                <a:cs typeface="Arial" panose="020B0604020202020204" pitchFamily="34" charset="0"/>
                <a:sym typeface="Montserrat"/>
              </a:rPr>
              <a:t>Week 1</a:t>
            </a:r>
            <a:endParaRPr sz="622" b="1" spc="300" dirty="0">
              <a:latin typeface="Arial" panose="020B0604020202020204" pitchFamily="34" charset="0"/>
              <a:cs typeface="Arial" panose="020B0604020202020204" pitchFamily="34" charset="0"/>
            </a:endParaRPr>
          </a:p>
        </p:txBody>
      </p:sp>
      <p:grpSp>
        <p:nvGrpSpPr>
          <p:cNvPr id="9" name="Google Shape;976;p44">
            <a:extLst>
              <a:ext uri="{FF2B5EF4-FFF2-40B4-BE49-F238E27FC236}">
                <a16:creationId xmlns:a16="http://schemas.microsoft.com/office/drawing/2014/main" id="{6CDAAFE4-41F9-633D-F87B-5473AE828089}"/>
              </a:ext>
            </a:extLst>
          </p:cNvPr>
          <p:cNvGrpSpPr/>
          <p:nvPr/>
        </p:nvGrpSpPr>
        <p:grpSpPr>
          <a:xfrm>
            <a:off x="2589912" y="901401"/>
            <a:ext cx="1893407" cy="922923"/>
            <a:chOff x="0" y="0"/>
            <a:chExt cx="3787800" cy="1846326"/>
          </a:xfrm>
        </p:grpSpPr>
        <p:sp>
          <p:nvSpPr>
            <p:cNvPr id="10" name="Google Shape;977;p44">
              <a:extLst>
                <a:ext uri="{FF2B5EF4-FFF2-40B4-BE49-F238E27FC236}">
                  <a16:creationId xmlns:a16="http://schemas.microsoft.com/office/drawing/2014/main" id="{B2107A3D-DC7D-3D7E-6314-E8D4BC9F23A7}"/>
                </a:ext>
              </a:extLst>
            </p:cNvPr>
            <p:cNvSpPr/>
            <p:nvPr/>
          </p:nvSpPr>
          <p:spPr>
            <a:xfrm>
              <a:off x="0" y="0"/>
              <a:ext cx="3787775" cy="1846326"/>
            </a:xfrm>
            <a:custGeom>
              <a:avLst/>
              <a:gdLst/>
              <a:ahLst/>
              <a:cxnLst/>
              <a:rect l="l" t="t" r="r" b="b"/>
              <a:pathLst>
                <a:path w="3787775" h="1846326" extrusionOk="0">
                  <a:moveTo>
                    <a:pt x="0" y="0"/>
                  </a:moveTo>
                  <a:lnTo>
                    <a:pt x="3511550" y="0"/>
                  </a:lnTo>
                  <a:lnTo>
                    <a:pt x="3787775" y="923163"/>
                  </a:lnTo>
                  <a:lnTo>
                    <a:pt x="3511550" y="1846326"/>
                  </a:lnTo>
                  <a:lnTo>
                    <a:pt x="0" y="1846326"/>
                  </a:lnTo>
                  <a:lnTo>
                    <a:pt x="276225" y="923163"/>
                  </a:lnTo>
                  <a:close/>
                </a:path>
              </a:pathLst>
            </a:custGeom>
            <a:solidFill>
              <a:srgbClr val="007071"/>
            </a:solidFill>
            <a:ln>
              <a:noFill/>
            </a:ln>
          </p:spPr>
          <p:txBody>
            <a:bodyPr/>
            <a:lstStyle/>
            <a:p>
              <a:endParaRPr lang="en-US" sz="622"/>
            </a:p>
          </p:txBody>
        </p:sp>
        <p:sp>
          <p:nvSpPr>
            <p:cNvPr id="11" name="Google Shape;978;p44">
              <a:extLst>
                <a:ext uri="{FF2B5EF4-FFF2-40B4-BE49-F238E27FC236}">
                  <a16:creationId xmlns:a16="http://schemas.microsoft.com/office/drawing/2014/main" id="{5DEA6A9B-202D-AAA8-7AC6-7C35E2F0DE3E}"/>
                </a:ext>
              </a:extLst>
            </p:cNvPr>
            <p:cNvSpPr txBox="1"/>
            <p:nvPr/>
          </p:nvSpPr>
          <p:spPr>
            <a:xfrm>
              <a:off x="0" y="19050"/>
              <a:ext cx="3787800" cy="1827150"/>
            </a:xfrm>
            <a:prstGeom prst="rect">
              <a:avLst/>
            </a:prstGeom>
            <a:noFill/>
            <a:ln>
              <a:noFill/>
            </a:ln>
          </p:spPr>
          <p:txBody>
            <a:bodyPr spcFirstLastPara="1" wrap="square" lIns="33858" tIns="33858" rIns="33858" bIns="33858" anchor="ctr" anchorCtr="0">
              <a:noAutofit/>
            </a:bodyPr>
            <a:lstStyle/>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Scenarios and Interactivities</a:t>
              </a:r>
              <a:endParaRPr sz="622" b="1" dirty="0">
                <a:latin typeface="Arial Narrow" panose="020B0604020202020204" pitchFamily="34" charset="0"/>
                <a:cs typeface="Arial Narrow" panose="020B0604020202020204" pitchFamily="34" charset="0"/>
              </a:endParaRPr>
            </a:p>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Faculty Mentorship</a:t>
              </a:r>
              <a:endParaRPr sz="622" b="1" dirty="0">
                <a:latin typeface="Arial Narrow" panose="020B0604020202020204" pitchFamily="34" charset="0"/>
                <a:cs typeface="Arial Narrow" panose="020B0604020202020204" pitchFamily="34" charset="0"/>
              </a:endParaRPr>
            </a:p>
          </p:txBody>
        </p:sp>
      </p:grpSp>
      <p:sp>
        <p:nvSpPr>
          <p:cNvPr id="12" name="Google Shape;979;p44">
            <a:extLst>
              <a:ext uri="{FF2B5EF4-FFF2-40B4-BE49-F238E27FC236}">
                <a16:creationId xmlns:a16="http://schemas.microsoft.com/office/drawing/2014/main" id="{48FCBCCD-0E19-4B83-5663-0180033592E0}"/>
              </a:ext>
            </a:extLst>
          </p:cNvPr>
          <p:cNvSpPr txBox="1"/>
          <p:nvPr/>
        </p:nvSpPr>
        <p:spPr>
          <a:xfrm>
            <a:off x="2650845" y="637918"/>
            <a:ext cx="1650670" cy="199414"/>
          </a:xfrm>
          <a:prstGeom prst="rect">
            <a:avLst/>
          </a:prstGeom>
          <a:noFill/>
          <a:ln>
            <a:noFill/>
          </a:ln>
        </p:spPr>
        <p:txBody>
          <a:bodyPr spcFirstLastPara="1" wrap="square" lIns="0" tIns="0" rIns="0" bIns="0" anchor="t" anchorCtr="0">
            <a:spAutoFit/>
          </a:bodyPr>
          <a:lstStyle/>
          <a:p>
            <a:pPr algn="ctr">
              <a:lnSpc>
                <a:spcPct val="108000"/>
              </a:lnSpc>
            </a:pPr>
            <a:r>
              <a:rPr lang="en-US" sz="1200" b="1" spc="300">
                <a:solidFill>
                  <a:srgbClr val="007071"/>
                </a:solidFill>
                <a:latin typeface="Arial" panose="020B0604020202020204" pitchFamily="34" charset="0"/>
                <a:ea typeface="Montserrat"/>
                <a:cs typeface="Arial" panose="020B0604020202020204" pitchFamily="34" charset="0"/>
                <a:sym typeface="Montserrat"/>
              </a:rPr>
              <a:t>Week 2</a:t>
            </a:r>
            <a:endParaRPr sz="622" b="1" spc="300">
              <a:latin typeface="Arial" panose="020B0604020202020204" pitchFamily="34" charset="0"/>
              <a:cs typeface="Arial" panose="020B0604020202020204" pitchFamily="34" charset="0"/>
            </a:endParaRPr>
          </a:p>
        </p:txBody>
      </p:sp>
      <p:grpSp>
        <p:nvGrpSpPr>
          <p:cNvPr id="13" name="Google Shape;980;p44">
            <a:extLst>
              <a:ext uri="{FF2B5EF4-FFF2-40B4-BE49-F238E27FC236}">
                <a16:creationId xmlns:a16="http://schemas.microsoft.com/office/drawing/2014/main" id="{85F1453E-30F2-D53A-2519-2914E79B530C}"/>
              </a:ext>
            </a:extLst>
          </p:cNvPr>
          <p:cNvGrpSpPr/>
          <p:nvPr/>
        </p:nvGrpSpPr>
        <p:grpSpPr>
          <a:xfrm>
            <a:off x="4390466" y="901401"/>
            <a:ext cx="1893407" cy="922923"/>
            <a:chOff x="0" y="0"/>
            <a:chExt cx="3787800" cy="1846326"/>
          </a:xfrm>
        </p:grpSpPr>
        <p:sp>
          <p:nvSpPr>
            <p:cNvPr id="14" name="Google Shape;981;p44">
              <a:extLst>
                <a:ext uri="{FF2B5EF4-FFF2-40B4-BE49-F238E27FC236}">
                  <a16:creationId xmlns:a16="http://schemas.microsoft.com/office/drawing/2014/main" id="{79C6A63B-DFDA-9695-8518-D608A1997A2D}"/>
                </a:ext>
              </a:extLst>
            </p:cNvPr>
            <p:cNvSpPr/>
            <p:nvPr/>
          </p:nvSpPr>
          <p:spPr>
            <a:xfrm>
              <a:off x="0" y="0"/>
              <a:ext cx="3787775" cy="1846326"/>
            </a:xfrm>
            <a:custGeom>
              <a:avLst/>
              <a:gdLst/>
              <a:ahLst/>
              <a:cxnLst/>
              <a:rect l="l" t="t" r="r" b="b"/>
              <a:pathLst>
                <a:path w="3787775" h="1846326" extrusionOk="0">
                  <a:moveTo>
                    <a:pt x="0" y="0"/>
                  </a:moveTo>
                  <a:lnTo>
                    <a:pt x="3511550" y="0"/>
                  </a:lnTo>
                  <a:lnTo>
                    <a:pt x="3787775" y="923163"/>
                  </a:lnTo>
                  <a:lnTo>
                    <a:pt x="3511550" y="1846326"/>
                  </a:lnTo>
                  <a:lnTo>
                    <a:pt x="0" y="1846326"/>
                  </a:lnTo>
                  <a:lnTo>
                    <a:pt x="276225" y="923163"/>
                  </a:lnTo>
                  <a:close/>
                </a:path>
              </a:pathLst>
            </a:custGeom>
            <a:solidFill>
              <a:srgbClr val="007071"/>
            </a:solidFill>
            <a:ln>
              <a:noFill/>
            </a:ln>
          </p:spPr>
          <p:txBody>
            <a:bodyPr/>
            <a:lstStyle/>
            <a:p>
              <a:endParaRPr lang="en-US" sz="622"/>
            </a:p>
          </p:txBody>
        </p:sp>
        <p:sp>
          <p:nvSpPr>
            <p:cNvPr id="15" name="Google Shape;982;p44">
              <a:extLst>
                <a:ext uri="{FF2B5EF4-FFF2-40B4-BE49-F238E27FC236}">
                  <a16:creationId xmlns:a16="http://schemas.microsoft.com/office/drawing/2014/main" id="{FC110252-FD8C-375D-9A4E-CE328D4FBABA}"/>
                </a:ext>
              </a:extLst>
            </p:cNvPr>
            <p:cNvSpPr txBox="1"/>
            <p:nvPr/>
          </p:nvSpPr>
          <p:spPr>
            <a:xfrm>
              <a:off x="0" y="19050"/>
              <a:ext cx="3787800" cy="1827150"/>
            </a:xfrm>
            <a:prstGeom prst="rect">
              <a:avLst/>
            </a:prstGeom>
            <a:noFill/>
            <a:ln>
              <a:noFill/>
            </a:ln>
          </p:spPr>
          <p:txBody>
            <a:bodyPr spcFirstLastPara="1" wrap="square" lIns="33858" tIns="33858" rIns="33858" bIns="33858" anchor="ctr" anchorCtr="0">
              <a:noAutofit/>
            </a:bodyPr>
            <a:lstStyle/>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Scenarios and Interactivities</a:t>
              </a:r>
              <a:endParaRPr sz="622" b="1" dirty="0">
                <a:latin typeface="Arial Narrow" panose="020B0604020202020204" pitchFamily="34" charset="0"/>
                <a:cs typeface="Arial Narrow" panose="020B0604020202020204" pitchFamily="34" charset="0"/>
              </a:endParaRPr>
            </a:p>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Faculty Mentorship</a:t>
              </a:r>
              <a:endParaRPr sz="622" b="1" dirty="0">
                <a:latin typeface="Arial Narrow" panose="020B0604020202020204" pitchFamily="34" charset="0"/>
                <a:cs typeface="Arial Narrow" panose="020B0604020202020204" pitchFamily="34" charset="0"/>
              </a:endParaRPr>
            </a:p>
          </p:txBody>
        </p:sp>
      </p:grpSp>
      <p:sp>
        <p:nvSpPr>
          <p:cNvPr id="16" name="Google Shape;983;p44">
            <a:extLst>
              <a:ext uri="{FF2B5EF4-FFF2-40B4-BE49-F238E27FC236}">
                <a16:creationId xmlns:a16="http://schemas.microsoft.com/office/drawing/2014/main" id="{ED665101-45AE-A177-54C1-D98AB1A40B6F}"/>
              </a:ext>
            </a:extLst>
          </p:cNvPr>
          <p:cNvSpPr txBox="1"/>
          <p:nvPr/>
        </p:nvSpPr>
        <p:spPr>
          <a:xfrm>
            <a:off x="4451399" y="637918"/>
            <a:ext cx="1650670" cy="199414"/>
          </a:xfrm>
          <a:prstGeom prst="rect">
            <a:avLst/>
          </a:prstGeom>
          <a:noFill/>
          <a:ln>
            <a:noFill/>
          </a:ln>
        </p:spPr>
        <p:txBody>
          <a:bodyPr spcFirstLastPara="1" wrap="square" lIns="0" tIns="0" rIns="0" bIns="0" anchor="t" anchorCtr="0">
            <a:spAutoFit/>
          </a:bodyPr>
          <a:lstStyle/>
          <a:p>
            <a:pPr algn="ctr">
              <a:lnSpc>
                <a:spcPct val="108000"/>
              </a:lnSpc>
            </a:pPr>
            <a:r>
              <a:rPr lang="en-US" sz="1200" b="1" spc="300">
                <a:solidFill>
                  <a:srgbClr val="007071"/>
                </a:solidFill>
                <a:latin typeface="Arial" panose="020B0604020202020204" pitchFamily="34" charset="0"/>
                <a:ea typeface="Montserrat"/>
                <a:cs typeface="Arial" panose="020B0604020202020204" pitchFamily="34" charset="0"/>
                <a:sym typeface="Montserrat"/>
              </a:rPr>
              <a:t>Week 3</a:t>
            </a:r>
            <a:endParaRPr sz="622" b="1" spc="300">
              <a:latin typeface="Arial" panose="020B0604020202020204" pitchFamily="34" charset="0"/>
              <a:cs typeface="Arial" panose="020B0604020202020204" pitchFamily="34" charset="0"/>
            </a:endParaRPr>
          </a:p>
        </p:txBody>
      </p:sp>
      <p:grpSp>
        <p:nvGrpSpPr>
          <p:cNvPr id="17" name="Google Shape;984;p44">
            <a:extLst>
              <a:ext uri="{FF2B5EF4-FFF2-40B4-BE49-F238E27FC236}">
                <a16:creationId xmlns:a16="http://schemas.microsoft.com/office/drawing/2014/main" id="{A729E449-8B42-08A4-6FA7-67DB786E312A}"/>
              </a:ext>
            </a:extLst>
          </p:cNvPr>
          <p:cNvGrpSpPr/>
          <p:nvPr/>
        </p:nvGrpSpPr>
        <p:grpSpPr>
          <a:xfrm>
            <a:off x="6191021" y="901401"/>
            <a:ext cx="1893407" cy="922923"/>
            <a:chOff x="0" y="0"/>
            <a:chExt cx="3787800" cy="1846326"/>
          </a:xfrm>
        </p:grpSpPr>
        <p:sp>
          <p:nvSpPr>
            <p:cNvPr id="18" name="Google Shape;985;p44">
              <a:extLst>
                <a:ext uri="{FF2B5EF4-FFF2-40B4-BE49-F238E27FC236}">
                  <a16:creationId xmlns:a16="http://schemas.microsoft.com/office/drawing/2014/main" id="{7019DA48-E411-FFCB-B0E7-E0DA8A44434B}"/>
                </a:ext>
              </a:extLst>
            </p:cNvPr>
            <p:cNvSpPr/>
            <p:nvPr/>
          </p:nvSpPr>
          <p:spPr>
            <a:xfrm>
              <a:off x="0" y="0"/>
              <a:ext cx="3787775" cy="1846326"/>
            </a:xfrm>
            <a:custGeom>
              <a:avLst/>
              <a:gdLst/>
              <a:ahLst/>
              <a:cxnLst/>
              <a:rect l="l" t="t" r="r" b="b"/>
              <a:pathLst>
                <a:path w="3787775" h="1846326" extrusionOk="0">
                  <a:moveTo>
                    <a:pt x="0" y="0"/>
                  </a:moveTo>
                  <a:lnTo>
                    <a:pt x="3511550" y="0"/>
                  </a:lnTo>
                  <a:lnTo>
                    <a:pt x="3787775" y="923163"/>
                  </a:lnTo>
                  <a:lnTo>
                    <a:pt x="3511550" y="1846326"/>
                  </a:lnTo>
                  <a:lnTo>
                    <a:pt x="0" y="1846326"/>
                  </a:lnTo>
                  <a:lnTo>
                    <a:pt x="276225" y="923163"/>
                  </a:lnTo>
                  <a:close/>
                </a:path>
              </a:pathLst>
            </a:custGeom>
            <a:solidFill>
              <a:srgbClr val="007071"/>
            </a:solidFill>
            <a:ln>
              <a:noFill/>
            </a:ln>
          </p:spPr>
          <p:txBody>
            <a:bodyPr/>
            <a:lstStyle/>
            <a:p>
              <a:endParaRPr lang="en-US" sz="622"/>
            </a:p>
          </p:txBody>
        </p:sp>
        <p:sp>
          <p:nvSpPr>
            <p:cNvPr id="19" name="Google Shape;986;p44">
              <a:extLst>
                <a:ext uri="{FF2B5EF4-FFF2-40B4-BE49-F238E27FC236}">
                  <a16:creationId xmlns:a16="http://schemas.microsoft.com/office/drawing/2014/main" id="{B9DFDCD2-446F-3534-5D3D-C437F828B609}"/>
                </a:ext>
              </a:extLst>
            </p:cNvPr>
            <p:cNvSpPr txBox="1"/>
            <p:nvPr/>
          </p:nvSpPr>
          <p:spPr>
            <a:xfrm>
              <a:off x="0" y="19050"/>
              <a:ext cx="3787800" cy="1827150"/>
            </a:xfrm>
            <a:prstGeom prst="rect">
              <a:avLst/>
            </a:prstGeom>
            <a:noFill/>
            <a:ln>
              <a:noFill/>
            </a:ln>
          </p:spPr>
          <p:txBody>
            <a:bodyPr spcFirstLastPara="1" wrap="square" lIns="33858" tIns="33858" rIns="33858" bIns="33858" anchor="ctr" anchorCtr="0">
              <a:noAutofit/>
            </a:bodyPr>
            <a:lstStyle/>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Scenarios and Interactivities</a:t>
              </a:r>
              <a:endParaRPr sz="622" b="1" dirty="0">
                <a:latin typeface="Arial Narrow" panose="020B0604020202020204" pitchFamily="34" charset="0"/>
                <a:cs typeface="Arial Narrow" panose="020B0604020202020204" pitchFamily="34" charset="0"/>
              </a:endParaRPr>
            </a:p>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Faculty Mentorship</a:t>
              </a:r>
              <a:endParaRPr sz="622" b="1" dirty="0">
                <a:latin typeface="Arial Narrow" panose="020B0604020202020204" pitchFamily="34" charset="0"/>
                <a:cs typeface="Arial Narrow" panose="020B0604020202020204" pitchFamily="34" charset="0"/>
              </a:endParaRPr>
            </a:p>
          </p:txBody>
        </p:sp>
      </p:grpSp>
      <p:sp>
        <p:nvSpPr>
          <p:cNvPr id="20" name="Google Shape;987;p44">
            <a:extLst>
              <a:ext uri="{FF2B5EF4-FFF2-40B4-BE49-F238E27FC236}">
                <a16:creationId xmlns:a16="http://schemas.microsoft.com/office/drawing/2014/main" id="{4936FB47-0FAD-87F7-DE86-B484588A803D}"/>
              </a:ext>
            </a:extLst>
          </p:cNvPr>
          <p:cNvSpPr txBox="1"/>
          <p:nvPr/>
        </p:nvSpPr>
        <p:spPr>
          <a:xfrm>
            <a:off x="6251954" y="637918"/>
            <a:ext cx="1650670" cy="199414"/>
          </a:xfrm>
          <a:prstGeom prst="rect">
            <a:avLst/>
          </a:prstGeom>
          <a:noFill/>
          <a:ln>
            <a:noFill/>
          </a:ln>
        </p:spPr>
        <p:txBody>
          <a:bodyPr spcFirstLastPara="1" wrap="square" lIns="0" tIns="0" rIns="0" bIns="0" anchor="t" anchorCtr="0">
            <a:spAutoFit/>
          </a:bodyPr>
          <a:lstStyle/>
          <a:p>
            <a:pPr algn="ctr">
              <a:lnSpc>
                <a:spcPct val="108000"/>
              </a:lnSpc>
            </a:pPr>
            <a:r>
              <a:rPr lang="en-US" sz="1200" b="1" spc="300">
                <a:solidFill>
                  <a:srgbClr val="007071"/>
                </a:solidFill>
                <a:latin typeface="Arial" panose="020B0604020202020204" pitchFamily="34" charset="0"/>
                <a:ea typeface="Montserrat"/>
                <a:cs typeface="Arial" panose="020B0604020202020204" pitchFamily="34" charset="0"/>
                <a:sym typeface="Montserrat"/>
              </a:rPr>
              <a:t>Week 4</a:t>
            </a:r>
            <a:endParaRPr sz="622" b="1" spc="300">
              <a:latin typeface="Arial" panose="020B0604020202020204" pitchFamily="34" charset="0"/>
              <a:cs typeface="Arial" panose="020B0604020202020204" pitchFamily="34" charset="0"/>
            </a:endParaRPr>
          </a:p>
        </p:txBody>
      </p:sp>
      <p:grpSp>
        <p:nvGrpSpPr>
          <p:cNvPr id="21" name="Google Shape;988;p44">
            <a:extLst>
              <a:ext uri="{FF2B5EF4-FFF2-40B4-BE49-F238E27FC236}">
                <a16:creationId xmlns:a16="http://schemas.microsoft.com/office/drawing/2014/main" id="{521075EA-DBE2-0754-B31C-8A778F7F4C4E}"/>
              </a:ext>
            </a:extLst>
          </p:cNvPr>
          <p:cNvGrpSpPr/>
          <p:nvPr/>
        </p:nvGrpSpPr>
        <p:grpSpPr>
          <a:xfrm>
            <a:off x="7991575" y="901401"/>
            <a:ext cx="1893407" cy="922923"/>
            <a:chOff x="0" y="0"/>
            <a:chExt cx="3787800" cy="1846326"/>
          </a:xfrm>
        </p:grpSpPr>
        <p:sp>
          <p:nvSpPr>
            <p:cNvPr id="22" name="Google Shape;989;p44">
              <a:extLst>
                <a:ext uri="{FF2B5EF4-FFF2-40B4-BE49-F238E27FC236}">
                  <a16:creationId xmlns:a16="http://schemas.microsoft.com/office/drawing/2014/main" id="{33B85701-73BC-F487-204F-40316B2C2DFD}"/>
                </a:ext>
              </a:extLst>
            </p:cNvPr>
            <p:cNvSpPr/>
            <p:nvPr/>
          </p:nvSpPr>
          <p:spPr>
            <a:xfrm>
              <a:off x="0" y="0"/>
              <a:ext cx="3787775" cy="1846326"/>
            </a:xfrm>
            <a:custGeom>
              <a:avLst/>
              <a:gdLst/>
              <a:ahLst/>
              <a:cxnLst/>
              <a:rect l="l" t="t" r="r" b="b"/>
              <a:pathLst>
                <a:path w="3787775" h="1846326" extrusionOk="0">
                  <a:moveTo>
                    <a:pt x="0" y="0"/>
                  </a:moveTo>
                  <a:lnTo>
                    <a:pt x="3511550" y="0"/>
                  </a:lnTo>
                  <a:lnTo>
                    <a:pt x="3787775" y="923163"/>
                  </a:lnTo>
                  <a:lnTo>
                    <a:pt x="3511550" y="1846326"/>
                  </a:lnTo>
                  <a:lnTo>
                    <a:pt x="0" y="1846326"/>
                  </a:lnTo>
                  <a:lnTo>
                    <a:pt x="276225" y="923163"/>
                  </a:lnTo>
                  <a:close/>
                </a:path>
              </a:pathLst>
            </a:custGeom>
            <a:solidFill>
              <a:srgbClr val="007071"/>
            </a:solidFill>
            <a:ln>
              <a:noFill/>
            </a:ln>
          </p:spPr>
          <p:txBody>
            <a:bodyPr/>
            <a:lstStyle/>
            <a:p>
              <a:endParaRPr lang="en-US" sz="622"/>
            </a:p>
          </p:txBody>
        </p:sp>
        <p:sp>
          <p:nvSpPr>
            <p:cNvPr id="23" name="Google Shape;990;p44">
              <a:extLst>
                <a:ext uri="{FF2B5EF4-FFF2-40B4-BE49-F238E27FC236}">
                  <a16:creationId xmlns:a16="http://schemas.microsoft.com/office/drawing/2014/main" id="{331D562B-9CA7-F0D5-8638-2B40B6D14415}"/>
                </a:ext>
              </a:extLst>
            </p:cNvPr>
            <p:cNvSpPr txBox="1"/>
            <p:nvPr/>
          </p:nvSpPr>
          <p:spPr>
            <a:xfrm>
              <a:off x="0" y="19050"/>
              <a:ext cx="3787800" cy="1827150"/>
            </a:xfrm>
            <a:prstGeom prst="rect">
              <a:avLst/>
            </a:prstGeom>
            <a:noFill/>
            <a:ln>
              <a:noFill/>
            </a:ln>
          </p:spPr>
          <p:txBody>
            <a:bodyPr spcFirstLastPara="1" wrap="square" lIns="33858" tIns="33858" rIns="33858" bIns="33858" anchor="ctr" anchorCtr="0">
              <a:noAutofit/>
            </a:bodyPr>
            <a:lstStyle/>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Scenarios and Interactivities</a:t>
              </a:r>
              <a:endParaRPr sz="622" b="1" dirty="0">
                <a:latin typeface="Arial Narrow" panose="020B0604020202020204" pitchFamily="34" charset="0"/>
                <a:cs typeface="Arial Narrow" panose="020B0604020202020204" pitchFamily="34" charset="0"/>
              </a:endParaRPr>
            </a:p>
            <a:p>
              <a:pPr algn="ctr">
                <a:lnSpc>
                  <a:spcPct val="108000"/>
                </a:lnSpc>
              </a:pPr>
              <a:r>
                <a:rPr lang="en-US" sz="1100" b="1" dirty="0">
                  <a:solidFill>
                    <a:srgbClr val="FFFFFF"/>
                  </a:solidFill>
                  <a:latin typeface="Arial Narrow" panose="020B0604020202020204" pitchFamily="34" charset="0"/>
                  <a:ea typeface="Montserrat"/>
                  <a:cs typeface="Arial Narrow" panose="020B0604020202020204" pitchFamily="34" charset="0"/>
                  <a:sym typeface="Montserrat"/>
                </a:rPr>
                <a:t>Faculty Mentorship</a:t>
              </a:r>
              <a:endParaRPr sz="622" b="1" dirty="0">
                <a:latin typeface="Arial Narrow" panose="020B0604020202020204" pitchFamily="34" charset="0"/>
                <a:cs typeface="Arial Narrow" panose="020B0604020202020204" pitchFamily="34" charset="0"/>
              </a:endParaRPr>
            </a:p>
          </p:txBody>
        </p:sp>
      </p:grpSp>
      <p:sp>
        <p:nvSpPr>
          <p:cNvPr id="24" name="Google Shape;991;p44">
            <a:extLst>
              <a:ext uri="{FF2B5EF4-FFF2-40B4-BE49-F238E27FC236}">
                <a16:creationId xmlns:a16="http://schemas.microsoft.com/office/drawing/2014/main" id="{2E38FEBE-AF00-6CE3-DE8E-B4C09E75E9F4}"/>
              </a:ext>
            </a:extLst>
          </p:cNvPr>
          <p:cNvSpPr txBox="1"/>
          <p:nvPr/>
        </p:nvSpPr>
        <p:spPr>
          <a:xfrm>
            <a:off x="8052508" y="637918"/>
            <a:ext cx="1650670" cy="199414"/>
          </a:xfrm>
          <a:prstGeom prst="rect">
            <a:avLst/>
          </a:prstGeom>
          <a:noFill/>
          <a:ln>
            <a:noFill/>
          </a:ln>
        </p:spPr>
        <p:txBody>
          <a:bodyPr spcFirstLastPara="1" wrap="square" lIns="0" tIns="0" rIns="0" bIns="0" anchor="t" anchorCtr="0">
            <a:spAutoFit/>
          </a:bodyPr>
          <a:lstStyle/>
          <a:p>
            <a:pPr algn="ctr">
              <a:lnSpc>
                <a:spcPct val="108000"/>
              </a:lnSpc>
            </a:pPr>
            <a:r>
              <a:rPr lang="en-US" sz="1200" b="1" spc="300">
                <a:solidFill>
                  <a:srgbClr val="007071"/>
                </a:solidFill>
                <a:latin typeface="Arial" panose="020B0604020202020204" pitchFamily="34" charset="0"/>
                <a:ea typeface="Montserrat"/>
                <a:cs typeface="Arial" panose="020B0604020202020204" pitchFamily="34" charset="0"/>
                <a:sym typeface="Montserrat"/>
              </a:rPr>
              <a:t>Week 5</a:t>
            </a:r>
            <a:endParaRPr sz="622" b="1" spc="300">
              <a:latin typeface="Arial" panose="020B0604020202020204" pitchFamily="34" charset="0"/>
              <a:cs typeface="Arial" panose="020B0604020202020204" pitchFamily="34" charset="0"/>
            </a:endParaRPr>
          </a:p>
        </p:txBody>
      </p:sp>
      <p:cxnSp>
        <p:nvCxnSpPr>
          <p:cNvPr id="25" name="Google Shape;992;p44">
            <a:extLst>
              <a:ext uri="{FF2B5EF4-FFF2-40B4-BE49-F238E27FC236}">
                <a16:creationId xmlns:a16="http://schemas.microsoft.com/office/drawing/2014/main" id="{B43766D2-FB22-7C70-A000-2B0ED13896FA}"/>
              </a:ext>
            </a:extLst>
          </p:cNvPr>
          <p:cNvCxnSpPr/>
          <p:nvPr/>
        </p:nvCxnSpPr>
        <p:spPr>
          <a:xfrm rot="14556">
            <a:off x="748243" y="2261445"/>
            <a:ext cx="8995637" cy="0"/>
          </a:xfrm>
          <a:prstGeom prst="straightConnector1">
            <a:avLst/>
          </a:prstGeom>
          <a:ln>
            <a:headEnd type="none" w="sm" len="sm"/>
            <a:tailEnd type="triangle" w="med" len="med"/>
          </a:ln>
        </p:spPr>
        <p:style>
          <a:lnRef idx="1">
            <a:schemeClr val="accent2"/>
          </a:lnRef>
          <a:fillRef idx="0">
            <a:schemeClr val="accent2"/>
          </a:fillRef>
          <a:effectRef idx="0">
            <a:schemeClr val="accent2"/>
          </a:effectRef>
          <a:fontRef idx="minor">
            <a:schemeClr val="tx1"/>
          </a:fontRef>
        </p:style>
      </p:cxnSp>
      <p:sp>
        <p:nvSpPr>
          <p:cNvPr id="26" name="Google Shape;993;p44">
            <a:extLst>
              <a:ext uri="{FF2B5EF4-FFF2-40B4-BE49-F238E27FC236}">
                <a16:creationId xmlns:a16="http://schemas.microsoft.com/office/drawing/2014/main" id="{5FF25345-3D7A-D06A-AD0B-4F2F64D1E344}"/>
              </a:ext>
            </a:extLst>
          </p:cNvPr>
          <p:cNvSpPr/>
          <p:nvPr/>
        </p:nvSpPr>
        <p:spPr>
          <a:xfrm>
            <a:off x="5954012" y="1999801"/>
            <a:ext cx="482164" cy="613916"/>
          </a:xfrm>
          <a:custGeom>
            <a:avLst/>
            <a:gdLst/>
            <a:ahLst/>
            <a:cxnLst/>
            <a:rect l="l" t="t" r="r" b="b"/>
            <a:pathLst>
              <a:path w="723434" h="921114" extrusionOk="0">
                <a:moveTo>
                  <a:pt x="0" y="0"/>
                </a:moveTo>
                <a:lnTo>
                  <a:pt x="723433" y="0"/>
                </a:lnTo>
                <a:lnTo>
                  <a:pt x="723433" y="921114"/>
                </a:lnTo>
                <a:lnTo>
                  <a:pt x="0" y="921114"/>
                </a:lnTo>
                <a:lnTo>
                  <a:pt x="0" y="0"/>
                </a:lnTo>
                <a:close/>
              </a:path>
            </a:pathLst>
          </a:custGeom>
          <a:blipFill rotWithShape="1">
            <a:blip r:embed="rId4">
              <a:alphaModFix/>
            </a:blip>
            <a:stretch>
              <a:fillRect b="-424"/>
            </a:stretch>
          </a:blipFill>
          <a:ln>
            <a:noFill/>
          </a:ln>
        </p:spPr>
        <p:txBody>
          <a:bodyPr/>
          <a:lstStyle/>
          <a:p>
            <a:endParaRPr lang="en-US" sz="622"/>
          </a:p>
        </p:txBody>
      </p:sp>
      <p:sp>
        <p:nvSpPr>
          <p:cNvPr id="27" name="Google Shape;994;p44" descr="http://www.lafarge-bd.com/wp-content/uploads/2015/04/1st-Quarter-Financial-Reporting-2015.jpg">
            <a:extLst>
              <a:ext uri="{FF2B5EF4-FFF2-40B4-BE49-F238E27FC236}">
                <a16:creationId xmlns:a16="http://schemas.microsoft.com/office/drawing/2014/main" id="{2EAA9DFB-3065-5C87-8834-A515871BB33E}"/>
              </a:ext>
            </a:extLst>
          </p:cNvPr>
          <p:cNvSpPr/>
          <p:nvPr/>
        </p:nvSpPr>
        <p:spPr>
          <a:xfrm>
            <a:off x="4020279" y="1989922"/>
            <a:ext cx="664027" cy="613922"/>
          </a:xfrm>
          <a:custGeom>
            <a:avLst/>
            <a:gdLst/>
            <a:ahLst/>
            <a:cxnLst/>
            <a:rect l="l" t="t" r="r" b="b"/>
            <a:pathLst>
              <a:path w="996300" h="921123" extrusionOk="0">
                <a:moveTo>
                  <a:pt x="0" y="0"/>
                </a:moveTo>
                <a:lnTo>
                  <a:pt x="996300" y="0"/>
                </a:lnTo>
                <a:lnTo>
                  <a:pt x="996300" y="921123"/>
                </a:lnTo>
                <a:lnTo>
                  <a:pt x="0" y="921123"/>
                </a:lnTo>
                <a:lnTo>
                  <a:pt x="0" y="0"/>
                </a:lnTo>
                <a:close/>
              </a:path>
            </a:pathLst>
          </a:custGeom>
          <a:blipFill rotWithShape="1">
            <a:blip r:embed="rId5">
              <a:alphaModFix/>
            </a:blip>
            <a:stretch>
              <a:fillRect r="-542"/>
            </a:stretch>
          </a:blipFill>
          <a:ln>
            <a:noFill/>
          </a:ln>
        </p:spPr>
        <p:txBody>
          <a:bodyPr/>
          <a:lstStyle/>
          <a:p>
            <a:endParaRPr lang="en-US" sz="622"/>
          </a:p>
        </p:txBody>
      </p:sp>
      <p:sp>
        <p:nvSpPr>
          <p:cNvPr id="28" name="Google Shape;995;p44" descr="https://images.template.net/wp-content/uploads/2016/03/29131113/Bootup-Labs-Executive-Summary-Template-Printable-PDF.jpg">
            <a:extLst>
              <a:ext uri="{FF2B5EF4-FFF2-40B4-BE49-F238E27FC236}">
                <a16:creationId xmlns:a16="http://schemas.microsoft.com/office/drawing/2014/main" id="{6FAEA8F2-8D5D-B7E8-4E57-354DBB713EBC}"/>
              </a:ext>
            </a:extLst>
          </p:cNvPr>
          <p:cNvSpPr/>
          <p:nvPr/>
        </p:nvSpPr>
        <p:spPr>
          <a:xfrm>
            <a:off x="7659854" y="1970511"/>
            <a:ext cx="589206" cy="634959"/>
          </a:xfrm>
          <a:custGeom>
            <a:avLst/>
            <a:gdLst/>
            <a:ahLst/>
            <a:cxnLst/>
            <a:rect l="l" t="t" r="r" b="b"/>
            <a:pathLst>
              <a:path w="884039" h="952687" extrusionOk="0">
                <a:moveTo>
                  <a:pt x="0" y="0"/>
                </a:moveTo>
                <a:lnTo>
                  <a:pt x="884039" y="0"/>
                </a:lnTo>
                <a:lnTo>
                  <a:pt x="884039" y="952687"/>
                </a:lnTo>
                <a:lnTo>
                  <a:pt x="0" y="952687"/>
                </a:lnTo>
                <a:lnTo>
                  <a:pt x="0" y="0"/>
                </a:lnTo>
                <a:close/>
              </a:path>
            </a:pathLst>
          </a:custGeom>
          <a:blipFill rotWithShape="1">
            <a:blip r:embed="rId6">
              <a:alphaModFix/>
            </a:blip>
            <a:stretch>
              <a:fillRect b="-21163"/>
            </a:stretch>
          </a:blipFill>
          <a:ln>
            <a:noFill/>
          </a:ln>
        </p:spPr>
        <p:txBody>
          <a:bodyPr/>
          <a:lstStyle/>
          <a:p>
            <a:endParaRPr lang="en-US" sz="622"/>
          </a:p>
        </p:txBody>
      </p:sp>
      <p:sp>
        <p:nvSpPr>
          <p:cNvPr id="29" name="Google Shape;996;p44">
            <a:extLst>
              <a:ext uri="{FF2B5EF4-FFF2-40B4-BE49-F238E27FC236}">
                <a16:creationId xmlns:a16="http://schemas.microsoft.com/office/drawing/2014/main" id="{77D8B919-0FDB-EB0B-963F-E99270654E57}"/>
              </a:ext>
            </a:extLst>
          </p:cNvPr>
          <p:cNvSpPr/>
          <p:nvPr/>
        </p:nvSpPr>
        <p:spPr>
          <a:xfrm>
            <a:off x="2184597" y="1964879"/>
            <a:ext cx="786849" cy="634955"/>
          </a:xfrm>
          <a:custGeom>
            <a:avLst/>
            <a:gdLst/>
            <a:ahLst/>
            <a:cxnLst/>
            <a:rect l="l" t="t" r="r" b="b"/>
            <a:pathLst>
              <a:path w="1180581" h="952681" extrusionOk="0">
                <a:moveTo>
                  <a:pt x="0" y="0"/>
                </a:moveTo>
                <a:lnTo>
                  <a:pt x="1180581" y="0"/>
                </a:lnTo>
                <a:lnTo>
                  <a:pt x="1180581" y="952682"/>
                </a:lnTo>
                <a:lnTo>
                  <a:pt x="0" y="952682"/>
                </a:lnTo>
                <a:lnTo>
                  <a:pt x="0" y="0"/>
                </a:lnTo>
                <a:close/>
              </a:path>
            </a:pathLst>
          </a:custGeom>
          <a:blipFill rotWithShape="1">
            <a:blip r:embed="rId7">
              <a:alphaModFix/>
            </a:blip>
            <a:stretch>
              <a:fillRect r="-291"/>
            </a:stretch>
          </a:blipFill>
          <a:ln>
            <a:noFill/>
          </a:ln>
        </p:spPr>
        <p:txBody>
          <a:bodyPr/>
          <a:lstStyle/>
          <a:p>
            <a:endParaRPr lang="en-US" sz="622"/>
          </a:p>
        </p:txBody>
      </p:sp>
      <p:sp>
        <p:nvSpPr>
          <p:cNvPr id="58" name="Google Shape;967;p44">
            <a:extLst>
              <a:ext uri="{FF2B5EF4-FFF2-40B4-BE49-F238E27FC236}">
                <a16:creationId xmlns:a16="http://schemas.microsoft.com/office/drawing/2014/main" id="{FA861F4F-FEAE-7C2E-09C8-BC97DC762291}"/>
              </a:ext>
            </a:extLst>
          </p:cNvPr>
          <p:cNvSpPr txBox="1"/>
          <p:nvPr/>
        </p:nvSpPr>
        <p:spPr>
          <a:xfrm>
            <a:off x="1678201" y="3033985"/>
            <a:ext cx="8835598" cy="221599"/>
          </a:xfrm>
          <a:prstGeom prst="rect">
            <a:avLst/>
          </a:prstGeom>
          <a:noFill/>
          <a:ln>
            <a:noFill/>
          </a:ln>
        </p:spPr>
        <p:txBody>
          <a:bodyPr spcFirstLastPara="1" wrap="square" lIns="0" tIns="0" rIns="0" bIns="0" anchor="t" anchorCtr="0">
            <a:spAutoFit/>
          </a:bodyPr>
          <a:lstStyle/>
          <a:p>
            <a:pPr algn="ctr">
              <a:lnSpc>
                <a:spcPct val="120000"/>
              </a:lnSpc>
            </a:pPr>
            <a:r>
              <a:rPr lang="en-US" sz="1200" dirty="0">
                <a:latin typeface="Arial" panose="020B0604020202020204" pitchFamily="34" charset="0"/>
                <a:ea typeface="Montserrat"/>
                <a:cs typeface="Arial" panose="020B0604020202020204" pitchFamily="34" charset="0"/>
                <a:sym typeface="Montserrat"/>
              </a:rPr>
              <a:t>Immersive Business Simulation- Situating application within a realistic context.</a:t>
            </a:r>
            <a:endParaRPr sz="1200" dirty="0">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0FF5C321-E22F-E7E8-1D20-6EB384B6B79D}"/>
              </a:ext>
            </a:extLst>
          </p:cNvPr>
          <p:cNvGrpSpPr/>
          <p:nvPr/>
        </p:nvGrpSpPr>
        <p:grpSpPr>
          <a:xfrm>
            <a:off x="1230017" y="3538467"/>
            <a:ext cx="9731967" cy="2245410"/>
            <a:chOff x="936033" y="3538467"/>
            <a:chExt cx="9731967" cy="2245410"/>
          </a:xfrm>
        </p:grpSpPr>
        <p:grpSp>
          <p:nvGrpSpPr>
            <p:cNvPr id="66" name="Google Shape;961;p44">
              <a:extLst>
                <a:ext uri="{FF2B5EF4-FFF2-40B4-BE49-F238E27FC236}">
                  <a16:creationId xmlns:a16="http://schemas.microsoft.com/office/drawing/2014/main" id="{59D35D89-1B2C-52AD-F08B-A52B938E8AA4}"/>
                </a:ext>
              </a:extLst>
            </p:cNvPr>
            <p:cNvGrpSpPr/>
            <p:nvPr/>
          </p:nvGrpSpPr>
          <p:grpSpPr>
            <a:xfrm>
              <a:off x="936033" y="3538467"/>
              <a:ext cx="9731967" cy="2245410"/>
              <a:chOff x="0" y="0"/>
              <a:chExt cx="20645247" cy="4491990"/>
            </a:xfrm>
          </p:grpSpPr>
          <p:sp>
            <p:nvSpPr>
              <p:cNvPr id="67" name="Google Shape;962;p44">
                <a:extLst>
                  <a:ext uri="{FF2B5EF4-FFF2-40B4-BE49-F238E27FC236}">
                    <a16:creationId xmlns:a16="http://schemas.microsoft.com/office/drawing/2014/main" id="{80DAF24D-D81A-2FEC-4C82-89C551D72504}"/>
                  </a:ext>
                </a:extLst>
              </p:cNvPr>
              <p:cNvSpPr/>
              <p:nvPr/>
            </p:nvSpPr>
            <p:spPr>
              <a:xfrm>
                <a:off x="9525" y="9525"/>
                <a:ext cx="20626197" cy="4472940"/>
              </a:xfrm>
              <a:custGeom>
                <a:avLst/>
                <a:gdLst/>
                <a:ahLst/>
                <a:cxnLst/>
                <a:rect l="l" t="t" r="r" b="b"/>
                <a:pathLst>
                  <a:path w="20626197" h="4472940" extrusionOk="0">
                    <a:moveTo>
                      <a:pt x="0" y="350901"/>
                    </a:moveTo>
                    <a:cubicBezTo>
                      <a:pt x="0" y="157099"/>
                      <a:pt x="157607" y="0"/>
                      <a:pt x="352044" y="0"/>
                    </a:cubicBezTo>
                    <a:lnTo>
                      <a:pt x="20274153" y="0"/>
                    </a:lnTo>
                    <a:cubicBezTo>
                      <a:pt x="20468591" y="0"/>
                      <a:pt x="20626197" y="157099"/>
                      <a:pt x="20626197" y="350901"/>
                    </a:cubicBezTo>
                    <a:lnTo>
                      <a:pt x="20626197" y="4122039"/>
                    </a:lnTo>
                    <a:cubicBezTo>
                      <a:pt x="20626197" y="4315841"/>
                      <a:pt x="20468591" y="4472940"/>
                      <a:pt x="20274153" y="4472940"/>
                    </a:cubicBezTo>
                    <a:lnTo>
                      <a:pt x="352044" y="4472940"/>
                    </a:lnTo>
                    <a:cubicBezTo>
                      <a:pt x="157607" y="4472940"/>
                      <a:pt x="0" y="4315841"/>
                      <a:pt x="0" y="4122039"/>
                    </a:cubicBezTo>
                    <a:close/>
                  </a:path>
                </a:pathLst>
              </a:custGeom>
              <a:solidFill>
                <a:srgbClr val="FFFFFF"/>
              </a:solidFill>
              <a:ln>
                <a:solidFill>
                  <a:schemeClr val="accent1"/>
                </a:solidFill>
              </a:ln>
            </p:spPr>
            <p:txBody>
              <a:bodyPr spcFirstLastPara="1" wrap="square" lIns="60934" tIns="60934" rIns="60934" bIns="60934" anchor="ctr" anchorCtr="0">
                <a:noAutofit/>
              </a:bodyPr>
              <a:lstStyle/>
              <a:p>
                <a:endParaRPr sz="622"/>
              </a:p>
            </p:txBody>
          </p:sp>
          <p:sp>
            <p:nvSpPr>
              <p:cNvPr id="68" name="Google Shape;963;p44">
                <a:extLst>
                  <a:ext uri="{FF2B5EF4-FFF2-40B4-BE49-F238E27FC236}">
                    <a16:creationId xmlns:a16="http://schemas.microsoft.com/office/drawing/2014/main" id="{E0C3C0B9-2B98-9FC2-08EE-ED2266EBDF09}"/>
                  </a:ext>
                </a:extLst>
              </p:cNvPr>
              <p:cNvSpPr/>
              <p:nvPr/>
            </p:nvSpPr>
            <p:spPr>
              <a:xfrm>
                <a:off x="0" y="0"/>
                <a:ext cx="20645247" cy="4491990"/>
              </a:xfrm>
              <a:custGeom>
                <a:avLst/>
                <a:gdLst/>
                <a:ahLst/>
                <a:cxnLst/>
                <a:rect l="l" t="t" r="r" b="b"/>
                <a:pathLst>
                  <a:path w="20645247" h="4491990" extrusionOk="0">
                    <a:moveTo>
                      <a:pt x="0" y="360426"/>
                    </a:moveTo>
                    <a:cubicBezTo>
                      <a:pt x="0" y="161290"/>
                      <a:pt x="161925" y="0"/>
                      <a:pt x="361569" y="0"/>
                    </a:cubicBezTo>
                    <a:lnTo>
                      <a:pt x="20283678" y="0"/>
                    </a:lnTo>
                    <a:lnTo>
                      <a:pt x="20283678" y="9525"/>
                    </a:lnTo>
                    <a:lnTo>
                      <a:pt x="20283678" y="0"/>
                    </a:lnTo>
                    <a:cubicBezTo>
                      <a:pt x="20483322" y="0"/>
                      <a:pt x="20645247" y="161290"/>
                      <a:pt x="20645247" y="360426"/>
                    </a:cubicBezTo>
                    <a:lnTo>
                      <a:pt x="20635722" y="360426"/>
                    </a:lnTo>
                    <a:lnTo>
                      <a:pt x="20645247" y="360426"/>
                    </a:lnTo>
                    <a:lnTo>
                      <a:pt x="20645247" y="4131564"/>
                    </a:lnTo>
                    <a:lnTo>
                      <a:pt x="20635722" y="4131564"/>
                    </a:lnTo>
                    <a:lnTo>
                      <a:pt x="20645247" y="4131564"/>
                    </a:lnTo>
                    <a:cubicBezTo>
                      <a:pt x="20645247" y="4330700"/>
                      <a:pt x="20483322" y="4491990"/>
                      <a:pt x="20283678" y="4491990"/>
                    </a:cubicBezTo>
                    <a:lnTo>
                      <a:pt x="20283678" y="4482465"/>
                    </a:lnTo>
                    <a:lnTo>
                      <a:pt x="20283678" y="4491990"/>
                    </a:lnTo>
                    <a:lnTo>
                      <a:pt x="361569" y="4491990"/>
                    </a:lnTo>
                    <a:lnTo>
                      <a:pt x="361569" y="4482465"/>
                    </a:lnTo>
                    <a:lnTo>
                      <a:pt x="361569" y="4491990"/>
                    </a:lnTo>
                    <a:cubicBezTo>
                      <a:pt x="161925" y="4491990"/>
                      <a:pt x="0" y="4330700"/>
                      <a:pt x="0" y="4131564"/>
                    </a:cubicBezTo>
                    <a:lnTo>
                      <a:pt x="0" y="360426"/>
                    </a:lnTo>
                    <a:lnTo>
                      <a:pt x="9525" y="360426"/>
                    </a:lnTo>
                    <a:lnTo>
                      <a:pt x="0" y="360426"/>
                    </a:lnTo>
                    <a:moveTo>
                      <a:pt x="19050" y="360426"/>
                    </a:moveTo>
                    <a:lnTo>
                      <a:pt x="19050" y="4131564"/>
                    </a:lnTo>
                    <a:lnTo>
                      <a:pt x="9525" y="4131564"/>
                    </a:lnTo>
                    <a:lnTo>
                      <a:pt x="19050" y="4131564"/>
                    </a:lnTo>
                    <a:cubicBezTo>
                      <a:pt x="19050" y="4320032"/>
                      <a:pt x="172339" y="4472940"/>
                      <a:pt x="361569" y="4472940"/>
                    </a:cubicBezTo>
                    <a:lnTo>
                      <a:pt x="20283678" y="4472940"/>
                    </a:lnTo>
                    <a:cubicBezTo>
                      <a:pt x="20472908" y="4472940"/>
                      <a:pt x="20626197" y="4320032"/>
                      <a:pt x="20626197" y="4131564"/>
                    </a:cubicBezTo>
                    <a:lnTo>
                      <a:pt x="20626197" y="360426"/>
                    </a:lnTo>
                    <a:cubicBezTo>
                      <a:pt x="20626197" y="171958"/>
                      <a:pt x="20472908" y="19050"/>
                      <a:pt x="20283678" y="19050"/>
                    </a:cubicBezTo>
                    <a:lnTo>
                      <a:pt x="361569" y="19050"/>
                    </a:lnTo>
                    <a:lnTo>
                      <a:pt x="361569" y="9525"/>
                    </a:lnTo>
                    <a:lnTo>
                      <a:pt x="361569" y="19050"/>
                    </a:lnTo>
                    <a:cubicBezTo>
                      <a:pt x="172339" y="19050"/>
                      <a:pt x="19050" y="171958"/>
                      <a:pt x="19050" y="360426"/>
                    </a:cubicBezTo>
                    <a:close/>
                  </a:path>
                </a:pathLst>
              </a:custGeom>
              <a:solidFill>
                <a:srgbClr val="007071"/>
              </a:solidFill>
              <a:ln>
                <a:solidFill>
                  <a:schemeClr val="accent1"/>
                </a:solidFill>
              </a:ln>
            </p:spPr>
            <p:txBody>
              <a:bodyPr spcFirstLastPara="1" wrap="square" lIns="60934" tIns="60934" rIns="60934" bIns="60934" anchor="ctr" anchorCtr="0">
                <a:noAutofit/>
              </a:bodyPr>
              <a:lstStyle/>
              <a:p>
                <a:endParaRPr sz="622"/>
              </a:p>
            </p:txBody>
          </p:sp>
        </p:grpSp>
        <p:sp>
          <p:nvSpPr>
            <p:cNvPr id="59" name="Google Shape;970;p44">
              <a:extLst>
                <a:ext uri="{FF2B5EF4-FFF2-40B4-BE49-F238E27FC236}">
                  <a16:creationId xmlns:a16="http://schemas.microsoft.com/office/drawing/2014/main" id="{A9D02C3C-7F43-48DC-A4C0-E23A6755C715}"/>
                </a:ext>
              </a:extLst>
            </p:cNvPr>
            <p:cNvSpPr txBox="1"/>
            <p:nvPr/>
          </p:nvSpPr>
          <p:spPr>
            <a:xfrm>
              <a:off x="2477146" y="5167593"/>
              <a:ext cx="2362085" cy="221599"/>
            </a:xfrm>
            <a:prstGeom prst="rect">
              <a:avLst/>
            </a:prstGeom>
            <a:noFill/>
            <a:ln>
              <a:noFill/>
            </a:ln>
          </p:spPr>
          <p:txBody>
            <a:bodyPr spcFirstLastPara="1" wrap="square" lIns="0" tIns="0" rIns="0" bIns="0" anchor="t" anchorCtr="0">
              <a:spAutoFit/>
            </a:bodyPr>
            <a:lstStyle/>
            <a:p>
              <a:pPr algn="ctr">
                <a:lnSpc>
                  <a:spcPct val="120000"/>
                </a:lnSpc>
              </a:pPr>
              <a:r>
                <a:rPr lang="en-US" sz="1200" b="1">
                  <a:solidFill>
                    <a:schemeClr val="accent1"/>
                  </a:solidFill>
                  <a:latin typeface="Arial" panose="020B0604020202020204" pitchFamily="34" charset="0"/>
                  <a:ea typeface="Montserrat"/>
                  <a:cs typeface="Arial" panose="020B0604020202020204" pitchFamily="34" charset="0"/>
                  <a:sym typeface="Montserrat"/>
                </a:rPr>
                <a:t>Adaptive Platform</a:t>
              </a:r>
              <a:endParaRPr sz="1200" b="1">
                <a:solidFill>
                  <a:schemeClr val="accent1"/>
                </a:solidFill>
                <a:latin typeface="Arial" panose="020B0604020202020204" pitchFamily="34" charset="0"/>
                <a:cs typeface="Arial" panose="020B0604020202020204" pitchFamily="34" charset="0"/>
              </a:endParaRPr>
            </a:p>
          </p:txBody>
        </p:sp>
        <p:sp>
          <p:nvSpPr>
            <p:cNvPr id="60" name="Google Shape;971;p44">
              <a:extLst>
                <a:ext uri="{FF2B5EF4-FFF2-40B4-BE49-F238E27FC236}">
                  <a16:creationId xmlns:a16="http://schemas.microsoft.com/office/drawing/2014/main" id="{C9BB7201-7C11-632F-55AD-BACB72D787A3}"/>
                </a:ext>
              </a:extLst>
            </p:cNvPr>
            <p:cNvSpPr txBox="1"/>
            <p:nvPr/>
          </p:nvSpPr>
          <p:spPr>
            <a:xfrm>
              <a:off x="987552" y="4091387"/>
              <a:ext cx="1172029" cy="443198"/>
            </a:xfrm>
            <a:prstGeom prst="rect">
              <a:avLst/>
            </a:prstGeom>
            <a:noFill/>
            <a:ln>
              <a:noFill/>
            </a:ln>
          </p:spPr>
          <p:txBody>
            <a:bodyPr spcFirstLastPara="1" wrap="square" lIns="0" tIns="0" rIns="0" bIns="0" anchor="t" anchorCtr="0">
              <a:spAutoFit/>
            </a:bodyPr>
            <a:lstStyle/>
            <a:p>
              <a:pPr algn="r">
                <a:lnSpc>
                  <a:spcPct val="120000"/>
                </a:lnSpc>
              </a:pPr>
              <a:r>
                <a:rPr lang="en-US" sz="1200" b="1" dirty="0">
                  <a:solidFill>
                    <a:schemeClr val="accent1"/>
                  </a:solidFill>
                  <a:latin typeface="Arial" panose="020B0604020202020204" pitchFamily="34" charset="0"/>
                  <a:ea typeface="Montserrat"/>
                  <a:cs typeface="Arial" panose="020B0604020202020204" pitchFamily="34" charset="0"/>
                  <a:sym typeface="Montserrat"/>
                </a:rPr>
                <a:t>Learning Support Layers</a:t>
              </a:r>
              <a:endParaRPr sz="1200" b="1" dirty="0">
                <a:solidFill>
                  <a:schemeClr val="accent1"/>
                </a:solidFill>
                <a:latin typeface="Arial" panose="020B0604020202020204" pitchFamily="34" charset="0"/>
                <a:cs typeface="Arial" panose="020B0604020202020204" pitchFamily="34" charset="0"/>
              </a:endParaRPr>
            </a:p>
          </p:txBody>
        </p:sp>
        <p:sp>
          <p:nvSpPr>
            <p:cNvPr id="61" name="Google Shape;1000;p44">
              <a:extLst>
                <a:ext uri="{FF2B5EF4-FFF2-40B4-BE49-F238E27FC236}">
                  <a16:creationId xmlns:a16="http://schemas.microsoft.com/office/drawing/2014/main" id="{58708A76-1018-E06D-A395-181E05C9638E}"/>
                </a:ext>
              </a:extLst>
            </p:cNvPr>
            <p:cNvSpPr txBox="1"/>
            <p:nvPr/>
          </p:nvSpPr>
          <p:spPr>
            <a:xfrm>
              <a:off x="5295812" y="5167593"/>
              <a:ext cx="2362085" cy="221599"/>
            </a:xfrm>
            <a:prstGeom prst="rect">
              <a:avLst/>
            </a:prstGeom>
            <a:noFill/>
            <a:ln>
              <a:noFill/>
            </a:ln>
          </p:spPr>
          <p:txBody>
            <a:bodyPr spcFirstLastPara="1" wrap="square" lIns="0" tIns="0" rIns="0" bIns="0" anchor="t" anchorCtr="0">
              <a:spAutoFit/>
            </a:bodyPr>
            <a:lstStyle/>
            <a:p>
              <a:pPr algn="ctr">
                <a:lnSpc>
                  <a:spcPct val="120000"/>
                </a:lnSpc>
              </a:pPr>
              <a:r>
                <a:rPr lang="en-US" sz="1200" b="1">
                  <a:solidFill>
                    <a:schemeClr val="accent1"/>
                  </a:solidFill>
                  <a:latin typeface="Arial" panose="020B0604020202020204" pitchFamily="34" charset="0"/>
                  <a:ea typeface="Montserrat"/>
                  <a:cs typeface="Arial" panose="020B0604020202020204" pitchFamily="34" charset="0"/>
                  <a:sym typeface="Montserrat"/>
                </a:rPr>
                <a:t>On Demand Tutoring</a:t>
              </a:r>
              <a:endParaRPr sz="1200" b="1">
                <a:solidFill>
                  <a:schemeClr val="accent1"/>
                </a:solidFill>
                <a:latin typeface="Arial" panose="020B0604020202020204" pitchFamily="34" charset="0"/>
                <a:cs typeface="Arial" panose="020B0604020202020204" pitchFamily="34" charset="0"/>
              </a:endParaRPr>
            </a:p>
          </p:txBody>
        </p:sp>
        <p:sp>
          <p:nvSpPr>
            <p:cNvPr id="62" name="Google Shape;1004;p44">
              <a:extLst>
                <a:ext uri="{FF2B5EF4-FFF2-40B4-BE49-F238E27FC236}">
                  <a16:creationId xmlns:a16="http://schemas.microsoft.com/office/drawing/2014/main" id="{D9CED0BE-5F83-236D-0714-169C659A4C5A}"/>
                </a:ext>
              </a:extLst>
            </p:cNvPr>
            <p:cNvSpPr txBox="1"/>
            <p:nvPr/>
          </p:nvSpPr>
          <p:spPr>
            <a:xfrm>
              <a:off x="8114478" y="5167593"/>
              <a:ext cx="2362085" cy="221599"/>
            </a:xfrm>
            <a:prstGeom prst="rect">
              <a:avLst/>
            </a:prstGeom>
            <a:noFill/>
            <a:ln>
              <a:noFill/>
            </a:ln>
          </p:spPr>
          <p:txBody>
            <a:bodyPr spcFirstLastPara="1" wrap="square" lIns="0" tIns="0" rIns="0" bIns="0" anchor="t" anchorCtr="0">
              <a:spAutoFit/>
            </a:bodyPr>
            <a:lstStyle/>
            <a:p>
              <a:pPr algn="ctr">
                <a:lnSpc>
                  <a:spcPct val="120000"/>
                </a:lnSpc>
              </a:pPr>
              <a:r>
                <a:rPr lang="en-US" sz="1200" b="1">
                  <a:solidFill>
                    <a:schemeClr val="accent1"/>
                  </a:solidFill>
                  <a:latin typeface="Arial" panose="020B0604020202020204" pitchFamily="34" charset="0"/>
                  <a:ea typeface="Montserrat"/>
                  <a:cs typeface="Arial" panose="020B0604020202020204" pitchFamily="34" charset="0"/>
                  <a:sym typeface="Montserrat"/>
                </a:rPr>
                <a:t>Faculty</a:t>
              </a:r>
              <a:endParaRPr sz="1200" b="1">
                <a:solidFill>
                  <a:schemeClr val="accent1"/>
                </a:solidFill>
                <a:latin typeface="Arial" panose="020B0604020202020204" pitchFamily="34" charset="0"/>
                <a:cs typeface="Arial" panose="020B0604020202020204" pitchFamily="34" charset="0"/>
              </a:endParaRPr>
            </a:p>
          </p:txBody>
        </p:sp>
        <p:sp>
          <p:nvSpPr>
            <p:cNvPr id="63" name="Google Shape;1008;p44">
              <a:extLst>
                <a:ext uri="{FF2B5EF4-FFF2-40B4-BE49-F238E27FC236}">
                  <a16:creationId xmlns:a16="http://schemas.microsoft.com/office/drawing/2014/main" id="{05897F62-1333-DE08-0951-F91AE28EDA49}"/>
                </a:ext>
              </a:extLst>
            </p:cNvPr>
            <p:cNvSpPr/>
            <p:nvPr/>
          </p:nvSpPr>
          <p:spPr>
            <a:xfrm>
              <a:off x="2726424" y="3793746"/>
              <a:ext cx="1863503" cy="1090442"/>
            </a:xfrm>
            <a:custGeom>
              <a:avLst/>
              <a:gdLst/>
              <a:ahLst/>
              <a:cxnLst/>
              <a:rect l="l" t="t" r="r" b="b"/>
              <a:pathLst>
                <a:path w="2795982" h="1636089" extrusionOk="0">
                  <a:moveTo>
                    <a:pt x="0" y="0"/>
                  </a:moveTo>
                  <a:lnTo>
                    <a:pt x="2795982" y="0"/>
                  </a:lnTo>
                  <a:lnTo>
                    <a:pt x="2795982" y="1636089"/>
                  </a:lnTo>
                  <a:lnTo>
                    <a:pt x="0" y="1636089"/>
                  </a:lnTo>
                  <a:lnTo>
                    <a:pt x="0" y="0"/>
                  </a:lnTo>
                  <a:close/>
                </a:path>
              </a:pathLst>
            </a:custGeom>
            <a:blipFill rotWithShape="1">
              <a:blip r:embed="rId8">
                <a:alphaModFix/>
              </a:blip>
              <a:stretch>
                <a:fillRect/>
              </a:stretch>
            </a:blipFill>
            <a:ln>
              <a:noFill/>
            </a:ln>
          </p:spPr>
          <p:txBody>
            <a:bodyPr/>
            <a:lstStyle/>
            <a:p>
              <a:endParaRPr lang="en-US" sz="622"/>
            </a:p>
          </p:txBody>
        </p:sp>
        <p:sp>
          <p:nvSpPr>
            <p:cNvPr id="64" name="Google Shape;1009;p44">
              <a:extLst>
                <a:ext uri="{FF2B5EF4-FFF2-40B4-BE49-F238E27FC236}">
                  <a16:creationId xmlns:a16="http://schemas.microsoft.com/office/drawing/2014/main" id="{FD48AF69-6323-7E30-C580-8D7E60FE9E87}"/>
                </a:ext>
              </a:extLst>
            </p:cNvPr>
            <p:cNvSpPr/>
            <p:nvPr/>
          </p:nvSpPr>
          <p:spPr>
            <a:xfrm>
              <a:off x="8834075" y="3862041"/>
              <a:ext cx="922860" cy="922860"/>
            </a:xfrm>
            <a:custGeom>
              <a:avLst/>
              <a:gdLst/>
              <a:ahLst/>
              <a:cxnLst/>
              <a:rect l="l" t="t" r="r" b="b"/>
              <a:pathLst>
                <a:path w="1384650" h="1384650" extrusionOk="0">
                  <a:moveTo>
                    <a:pt x="0" y="0"/>
                  </a:moveTo>
                  <a:lnTo>
                    <a:pt x="1384650" y="0"/>
                  </a:lnTo>
                  <a:lnTo>
                    <a:pt x="1384650" y="1384650"/>
                  </a:lnTo>
                  <a:lnTo>
                    <a:pt x="0" y="1384650"/>
                  </a:lnTo>
                  <a:lnTo>
                    <a:pt x="0" y="0"/>
                  </a:lnTo>
                  <a:close/>
                </a:path>
              </a:pathLst>
            </a:custGeom>
            <a:blipFill rotWithShape="1">
              <a:blip r:embed="rId9">
                <a:alphaModFix/>
                <a:duotone>
                  <a:schemeClr val="accent1">
                    <a:shade val="45000"/>
                    <a:satMod val="135000"/>
                  </a:schemeClr>
                  <a:prstClr val="white"/>
                </a:duotone>
              </a:blip>
              <a:stretch>
                <a:fillRect/>
              </a:stretch>
            </a:blipFill>
            <a:ln>
              <a:noFill/>
            </a:ln>
          </p:spPr>
          <p:txBody>
            <a:bodyPr/>
            <a:lstStyle/>
            <a:p>
              <a:endParaRPr lang="en-US" sz="622"/>
            </a:p>
          </p:txBody>
        </p:sp>
        <p:sp>
          <p:nvSpPr>
            <p:cNvPr id="65" name="Google Shape;1010;p44">
              <a:extLst>
                <a:ext uri="{FF2B5EF4-FFF2-40B4-BE49-F238E27FC236}">
                  <a16:creationId xmlns:a16="http://schemas.microsoft.com/office/drawing/2014/main" id="{E4C61790-52EA-1BD4-6BD1-98147EC35B4F}"/>
                </a:ext>
              </a:extLst>
            </p:cNvPr>
            <p:cNvSpPr/>
            <p:nvPr/>
          </p:nvSpPr>
          <p:spPr>
            <a:xfrm>
              <a:off x="6015409" y="3877540"/>
              <a:ext cx="922860" cy="922860"/>
            </a:xfrm>
            <a:custGeom>
              <a:avLst/>
              <a:gdLst/>
              <a:ahLst/>
              <a:cxnLst/>
              <a:rect l="l" t="t" r="r" b="b"/>
              <a:pathLst>
                <a:path w="1384650" h="1384650" extrusionOk="0">
                  <a:moveTo>
                    <a:pt x="0" y="0"/>
                  </a:moveTo>
                  <a:lnTo>
                    <a:pt x="1384650" y="0"/>
                  </a:lnTo>
                  <a:lnTo>
                    <a:pt x="1384650" y="1384650"/>
                  </a:lnTo>
                  <a:lnTo>
                    <a:pt x="0" y="1384650"/>
                  </a:lnTo>
                  <a:lnTo>
                    <a:pt x="0" y="0"/>
                  </a:lnTo>
                  <a:close/>
                </a:path>
              </a:pathLst>
            </a:custGeom>
            <a:blipFill rotWithShape="1">
              <a:blip r:embed="rId10">
                <a:alphaModFix/>
                <a:duotone>
                  <a:schemeClr val="accent1">
                    <a:shade val="45000"/>
                    <a:satMod val="135000"/>
                  </a:schemeClr>
                  <a:prstClr val="white"/>
                </a:duotone>
              </a:blip>
              <a:stretch>
                <a:fillRect/>
              </a:stretch>
            </a:blipFill>
            <a:ln>
              <a:noFill/>
            </a:ln>
          </p:spPr>
          <p:txBody>
            <a:bodyPr/>
            <a:lstStyle/>
            <a:p>
              <a:endParaRPr lang="en-US" sz="622"/>
            </a:p>
          </p:txBody>
        </p:sp>
      </p:grpSp>
    </p:spTree>
    <p:extLst>
      <p:ext uri="{BB962C8B-B14F-4D97-AF65-F5344CB8AC3E}">
        <p14:creationId xmlns:p14="http://schemas.microsoft.com/office/powerpoint/2010/main" val="2316040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22;p45" descr="http://www.lafarge-bd.com/wp-content/uploads/2015/04/1st-Quarter-Financial-Reporting-2015.jpg">
            <a:extLst>
              <a:ext uri="{FF2B5EF4-FFF2-40B4-BE49-F238E27FC236}">
                <a16:creationId xmlns:a16="http://schemas.microsoft.com/office/drawing/2014/main" id="{CD11F9CE-DA8E-5C0E-ADD2-AAAE1C484B6E}"/>
              </a:ext>
            </a:extLst>
          </p:cNvPr>
          <p:cNvSpPr/>
          <p:nvPr/>
        </p:nvSpPr>
        <p:spPr>
          <a:xfrm>
            <a:off x="8416332" y="716142"/>
            <a:ext cx="3415302" cy="3154528"/>
          </a:xfrm>
          <a:custGeom>
            <a:avLst/>
            <a:gdLst/>
            <a:ahLst/>
            <a:cxnLst/>
            <a:rect l="l" t="t" r="r" b="b"/>
            <a:pathLst>
              <a:path w="5124288" h="4733025" extrusionOk="0">
                <a:moveTo>
                  <a:pt x="0" y="0"/>
                </a:moveTo>
                <a:lnTo>
                  <a:pt x="5124288" y="0"/>
                </a:lnTo>
                <a:lnTo>
                  <a:pt x="5124288" y="4733025"/>
                </a:lnTo>
                <a:lnTo>
                  <a:pt x="0" y="4733025"/>
                </a:lnTo>
                <a:lnTo>
                  <a:pt x="0" y="0"/>
                </a:lnTo>
                <a:close/>
              </a:path>
            </a:pathLst>
          </a:custGeom>
          <a:blipFill rotWithShape="1">
            <a:blip r:embed="rId2">
              <a:alphaModFix/>
            </a:blip>
            <a:stretch>
              <a:fillRect b="-44"/>
            </a:stretch>
          </a:blipFill>
          <a:ln>
            <a:noFill/>
          </a:ln>
        </p:spPr>
        <p:txBody>
          <a:bodyPr/>
          <a:lstStyle/>
          <a:p>
            <a:endParaRPr lang="en-US" sz="622"/>
          </a:p>
        </p:txBody>
      </p:sp>
      <p:sp>
        <p:nvSpPr>
          <p:cNvPr id="3" name="Google Shape;1023;p45">
            <a:extLst>
              <a:ext uri="{FF2B5EF4-FFF2-40B4-BE49-F238E27FC236}">
                <a16:creationId xmlns:a16="http://schemas.microsoft.com/office/drawing/2014/main" id="{40FDB462-FE8A-BD3A-34C0-6764C0B60CFC}"/>
              </a:ext>
            </a:extLst>
          </p:cNvPr>
          <p:cNvSpPr txBox="1"/>
          <p:nvPr/>
        </p:nvSpPr>
        <p:spPr>
          <a:xfrm>
            <a:off x="8482026" y="3971997"/>
            <a:ext cx="3284045" cy="295466"/>
          </a:xfrm>
          <a:prstGeom prst="rect">
            <a:avLst/>
          </a:prstGeom>
          <a:noFill/>
          <a:ln>
            <a:noFill/>
          </a:ln>
        </p:spPr>
        <p:txBody>
          <a:bodyPr spcFirstLastPara="1" wrap="square" lIns="0" tIns="0" rIns="0" bIns="0" anchor="t" anchorCtr="0">
            <a:spAutoFit/>
          </a:bodyPr>
          <a:lstStyle/>
          <a:p>
            <a:pPr algn="ctr">
              <a:lnSpc>
                <a:spcPct val="119958"/>
              </a:lnSpc>
            </a:pPr>
            <a:r>
              <a:rPr lang="en-US" sz="1600" b="1">
                <a:latin typeface="Montserrat"/>
                <a:ea typeface="Montserrat"/>
                <a:cs typeface="Montserrat"/>
                <a:sym typeface="Montserrat"/>
              </a:rPr>
              <a:t>Financial Evaluation</a:t>
            </a:r>
            <a:endParaRPr sz="622"/>
          </a:p>
        </p:txBody>
      </p:sp>
      <p:sp>
        <p:nvSpPr>
          <p:cNvPr id="4" name="Google Shape;1024;p45">
            <a:extLst>
              <a:ext uri="{FF2B5EF4-FFF2-40B4-BE49-F238E27FC236}">
                <a16:creationId xmlns:a16="http://schemas.microsoft.com/office/drawing/2014/main" id="{8CFBA4B7-4C1F-7117-D550-63260E69CC51}"/>
              </a:ext>
            </a:extLst>
          </p:cNvPr>
          <p:cNvSpPr txBox="1"/>
          <p:nvPr/>
        </p:nvSpPr>
        <p:spPr>
          <a:xfrm>
            <a:off x="8500722" y="4353345"/>
            <a:ext cx="3246554" cy="590931"/>
          </a:xfrm>
          <a:prstGeom prst="rect">
            <a:avLst/>
          </a:prstGeom>
          <a:noFill/>
          <a:ln>
            <a:noFill/>
          </a:ln>
        </p:spPr>
        <p:txBody>
          <a:bodyPr spcFirstLastPara="1" wrap="square" lIns="0" tIns="0" rIns="0" bIns="0" anchor="t" anchorCtr="0">
            <a:spAutoFit/>
          </a:bodyPr>
          <a:lstStyle/>
          <a:p>
            <a:pPr algn="ctr">
              <a:lnSpc>
                <a:spcPct val="119958"/>
              </a:lnSpc>
            </a:pPr>
            <a:r>
              <a:rPr lang="en-US" sz="1600" b="1" dirty="0">
                <a:solidFill>
                  <a:schemeClr val="accent1"/>
                </a:solidFill>
                <a:latin typeface="Montserrat"/>
                <a:ea typeface="Montserrat"/>
                <a:cs typeface="Montserrat"/>
                <a:sym typeface="Montserrat"/>
              </a:rPr>
              <a:t>Project Based Learning Deliverable </a:t>
            </a:r>
            <a:endParaRPr sz="622" dirty="0">
              <a:solidFill>
                <a:schemeClr val="accent1"/>
              </a:solidFill>
            </a:endParaRPr>
          </a:p>
        </p:txBody>
      </p:sp>
      <p:sp>
        <p:nvSpPr>
          <p:cNvPr id="5" name="Google Shape;1025;p45">
            <a:extLst>
              <a:ext uri="{FF2B5EF4-FFF2-40B4-BE49-F238E27FC236}">
                <a16:creationId xmlns:a16="http://schemas.microsoft.com/office/drawing/2014/main" id="{A8754F76-2FC9-9162-3D61-EF945BDD4C8C}"/>
              </a:ext>
            </a:extLst>
          </p:cNvPr>
          <p:cNvSpPr/>
          <p:nvPr/>
        </p:nvSpPr>
        <p:spPr>
          <a:xfrm>
            <a:off x="2355442" y="716142"/>
            <a:ext cx="5384122" cy="3154522"/>
          </a:xfrm>
          <a:custGeom>
            <a:avLst/>
            <a:gdLst/>
            <a:ahLst/>
            <a:cxnLst/>
            <a:rect l="l" t="t" r="r" b="b"/>
            <a:pathLst>
              <a:path w="8078286" h="4733015" extrusionOk="0">
                <a:moveTo>
                  <a:pt x="0" y="0"/>
                </a:moveTo>
                <a:lnTo>
                  <a:pt x="8078286" y="0"/>
                </a:lnTo>
                <a:lnTo>
                  <a:pt x="8078286" y="4733015"/>
                </a:lnTo>
                <a:lnTo>
                  <a:pt x="0" y="4733015"/>
                </a:lnTo>
                <a:lnTo>
                  <a:pt x="0" y="0"/>
                </a:lnTo>
                <a:close/>
              </a:path>
            </a:pathLst>
          </a:custGeom>
          <a:blipFill rotWithShape="1">
            <a:blip r:embed="rId3">
              <a:alphaModFix/>
            </a:blip>
            <a:stretch>
              <a:fillRect r="-124"/>
            </a:stretch>
          </a:blipFill>
          <a:ln>
            <a:noFill/>
          </a:ln>
        </p:spPr>
        <p:txBody>
          <a:bodyPr/>
          <a:lstStyle/>
          <a:p>
            <a:endParaRPr lang="en-US" sz="622"/>
          </a:p>
        </p:txBody>
      </p:sp>
      <p:sp>
        <p:nvSpPr>
          <p:cNvPr id="6" name="Google Shape;1026;p45">
            <a:extLst>
              <a:ext uri="{FF2B5EF4-FFF2-40B4-BE49-F238E27FC236}">
                <a16:creationId xmlns:a16="http://schemas.microsoft.com/office/drawing/2014/main" id="{E95CD599-EE3B-C4E9-B07A-07EB6285FB83}"/>
              </a:ext>
            </a:extLst>
          </p:cNvPr>
          <p:cNvSpPr txBox="1"/>
          <p:nvPr/>
        </p:nvSpPr>
        <p:spPr>
          <a:xfrm>
            <a:off x="2421138" y="3971997"/>
            <a:ext cx="5252732" cy="295466"/>
          </a:xfrm>
          <a:prstGeom prst="rect">
            <a:avLst/>
          </a:prstGeom>
          <a:noFill/>
          <a:ln>
            <a:noFill/>
          </a:ln>
        </p:spPr>
        <p:txBody>
          <a:bodyPr spcFirstLastPara="1" wrap="square" lIns="0" tIns="0" rIns="0" bIns="0" anchor="t" anchorCtr="0">
            <a:spAutoFit/>
          </a:bodyPr>
          <a:lstStyle/>
          <a:p>
            <a:pPr algn="ctr">
              <a:lnSpc>
                <a:spcPct val="119958"/>
              </a:lnSpc>
            </a:pPr>
            <a:r>
              <a:rPr lang="en-US" sz="1600" b="1">
                <a:latin typeface="Montserrat"/>
                <a:ea typeface="Montserrat"/>
                <a:cs typeface="Montserrat"/>
                <a:sym typeface="Montserrat"/>
              </a:rPr>
              <a:t>Skill Building Practice</a:t>
            </a:r>
            <a:endParaRPr sz="622"/>
          </a:p>
        </p:txBody>
      </p:sp>
      <p:sp>
        <p:nvSpPr>
          <p:cNvPr id="7" name="Google Shape;1027;p45">
            <a:extLst>
              <a:ext uri="{FF2B5EF4-FFF2-40B4-BE49-F238E27FC236}">
                <a16:creationId xmlns:a16="http://schemas.microsoft.com/office/drawing/2014/main" id="{AEF8AD23-11F8-8785-4512-FC56B6C458A1}"/>
              </a:ext>
            </a:extLst>
          </p:cNvPr>
          <p:cNvSpPr/>
          <p:nvPr/>
        </p:nvSpPr>
        <p:spPr>
          <a:xfrm rot="5400000">
            <a:off x="2965458" y="4743462"/>
            <a:ext cx="583667" cy="1793789"/>
          </a:xfrm>
          <a:custGeom>
            <a:avLst/>
            <a:gdLst/>
            <a:ahLst/>
            <a:cxnLst/>
            <a:rect l="l" t="t" r="r" b="b"/>
            <a:pathLst>
              <a:path w="1167638" h="3588512" extrusionOk="0">
                <a:moveTo>
                  <a:pt x="0" y="0"/>
                </a:moveTo>
                <a:lnTo>
                  <a:pt x="121285" y="0"/>
                </a:lnTo>
                <a:lnTo>
                  <a:pt x="121285" y="3482086"/>
                </a:lnTo>
                <a:lnTo>
                  <a:pt x="1167638" y="3482086"/>
                </a:lnTo>
                <a:lnTo>
                  <a:pt x="1167638" y="3588512"/>
                </a:lnTo>
                <a:lnTo>
                  <a:pt x="0" y="3588512"/>
                </a:lnTo>
                <a:close/>
              </a:path>
            </a:pathLst>
          </a:custGeom>
          <a:solidFill>
            <a:srgbClr val="007071"/>
          </a:solidFill>
          <a:ln>
            <a:noFill/>
          </a:ln>
        </p:spPr>
        <p:txBody>
          <a:bodyPr/>
          <a:lstStyle/>
          <a:p>
            <a:endParaRPr lang="en-US" sz="622"/>
          </a:p>
        </p:txBody>
      </p:sp>
      <p:sp>
        <p:nvSpPr>
          <p:cNvPr id="8" name="Google Shape;1028;p45">
            <a:extLst>
              <a:ext uri="{FF2B5EF4-FFF2-40B4-BE49-F238E27FC236}">
                <a16:creationId xmlns:a16="http://schemas.microsoft.com/office/drawing/2014/main" id="{85A42E4D-2ADE-4B68-752E-0678347FA14B}"/>
              </a:ext>
            </a:extLst>
          </p:cNvPr>
          <p:cNvSpPr txBox="1"/>
          <p:nvPr/>
        </p:nvSpPr>
        <p:spPr>
          <a:xfrm>
            <a:off x="2530359" y="5516354"/>
            <a:ext cx="1692259" cy="531812"/>
          </a:xfrm>
          <a:prstGeom prst="rect">
            <a:avLst/>
          </a:prstGeom>
          <a:noFill/>
          <a:ln>
            <a:noFill/>
          </a:ln>
        </p:spPr>
        <p:txBody>
          <a:bodyPr spcFirstLastPara="1" wrap="square" lIns="0" tIns="0" rIns="0" bIns="0" anchor="t" anchorCtr="0">
            <a:spAutoFit/>
          </a:bodyPr>
          <a:lstStyle/>
          <a:p>
            <a:pPr>
              <a:lnSpc>
                <a:spcPct val="108000"/>
              </a:lnSpc>
            </a:pPr>
            <a:r>
              <a:rPr lang="en-US" sz="1600" b="1" dirty="0">
                <a:latin typeface="Arial Narrow" panose="020B0604020202020204" pitchFamily="34" charset="0"/>
                <a:ea typeface="Montserrat"/>
                <a:cs typeface="Arial Narrow" panose="020B0604020202020204" pitchFamily="34" charset="0"/>
                <a:sym typeface="Montserrat"/>
              </a:rPr>
              <a:t>Identify financial metrics</a:t>
            </a:r>
            <a:endParaRPr sz="622" b="1" dirty="0">
              <a:latin typeface="Arial Narrow" panose="020B0604020202020204" pitchFamily="34" charset="0"/>
              <a:cs typeface="Arial Narrow" panose="020B0604020202020204" pitchFamily="34" charset="0"/>
            </a:endParaRPr>
          </a:p>
        </p:txBody>
      </p:sp>
      <p:sp>
        <p:nvSpPr>
          <p:cNvPr id="9" name="Google Shape;1030;p45">
            <a:extLst>
              <a:ext uri="{FF2B5EF4-FFF2-40B4-BE49-F238E27FC236}">
                <a16:creationId xmlns:a16="http://schemas.microsoft.com/office/drawing/2014/main" id="{440E330E-C386-B76A-0F19-BAA10BCF65D0}"/>
              </a:ext>
            </a:extLst>
          </p:cNvPr>
          <p:cNvSpPr/>
          <p:nvPr/>
        </p:nvSpPr>
        <p:spPr>
          <a:xfrm rot="5400000">
            <a:off x="4717602" y="4210200"/>
            <a:ext cx="583667" cy="1793789"/>
          </a:xfrm>
          <a:custGeom>
            <a:avLst/>
            <a:gdLst/>
            <a:ahLst/>
            <a:cxnLst/>
            <a:rect l="l" t="t" r="r" b="b"/>
            <a:pathLst>
              <a:path w="1167638" h="3588512" extrusionOk="0">
                <a:moveTo>
                  <a:pt x="0" y="0"/>
                </a:moveTo>
                <a:lnTo>
                  <a:pt x="121285" y="0"/>
                </a:lnTo>
                <a:lnTo>
                  <a:pt x="121285" y="3482086"/>
                </a:lnTo>
                <a:lnTo>
                  <a:pt x="1167638" y="3482086"/>
                </a:lnTo>
                <a:lnTo>
                  <a:pt x="1167638" y="3588512"/>
                </a:lnTo>
                <a:lnTo>
                  <a:pt x="0" y="3588512"/>
                </a:lnTo>
                <a:close/>
              </a:path>
            </a:pathLst>
          </a:custGeom>
          <a:solidFill>
            <a:srgbClr val="007071"/>
          </a:solidFill>
          <a:ln>
            <a:noFill/>
          </a:ln>
        </p:spPr>
        <p:txBody>
          <a:bodyPr/>
          <a:lstStyle/>
          <a:p>
            <a:endParaRPr lang="en-US" sz="622"/>
          </a:p>
        </p:txBody>
      </p:sp>
      <p:sp>
        <p:nvSpPr>
          <p:cNvPr id="10" name="Google Shape;1031;p45">
            <a:extLst>
              <a:ext uri="{FF2B5EF4-FFF2-40B4-BE49-F238E27FC236}">
                <a16:creationId xmlns:a16="http://schemas.microsoft.com/office/drawing/2014/main" id="{0C07CF45-52A5-F76C-BD25-CF4BD2737949}"/>
              </a:ext>
            </a:extLst>
          </p:cNvPr>
          <p:cNvSpPr txBox="1"/>
          <p:nvPr/>
        </p:nvSpPr>
        <p:spPr>
          <a:xfrm>
            <a:off x="4282503" y="4983093"/>
            <a:ext cx="1692259" cy="531812"/>
          </a:xfrm>
          <a:prstGeom prst="rect">
            <a:avLst/>
          </a:prstGeom>
          <a:noFill/>
          <a:ln>
            <a:noFill/>
          </a:ln>
        </p:spPr>
        <p:txBody>
          <a:bodyPr spcFirstLastPara="1" wrap="square" lIns="0" tIns="0" rIns="0" bIns="0" anchor="t" anchorCtr="0">
            <a:spAutoFit/>
          </a:bodyPr>
          <a:lstStyle/>
          <a:p>
            <a:pPr>
              <a:lnSpc>
                <a:spcPct val="108000"/>
              </a:lnSpc>
            </a:pPr>
            <a:r>
              <a:rPr lang="en-US" sz="1600" b="1">
                <a:latin typeface="Arial Narrow" panose="020B0604020202020204" pitchFamily="34" charset="0"/>
                <a:ea typeface="Montserrat"/>
                <a:cs typeface="Arial Narrow" panose="020B0604020202020204" pitchFamily="34" charset="0"/>
                <a:sym typeface="Montserrat"/>
              </a:rPr>
              <a:t>Evaluate corporate health</a:t>
            </a:r>
            <a:endParaRPr sz="622" b="1">
              <a:latin typeface="Arial Narrow" panose="020B0604020202020204" pitchFamily="34" charset="0"/>
              <a:cs typeface="Arial Narrow" panose="020B0604020202020204" pitchFamily="34" charset="0"/>
            </a:endParaRPr>
          </a:p>
        </p:txBody>
      </p:sp>
      <p:sp>
        <p:nvSpPr>
          <p:cNvPr id="11" name="Google Shape;1032;p45">
            <a:extLst>
              <a:ext uri="{FF2B5EF4-FFF2-40B4-BE49-F238E27FC236}">
                <a16:creationId xmlns:a16="http://schemas.microsoft.com/office/drawing/2014/main" id="{6DFBE5F3-1247-3619-D91E-943CF4E42B38}"/>
              </a:ext>
            </a:extLst>
          </p:cNvPr>
          <p:cNvSpPr/>
          <p:nvPr/>
        </p:nvSpPr>
        <p:spPr>
          <a:xfrm rot="5400000">
            <a:off x="6507836" y="3676939"/>
            <a:ext cx="583667" cy="1793789"/>
          </a:xfrm>
          <a:custGeom>
            <a:avLst/>
            <a:gdLst/>
            <a:ahLst/>
            <a:cxnLst/>
            <a:rect l="l" t="t" r="r" b="b"/>
            <a:pathLst>
              <a:path w="1167638" h="3588512" extrusionOk="0">
                <a:moveTo>
                  <a:pt x="0" y="0"/>
                </a:moveTo>
                <a:lnTo>
                  <a:pt x="121285" y="0"/>
                </a:lnTo>
                <a:lnTo>
                  <a:pt x="121285" y="3482086"/>
                </a:lnTo>
                <a:lnTo>
                  <a:pt x="1167638" y="3482086"/>
                </a:lnTo>
                <a:lnTo>
                  <a:pt x="1167638" y="3588512"/>
                </a:lnTo>
                <a:lnTo>
                  <a:pt x="0" y="3588512"/>
                </a:lnTo>
                <a:close/>
              </a:path>
            </a:pathLst>
          </a:custGeom>
          <a:solidFill>
            <a:srgbClr val="007071"/>
          </a:solidFill>
          <a:ln>
            <a:noFill/>
          </a:ln>
        </p:spPr>
        <p:txBody>
          <a:bodyPr/>
          <a:lstStyle/>
          <a:p>
            <a:endParaRPr lang="en-US" sz="622"/>
          </a:p>
        </p:txBody>
      </p:sp>
      <p:sp>
        <p:nvSpPr>
          <p:cNvPr id="12" name="Google Shape;1033;p45">
            <a:extLst>
              <a:ext uri="{FF2B5EF4-FFF2-40B4-BE49-F238E27FC236}">
                <a16:creationId xmlns:a16="http://schemas.microsoft.com/office/drawing/2014/main" id="{DA7B8E7B-EEF8-B5D5-C40F-238989DA4BFC}"/>
              </a:ext>
            </a:extLst>
          </p:cNvPr>
          <p:cNvSpPr txBox="1"/>
          <p:nvPr/>
        </p:nvSpPr>
        <p:spPr>
          <a:xfrm>
            <a:off x="6072736" y="4449832"/>
            <a:ext cx="1896806" cy="531812"/>
          </a:xfrm>
          <a:prstGeom prst="rect">
            <a:avLst/>
          </a:prstGeom>
          <a:noFill/>
          <a:ln>
            <a:noFill/>
          </a:ln>
        </p:spPr>
        <p:txBody>
          <a:bodyPr spcFirstLastPara="1" wrap="square" lIns="0" tIns="0" rIns="0" bIns="0" anchor="t" anchorCtr="0">
            <a:spAutoFit/>
          </a:bodyPr>
          <a:lstStyle/>
          <a:p>
            <a:pPr>
              <a:lnSpc>
                <a:spcPct val="108000"/>
              </a:lnSpc>
            </a:pPr>
            <a:r>
              <a:rPr lang="en-US" sz="1600" b="1">
                <a:latin typeface="Arial Narrow" panose="020B0604020202020204" pitchFamily="34" charset="0"/>
                <a:ea typeface="Montserrat"/>
                <a:cs typeface="Arial Narrow" panose="020B0604020202020204" pitchFamily="34" charset="0"/>
                <a:sym typeface="Montserrat"/>
              </a:rPr>
              <a:t>Compare and Contrast potential acquisitions</a:t>
            </a:r>
            <a:endParaRPr sz="622" b="1">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F71DA9B8-D22B-DCA6-89AC-BEC4671048EA}"/>
              </a:ext>
            </a:extLst>
          </p:cNvPr>
          <p:cNvSpPr txBox="1"/>
          <p:nvPr/>
        </p:nvSpPr>
        <p:spPr>
          <a:xfrm>
            <a:off x="360366" y="2967335"/>
            <a:ext cx="1793789" cy="923330"/>
          </a:xfrm>
          <a:prstGeom prst="rect">
            <a:avLst/>
          </a:prstGeom>
          <a:noFill/>
        </p:spPr>
        <p:txBody>
          <a:bodyPr wrap="square">
            <a:spAutoFit/>
          </a:bodyPr>
          <a:lstStyle/>
          <a:p>
            <a:r>
              <a:rPr lang="en-US" b="1" dirty="0"/>
              <a:t>Integrating Adaptive Meaningfully</a:t>
            </a:r>
          </a:p>
        </p:txBody>
      </p:sp>
    </p:spTree>
    <p:extLst>
      <p:ext uri="{BB962C8B-B14F-4D97-AF65-F5344CB8AC3E}">
        <p14:creationId xmlns:p14="http://schemas.microsoft.com/office/powerpoint/2010/main" val="956869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36463-DA6D-C87B-CF51-95234B54A613}"/>
            </a:ext>
          </a:extLst>
        </p:cNvPr>
        <p:cNvGrpSpPr/>
        <p:nvPr/>
      </p:nvGrpSpPr>
      <p:grpSpPr>
        <a:xfrm>
          <a:off x="0" y="0"/>
          <a:ext cx="0" cy="0"/>
          <a:chOff x="0" y="0"/>
          <a:chExt cx="0" cy="0"/>
        </a:xfrm>
      </p:grpSpPr>
      <p:pic>
        <p:nvPicPr>
          <p:cNvPr id="150" name="Picture 149">
            <a:extLst>
              <a:ext uri="{FF2B5EF4-FFF2-40B4-BE49-F238E27FC236}">
                <a16:creationId xmlns:a16="http://schemas.microsoft.com/office/drawing/2014/main" id="{34AF6FA1-A57F-6001-9C20-00310432F029}"/>
              </a:ext>
            </a:extLst>
          </p:cNvPr>
          <p:cNvPicPr>
            <a:picLocks noChangeAspect="1"/>
          </p:cNvPicPr>
          <p:nvPr/>
        </p:nvPicPr>
        <p:blipFill>
          <a:blip r:embed="rId4" cstate="print">
            <a:extLst>
              <a:ext uri="{28A0092B-C50C-407E-A947-70E740481C1C}">
                <a14:useLocalDpi xmlns:a14="http://schemas.microsoft.com/office/drawing/2010/main" val="0"/>
              </a:ext>
            </a:extLst>
          </a:blip>
          <a:srcRect l="1969" r="1969"/>
          <a:stretch/>
        </p:blipFill>
        <p:spPr>
          <a:xfrm>
            <a:off x="6096000" y="1904568"/>
            <a:ext cx="6096000" cy="4229532"/>
          </a:xfrm>
          <a:custGeom>
            <a:avLst/>
            <a:gdLst>
              <a:gd name="connsiteX0" fmla="*/ 224884 w 6096000"/>
              <a:gd name="connsiteY0" fmla="*/ 0 h 4229532"/>
              <a:gd name="connsiteX1" fmla="*/ 6096000 w 6096000"/>
              <a:gd name="connsiteY1" fmla="*/ 0 h 4229532"/>
              <a:gd name="connsiteX2" fmla="*/ 6096000 w 6096000"/>
              <a:gd name="connsiteY2" fmla="*/ 4229532 h 4229532"/>
              <a:gd name="connsiteX3" fmla="*/ 224884 w 6096000"/>
              <a:gd name="connsiteY3" fmla="*/ 4229532 h 4229532"/>
              <a:gd name="connsiteX4" fmla="*/ 0 w 6096000"/>
              <a:gd name="connsiteY4" fmla="*/ 4004648 h 4229532"/>
              <a:gd name="connsiteX5" fmla="*/ 0 w 6096000"/>
              <a:gd name="connsiteY5" fmla="*/ 224884 h 4229532"/>
              <a:gd name="connsiteX6" fmla="*/ 224884 w 6096000"/>
              <a:gd name="connsiteY6" fmla="*/ 0 h 422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4229532">
                <a:moveTo>
                  <a:pt x="224884" y="0"/>
                </a:moveTo>
                <a:lnTo>
                  <a:pt x="6096000" y="0"/>
                </a:lnTo>
                <a:lnTo>
                  <a:pt x="6096000" y="4229532"/>
                </a:lnTo>
                <a:lnTo>
                  <a:pt x="224884" y="4229532"/>
                </a:lnTo>
                <a:cubicBezTo>
                  <a:pt x="100684" y="4229532"/>
                  <a:pt x="0" y="4128848"/>
                  <a:pt x="0" y="4004648"/>
                </a:cubicBezTo>
                <a:lnTo>
                  <a:pt x="0" y="224884"/>
                </a:lnTo>
                <a:cubicBezTo>
                  <a:pt x="0" y="100684"/>
                  <a:pt x="100684" y="0"/>
                  <a:pt x="224884" y="0"/>
                </a:cubicBezTo>
                <a:close/>
              </a:path>
            </a:pathLst>
          </a:custGeom>
        </p:spPr>
      </p:pic>
      <p:sp>
        <p:nvSpPr>
          <p:cNvPr id="75" name="TextBox 74">
            <a:extLst>
              <a:ext uri="{FF2B5EF4-FFF2-40B4-BE49-F238E27FC236}">
                <a16:creationId xmlns:a16="http://schemas.microsoft.com/office/drawing/2014/main" id="{29AD39AB-42E2-3E36-5E8F-AB16D8AC26CA}"/>
              </a:ext>
            </a:extLst>
          </p:cNvPr>
          <p:cNvSpPr txBox="1"/>
          <p:nvPr/>
        </p:nvSpPr>
        <p:spPr>
          <a:xfrm rot="16200000">
            <a:off x="7029234" y="971334"/>
            <a:ext cx="4229532" cy="6096000"/>
          </a:xfrm>
          <a:prstGeom prst="round2SameRect">
            <a:avLst>
              <a:gd name="adj1" fmla="val 5317"/>
              <a:gd name="adj2" fmla="val 0"/>
            </a:avLst>
          </a:prstGeom>
          <a:solidFill>
            <a:srgbClr val="007072">
              <a:alpha val="90000"/>
            </a:srgbClr>
          </a:solidFill>
          <a:ln>
            <a:noFill/>
          </a:ln>
        </p:spPr>
        <p:txBody>
          <a:bodyPr spcFirstLastPara="1" wrap="square" lIns="91425" tIns="45700" rIns="91425" bIns="45700" anchor="ctr" anchorCtr="0">
            <a:noAutofit/>
          </a:bodyPr>
          <a:lstStyle>
            <a:defPPr>
              <a:defRPr lang="en-US"/>
            </a:defPPr>
            <a:lvl1pPr marR="0" lvl="0" indent="0" algn="ctr">
              <a:spcBef>
                <a:spcPts val="0"/>
              </a:spcBef>
              <a:spcAft>
                <a:spcPts val="0"/>
              </a:spcAft>
              <a:buNone/>
              <a:defRPr>
                <a:solidFill>
                  <a:schemeClr val="lt1"/>
                </a:solidFill>
                <a:latin typeface="Arial"/>
                <a:ea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endParaRPr>
          </a:p>
        </p:txBody>
      </p:sp>
      <p:sp>
        <p:nvSpPr>
          <p:cNvPr id="18" name="Google Shape;208;p2">
            <a:extLst>
              <a:ext uri="{FF2B5EF4-FFF2-40B4-BE49-F238E27FC236}">
                <a16:creationId xmlns:a16="http://schemas.microsoft.com/office/drawing/2014/main" id="{2E06A95C-AA50-B497-15CE-434AAA349955}"/>
              </a:ext>
            </a:extLst>
          </p:cNvPr>
          <p:cNvSpPr/>
          <p:nvPr/>
        </p:nvSpPr>
        <p:spPr>
          <a:xfrm rot="18900000" flipH="1" flipV="1">
            <a:off x="10224058" y="-1069807"/>
            <a:ext cx="1873111" cy="2708829"/>
          </a:xfrm>
          <a:custGeom>
            <a:avLst/>
            <a:gdLst/>
            <a:ahLst/>
            <a:cxnLst/>
            <a:rect l="l" t="t" r="r" b="b"/>
            <a:pathLst>
              <a:path w="1873111" h="2708829" extrusionOk="0">
                <a:moveTo>
                  <a:pt x="0" y="835718"/>
                </a:moveTo>
                <a:lnTo>
                  <a:pt x="835717" y="1"/>
                </a:lnTo>
                <a:lnTo>
                  <a:pt x="1100712" y="0"/>
                </a:lnTo>
                <a:cubicBezTo>
                  <a:pt x="1527296" y="1"/>
                  <a:pt x="1873111" y="345816"/>
                  <a:pt x="1873111" y="772400"/>
                </a:cubicBezTo>
                <a:lnTo>
                  <a:pt x="1873111" y="2708829"/>
                </a:lnTo>
                <a:close/>
              </a:path>
            </a:pathLst>
          </a:custGeom>
          <a:solidFill>
            <a:srgbClr val="86DEE1">
              <a:alpha val="19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8E935FDF-961F-81BA-29E0-C557F5BAAFC2}"/>
              </a:ext>
            </a:extLst>
          </p:cNvPr>
          <p:cNvSpPr>
            <a:spLocks noGrp="1"/>
          </p:cNvSpPr>
          <p:nvPr>
            <p:ph type="title"/>
          </p:nvPr>
        </p:nvSpPr>
        <p:spPr>
          <a:xfrm>
            <a:off x="470731" y="473849"/>
            <a:ext cx="11266292" cy="1174168"/>
          </a:xfrm>
        </p:spPr>
        <p:txBody>
          <a:bodyPr vert="horz" wrap="square" lIns="0" tIns="0" rIns="0" bIns="0" anchor="t">
            <a:spAutoFit/>
          </a:bodyPr>
          <a:lstStyle/>
          <a:p>
            <a:r>
              <a:rPr lang="en-US" sz="2800" b="1">
                <a:solidFill>
                  <a:srgbClr val="007072"/>
                </a:solidFill>
                <a:latin typeface="Nunito Sans" pitchFamily="2" charset="0"/>
              </a:rPr>
              <a:t>Our new learning model (LAADS) aims to </a:t>
            </a:r>
            <a:r>
              <a:rPr lang="en-US" sz="2800" b="1">
                <a:solidFill>
                  <a:srgbClr val="F28157"/>
                </a:solidFill>
                <a:latin typeface="Nunito Sans" pitchFamily="2" charset="0"/>
              </a:rPr>
              <a:t>create a more engaging learning experience</a:t>
            </a:r>
            <a:r>
              <a:rPr lang="en-US" sz="2800" b="1">
                <a:solidFill>
                  <a:srgbClr val="007072"/>
                </a:solidFill>
                <a:latin typeface="Nunito Sans" pitchFamily="2" charset="0"/>
              </a:rPr>
              <a:t>, thereby improving academic performance, persistence and completion rates</a:t>
            </a:r>
          </a:p>
        </p:txBody>
      </p:sp>
      <p:sp>
        <p:nvSpPr>
          <p:cNvPr id="35" name="Slide Number Placeholder 86">
            <a:extLst>
              <a:ext uri="{FF2B5EF4-FFF2-40B4-BE49-F238E27FC236}">
                <a16:creationId xmlns:a16="http://schemas.microsoft.com/office/drawing/2014/main" id="{66137E17-15E4-7360-EDD8-560ABBDC0308}"/>
              </a:ext>
            </a:extLst>
          </p:cNvPr>
          <p:cNvSpPr>
            <a:spLocks noGrp="1"/>
          </p:cNvSpPr>
          <p:nvPr>
            <p:ph type="sldNum" sz="quarter" idx="12"/>
          </p:nvPr>
        </p:nvSpPr>
        <p:spPr>
          <a:xfrm>
            <a:off x="8964625" y="6365704"/>
            <a:ext cx="2743200" cy="365125"/>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lumMod val="50000"/>
                    <a:lumOff val="50000"/>
                  </a:prstClr>
                </a:solidFill>
                <a:effectLst/>
                <a:uLnTx/>
                <a:uFillTx/>
                <a:latin typeface="Nunito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50000"/>
                  <a:lumOff val="50000"/>
                </a:prstClr>
              </a:solidFill>
              <a:effectLst/>
              <a:uLnTx/>
              <a:uFillTx/>
              <a:latin typeface="Nunito Sans" pitchFamily="2" charset="0"/>
              <a:ea typeface="+mn-ea"/>
              <a:cs typeface="+mn-cs"/>
            </a:endParaRPr>
          </a:p>
        </p:txBody>
      </p:sp>
      <p:sp>
        <p:nvSpPr>
          <p:cNvPr id="36" name="Footer Placeholder 2">
            <a:extLst>
              <a:ext uri="{FF2B5EF4-FFF2-40B4-BE49-F238E27FC236}">
                <a16:creationId xmlns:a16="http://schemas.microsoft.com/office/drawing/2014/main" id="{9004D338-C2E8-99D4-50E1-D4E104018EB9}"/>
              </a:ext>
            </a:extLst>
          </p:cNvPr>
          <p:cNvSpPr>
            <a:spLocks noGrp="1"/>
          </p:cNvSpPr>
          <p:nvPr>
            <p:ph type="ftr" sz="quarter" idx="11"/>
          </p:nvPr>
        </p:nvSpPr>
        <p:spPr>
          <a:xfrm>
            <a:off x="7170717" y="6365704"/>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lumMod val="50000"/>
                    <a:lumOff val="50000"/>
                  </a:prstClr>
                </a:solidFill>
                <a:effectLst/>
                <a:uLnTx/>
                <a:uFillTx/>
                <a:latin typeface="Nunito Sans" pitchFamily="2" charset="0"/>
                <a:ea typeface="+mn-ea"/>
                <a:cs typeface="+mn-cs"/>
              </a:rPr>
              <a:t>Confidential</a:t>
            </a:r>
          </a:p>
        </p:txBody>
      </p:sp>
      <p:graphicFrame>
        <p:nvGraphicFramePr>
          <p:cNvPr id="15" name="think-cell data - do not delete" hidden="1">
            <a:extLst>
              <a:ext uri="{FF2B5EF4-FFF2-40B4-BE49-F238E27FC236}">
                <a16:creationId xmlns:a16="http://schemas.microsoft.com/office/drawing/2014/main" id="{D0B25876-ED14-F6B2-8A29-1C5D60EE02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5" name="think-cell data - do not delete" hidden="1">
                        <a:extLst>
                          <a:ext uri="{FF2B5EF4-FFF2-40B4-BE49-F238E27FC236}">
                            <a16:creationId xmlns:a16="http://schemas.microsoft.com/office/drawing/2014/main" id="{D0B25876-ED14-F6B2-8A29-1C5D60EE02E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5" name="Picture 24" descr="A black background with white text&#10;&#10;Description automatically generated">
            <a:extLst>
              <a:ext uri="{FF2B5EF4-FFF2-40B4-BE49-F238E27FC236}">
                <a16:creationId xmlns:a16="http://schemas.microsoft.com/office/drawing/2014/main" id="{88B6D40F-A701-11BA-ED31-F5A5F0C9D2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394" y="6302361"/>
            <a:ext cx="2023538" cy="339411"/>
          </a:xfrm>
          <a:prstGeom prst="rect">
            <a:avLst/>
          </a:prstGeom>
        </p:spPr>
      </p:pic>
      <p:sp>
        <p:nvSpPr>
          <p:cNvPr id="76" name="Rectangle: Rounded Corners 75">
            <a:extLst>
              <a:ext uri="{FF2B5EF4-FFF2-40B4-BE49-F238E27FC236}">
                <a16:creationId xmlns:a16="http://schemas.microsoft.com/office/drawing/2014/main" id="{19DDCDA4-2334-1D4E-2D22-96704F189D52}"/>
              </a:ext>
            </a:extLst>
          </p:cNvPr>
          <p:cNvSpPr/>
          <p:nvPr/>
        </p:nvSpPr>
        <p:spPr>
          <a:xfrm>
            <a:off x="6263639" y="2093510"/>
            <a:ext cx="5473384" cy="670141"/>
          </a:xfrm>
          <a:prstGeom prst="roundRect">
            <a:avLst/>
          </a:prstGeom>
          <a:solidFill>
            <a:srgbClr val="F28157"/>
          </a:solidFill>
          <a:ln>
            <a:noFill/>
          </a:ln>
        </p:spPr>
        <p:style>
          <a:lnRef idx="2">
            <a:schemeClr val="accent1">
              <a:shade val="15000"/>
            </a:schemeClr>
          </a:lnRef>
          <a:fillRef idx="1">
            <a:schemeClr val="accent1"/>
          </a:fillRef>
          <a:effectRef idx="0">
            <a:schemeClr val="accent1"/>
          </a:effectRef>
          <a:fontRef idx="minor">
            <a:schemeClr val="lt1"/>
          </a:fontRef>
        </p:style>
        <p:txBody>
          <a:bodyPr lIns="792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Nunito Sans" pitchFamily="2" charset="0"/>
                <a:ea typeface="+mn-ea"/>
                <a:cs typeface="+mn-cs"/>
              </a:rPr>
              <a:t>Goals of this pedagogy</a:t>
            </a:r>
          </a:p>
        </p:txBody>
      </p:sp>
      <p:sp>
        <p:nvSpPr>
          <p:cNvPr id="77" name="Content Placeholder 2">
            <a:extLst>
              <a:ext uri="{FF2B5EF4-FFF2-40B4-BE49-F238E27FC236}">
                <a16:creationId xmlns:a16="http://schemas.microsoft.com/office/drawing/2014/main" id="{F86D07D6-B747-FA35-9381-6D15175BB067}"/>
              </a:ext>
            </a:extLst>
          </p:cNvPr>
          <p:cNvSpPr txBox="1">
            <a:spLocks/>
          </p:cNvSpPr>
          <p:nvPr/>
        </p:nvSpPr>
        <p:spPr>
          <a:xfrm>
            <a:off x="7018852" y="3083187"/>
            <a:ext cx="4718171" cy="276999"/>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Nunito Sans" pitchFamily="2" charset="0"/>
                <a:ea typeface="+mn-ea"/>
                <a:cs typeface="+mn-cs"/>
              </a:rPr>
              <a:t>Improve academic performance</a:t>
            </a:r>
          </a:p>
        </p:txBody>
      </p:sp>
      <p:sp>
        <p:nvSpPr>
          <p:cNvPr id="78" name="Oval 77">
            <a:extLst>
              <a:ext uri="{FF2B5EF4-FFF2-40B4-BE49-F238E27FC236}">
                <a16:creationId xmlns:a16="http://schemas.microsoft.com/office/drawing/2014/main" id="{493283D6-F713-FA67-D428-68A5DAECF53D}"/>
              </a:ext>
            </a:extLst>
          </p:cNvPr>
          <p:cNvSpPr/>
          <p:nvPr/>
        </p:nvSpPr>
        <p:spPr>
          <a:xfrm>
            <a:off x="6329242" y="2993502"/>
            <a:ext cx="456368" cy="456368"/>
          </a:xfrm>
          <a:prstGeom prst="ellipse">
            <a:avLst/>
          </a:prstGeom>
          <a:solidFill>
            <a:srgbClr val="B2EBEC">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0"/>
                <a:ea typeface="+mn-ea"/>
                <a:cs typeface="+mn-cs"/>
              </a:rPr>
              <a:t>01</a:t>
            </a:r>
          </a:p>
        </p:txBody>
      </p:sp>
      <p:sp>
        <p:nvSpPr>
          <p:cNvPr id="81" name="Content Placeholder 2">
            <a:extLst>
              <a:ext uri="{FF2B5EF4-FFF2-40B4-BE49-F238E27FC236}">
                <a16:creationId xmlns:a16="http://schemas.microsoft.com/office/drawing/2014/main" id="{0B069B0F-21A5-9B8C-817A-A6495B04F793}"/>
              </a:ext>
            </a:extLst>
          </p:cNvPr>
          <p:cNvSpPr txBox="1">
            <a:spLocks/>
          </p:cNvSpPr>
          <p:nvPr/>
        </p:nvSpPr>
        <p:spPr>
          <a:xfrm>
            <a:off x="7018852" y="3867621"/>
            <a:ext cx="4718171" cy="276999"/>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Nunito Sans" pitchFamily="2" charset="0"/>
                <a:ea typeface="+mn-ea"/>
                <a:cs typeface="+mn-cs"/>
              </a:rPr>
              <a:t>Improve course completion rates</a:t>
            </a:r>
          </a:p>
        </p:txBody>
      </p:sp>
      <p:sp>
        <p:nvSpPr>
          <p:cNvPr id="82" name="Oval 81">
            <a:extLst>
              <a:ext uri="{FF2B5EF4-FFF2-40B4-BE49-F238E27FC236}">
                <a16:creationId xmlns:a16="http://schemas.microsoft.com/office/drawing/2014/main" id="{1AA78BD6-7C00-8F55-E0D5-11EB0AD86A93}"/>
              </a:ext>
            </a:extLst>
          </p:cNvPr>
          <p:cNvSpPr/>
          <p:nvPr/>
        </p:nvSpPr>
        <p:spPr>
          <a:xfrm>
            <a:off x="6329242" y="3777936"/>
            <a:ext cx="456368" cy="456368"/>
          </a:xfrm>
          <a:prstGeom prst="ellipse">
            <a:avLst/>
          </a:prstGeom>
          <a:solidFill>
            <a:srgbClr val="B2EBEC">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0"/>
                <a:ea typeface="+mn-ea"/>
                <a:cs typeface="+mn-cs"/>
              </a:rPr>
              <a:t>02</a:t>
            </a:r>
          </a:p>
        </p:txBody>
      </p:sp>
      <p:sp>
        <p:nvSpPr>
          <p:cNvPr id="84" name="Content Placeholder 2">
            <a:extLst>
              <a:ext uri="{FF2B5EF4-FFF2-40B4-BE49-F238E27FC236}">
                <a16:creationId xmlns:a16="http://schemas.microsoft.com/office/drawing/2014/main" id="{E3378AB9-E162-862A-9019-2C4D20AEB9C4}"/>
              </a:ext>
            </a:extLst>
          </p:cNvPr>
          <p:cNvSpPr txBox="1">
            <a:spLocks/>
          </p:cNvSpPr>
          <p:nvPr/>
        </p:nvSpPr>
        <p:spPr>
          <a:xfrm>
            <a:off x="7018852" y="4652055"/>
            <a:ext cx="4718171" cy="276999"/>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Nunito Sans" pitchFamily="2" charset="0"/>
                <a:ea typeface="+mn-ea"/>
                <a:cs typeface="+mn-cs"/>
              </a:rPr>
              <a:t>Improve persistence rates</a:t>
            </a:r>
          </a:p>
        </p:txBody>
      </p:sp>
      <p:sp>
        <p:nvSpPr>
          <p:cNvPr id="85" name="Oval 84">
            <a:extLst>
              <a:ext uri="{FF2B5EF4-FFF2-40B4-BE49-F238E27FC236}">
                <a16:creationId xmlns:a16="http://schemas.microsoft.com/office/drawing/2014/main" id="{DB7D394A-0A95-07F4-BE1F-AB4F5BF53DBD}"/>
              </a:ext>
            </a:extLst>
          </p:cNvPr>
          <p:cNvSpPr/>
          <p:nvPr/>
        </p:nvSpPr>
        <p:spPr>
          <a:xfrm>
            <a:off x="6329242" y="4562370"/>
            <a:ext cx="456368" cy="456368"/>
          </a:xfrm>
          <a:prstGeom prst="ellipse">
            <a:avLst/>
          </a:prstGeom>
          <a:solidFill>
            <a:srgbClr val="B2EBEC">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0"/>
                <a:ea typeface="+mn-ea"/>
                <a:cs typeface="+mn-cs"/>
              </a:rPr>
              <a:t>03</a:t>
            </a:r>
          </a:p>
        </p:txBody>
      </p:sp>
      <p:sp>
        <p:nvSpPr>
          <p:cNvPr id="87" name="Content Placeholder 2">
            <a:extLst>
              <a:ext uri="{FF2B5EF4-FFF2-40B4-BE49-F238E27FC236}">
                <a16:creationId xmlns:a16="http://schemas.microsoft.com/office/drawing/2014/main" id="{0B712D29-A344-F4B8-D282-DE51829CFB24}"/>
              </a:ext>
            </a:extLst>
          </p:cNvPr>
          <p:cNvSpPr txBox="1">
            <a:spLocks/>
          </p:cNvSpPr>
          <p:nvPr/>
        </p:nvSpPr>
        <p:spPr>
          <a:xfrm>
            <a:off x="7018852" y="5436491"/>
            <a:ext cx="4718171" cy="276999"/>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Nunito Sans" pitchFamily="2" charset="0"/>
                <a:ea typeface="+mn-ea"/>
                <a:cs typeface="+mn-cs"/>
              </a:rPr>
              <a:t>Improve velocity (time to complete)</a:t>
            </a:r>
          </a:p>
        </p:txBody>
      </p:sp>
      <p:sp>
        <p:nvSpPr>
          <p:cNvPr id="88" name="Oval 87">
            <a:extLst>
              <a:ext uri="{FF2B5EF4-FFF2-40B4-BE49-F238E27FC236}">
                <a16:creationId xmlns:a16="http://schemas.microsoft.com/office/drawing/2014/main" id="{47B0FC19-228B-85B9-E8CA-9ADD950F89CF}"/>
              </a:ext>
            </a:extLst>
          </p:cNvPr>
          <p:cNvSpPr/>
          <p:nvPr/>
        </p:nvSpPr>
        <p:spPr>
          <a:xfrm>
            <a:off x="6329242" y="5346806"/>
            <a:ext cx="456368" cy="456368"/>
          </a:xfrm>
          <a:prstGeom prst="ellipse">
            <a:avLst/>
          </a:prstGeom>
          <a:solidFill>
            <a:srgbClr val="B2EBEC">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0"/>
                <a:ea typeface="+mn-ea"/>
                <a:cs typeface="+mn-cs"/>
              </a:rPr>
              <a:t>04</a:t>
            </a:r>
          </a:p>
        </p:txBody>
      </p:sp>
      <p:cxnSp>
        <p:nvCxnSpPr>
          <p:cNvPr id="92" name="Straight Connector 91">
            <a:extLst>
              <a:ext uri="{FF2B5EF4-FFF2-40B4-BE49-F238E27FC236}">
                <a16:creationId xmlns:a16="http://schemas.microsoft.com/office/drawing/2014/main" id="{E61A4C35-23A9-5941-50E5-0BE023BA5AAE}"/>
              </a:ext>
            </a:extLst>
          </p:cNvPr>
          <p:cNvCxnSpPr>
            <a:cxnSpLocks/>
          </p:cNvCxnSpPr>
          <p:nvPr/>
        </p:nvCxnSpPr>
        <p:spPr>
          <a:xfrm>
            <a:off x="7018852" y="5182771"/>
            <a:ext cx="4718171" cy="0"/>
          </a:xfrm>
          <a:prstGeom prst="line">
            <a:avLst/>
          </a:prstGeom>
          <a:ln w="6350">
            <a:solidFill>
              <a:schemeClr val="bg1">
                <a:alpha val="70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F7C92BA2-E77A-3CAA-BDA1-B862AEC642BD}"/>
              </a:ext>
            </a:extLst>
          </p:cNvPr>
          <p:cNvCxnSpPr>
            <a:cxnSpLocks/>
          </p:cNvCxnSpPr>
          <p:nvPr/>
        </p:nvCxnSpPr>
        <p:spPr>
          <a:xfrm>
            <a:off x="7018852" y="4398337"/>
            <a:ext cx="4718171" cy="0"/>
          </a:xfrm>
          <a:prstGeom prst="line">
            <a:avLst/>
          </a:prstGeom>
          <a:ln w="6350">
            <a:solidFill>
              <a:schemeClr val="bg1">
                <a:alpha val="70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A7EBC3C3-6D5E-3A0A-9087-699D5CBB3A11}"/>
              </a:ext>
            </a:extLst>
          </p:cNvPr>
          <p:cNvCxnSpPr>
            <a:cxnSpLocks/>
          </p:cNvCxnSpPr>
          <p:nvPr/>
        </p:nvCxnSpPr>
        <p:spPr>
          <a:xfrm>
            <a:off x="7018852" y="3613903"/>
            <a:ext cx="4718171" cy="0"/>
          </a:xfrm>
          <a:prstGeom prst="line">
            <a:avLst/>
          </a:prstGeom>
          <a:ln w="6350">
            <a:solidFill>
              <a:schemeClr val="bg1">
                <a:alpha val="70000"/>
              </a:schemeClr>
            </a:solidFill>
            <a:prstDash val="lgDash"/>
          </a:ln>
        </p:spPr>
        <p:style>
          <a:lnRef idx="2">
            <a:schemeClr val="accent1"/>
          </a:lnRef>
          <a:fillRef idx="0">
            <a:schemeClr val="accent1"/>
          </a:fillRef>
          <a:effectRef idx="1">
            <a:schemeClr val="accent1"/>
          </a:effectRef>
          <a:fontRef idx="minor">
            <a:schemeClr val="tx1"/>
          </a:fontRef>
        </p:style>
      </p:cxnSp>
      <p:grpSp>
        <p:nvGrpSpPr>
          <p:cNvPr id="132" name="Group 131">
            <a:extLst>
              <a:ext uri="{FF2B5EF4-FFF2-40B4-BE49-F238E27FC236}">
                <a16:creationId xmlns:a16="http://schemas.microsoft.com/office/drawing/2014/main" id="{B26C75E5-1F31-F2CC-B689-CF5578B329AC}"/>
              </a:ext>
            </a:extLst>
          </p:cNvPr>
          <p:cNvGrpSpPr/>
          <p:nvPr/>
        </p:nvGrpSpPr>
        <p:grpSpPr>
          <a:xfrm>
            <a:off x="470731" y="2007090"/>
            <a:ext cx="5337931" cy="544023"/>
            <a:chOff x="470731" y="2007090"/>
            <a:chExt cx="5337931" cy="544023"/>
          </a:xfrm>
        </p:grpSpPr>
        <p:sp>
          <p:nvSpPr>
            <p:cNvPr id="97" name="Content Placeholder 2">
              <a:extLst>
                <a:ext uri="{FF2B5EF4-FFF2-40B4-BE49-F238E27FC236}">
                  <a16:creationId xmlns:a16="http://schemas.microsoft.com/office/drawing/2014/main" id="{6D38CAB4-1255-D817-8F0A-855B99F25A86}"/>
                </a:ext>
              </a:extLst>
            </p:cNvPr>
            <p:cNvSpPr txBox="1">
              <a:spLocks/>
            </p:cNvSpPr>
            <p:nvPr/>
          </p:nvSpPr>
          <p:spPr>
            <a:xfrm>
              <a:off x="1252538" y="2032880"/>
              <a:ext cx="4556124" cy="492443"/>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Nunito Sans" pitchFamily="2" charset="0"/>
                  <a:ea typeface="+mn-ea"/>
                  <a:cs typeface="+mn-cs"/>
                </a:rPr>
                <a:t>Learner-Centered – designing for our learner vs designing for the content</a:t>
              </a:r>
            </a:p>
          </p:txBody>
        </p:sp>
        <p:grpSp>
          <p:nvGrpSpPr>
            <p:cNvPr id="102" name="Group 101">
              <a:extLst>
                <a:ext uri="{FF2B5EF4-FFF2-40B4-BE49-F238E27FC236}">
                  <a16:creationId xmlns:a16="http://schemas.microsoft.com/office/drawing/2014/main" id="{09EA8989-7B45-8571-BF65-C926C756752E}"/>
                </a:ext>
              </a:extLst>
            </p:cNvPr>
            <p:cNvGrpSpPr/>
            <p:nvPr/>
          </p:nvGrpSpPr>
          <p:grpSpPr>
            <a:xfrm>
              <a:off x="470731" y="2007090"/>
              <a:ext cx="584201" cy="544023"/>
              <a:chOff x="1475680" y="2444193"/>
              <a:chExt cx="764812" cy="712212"/>
            </a:xfrm>
          </p:grpSpPr>
          <p:sp>
            <p:nvSpPr>
              <p:cNvPr id="103" name="Google Shape;815;p5">
                <a:extLst>
                  <a:ext uri="{FF2B5EF4-FFF2-40B4-BE49-F238E27FC236}">
                    <a16:creationId xmlns:a16="http://schemas.microsoft.com/office/drawing/2014/main" id="{937EF6AF-B8B4-97CF-B9D1-66AEE6A1FB7E}"/>
                  </a:ext>
                </a:extLst>
              </p:cNvPr>
              <p:cNvSpPr/>
              <p:nvPr/>
            </p:nvSpPr>
            <p:spPr>
              <a:xfrm rot="2700000" flipH="1">
                <a:off x="1568466" y="2444194"/>
                <a:ext cx="672028" cy="672025"/>
              </a:xfrm>
              <a:prstGeom prst="roundRect">
                <a:avLst>
                  <a:gd name="adj" fmla="val 16667"/>
                </a:avLst>
              </a:prstGeom>
              <a:solidFill>
                <a:srgbClr val="0070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04" name="Google Shape;817;p5">
                <a:extLst>
                  <a:ext uri="{FF2B5EF4-FFF2-40B4-BE49-F238E27FC236}">
                    <a16:creationId xmlns:a16="http://schemas.microsoft.com/office/drawing/2014/main" id="{9E737978-9C49-8266-FFC7-B14449DBBA06}"/>
                  </a:ext>
                </a:extLst>
              </p:cNvPr>
              <p:cNvSpPr/>
              <p:nvPr/>
            </p:nvSpPr>
            <p:spPr>
              <a:xfrm rot="10800000">
                <a:off x="1475680" y="2581676"/>
                <a:ext cx="475391" cy="574729"/>
              </a:xfrm>
              <a:custGeom>
                <a:avLst/>
                <a:gdLst/>
                <a:ahLst/>
                <a:cxnLst/>
                <a:rect l="l" t="t" r="r" b="b"/>
                <a:pathLst>
                  <a:path w="727209" h="879167" extrusionOk="0">
                    <a:moveTo>
                      <a:pt x="494486" y="879167"/>
                    </a:moveTo>
                    <a:lnTo>
                      <a:pt x="192977" y="879167"/>
                    </a:lnTo>
                    <a:cubicBezTo>
                      <a:pt x="86399" y="879167"/>
                      <a:pt x="0" y="792769"/>
                      <a:pt x="0" y="686190"/>
                    </a:cubicBezTo>
                    <a:lnTo>
                      <a:pt x="0" y="222703"/>
                    </a:lnTo>
                    <a:lnTo>
                      <a:pt x="222704" y="0"/>
                    </a:lnTo>
                    <a:lnTo>
                      <a:pt x="677025" y="454321"/>
                    </a:lnTo>
                    <a:cubicBezTo>
                      <a:pt x="743937" y="521232"/>
                      <a:pt x="743937" y="629717"/>
                      <a:pt x="677025" y="696628"/>
                    </a:cubicBezTo>
                    <a:close/>
                  </a:path>
                </a:pathLst>
              </a:custGeom>
              <a:gradFill>
                <a:gsLst>
                  <a:gs pos="0">
                    <a:srgbClr val="FFFFFF">
                      <a:alpha val="17647"/>
                    </a:srgbClr>
                  </a:gs>
                  <a:gs pos="71000">
                    <a:srgbClr val="009CD9">
                      <a:alpha val="0"/>
                    </a:srgbClr>
                  </a:gs>
                  <a:gs pos="100000">
                    <a:srgbClr val="009CD9">
                      <a:alpha val="0"/>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05" name="TextBox 104">
                <a:extLst>
                  <a:ext uri="{FF2B5EF4-FFF2-40B4-BE49-F238E27FC236}">
                    <a16:creationId xmlns:a16="http://schemas.microsoft.com/office/drawing/2014/main" id="{30B9DFB0-CBCB-22E1-BBF8-2318EF85CB0D}"/>
                  </a:ext>
                </a:extLst>
              </p:cNvPr>
              <p:cNvSpPr txBox="1"/>
              <p:nvPr/>
            </p:nvSpPr>
            <p:spPr>
              <a:xfrm>
                <a:off x="1810043" y="2578743"/>
                <a:ext cx="188874" cy="40292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white"/>
                    </a:solidFill>
                    <a:effectLst/>
                    <a:uLnTx/>
                    <a:uFillTx/>
                    <a:latin typeface="Nunito Sans" pitchFamily="2" charset="0"/>
                    <a:ea typeface="+mn-ea"/>
                    <a:cs typeface="Arial"/>
                  </a:rPr>
                  <a:t>L</a:t>
                </a:r>
              </a:p>
            </p:txBody>
          </p:sp>
        </p:grpSp>
      </p:grpSp>
      <p:grpSp>
        <p:nvGrpSpPr>
          <p:cNvPr id="133" name="Group 132">
            <a:extLst>
              <a:ext uri="{FF2B5EF4-FFF2-40B4-BE49-F238E27FC236}">
                <a16:creationId xmlns:a16="http://schemas.microsoft.com/office/drawing/2014/main" id="{2B88CE42-5A69-7E1E-5D48-6DD890050192}"/>
              </a:ext>
            </a:extLst>
          </p:cNvPr>
          <p:cNvGrpSpPr/>
          <p:nvPr/>
        </p:nvGrpSpPr>
        <p:grpSpPr>
          <a:xfrm>
            <a:off x="470731" y="2884131"/>
            <a:ext cx="5337931" cy="544023"/>
            <a:chOff x="470731" y="2884130"/>
            <a:chExt cx="5337931" cy="544023"/>
          </a:xfrm>
        </p:grpSpPr>
        <p:sp>
          <p:nvSpPr>
            <p:cNvPr id="108" name="Content Placeholder 2">
              <a:extLst>
                <a:ext uri="{FF2B5EF4-FFF2-40B4-BE49-F238E27FC236}">
                  <a16:creationId xmlns:a16="http://schemas.microsoft.com/office/drawing/2014/main" id="{CCBC381F-C4B1-DBFF-5A6E-9C59BCD94727}"/>
                </a:ext>
              </a:extLst>
            </p:cNvPr>
            <p:cNvSpPr txBox="1">
              <a:spLocks/>
            </p:cNvSpPr>
            <p:nvPr/>
          </p:nvSpPr>
          <p:spPr>
            <a:xfrm>
              <a:off x="1252538" y="2909920"/>
              <a:ext cx="4556124" cy="492443"/>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Nunito Sans" pitchFamily="2" charset="0"/>
                  <a:ea typeface="+mn-ea"/>
                  <a:cs typeface="+mn-cs"/>
                </a:rPr>
                <a:t>Authentic – learning that is situated in the occupation you are training for</a:t>
              </a:r>
            </a:p>
          </p:txBody>
        </p:sp>
        <p:grpSp>
          <p:nvGrpSpPr>
            <p:cNvPr id="109" name="Group 108">
              <a:extLst>
                <a:ext uri="{FF2B5EF4-FFF2-40B4-BE49-F238E27FC236}">
                  <a16:creationId xmlns:a16="http://schemas.microsoft.com/office/drawing/2014/main" id="{556AF8B0-38A2-86F4-AEF4-C11668002B98}"/>
                </a:ext>
              </a:extLst>
            </p:cNvPr>
            <p:cNvGrpSpPr/>
            <p:nvPr/>
          </p:nvGrpSpPr>
          <p:grpSpPr>
            <a:xfrm>
              <a:off x="470731" y="2884130"/>
              <a:ext cx="584201" cy="544023"/>
              <a:chOff x="1475680" y="2444193"/>
              <a:chExt cx="764812" cy="712212"/>
            </a:xfrm>
          </p:grpSpPr>
          <p:sp>
            <p:nvSpPr>
              <p:cNvPr id="110" name="Google Shape;815;p5">
                <a:extLst>
                  <a:ext uri="{FF2B5EF4-FFF2-40B4-BE49-F238E27FC236}">
                    <a16:creationId xmlns:a16="http://schemas.microsoft.com/office/drawing/2014/main" id="{5255B3DB-4261-5422-6FC0-692A72940377}"/>
                  </a:ext>
                </a:extLst>
              </p:cNvPr>
              <p:cNvSpPr/>
              <p:nvPr/>
            </p:nvSpPr>
            <p:spPr>
              <a:xfrm rot="2700000" flipH="1">
                <a:off x="1568466" y="2444194"/>
                <a:ext cx="672028" cy="672025"/>
              </a:xfrm>
              <a:prstGeom prst="roundRect">
                <a:avLst>
                  <a:gd name="adj" fmla="val 16667"/>
                </a:avLst>
              </a:prstGeom>
              <a:solidFill>
                <a:srgbClr val="0070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11" name="Google Shape;817;p5">
                <a:extLst>
                  <a:ext uri="{FF2B5EF4-FFF2-40B4-BE49-F238E27FC236}">
                    <a16:creationId xmlns:a16="http://schemas.microsoft.com/office/drawing/2014/main" id="{B33AAD33-55A1-9358-60F0-9CC8D66605B2}"/>
                  </a:ext>
                </a:extLst>
              </p:cNvPr>
              <p:cNvSpPr/>
              <p:nvPr/>
            </p:nvSpPr>
            <p:spPr>
              <a:xfrm rot="10800000">
                <a:off x="1475680" y="2581676"/>
                <a:ext cx="475391" cy="574729"/>
              </a:xfrm>
              <a:custGeom>
                <a:avLst/>
                <a:gdLst/>
                <a:ahLst/>
                <a:cxnLst/>
                <a:rect l="l" t="t" r="r" b="b"/>
                <a:pathLst>
                  <a:path w="727209" h="879167" extrusionOk="0">
                    <a:moveTo>
                      <a:pt x="494486" y="879167"/>
                    </a:moveTo>
                    <a:lnTo>
                      <a:pt x="192977" y="879167"/>
                    </a:lnTo>
                    <a:cubicBezTo>
                      <a:pt x="86399" y="879167"/>
                      <a:pt x="0" y="792769"/>
                      <a:pt x="0" y="686190"/>
                    </a:cubicBezTo>
                    <a:lnTo>
                      <a:pt x="0" y="222703"/>
                    </a:lnTo>
                    <a:lnTo>
                      <a:pt x="222704" y="0"/>
                    </a:lnTo>
                    <a:lnTo>
                      <a:pt x="677025" y="454321"/>
                    </a:lnTo>
                    <a:cubicBezTo>
                      <a:pt x="743937" y="521232"/>
                      <a:pt x="743937" y="629717"/>
                      <a:pt x="677025" y="696628"/>
                    </a:cubicBezTo>
                    <a:close/>
                  </a:path>
                </a:pathLst>
              </a:custGeom>
              <a:gradFill>
                <a:gsLst>
                  <a:gs pos="0">
                    <a:srgbClr val="FFFFFF">
                      <a:alpha val="17647"/>
                    </a:srgbClr>
                  </a:gs>
                  <a:gs pos="71000">
                    <a:srgbClr val="009CD9">
                      <a:alpha val="0"/>
                    </a:srgbClr>
                  </a:gs>
                  <a:gs pos="100000">
                    <a:srgbClr val="009CD9">
                      <a:alpha val="0"/>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12" name="TextBox 111">
                <a:extLst>
                  <a:ext uri="{FF2B5EF4-FFF2-40B4-BE49-F238E27FC236}">
                    <a16:creationId xmlns:a16="http://schemas.microsoft.com/office/drawing/2014/main" id="{32706F51-1A3A-6274-FF56-1C31A737C10F}"/>
                  </a:ext>
                </a:extLst>
              </p:cNvPr>
              <p:cNvSpPr txBox="1"/>
              <p:nvPr/>
            </p:nvSpPr>
            <p:spPr>
              <a:xfrm>
                <a:off x="1779613" y="2578742"/>
                <a:ext cx="249733" cy="40292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white"/>
                    </a:solidFill>
                    <a:effectLst/>
                    <a:uLnTx/>
                    <a:uFillTx/>
                    <a:latin typeface="Nunito Sans" pitchFamily="2" charset="0"/>
                    <a:ea typeface="+mn-ea"/>
                    <a:cs typeface="Arial"/>
                  </a:rPr>
                  <a:t>A</a:t>
                </a:r>
              </a:p>
            </p:txBody>
          </p:sp>
        </p:grpSp>
      </p:grpSp>
      <p:grpSp>
        <p:nvGrpSpPr>
          <p:cNvPr id="134" name="Group 133">
            <a:extLst>
              <a:ext uri="{FF2B5EF4-FFF2-40B4-BE49-F238E27FC236}">
                <a16:creationId xmlns:a16="http://schemas.microsoft.com/office/drawing/2014/main" id="{E2BF0EAC-E64D-A2EA-F01C-EE886CD40C00}"/>
              </a:ext>
            </a:extLst>
          </p:cNvPr>
          <p:cNvGrpSpPr/>
          <p:nvPr/>
        </p:nvGrpSpPr>
        <p:grpSpPr>
          <a:xfrm>
            <a:off x="470731" y="3761172"/>
            <a:ext cx="5337931" cy="544023"/>
            <a:chOff x="470731" y="3761170"/>
            <a:chExt cx="5337931" cy="544023"/>
          </a:xfrm>
        </p:grpSpPr>
        <p:sp>
          <p:nvSpPr>
            <p:cNvPr id="114" name="Content Placeholder 2">
              <a:extLst>
                <a:ext uri="{FF2B5EF4-FFF2-40B4-BE49-F238E27FC236}">
                  <a16:creationId xmlns:a16="http://schemas.microsoft.com/office/drawing/2014/main" id="{E417F223-37B3-F26C-57CE-B4DF9C2298D0}"/>
                </a:ext>
              </a:extLst>
            </p:cNvPr>
            <p:cNvSpPr txBox="1">
              <a:spLocks/>
            </p:cNvSpPr>
            <p:nvPr/>
          </p:nvSpPr>
          <p:spPr>
            <a:xfrm>
              <a:off x="1252538" y="3786960"/>
              <a:ext cx="4556124" cy="492443"/>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Nunito Sans" pitchFamily="2" charset="0"/>
                  <a:ea typeface="+mn-ea"/>
                  <a:cs typeface="+mn-cs"/>
                </a:rPr>
                <a:t>Active – learn by doing (more practice, less reading)</a:t>
              </a:r>
            </a:p>
          </p:txBody>
        </p:sp>
        <p:grpSp>
          <p:nvGrpSpPr>
            <p:cNvPr id="115" name="Group 114">
              <a:extLst>
                <a:ext uri="{FF2B5EF4-FFF2-40B4-BE49-F238E27FC236}">
                  <a16:creationId xmlns:a16="http://schemas.microsoft.com/office/drawing/2014/main" id="{9B194C9F-9D33-841D-E5EE-B023FB81A32D}"/>
                </a:ext>
              </a:extLst>
            </p:cNvPr>
            <p:cNvGrpSpPr/>
            <p:nvPr/>
          </p:nvGrpSpPr>
          <p:grpSpPr>
            <a:xfrm>
              <a:off x="470731" y="3761170"/>
              <a:ext cx="584201" cy="544023"/>
              <a:chOff x="1475680" y="2444193"/>
              <a:chExt cx="764812" cy="712212"/>
            </a:xfrm>
          </p:grpSpPr>
          <p:sp>
            <p:nvSpPr>
              <p:cNvPr id="116" name="Google Shape;815;p5">
                <a:extLst>
                  <a:ext uri="{FF2B5EF4-FFF2-40B4-BE49-F238E27FC236}">
                    <a16:creationId xmlns:a16="http://schemas.microsoft.com/office/drawing/2014/main" id="{55A6E3D1-1189-49AB-C828-87445A6A6401}"/>
                  </a:ext>
                </a:extLst>
              </p:cNvPr>
              <p:cNvSpPr/>
              <p:nvPr/>
            </p:nvSpPr>
            <p:spPr>
              <a:xfrm rot="2700000" flipH="1">
                <a:off x="1568466" y="2444194"/>
                <a:ext cx="672028" cy="672025"/>
              </a:xfrm>
              <a:prstGeom prst="roundRect">
                <a:avLst>
                  <a:gd name="adj" fmla="val 16667"/>
                </a:avLst>
              </a:prstGeom>
              <a:solidFill>
                <a:srgbClr val="0070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17" name="Google Shape;817;p5">
                <a:extLst>
                  <a:ext uri="{FF2B5EF4-FFF2-40B4-BE49-F238E27FC236}">
                    <a16:creationId xmlns:a16="http://schemas.microsoft.com/office/drawing/2014/main" id="{F7420A54-9E91-D8D9-17F6-94B2058BD683}"/>
                  </a:ext>
                </a:extLst>
              </p:cNvPr>
              <p:cNvSpPr/>
              <p:nvPr/>
            </p:nvSpPr>
            <p:spPr>
              <a:xfrm rot="10800000">
                <a:off x="1475680" y="2581676"/>
                <a:ext cx="475391" cy="574729"/>
              </a:xfrm>
              <a:custGeom>
                <a:avLst/>
                <a:gdLst/>
                <a:ahLst/>
                <a:cxnLst/>
                <a:rect l="l" t="t" r="r" b="b"/>
                <a:pathLst>
                  <a:path w="727209" h="879167" extrusionOk="0">
                    <a:moveTo>
                      <a:pt x="494486" y="879167"/>
                    </a:moveTo>
                    <a:lnTo>
                      <a:pt x="192977" y="879167"/>
                    </a:lnTo>
                    <a:cubicBezTo>
                      <a:pt x="86399" y="879167"/>
                      <a:pt x="0" y="792769"/>
                      <a:pt x="0" y="686190"/>
                    </a:cubicBezTo>
                    <a:lnTo>
                      <a:pt x="0" y="222703"/>
                    </a:lnTo>
                    <a:lnTo>
                      <a:pt x="222704" y="0"/>
                    </a:lnTo>
                    <a:lnTo>
                      <a:pt x="677025" y="454321"/>
                    </a:lnTo>
                    <a:cubicBezTo>
                      <a:pt x="743937" y="521232"/>
                      <a:pt x="743937" y="629717"/>
                      <a:pt x="677025" y="696628"/>
                    </a:cubicBezTo>
                    <a:close/>
                  </a:path>
                </a:pathLst>
              </a:custGeom>
              <a:gradFill>
                <a:gsLst>
                  <a:gs pos="0">
                    <a:srgbClr val="FFFFFF">
                      <a:alpha val="17647"/>
                    </a:srgbClr>
                  </a:gs>
                  <a:gs pos="71000">
                    <a:srgbClr val="009CD9">
                      <a:alpha val="0"/>
                    </a:srgbClr>
                  </a:gs>
                  <a:gs pos="100000">
                    <a:srgbClr val="009CD9">
                      <a:alpha val="0"/>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18" name="TextBox 117">
                <a:extLst>
                  <a:ext uri="{FF2B5EF4-FFF2-40B4-BE49-F238E27FC236}">
                    <a16:creationId xmlns:a16="http://schemas.microsoft.com/office/drawing/2014/main" id="{F673EF80-C560-1CF7-D94D-528AF326678C}"/>
                  </a:ext>
                </a:extLst>
              </p:cNvPr>
              <p:cNvSpPr txBox="1"/>
              <p:nvPr/>
            </p:nvSpPr>
            <p:spPr>
              <a:xfrm>
                <a:off x="1779613" y="2578742"/>
                <a:ext cx="249733" cy="40292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white"/>
                    </a:solidFill>
                    <a:effectLst/>
                    <a:uLnTx/>
                    <a:uFillTx/>
                    <a:latin typeface="Nunito Sans" pitchFamily="2" charset="0"/>
                    <a:ea typeface="+mn-ea"/>
                    <a:cs typeface="Arial"/>
                  </a:rPr>
                  <a:t>A</a:t>
                </a:r>
              </a:p>
            </p:txBody>
          </p:sp>
        </p:grpSp>
      </p:grpSp>
      <p:grpSp>
        <p:nvGrpSpPr>
          <p:cNvPr id="131" name="Group 130">
            <a:extLst>
              <a:ext uri="{FF2B5EF4-FFF2-40B4-BE49-F238E27FC236}">
                <a16:creationId xmlns:a16="http://schemas.microsoft.com/office/drawing/2014/main" id="{6BC11706-7FB8-B99A-D1E0-A45A125F47C7}"/>
              </a:ext>
            </a:extLst>
          </p:cNvPr>
          <p:cNvGrpSpPr/>
          <p:nvPr/>
        </p:nvGrpSpPr>
        <p:grpSpPr>
          <a:xfrm>
            <a:off x="470731" y="5515251"/>
            <a:ext cx="5337931" cy="544023"/>
            <a:chOff x="470731" y="5515251"/>
            <a:chExt cx="5337931" cy="544023"/>
          </a:xfrm>
        </p:grpSpPr>
        <p:sp>
          <p:nvSpPr>
            <p:cNvPr id="120" name="Content Placeholder 2">
              <a:extLst>
                <a:ext uri="{FF2B5EF4-FFF2-40B4-BE49-F238E27FC236}">
                  <a16:creationId xmlns:a16="http://schemas.microsoft.com/office/drawing/2014/main" id="{F0BF8B99-D32E-1B6E-AF86-CF18A952BDCC}"/>
                </a:ext>
              </a:extLst>
            </p:cNvPr>
            <p:cNvSpPr txBox="1">
              <a:spLocks/>
            </p:cNvSpPr>
            <p:nvPr/>
          </p:nvSpPr>
          <p:spPr>
            <a:xfrm>
              <a:off x="1252538" y="5541041"/>
              <a:ext cx="4556124" cy="492443"/>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Nunito Sans" pitchFamily="2" charset="0"/>
                  <a:ea typeface="+mn-ea"/>
                  <a:cs typeface="+mn-cs"/>
                </a:rPr>
                <a:t>Skill-Based – aligned to the skills learners need to get hired and succeed on the job</a:t>
              </a:r>
            </a:p>
          </p:txBody>
        </p:sp>
        <p:grpSp>
          <p:nvGrpSpPr>
            <p:cNvPr id="121" name="Group 120">
              <a:extLst>
                <a:ext uri="{FF2B5EF4-FFF2-40B4-BE49-F238E27FC236}">
                  <a16:creationId xmlns:a16="http://schemas.microsoft.com/office/drawing/2014/main" id="{6C6BD560-7371-378C-FF85-B74CB79B4514}"/>
                </a:ext>
              </a:extLst>
            </p:cNvPr>
            <p:cNvGrpSpPr/>
            <p:nvPr/>
          </p:nvGrpSpPr>
          <p:grpSpPr>
            <a:xfrm>
              <a:off x="470731" y="5515251"/>
              <a:ext cx="584201" cy="544023"/>
              <a:chOff x="1475680" y="2444193"/>
              <a:chExt cx="764812" cy="712212"/>
            </a:xfrm>
          </p:grpSpPr>
          <p:sp>
            <p:nvSpPr>
              <p:cNvPr id="122" name="Google Shape;815;p5">
                <a:extLst>
                  <a:ext uri="{FF2B5EF4-FFF2-40B4-BE49-F238E27FC236}">
                    <a16:creationId xmlns:a16="http://schemas.microsoft.com/office/drawing/2014/main" id="{D32430DD-3512-F169-5FC1-CE3EADB0C4FE}"/>
                  </a:ext>
                </a:extLst>
              </p:cNvPr>
              <p:cNvSpPr/>
              <p:nvPr/>
            </p:nvSpPr>
            <p:spPr>
              <a:xfrm rot="2700000" flipH="1">
                <a:off x="1568466" y="2444194"/>
                <a:ext cx="672028" cy="672025"/>
              </a:xfrm>
              <a:prstGeom prst="roundRect">
                <a:avLst>
                  <a:gd name="adj" fmla="val 16667"/>
                </a:avLst>
              </a:prstGeom>
              <a:solidFill>
                <a:srgbClr val="0070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23" name="Google Shape;817;p5">
                <a:extLst>
                  <a:ext uri="{FF2B5EF4-FFF2-40B4-BE49-F238E27FC236}">
                    <a16:creationId xmlns:a16="http://schemas.microsoft.com/office/drawing/2014/main" id="{C5327B4C-D60C-7C6F-5C8A-E3330F2D2CFC}"/>
                  </a:ext>
                </a:extLst>
              </p:cNvPr>
              <p:cNvSpPr/>
              <p:nvPr/>
            </p:nvSpPr>
            <p:spPr>
              <a:xfrm rot="10800000">
                <a:off x="1475680" y="2581676"/>
                <a:ext cx="475391" cy="574729"/>
              </a:xfrm>
              <a:custGeom>
                <a:avLst/>
                <a:gdLst/>
                <a:ahLst/>
                <a:cxnLst/>
                <a:rect l="l" t="t" r="r" b="b"/>
                <a:pathLst>
                  <a:path w="727209" h="879167" extrusionOk="0">
                    <a:moveTo>
                      <a:pt x="494486" y="879167"/>
                    </a:moveTo>
                    <a:lnTo>
                      <a:pt x="192977" y="879167"/>
                    </a:lnTo>
                    <a:cubicBezTo>
                      <a:pt x="86399" y="879167"/>
                      <a:pt x="0" y="792769"/>
                      <a:pt x="0" y="686190"/>
                    </a:cubicBezTo>
                    <a:lnTo>
                      <a:pt x="0" y="222703"/>
                    </a:lnTo>
                    <a:lnTo>
                      <a:pt x="222704" y="0"/>
                    </a:lnTo>
                    <a:lnTo>
                      <a:pt x="677025" y="454321"/>
                    </a:lnTo>
                    <a:cubicBezTo>
                      <a:pt x="743937" y="521232"/>
                      <a:pt x="743937" y="629717"/>
                      <a:pt x="677025" y="696628"/>
                    </a:cubicBezTo>
                    <a:close/>
                  </a:path>
                </a:pathLst>
              </a:custGeom>
              <a:gradFill>
                <a:gsLst>
                  <a:gs pos="0">
                    <a:srgbClr val="FFFFFF">
                      <a:alpha val="17647"/>
                    </a:srgbClr>
                  </a:gs>
                  <a:gs pos="71000">
                    <a:srgbClr val="009CD9">
                      <a:alpha val="0"/>
                    </a:srgbClr>
                  </a:gs>
                  <a:gs pos="100000">
                    <a:srgbClr val="009CD9">
                      <a:alpha val="0"/>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24" name="TextBox 123">
                <a:extLst>
                  <a:ext uri="{FF2B5EF4-FFF2-40B4-BE49-F238E27FC236}">
                    <a16:creationId xmlns:a16="http://schemas.microsoft.com/office/drawing/2014/main" id="{5E84E7CC-97B7-5A84-59E2-8DD9A970CF31}"/>
                  </a:ext>
                </a:extLst>
              </p:cNvPr>
              <p:cNvSpPr txBox="1"/>
              <p:nvPr/>
            </p:nvSpPr>
            <p:spPr>
              <a:xfrm>
                <a:off x="1798503" y="2578742"/>
                <a:ext cx="211957" cy="40292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white"/>
                    </a:solidFill>
                    <a:effectLst/>
                    <a:uLnTx/>
                    <a:uFillTx/>
                    <a:latin typeface="Nunito Sans" pitchFamily="2" charset="0"/>
                    <a:ea typeface="+mn-ea"/>
                    <a:cs typeface="Arial"/>
                  </a:rPr>
                  <a:t>S</a:t>
                </a:r>
              </a:p>
            </p:txBody>
          </p:sp>
        </p:grpSp>
      </p:grpSp>
      <p:grpSp>
        <p:nvGrpSpPr>
          <p:cNvPr id="135" name="Group 134">
            <a:extLst>
              <a:ext uri="{FF2B5EF4-FFF2-40B4-BE49-F238E27FC236}">
                <a16:creationId xmlns:a16="http://schemas.microsoft.com/office/drawing/2014/main" id="{BCB7C5D7-CBE7-1089-A201-CC866A1E18DF}"/>
              </a:ext>
            </a:extLst>
          </p:cNvPr>
          <p:cNvGrpSpPr/>
          <p:nvPr/>
        </p:nvGrpSpPr>
        <p:grpSpPr>
          <a:xfrm>
            <a:off x="470731" y="4638213"/>
            <a:ext cx="5337931" cy="544023"/>
            <a:chOff x="470731" y="4638212"/>
            <a:chExt cx="5337931" cy="544023"/>
          </a:xfrm>
        </p:grpSpPr>
        <p:sp>
          <p:nvSpPr>
            <p:cNvPr id="126" name="Content Placeholder 2">
              <a:extLst>
                <a:ext uri="{FF2B5EF4-FFF2-40B4-BE49-F238E27FC236}">
                  <a16:creationId xmlns:a16="http://schemas.microsoft.com/office/drawing/2014/main" id="{A87511BC-1B6A-0045-24BD-F192DBCE080A}"/>
                </a:ext>
              </a:extLst>
            </p:cNvPr>
            <p:cNvSpPr txBox="1">
              <a:spLocks/>
            </p:cNvSpPr>
            <p:nvPr/>
          </p:nvSpPr>
          <p:spPr>
            <a:xfrm>
              <a:off x="1252538" y="4664000"/>
              <a:ext cx="4556124" cy="492443"/>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Nunito Sans" pitchFamily="2" charset="0"/>
                  <a:ea typeface="+mn-ea"/>
                  <a:cs typeface="+mn-cs"/>
                </a:rPr>
                <a:t>Differentiated – learning that is personalized vs one-size-fits-all</a:t>
              </a:r>
            </a:p>
          </p:txBody>
        </p:sp>
        <p:grpSp>
          <p:nvGrpSpPr>
            <p:cNvPr id="127" name="Group 126">
              <a:extLst>
                <a:ext uri="{FF2B5EF4-FFF2-40B4-BE49-F238E27FC236}">
                  <a16:creationId xmlns:a16="http://schemas.microsoft.com/office/drawing/2014/main" id="{2592DD3C-7909-B8E3-2A90-FB6832D396A5}"/>
                </a:ext>
              </a:extLst>
            </p:cNvPr>
            <p:cNvGrpSpPr/>
            <p:nvPr/>
          </p:nvGrpSpPr>
          <p:grpSpPr>
            <a:xfrm>
              <a:off x="470731" y="4638212"/>
              <a:ext cx="584202" cy="544023"/>
              <a:chOff x="1475680" y="2444195"/>
              <a:chExt cx="764813" cy="712212"/>
            </a:xfrm>
          </p:grpSpPr>
          <p:sp>
            <p:nvSpPr>
              <p:cNvPr id="128" name="Google Shape;815;p5">
                <a:extLst>
                  <a:ext uri="{FF2B5EF4-FFF2-40B4-BE49-F238E27FC236}">
                    <a16:creationId xmlns:a16="http://schemas.microsoft.com/office/drawing/2014/main" id="{643C0432-927A-3E81-00A0-559EA331B1D9}"/>
                  </a:ext>
                </a:extLst>
              </p:cNvPr>
              <p:cNvSpPr/>
              <p:nvPr/>
            </p:nvSpPr>
            <p:spPr>
              <a:xfrm rot="2700000" flipH="1">
                <a:off x="1568467" y="2444196"/>
                <a:ext cx="672028" cy="672025"/>
              </a:xfrm>
              <a:prstGeom prst="roundRect">
                <a:avLst>
                  <a:gd name="adj" fmla="val 16667"/>
                </a:avLst>
              </a:prstGeom>
              <a:solidFill>
                <a:srgbClr val="0070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29" name="Google Shape;817;p5">
                <a:extLst>
                  <a:ext uri="{FF2B5EF4-FFF2-40B4-BE49-F238E27FC236}">
                    <a16:creationId xmlns:a16="http://schemas.microsoft.com/office/drawing/2014/main" id="{D594B4DC-A0D7-9E61-0510-CEC1559DBFD0}"/>
                  </a:ext>
                </a:extLst>
              </p:cNvPr>
              <p:cNvSpPr/>
              <p:nvPr/>
            </p:nvSpPr>
            <p:spPr>
              <a:xfrm rot="10800000">
                <a:off x="1475680" y="2581677"/>
                <a:ext cx="475391" cy="574730"/>
              </a:xfrm>
              <a:custGeom>
                <a:avLst/>
                <a:gdLst/>
                <a:ahLst/>
                <a:cxnLst/>
                <a:rect l="l" t="t" r="r" b="b"/>
                <a:pathLst>
                  <a:path w="727209" h="879167" extrusionOk="0">
                    <a:moveTo>
                      <a:pt x="494486" y="879167"/>
                    </a:moveTo>
                    <a:lnTo>
                      <a:pt x="192977" y="879167"/>
                    </a:lnTo>
                    <a:cubicBezTo>
                      <a:pt x="86399" y="879167"/>
                      <a:pt x="0" y="792769"/>
                      <a:pt x="0" y="686190"/>
                    </a:cubicBezTo>
                    <a:lnTo>
                      <a:pt x="0" y="222703"/>
                    </a:lnTo>
                    <a:lnTo>
                      <a:pt x="222704" y="0"/>
                    </a:lnTo>
                    <a:lnTo>
                      <a:pt x="677025" y="454321"/>
                    </a:lnTo>
                    <a:cubicBezTo>
                      <a:pt x="743937" y="521232"/>
                      <a:pt x="743937" y="629717"/>
                      <a:pt x="677025" y="696628"/>
                    </a:cubicBezTo>
                    <a:close/>
                  </a:path>
                </a:pathLst>
              </a:custGeom>
              <a:gradFill>
                <a:gsLst>
                  <a:gs pos="0">
                    <a:srgbClr val="FFFFFF">
                      <a:alpha val="17647"/>
                    </a:srgbClr>
                  </a:gs>
                  <a:gs pos="71000">
                    <a:srgbClr val="009CD9">
                      <a:alpha val="0"/>
                    </a:srgbClr>
                  </a:gs>
                  <a:gs pos="100000">
                    <a:srgbClr val="009CD9">
                      <a:alpha val="0"/>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30" name="TextBox 129">
                <a:extLst>
                  <a:ext uri="{FF2B5EF4-FFF2-40B4-BE49-F238E27FC236}">
                    <a16:creationId xmlns:a16="http://schemas.microsoft.com/office/drawing/2014/main" id="{AE25BD52-D0B1-296A-06FC-30C32910DDDE}"/>
                  </a:ext>
                </a:extLst>
              </p:cNvPr>
              <p:cNvSpPr txBox="1"/>
              <p:nvPr/>
            </p:nvSpPr>
            <p:spPr>
              <a:xfrm>
                <a:off x="1776467" y="2578742"/>
                <a:ext cx="256027" cy="40292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white"/>
                    </a:solidFill>
                    <a:effectLst/>
                    <a:uLnTx/>
                    <a:uFillTx/>
                    <a:latin typeface="Nunito Sans" pitchFamily="2" charset="0"/>
                    <a:ea typeface="+mn-ea"/>
                    <a:cs typeface="Arial"/>
                  </a:rPr>
                  <a:t>D</a:t>
                </a:r>
              </a:p>
            </p:txBody>
          </p:sp>
        </p:grpSp>
      </p:grpSp>
      <p:cxnSp>
        <p:nvCxnSpPr>
          <p:cNvPr id="136" name="Straight Connector 135">
            <a:extLst>
              <a:ext uri="{FF2B5EF4-FFF2-40B4-BE49-F238E27FC236}">
                <a16:creationId xmlns:a16="http://schemas.microsoft.com/office/drawing/2014/main" id="{165F438A-66A6-11CE-13C9-B79523C7D86A}"/>
              </a:ext>
            </a:extLst>
          </p:cNvPr>
          <p:cNvCxnSpPr>
            <a:cxnSpLocks/>
          </p:cNvCxnSpPr>
          <p:nvPr/>
        </p:nvCxnSpPr>
        <p:spPr>
          <a:xfrm>
            <a:off x="1252538" y="4471704"/>
            <a:ext cx="4556124" cy="0"/>
          </a:xfrm>
          <a:prstGeom prst="line">
            <a:avLst/>
          </a:prstGeom>
          <a:ln w="6350">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F8BCA136-D299-3B64-9335-5F3CC0E48DBB}"/>
              </a:ext>
            </a:extLst>
          </p:cNvPr>
          <p:cNvCxnSpPr>
            <a:cxnSpLocks/>
          </p:cNvCxnSpPr>
          <p:nvPr/>
        </p:nvCxnSpPr>
        <p:spPr>
          <a:xfrm>
            <a:off x="1252538" y="5348745"/>
            <a:ext cx="4556124" cy="0"/>
          </a:xfrm>
          <a:prstGeom prst="line">
            <a:avLst/>
          </a:prstGeom>
          <a:ln w="6350">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24646C0-3D58-3E09-B6A1-CE09424F1905}"/>
              </a:ext>
            </a:extLst>
          </p:cNvPr>
          <p:cNvCxnSpPr>
            <a:cxnSpLocks/>
          </p:cNvCxnSpPr>
          <p:nvPr/>
        </p:nvCxnSpPr>
        <p:spPr>
          <a:xfrm>
            <a:off x="1252538" y="3594663"/>
            <a:ext cx="4556124" cy="0"/>
          </a:xfrm>
          <a:prstGeom prst="line">
            <a:avLst/>
          </a:prstGeom>
          <a:ln w="6350">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20D94063-E895-46D7-F349-DF5BD3160203}"/>
              </a:ext>
            </a:extLst>
          </p:cNvPr>
          <p:cNvCxnSpPr>
            <a:cxnSpLocks/>
          </p:cNvCxnSpPr>
          <p:nvPr/>
        </p:nvCxnSpPr>
        <p:spPr>
          <a:xfrm>
            <a:off x="1252538" y="2717622"/>
            <a:ext cx="4556124" cy="0"/>
          </a:xfrm>
          <a:prstGeom prst="line">
            <a:avLst/>
          </a:prstGeom>
          <a:ln w="6350">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pic>
        <p:nvPicPr>
          <p:cNvPr id="144" name="Graphic 143">
            <a:extLst>
              <a:ext uri="{FF2B5EF4-FFF2-40B4-BE49-F238E27FC236}">
                <a16:creationId xmlns:a16="http://schemas.microsoft.com/office/drawing/2014/main" id="{B84A7980-A6D2-34CD-5228-D480236820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3777" y="2215951"/>
            <a:ext cx="425259" cy="425259"/>
          </a:xfrm>
          <a:prstGeom prst="rect">
            <a:avLst/>
          </a:prstGeom>
        </p:spPr>
      </p:pic>
      <p:cxnSp>
        <p:nvCxnSpPr>
          <p:cNvPr id="146" name="Straight Connector 145">
            <a:extLst>
              <a:ext uri="{FF2B5EF4-FFF2-40B4-BE49-F238E27FC236}">
                <a16:creationId xmlns:a16="http://schemas.microsoft.com/office/drawing/2014/main" id="{58427E65-8535-87B8-D065-8E284997881C}"/>
              </a:ext>
            </a:extLst>
          </p:cNvPr>
          <p:cNvCxnSpPr>
            <a:cxnSpLocks/>
          </p:cNvCxnSpPr>
          <p:nvPr/>
        </p:nvCxnSpPr>
        <p:spPr>
          <a:xfrm>
            <a:off x="6945359" y="2212558"/>
            <a:ext cx="0" cy="432044"/>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2161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48"/>
          <p:cNvSpPr/>
          <p:nvPr/>
        </p:nvSpPr>
        <p:spPr>
          <a:xfrm>
            <a:off x="-37213" y="-10978"/>
            <a:ext cx="12266529" cy="814874"/>
          </a:xfrm>
          <a:custGeom>
            <a:avLst/>
            <a:gdLst/>
            <a:ahLst/>
            <a:cxnLst/>
            <a:rect l="l" t="t" r="r" b="b"/>
            <a:pathLst>
              <a:path w="24539448" h="1630172" extrusionOk="0">
                <a:moveTo>
                  <a:pt x="0" y="0"/>
                </a:moveTo>
                <a:lnTo>
                  <a:pt x="24539448" y="0"/>
                </a:lnTo>
                <a:lnTo>
                  <a:pt x="24539448" y="1630172"/>
                </a:lnTo>
                <a:lnTo>
                  <a:pt x="0" y="1630172"/>
                </a:lnTo>
                <a:close/>
              </a:path>
            </a:pathLst>
          </a:custGeom>
          <a:solidFill>
            <a:srgbClr val="007071"/>
          </a:solidFill>
          <a:ln>
            <a:noFill/>
          </a:ln>
        </p:spPr>
        <p:txBody>
          <a:bodyPr/>
          <a:lstStyle/>
          <a:p>
            <a:endParaRPr lang="en-US" sz="622"/>
          </a:p>
        </p:txBody>
      </p:sp>
      <p:sp>
        <p:nvSpPr>
          <p:cNvPr id="1125" name="Google Shape;1125;p48"/>
          <p:cNvSpPr/>
          <p:nvPr/>
        </p:nvSpPr>
        <p:spPr>
          <a:xfrm>
            <a:off x="6463180" y="4921886"/>
            <a:ext cx="5075693" cy="1346739"/>
          </a:xfrm>
          <a:custGeom>
            <a:avLst/>
            <a:gdLst/>
            <a:ahLst/>
            <a:cxnLst/>
            <a:rect l="l" t="t" r="r" b="b"/>
            <a:pathLst>
              <a:path w="10154031" h="2694178" extrusionOk="0">
                <a:moveTo>
                  <a:pt x="12700" y="0"/>
                </a:moveTo>
                <a:lnTo>
                  <a:pt x="10141331" y="0"/>
                </a:lnTo>
                <a:cubicBezTo>
                  <a:pt x="10148316" y="0"/>
                  <a:pt x="10154031" y="5715"/>
                  <a:pt x="10154031" y="12700"/>
                </a:cubicBezTo>
                <a:lnTo>
                  <a:pt x="10154031" y="2681478"/>
                </a:lnTo>
                <a:cubicBezTo>
                  <a:pt x="10154031" y="2688463"/>
                  <a:pt x="10148316" y="2694178"/>
                  <a:pt x="10141331" y="2694178"/>
                </a:cubicBezTo>
                <a:lnTo>
                  <a:pt x="12700" y="2694178"/>
                </a:lnTo>
                <a:cubicBezTo>
                  <a:pt x="5715" y="2694178"/>
                  <a:pt x="0" y="2688463"/>
                  <a:pt x="0" y="2681478"/>
                </a:cubicBezTo>
                <a:lnTo>
                  <a:pt x="0" y="12700"/>
                </a:lnTo>
                <a:cubicBezTo>
                  <a:pt x="0" y="5715"/>
                  <a:pt x="5715" y="0"/>
                  <a:pt x="12700" y="0"/>
                </a:cubicBezTo>
                <a:moveTo>
                  <a:pt x="12700" y="25400"/>
                </a:moveTo>
                <a:lnTo>
                  <a:pt x="12700" y="12700"/>
                </a:lnTo>
                <a:lnTo>
                  <a:pt x="25400" y="12700"/>
                </a:lnTo>
                <a:lnTo>
                  <a:pt x="25400" y="2681478"/>
                </a:lnTo>
                <a:lnTo>
                  <a:pt x="12700" y="2681478"/>
                </a:lnTo>
                <a:lnTo>
                  <a:pt x="12700" y="2668778"/>
                </a:lnTo>
                <a:lnTo>
                  <a:pt x="10141331" y="2668778"/>
                </a:lnTo>
                <a:lnTo>
                  <a:pt x="10141331" y="2681478"/>
                </a:lnTo>
                <a:lnTo>
                  <a:pt x="10128631" y="2681478"/>
                </a:lnTo>
                <a:lnTo>
                  <a:pt x="10128631" y="12700"/>
                </a:lnTo>
                <a:lnTo>
                  <a:pt x="10141331" y="12700"/>
                </a:lnTo>
                <a:lnTo>
                  <a:pt x="10141331" y="25400"/>
                </a:lnTo>
                <a:lnTo>
                  <a:pt x="12700" y="25400"/>
                </a:lnTo>
                <a:close/>
              </a:path>
            </a:pathLst>
          </a:custGeom>
          <a:solidFill>
            <a:srgbClr val="3AAFA9"/>
          </a:solidFill>
          <a:ln>
            <a:noFill/>
          </a:ln>
        </p:spPr>
        <p:txBody>
          <a:bodyPr spcFirstLastPara="1" wrap="square" lIns="60934" tIns="60934" rIns="60934" bIns="60934" anchor="ctr" anchorCtr="0">
            <a:noAutofit/>
          </a:bodyPr>
          <a:lstStyle/>
          <a:p>
            <a:endParaRPr sz="622"/>
          </a:p>
        </p:txBody>
      </p:sp>
      <p:sp>
        <p:nvSpPr>
          <p:cNvPr id="1126" name="Google Shape;1126;p48" descr="A graph with numbers and lines  Description automatically generated"/>
          <p:cNvSpPr/>
          <p:nvPr/>
        </p:nvSpPr>
        <p:spPr>
          <a:xfrm>
            <a:off x="6469981" y="1309229"/>
            <a:ext cx="5063378" cy="3458257"/>
          </a:xfrm>
          <a:custGeom>
            <a:avLst/>
            <a:gdLst/>
            <a:ahLst/>
            <a:cxnLst/>
            <a:rect l="l" t="t" r="r" b="b"/>
            <a:pathLst>
              <a:path w="7597046" h="5188737" extrusionOk="0">
                <a:moveTo>
                  <a:pt x="0" y="0"/>
                </a:moveTo>
                <a:lnTo>
                  <a:pt x="7597045" y="0"/>
                </a:lnTo>
                <a:lnTo>
                  <a:pt x="7597045" y="5188736"/>
                </a:lnTo>
                <a:lnTo>
                  <a:pt x="0" y="5188736"/>
                </a:lnTo>
                <a:lnTo>
                  <a:pt x="0" y="0"/>
                </a:lnTo>
                <a:close/>
              </a:path>
            </a:pathLst>
          </a:custGeom>
          <a:blipFill rotWithShape="1">
            <a:blip r:embed="rId3">
              <a:alphaModFix/>
            </a:blip>
            <a:stretch>
              <a:fillRect b="-103"/>
            </a:stretch>
          </a:blipFill>
          <a:ln>
            <a:noFill/>
          </a:ln>
        </p:spPr>
        <p:txBody>
          <a:bodyPr/>
          <a:lstStyle/>
          <a:p>
            <a:endParaRPr lang="en-US" sz="622"/>
          </a:p>
        </p:txBody>
      </p:sp>
      <p:sp>
        <p:nvSpPr>
          <p:cNvPr id="1127" name="Google Shape;1127;p48"/>
          <p:cNvSpPr txBox="1"/>
          <p:nvPr/>
        </p:nvSpPr>
        <p:spPr>
          <a:xfrm>
            <a:off x="767189" y="1339685"/>
            <a:ext cx="5353505" cy="246158"/>
          </a:xfrm>
          <a:prstGeom prst="rect">
            <a:avLst/>
          </a:prstGeom>
          <a:noFill/>
          <a:ln>
            <a:noFill/>
          </a:ln>
        </p:spPr>
        <p:txBody>
          <a:bodyPr spcFirstLastPara="1" wrap="square" lIns="0" tIns="0" rIns="0" bIns="0" anchor="t" anchorCtr="0">
            <a:spAutoFit/>
          </a:bodyPr>
          <a:lstStyle/>
          <a:p>
            <a:pPr>
              <a:lnSpc>
                <a:spcPct val="120000"/>
              </a:lnSpc>
            </a:pPr>
            <a:r>
              <a:rPr lang="en-US" sz="1333" b="1" dirty="0">
                <a:solidFill>
                  <a:srgbClr val="414143"/>
                </a:solidFill>
                <a:latin typeface="Arial" panose="020B0604020202020204" pitchFamily="34" charset="0"/>
                <a:ea typeface="Montserrat"/>
                <a:cs typeface="Arial" panose="020B0604020202020204" pitchFamily="34" charset="0"/>
                <a:sym typeface="Montserrat"/>
              </a:rPr>
              <a:t>Multi-phase revision starting in Feb and completed in Oct </a:t>
            </a:r>
            <a:endParaRPr sz="622" b="1" dirty="0">
              <a:latin typeface="Arial" panose="020B0604020202020204" pitchFamily="34" charset="0"/>
              <a:cs typeface="Arial" panose="020B0604020202020204" pitchFamily="34" charset="0"/>
            </a:endParaRPr>
          </a:p>
        </p:txBody>
      </p:sp>
      <p:graphicFrame>
        <p:nvGraphicFramePr>
          <p:cNvPr id="1128" name="Google Shape;1128;p48"/>
          <p:cNvGraphicFramePr/>
          <p:nvPr>
            <p:extLst>
              <p:ext uri="{D42A27DB-BD31-4B8C-83A1-F6EECF244321}">
                <p14:modId xmlns:p14="http://schemas.microsoft.com/office/powerpoint/2010/main" val="2519984174"/>
              </p:ext>
            </p:extLst>
          </p:nvPr>
        </p:nvGraphicFramePr>
        <p:xfrm>
          <a:off x="706257" y="1734504"/>
          <a:ext cx="5459578" cy="2399677"/>
        </p:xfrm>
        <a:graphic>
          <a:graphicData uri="http://schemas.openxmlformats.org/drawingml/2006/table">
            <a:tbl>
              <a:tblPr>
                <a:noFill/>
              </a:tblPr>
              <a:tblGrid>
                <a:gridCol w="1452822">
                  <a:extLst>
                    <a:ext uri="{9D8B030D-6E8A-4147-A177-3AD203B41FA5}">
                      <a16:colId xmlns:a16="http://schemas.microsoft.com/office/drawing/2014/main" val="20000"/>
                    </a:ext>
                  </a:extLst>
                </a:gridCol>
                <a:gridCol w="2586893">
                  <a:extLst>
                    <a:ext uri="{9D8B030D-6E8A-4147-A177-3AD203B41FA5}">
                      <a16:colId xmlns:a16="http://schemas.microsoft.com/office/drawing/2014/main" val="20001"/>
                    </a:ext>
                  </a:extLst>
                </a:gridCol>
                <a:gridCol w="1419863">
                  <a:extLst>
                    <a:ext uri="{9D8B030D-6E8A-4147-A177-3AD203B41FA5}">
                      <a16:colId xmlns:a16="http://schemas.microsoft.com/office/drawing/2014/main" val="20002"/>
                    </a:ext>
                  </a:extLst>
                </a:gridCol>
              </a:tblGrid>
              <a:tr h="342811">
                <a:tc>
                  <a:txBody>
                    <a:bodyPr/>
                    <a:lstStyle/>
                    <a:p>
                      <a:pPr marL="0" marR="0" lvl="0" indent="0" algn="ctr" rtl="0">
                        <a:lnSpc>
                          <a:spcPct val="120000"/>
                        </a:lnSpc>
                        <a:spcBef>
                          <a:spcPts val="0"/>
                        </a:spcBef>
                        <a:spcAft>
                          <a:spcPts val="0"/>
                        </a:spcAft>
                        <a:buNone/>
                      </a:pPr>
                      <a:r>
                        <a:rPr lang="en-US" sz="1100" b="1" u="none" strike="noStrike" cap="none" dirty="0">
                          <a:solidFill>
                            <a:srgbClr val="FFFFFF"/>
                          </a:solidFill>
                          <a:latin typeface="Arial" panose="020B0604020202020204" pitchFamily="34" charset="0"/>
                          <a:ea typeface="Lato"/>
                          <a:cs typeface="Arial" panose="020B0604020202020204" pitchFamily="34" charset="0"/>
                          <a:sym typeface="Lato"/>
                        </a:rPr>
                        <a:t>Mod </a:t>
                      </a:r>
                      <a:endParaRPr sz="700" u="none" strike="noStrike" cap="none" dirty="0">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solidFill>
                      <a:srgbClr val="007071"/>
                    </a:solidFill>
                  </a:tcPr>
                </a:tc>
                <a:tc>
                  <a:txBody>
                    <a:bodyPr/>
                    <a:lstStyle/>
                    <a:p>
                      <a:pPr marL="0" marR="0" lvl="0" indent="0" algn="ctr" rtl="0">
                        <a:lnSpc>
                          <a:spcPct val="120000"/>
                        </a:lnSpc>
                        <a:spcBef>
                          <a:spcPts val="0"/>
                        </a:spcBef>
                        <a:spcAft>
                          <a:spcPts val="0"/>
                        </a:spcAft>
                        <a:buNone/>
                      </a:pPr>
                      <a:r>
                        <a:rPr lang="en-US" sz="1100" b="1" u="none" strike="noStrike" cap="none">
                          <a:solidFill>
                            <a:srgbClr val="FFFFFF"/>
                          </a:solidFill>
                          <a:latin typeface="Arial" panose="020B0604020202020204" pitchFamily="34" charset="0"/>
                          <a:ea typeface="Lato"/>
                          <a:cs typeface="Arial" panose="020B0604020202020204" pitchFamily="34" charset="0"/>
                          <a:sym typeface="Lato"/>
                        </a:rPr>
                        <a:t>Description</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solidFill>
                      <a:srgbClr val="007071"/>
                    </a:solidFill>
                  </a:tcPr>
                </a:tc>
                <a:tc>
                  <a:txBody>
                    <a:bodyPr/>
                    <a:lstStyle/>
                    <a:p>
                      <a:pPr marL="0" marR="0" lvl="0" indent="0" algn="ctr" rtl="0">
                        <a:lnSpc>
                          <a:spcPct val="120000"/>
                        </a:lnSpc>
                        <a:spcBef>
                          <a:spcPts val="0"/>
                        </a:spcBef>
                        <a:spcAft>
                          <a:spcPts val="0"/>
                        </a:spcAft>
                        <a:buNone/>
                      </a:pPr>
                      <a:r>
                        <a:rPr lang="en-US" sz="1100" b="1" u="none" strike="noStrike" cap="none">
                          <a:solidFill>
                            <a:srgbClr val="FFFFFF"/>
                          </a:solidFill>
                          <a:latin typeface="Arial" panose="020B0604020202020204" pitchFamily="34" charset="0"/>
                          <a:ea typeface="Lato"/>
                          <a:cs typeface="Arial" panose="020B0604020202020204" pitchFamily="34" charset="0"/>
                          <a:sym typeface="Lato"/>
                        </a:rPr>
                        <a:t>Launch date</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solidFill>
                      <a:srgbClr val="007071"/>
                    </a:solidFill>
                  </a:tcPr>
                </a:tc>
                <a:extLst>
                  <a:ext uri="{0D108BD9-81ED-4DB2-BD59-A6C34878D82A}">
                    <a16:rowId xmlns:a16="http://schemas.microsoft.com/office/drawing/2014/main" val="10000"/>
                  </a:ext>
                </a:extLst>
              </a:tr>
              <a:tr h="342811">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SCI120L</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A</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Original </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 </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extLst>
                  <a:ext uri="{0D108BD9-81ED-4DB2-BD59-A6C34878D82A}">
                    <a16:rowId xmlns:a16="http://schemas.microsoft.com/office/drawing/2014/main" val="10001"/>
                  </a:ext>
                </a:extLst>
              </a:tr>
              <a:tr h="342811">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SCI120L</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B</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Research paper removed</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2/23</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extLst>
                  <a:ext uri="{0D108BD9-81ED-4DB2-BD59-A6C34878D82A}">
                    <a16:rowId xmlns:a16="http://schemas.microsoft.com/office/drawing/2014/main" val="10002"/>
                  </a:ext>
                </a:extLst>
              </a:tr>
              <a:tr h="342811">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SCI120L</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C</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Proctor removed</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4/7</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extLst>
                  <a:ext uri="{0D108BD9-81ED-4DB2-BD59-A6C34878D82A}">
                    <a16:rowId xmlns:a16="http://schemas.microsoft.com/office/drawing/2014/main" val="10003"/>
                  </a:ext>
                </a:extLst>
              </a:tr>
              <a:tr h="342811">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SCI12</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1</a:t>
                      </a:r>
                      <a:r>
                        <a:rPr lang="en-US" sz="1100" u="none" strike="noStrike" cap="none">
                          <a:solidFill>
                            <a:srgbClr val="000000"/>
                          </a:solidFill>
                          <a:latin typeface="Arial" panose="020B0604020202020204" pitchFamily="34" charset="0"/>
                          <a:ea typeface="Lato"/>
                          <a:cs typeface="Arial" panose="020B0604020202020204" pitchFamily="34" charset="0"/>
                          <a:sym typeface="Lato"/>
                        </a:rPr>
                        <a:t>L</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A</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Phase 1 design shifts</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4/28</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extLst>
                  <a:ext uri="{0D108BD9-81ED-4DB2-BD59-A6C34878D82A}">
                    <a16:rowId xmlns:a16="http://schemas.microsoft.com/office/drawing/2014/main" val="10004"/>
                  </a:ext>
                </a:extLst>
              </a:tr>
              <a:tr h="342811">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SCI12</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1</a:t>
                      </a:r>
                      <a:r>
                        <a:rPr lang="en-US" sz="1100" u="none" strike="noStrike" cap="none">
                          <a:solidFill>
                            <a:srgbClr val="000000"/>
                          </a:solidFill>
                          <a:latin typeface="Arial" panose="020B0604020202020204" pitchFamily="34" charset="0"/>
                          <a:ea typeface="Lato"/>
                          <a:cs typeface="Arial" panose="020B0604020202020204" pitchFamily="34" charset="0"/>
                          <a:sym typeface="Lato"/>
                        </a:rPr>
                        <a:t>L</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B</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Phase 2 design shifts</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7/14</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extLst>
                  <a:ext uri="{0D108BD9-81ED-4DB2-BD59-A6C34878D82A}">
                    <a16:rowId xmlns:a16="http://schemas.microsoft.com/office/drawing/2014/main" val="10005"/>
                  </a:ext>
                </a:extLst>
              </a:tr>
              <a:tr h="342811">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SCI12</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1</a:t>
                      </a:r>
                      <a:r>
                        <a:rPr lang="en-US" sz="1100" u="none" strike="noStrike" cap="none">
                          <a:solidFill>
                            <a:srgbClr val="000000"/>
                          </a:solidFill>
                          <a:latin typeface="Arial" panose="020B0604020202020204" pitchFamily="34" charset="0"/>
                          <a:ea typeface="Lato"/>
                          <a:cs typeface="Arial" panose="020B0604020202020204" pitchFamily="34" charset="0"/>
                          <a:sym typeface="Lato"/>
                        </a:rPr>
                        <a:t>L</a:t>
                      </a:r>
                      <a:r>
                        <a:rPr lang="en-US" sz="1100" u="none" strike="noStrike" cap="none">
                          <a:solidFill>
                            <a:srgbClr val="FA0000"/>
                          </a:solidFill>
                          <a:latin typeface="Arial" panose="020B0604020202020204" pitchFamily="34" charset="0"/>
                          <a:ea typeface="Lato"/>
                          <a:cs typeface="Arial" panose="020B0604020202020204" pitchFamily="34" charset="0"/>
                          <a:sym typeface="Lato"/>
                        </a:rPr>
                        <a:t>C</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a:solidFill>
                            <a:srgbClr val="000000"/>
                          </a:solidFill>
                          <a:latin typeface="Arial" panose="020B0604020202020204" pitchFamily="34" charset="0"/>
                          <a:ea typeface="Lato"/>
                          <a:cs typeface="Arial" panose="020B0604020202020204" pitchFamily="34" charset="0"/>
                          <a:sym typeface="Lato"/>
                        </a:rPr>
                        <a:t>Phase 3 design shifts</a:t>
                      </a:r>
                      <a:endParaRPr sz="700" u="none" strike="noStrike" cap="none">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en-US" sz="1100" u="none" strike="noStrike" cap="none" dirty="0">
                          <a:solidFill>
                            <a:srgbClr val="000000"/>
                          </a:solidFill>
                          <a:latin typeface="Arial" panose="020B0604020202020204" pitchFamily="34" charset="0"/>
                          <a:ea typeface="Lato"/>
                          <a:cs typeface="Arial" panose="020B0604020202020204" pitchFamily="34" charset="0"/>
                          <a:sym typeface="Lato"/>
                        </a:rPr>
                        <a:t>10/16</a:t>
                      </a:r>
                      <a:endParaRPr sz="700" u="none" strike="noStrike" cap="none" dirty="0">
                        <a:latin typeface="Arial" panose="020B0604020202020204" pitchFamily="34" charset="0"/>
                        <a:cs typeface="Arial" panose="020B0604020202020204" pitchFamily="34" charset="0"/>
                      </a:endParaRPr>
                    </a:p>
                  </a:txBody>
                  <a:tcPr marL="33858" marR="33858" marT="33858" marB="33858" anchor="ctr">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1129" name="Google Shape;1129;p48"/>
          <p:cNvGrpSpPr/>
          <p:nvPr/>
        </p:nvGrpSpPr>
        <p:grpSpPr>
          <a:xfrm>
            <a:off x="701493" y="4359158"/>
            <a:ext cx="5484908" cy="1907932"/>
            <a:chOff x="0" y="-28575"/>
            <a:chExt cx="10972673" cy="3816858"/>
          </a:xfrm>
        </p:grpSpPr>
        <p:sp>
          <p:nvSpPr>
            <p:cNvPr id="1130" name="Google Shape;1130;p48"/>
            <p:cNvSpPr/>
            <p:nvPr/>
          </p:nvSpPr>
          <p:spPr>
            <a:xfrm>
              <a:off x="9525" y="9525"/>
              <a:ext cx="10953623" cy="3769233"/>
            </a:xfrm>
            <a:custGeom>
              <a:avLst/>
              <a:gdLst/>
              <a:ahLst/>
              <a:cxnLst/>
              <a:rect l="l" t="t" r="r" b="b"/>
              <a:pathLst>
                <a:path w="10953623" h="3769233" extrusionOk="0">
                  <a:moveTo>
                    <a:pt x="0" y="0"/>
                  </a:moveTo>
                  <a:lnTo>
                    <a:pt x="10953623" y="0"/>
                  </a:lnTo>
                  <a:lnTo>
                    <a:pt x="10953623" y="3769233"/>
                  </a:lnTo>
                  <a:lnTo>
                    <a:pt x="0" y="3769233"/>
                  </a:lnTo>
                  <a:close/>
                </a:path>
              </a:pathLst>
            </a:custGeom>
            <a:solidFill>
              <a:srgbClr val="D4F1EF"/>
            </a:solidFill>
            <a:ln>
              <a:noFill/>
            </a:ln>
          </p:spPr>
          <p:txBody>
            <a:bodyPr/>
            <a:lstStyle/>
            <a:p>
              <a:endParaRPr lang="en-US" sz="622"/>
            </a:p>
          </p:txBody>
        </p:sp>
        <p:sp>
          <p:nvSpPr>
            <p:cNvPr id="1131" name="Google Shape;1131;p48"/>
            <p:cNvSpPr/>
            <p:nvPr/>
          </p:nvSpPr>
          <p:spPr>
            <a:xfrm>
              <a:off x="0" y="0"/>
              <a:ext cx="10972673" cy="3788283"/>
            </a:xfrm>
            <a:custGeom>
              <a:avLst/>
              <a:gdLst/>
              <a:ahLst/>
              <a:cxnLst/>
              <a:rect l="l" t="t" r="r" b="b"/>
              <a:pathLst>
                <a:path w="10972673" h="3788283" extrusionOk="0">
                  <a:moveTo>
                    <a:pt x="9525" y="0"/>
                  </a:moveTo>
                  <a:lnTo>
                    <a:pt x="10963148" y="0"/>
                  </a:lnTo>
                  <a:cubicBezTo>
                    <a:pt x="10968355" y="0"/>
                    <a:pt x="10972673" y="4318"/>
                    <a:pt x="10972673" y="9525"/>
                  </a:cubicBezTo>
                  <a:lnTo>
                    <a:pt x="10972673" y="3778758"/>
                  </a:lnTo>
                  <a:cubicBezTo>
                    <a:pt x="10972673" y="3783965"/>
                    <a:pt x="10968355" y="3788283"/>
                    <a:pt x="10963148" y="3788283"/>
                  </a:cubicBezTo>
                  <a:lnTo>
                    <a:pt x="9525" y="3788283"/>
                  </a:lnTo>
                  <a:cubicBezTo>
                    <a:pt x="4318" y="3788283"/>
                    <a:pt x="0" y="3783965"/>
                    <a:pt x="0" y="3778758"/>
                  </a:cubicBezTo>
                  <a:lnTo>
                    <a:pt x="0" y="9525"/>
                  </a:lnTo>
                  <a:cubicBezTo>
                    <a:pt x="0" y="4318"/>
                    <a:pt x="4318" y="0"/>
                    <a:pt x="9525" y="0"/>
                  </a:cubicBezTo>
                  <a:moveTo>
                    <a:pt x="9525" y="19050"/>
                  </a:moveTo>
                  <a:lnTo>
                    <a:pt x="9525" y="9525"/>
                  </a:lnTo>
                  <a:lnTo>
                    <a:pt x="19050" y="9525"/>
                  </a:lnTo>
                  <a:lnTo>
                    <a:pt x="19050" y="3778758"/>
                  </a:lnTo>
                  <a:lnTo>
                    <a:pt x="9525" y="3778758"/>
                  </a:lnTo>
                  <a:lnTo>
                    <a:pt x="9525" y="3769233"/>
                  </a:lnTo>
                  <a:lnTo>
                    <a:pt x="10963148" y="3769233"/>
                  </a:lnTo>
                  <a:lnTo>
                    <a:pt x="10963148" y="3778758"/>
                  </a:lnTo>
                  <a:lnTo>
                    <a:pt x="10953623" y="3778758"/>
                  </a:lnTo>
                  <a:lnTo>
                    <a:pt x="10953623" y="9525"/>
                  </a:lnTo>
                  <a:lnTo>
                    <a:pt x="10963148" y="9525"/>
                  </a:lnTo>
                  <a:lnTo>
                    <a:pt x="10963148" y="19050"/>
                  </a:lnTo>
                  <a:lnTo>
                    <a:pt x="9525" y="19050"/>
                  </a:lnTo>
                  <a:close/>
                </a:path>
              </a:pathLst>
            </a:custGeom>
            <a:solidFill>
              <a:srgbClr val="3AAFA9"/>
            </a:solidFill>
            <a:ln>
              <a:noFill/>
            </a:ln>
          </p:spPr>
          <p:txBody>
            <a:bodyPr spcFirstLastPara="1" wrap="square" lIns="60934" tIns="60934" rIns="60934" bIns="60934" anchor="ctr" anchorCtr="0">
              <a:noAutofit/>
            </a:bodyPr>
            <a:lstStyle/>
            <a:p>
              <a:endParaRPr sz="622"/>
            </a:p>
          </p:txBody>
        </p:sp>
        <p:sp>
          <p:nvSpPr>
            <p:cNvPr id="1132" name="Google Shape;1132;p48"/>
            <p:cNvSpPr txBox="1"/>
            <p:nvPr/>
          </p:nvSpPr>
          <p:spPr>
            <a:xfrm>
              <a:off x="0" y="-28575"/>
              <a:ext cx="10972650" cy="3816825"/>
            </a:xfrm>
            <a:prstGeom prst="rect">
              <a:avLst/>
            </a:prstGeom>
            <a:solidFill>
              <a:schemeClr val="bg2"/>
            </a:solidFill>
            <a:ln>
              <a:noFill/>
            </a:ln>
          </p:spPr>
          <p:txBody>
            <a:bodyPr spcFirstLastPara="1" wrap="square" lIns="33858" tIns="33858" rIns="33858" bIns="33858" anchor="ctr" anchorCtr="0">
              <a:noAutofit/>
            </a:bodyPr>
            <a:lstStyle/>
            <a:p>
              <a:pPr marL="229813" lvl="1" indent="-114906">
                <a:lnSpc>
                  <a:spcPct val="137944"/>
                </a:lnSpc>
                <a:buClr>
                  <a:srgbClr val="414143"/>
                </a:buClr>
                <a:buSzPts val="1800"/>
                <a:buFont typeface="Arial"/>
                <a:buChar char="•"/>
              </a:pPr>
              <a:r>
                <a:rPr lang="en-US" sz="1200" dirty="0">
                  <a:solidFill>
                    <a:srgbClr val="414143"/>
                  </a:solidFill>
                  <a:latin typeface="Arial" panose="020B0604020202020204" pitchFamily="34" charset="0"/>
                  <a:ea typeface="Montserrat"/>
                  <a:cs typeface="Arial" panose="020B0604020202020204" pitchFamily="34" charset="0"/>
                  <a:sym typeface="Montserrat"/>
                </a:rPr>
                <a:t>NPS up 7 pts</a:t>
              </a:r>
              <a:endParaRPr sz="622" dirty="0">
                <a:latin typeface="Arial" panose="020B0604020202020204" pitchFamily="34" charset="0"/>
                <a:cs typeface="Arial" panose="020B0604020202020204" pitchFamily="34" charset="0"/>
              </a:endParaRPr>
            </a:p>
            <a:p>
              <a:pPr marL="229813" lvl="1" indent="-114906">
                <a:lnSpc>
                  <a:spcPct val="137944"/>
                </a:lnSpc>
                <a:buClr>
                  <a:srgbClr val="414143"/>
                </a:buClr>
                <a:buSzPts val="1800"/>
                <a:buFont typeface="Arial"/>
                <a:buChar char="•"/>
              </a:pPr>
              <a:r>
                <a:rPr lang="en-US" sz="1200" dirty="0">
                  <a:solidFill>
                    <a:schemeClr val="tx2"/>
                  </a:solidFill>
                  <a:highlight>
                    <a:srgbClr val="FFFF00"/>
                  </a:highlight>
                  <a:latin typeface="Arial" panose="020B0604020202020204" pitchFamily="34" charset="0"/>
                  <a:ea typeface="Montserrat"/>
                  <a:cs typeface="Arial" panose="020B0604020202020204" pitchFamily="34" charset="0"/>
                  <a:sym typeface="Montserrat"/>
                </a:rPr>
                <a:t>60-day completion rate up 10% pts </a:t>
              </a:r>
              <a:endParaRPr sz="622" dirty="0">
                <a:solidFill>
                  <a:schemeClr val="tx2"/>
                </a:solidFill>
                <a:highlight>
                  <a:srgbClr val="FFFF00"/>
                </a:highlight>
                <a:latin typeface="Arial" panose="020B0604020202020204" pitchFamily="34" charset="0"/>
                <a:cs typeface="Arial" panose="020B0604020202020204" pitchFamily="34" charset="0"/>
              </a:endParaRPr>
            </a:p>
            <a:p>
              <a:pPr marL="229813" lvl="1" indent="-114906">
                <a:lnSpc>
                  <a:spcPct val="137944"/>
                </a:lnSpc>
                <a:buClr>
                  <a:srgbClr val="414143"/>
                </a:buClr>
                <a:buSzPts val="1800"/>
                <a:buFont typeface="Arial"/>
                <a:buChar char="•"/>
              </a:pPr>
              <a:r>
                <a:rPr lang="en-US" sz="1200" dirty="0">
                  <a:solidFill>
                    <a:srgbClr val="414143"/>
                  </a:solidFill>
                  <a:latin typeface="Arial" panose="020B0604020202020204" pitchFamily="34" charset="0"/>
                  <a:ea typeface="Montserrat"/>
                  <a:cs typeface="Arial" panose="020B0604020202020204" pitchFamily="34" charset="0"/>
                  <a:sym typeface="Montserrat"/>
                </a:rPr>
                <a:t>Feedback up in every category for course experience on end of course survey</a:t>
              </a:r>
              <a:endParaRPr sz="622" dirty="0">
                <a:latin typeface="Arial" panose="020B0604020202020204" pitchFamily="34" charset="0"/>
                <a:cs typeface="Arial" panose="020B0604020202020204" pitchFamily="34" charset="0"/>
              </a:endParaRPr>
            </a:p>
            <a:p>
              <a:pPr marL="229813" lvl="1" indent="-114906">
                <a:lnSpc>
                  <a:spcPct val="137944"/>
                </a:lnSpc>
                <a:buClr>
                  <a:srgbClr val="414143"/>
                </a:buClr>
                <a:buSzPts val="1800"/>
                <a:buFont typeface="Arial"/>
                <a:buChar char="•"/>
              </a:pPr>
              <a:r>
                <a:rPr lang="en-US" sz="1200" dirty="0">
                  <a:solidFill>
                    <a:srgbClr val="414143"/>
                  </a:solidFill>
                  <a:latin typeface="Arial" panose="020B0604020202020204" pitchFamily="34" charset="0"/>
                  <a:ea typeface="Montserrat"/>
                  <a:cs typeface="Arial" panose="020B0604020202020204" pitchFamily="34" charset="0"/>
                  <a:sym typeface="Montserrat"/>
                </a:rPr>
                <a:t>Twice as many learners report “no additional features necessary” to help them learn better in the course</a:t>
              </a:r>
              <a:endParaRPr sz="622" dirty="0">
                <a:latin typeface="Arial" panose="020B0604020202020204" pitchFamily="34" charset="0"/>
                <a:cs typeface="Arial" panose="020B0604020202020204" pitchFamily="34" charset="0"/>
              </a:endParaRPr>
            </a:p>
            <a:p>
              <a:pPr marL="229813" lvl="1" indent="-114906">
                <a:lnSpc>
                  <a:spcPct val="137944"/>
                </a:lnSpc>
                <a:buClr>
                  <a:srgbClr val="414143"/>
                </a:buClr>
                <a:buSzPts val="1800"/>
                <a:buFont typeface="Arial"/>
                <a:buChar char="•"/>
              </a:pPr>
              <a:r>
                <a:rPr lang="en-US" sz="1200" dirty="0">
                  <a:solidFill>
                    <a:srgbClr val="414143"/>
                  </a:solidFill>
                  <a:latin typeface="Arial" panose="020B0604020202020204" pitchFamily="34" charset="0"/>
                  <a:ea typeface="Montserrat"/>
                  <a:cs typeface="Arial" panose="020B0604020202020204" pitchFamily="34" charset="0"/>
                  <a:sym typeface="Montserrat"/>
                </a:rPr>
                <a:t>% of learners needing to reach out to PF for assistance down 16% pts</a:t>
              </a:r>
              <a:endParaRPr sz="622" dirty="0">
                <a:latin typeface="Arial" panose="020B0604020202020204" pitchFamily="34" charset="0"/>
                <a:cs typeface="Arial" panose="020B0604020202020204" pitchFamily="34" charset="0"/>
              </a:endParaRPr>
            </a:p>
          </p:txBody>
        </p:sp>
      </p:grpSp>
      <p:sp>
        <p:nvSpPr>
          <p:cNvPr id="1133" name="Google Shape;1133;p48"/>
          <p:cNvSpPr/>
          <p:nvPr/>
        </p:nvSpPr>
        <p:spPr>
          <a:xfrm>
            <a:off x="6664441" y="5407266"/>
            <a:ext cx="2144019" cy="739654"/>
          </a:xfrm>
          <a:custGeom>
            <a:avLst/>
            <a:gdLst/>
            <a:ahLst/>
            <a:cxnLst/>
            <a:rect l="l" t="t" r="r" b="b"/>
            <a:pathLst>
              <a:path w="3216866" h="1109770" extrusionOk="0">
                <a:moveTo>
                  <a:pt x="0" y="0"/>
                </a:moveTo>
                <a:lnTo>
                  <a:pt x="3216866" y="0"/>
                </a:lnTo>
                <a:lnTo>
                  <a:pt x="3216866" y="1109770"/>
                </a:lnTo>
                <a:lnTo>
                  <a:pt x="0" y="1109770"/>
                </a:lnTo>
                <a:lnTo>
                  <a:pt x="0" y="0"/>
                </a:lnTo>
                <a:close/>
              </a:path>
            </a:pathLst>
          </a:custGeom>
          <a:blipFill rotWithShape="1">
            <a:blip r:embed="rId4">
              <a:alphaModFix/>
            </a:blip>
            <a:stretch>
              <a:fillRect/>
            </a:stretch>
          </a:blipFill>
          <a:ln>
            <a:noFill/>
          </a:ln>
        </p:spPr>
        <p:txBody>
          <a:bodyPr/>
          <a:lstStyle/>
          <a:p>
            <a:endParaRPr lang="en-US" sz="622"/>
          </a:p>
        </p:txBody>
      </p:sp>
      <p:sp>
        <p:nvSpPr>
          <p:cNvPr id="1134" name="Google Shape;1134;p48"/>
          <p:cNvSpPr/>
          <p:nvPr/>
        </p:nvSpPr>
        <p:spPr>
          <a:xfrm>
            <a:off x="9073810" y="5407266"/>
            <a:ext cx="2144019" cy="713592"/>
          </a:xfrm>
          <a:custGeom>
            <a:avLst/>
            <a:gdLst/>
            <a:ahLst/>
            <a:cxnLst/>
            <a:rect l="l" t="t" r="r" b="b"/>
            <a:pathLst>
              <a:path w="3216866" h="1070667" extrusionOk="0">
                <a:moveTo>
                  <a:pt x="0" y="0"/>
                </a:moveTo>
                <a:lnTo>
                  <a:pt x="3216866" y="0"/>
                </a:lnTo>
                <a:lnTo>
                  <a:pt x="3216866" y="1070667"/>
                </a:lnTo>
                <a:lnTo>
                  <a:pt x="0" y="1070667"/>
                </a:lnTo>
                <a:lnTo>
                  <a:pt x="0" y="0"/>
                </a:lnTo>
                <a:close/>
              </a:path>
            </a:pathLst>
          </a:custGeom>
          <a:blipFill rotWithShape="1">
            <a:blip r:embed="rId5">
              <a:alphaModFix/>
            </a:blip>
            <a:stretch>
              <a:fillRect/>
            </a:stretch>
          </a:blipFill>
          <a:ln>
            <a:noFill/>
          </a:ln>
        </p:spPr>
        <p:txBody>
          <a:bodyPr/>
          <a:lstStyle/>
          <a:p>
            <a:endParaRPr lang="en-US" sz="622"/>
          </a:p>
        </p:txBody>
      </p:sp>
      <p:sp>
        <p:nvSpPr>
          <p:cNvPr id="1135" name="Google Shape;1135;p48"/>
          <p:cNvSpPr txBox="1"/>
          <p:nvPr/>
        </p:nvSpPr>
        <p:spPr>
          <a:xfrm>
            <a:off x="6725390" y="5035100"/>
            <a:ext cx="2022151" cy="221599"/>
          </a:xfrm>
          <a:prstGeom prst="rect">
            <a:avLst/>
          </a:prstGeom>
          <a:noFill/>
          <a:ln>
            <a:noFill/>
          </a:ln>
        </p:spPr>
        <p:txBody>
          <a:bodyPr spcFirstLastPara="1" wrap="square" lIns="0" tIns="0" rIns="0" bIns="0" anchor="t" anchorCtr="0">
            <a:spAutoFit/>
          </a:bodyPr>
          <a:lstStyle/>
          <a:p>
            <a:pPr>
              <a:lnSpc>
                <a:spcPct val="120000"/>
              </a:lnSpc>
            </a:pPr>
            <a:r>
              <a:rPr lang="en-US" sz="1200" b="1">
                <a:solidFill>
                  <a:schemeClr val="accent1"/>
                </a:solidFill>
              </a:rPr>
              <a:t>NPS Old Course 41 </a:t>
            </a:r>
            <a:endParaRPr sz="622" b="1">
              <a:solidFill>
                <a:schemeClr val="accent1"/>
              </a:solidFill>
            </a:endParaRPr>
          </a:p>
        </p:txBody>
      </p:sp>
      <p:sp>
        <p:nvSpPr>
          <p:cNvPr id="1136" name="Google Shape;1136;p48"/>
          <p:cNvSpPr txBox="1"/>
          <p:nvPr/>
        </p:nvSpPr>
        <p:spPr>
          <a:xfrm>
            <a:off x="9134729" y="5035100"/>
            <a:ext cx="1715862" cy="221599"/>
          </a:xfrm>
          <a:prstGeom prst="rect">
            <a:avLst/>
          </a:prstGeom>
          <a:noFill/>
          <a:ln>
            <a:noFill/>
          </a:ln>
        </p:spPr>
        <p:txBody>
          <a:bodyPr spcFirstLastPara="1" wrap="square" lIns="0" tIns="0" rIns="0" bIns="0" anchor="t" anchorCtr="0">
            <a:spAutoFit/>
          </a:bodyPr>
          <a:lstStyle/>
          <a:p>
            <a:pPr>
              <a:lnSpc>
                <a:spcPct val="120000"/>
              </a:lnSpc>
            </a:pPr>
            <a:r>
              <a:rPr lang="en-US" sz="1200" b="1">
                <a:solidFill>
                  <a:schemeClr val="accent1"/>
                </a:solidFill>
              </a:rPr>
              <a:t>NPS New Course 48 </a:t>
            </a:r>
            <a:endParaRPr sz="622" b="1">
              <a:solidFill>
                <a:schemeClr val="accent1"/>
              </a:solidFill>
            </a:endParaRPr>
          </a:p>
        </p:txBody>
      </p:sp>
      <p:sp>
        <p:nvSpPr>
          <p:cNvPr id="1137" name="Google Shape;1137;p48"/>
          <p:cNvSpPr txBox="1"/>
          <p:nvPr/>
        </p:nvSpPr>
        <p:spPr>
          <a:xfrm>
            <a:off x="7127031" y="5582207"/>
            <a:ext cx="254606" cy="147733"/>
          </a:xfrm>
          <a:prstGeom prst="rect">
            <a:avLst/>
          </a:prstGeom>
          <a:noFill/>
          <a:ln>
            <a:noFill/>
          </a:ln>
        </p:spPr>
        <p:txBody>
          <a:bodyPr spcFirstLastPara="1" wrap="square" lIns="0" tIns="0" rIns="0" bIns="0" anchor="t" anchorCtr="0">
            <a:spAutoFit/>
          </a:bodyPr>
          <a:lstStyle/>
          <a:p>
            <a:pPr>
              <a:lnSpc>
                <a:spcPct val="119916"/>
              </a:lnSpc>
            </a:pPr>
            <a:r>
              <a:rPr lang="en-US" sz="800">
                <a:solidFill>
                  <a:srgbClr val="414143"/>
                </a:solidFill>
              </a:rPr>
              <a:t>15%</a:t>
            </a:r>
            <a:endParaRPr sz="622"/>
          </a:p>
        </p:txBody>
      </p:sp>
      <p:sp>
        <p:nvSpPr>
          <p:cNvPr id="1138" name="Google Shape;1138;p48"/>
          <p:cNvSpPr txBox="1"/>
          <p:nvPr/>
        </p:nvSpPr>
        <p:spPr>
          <a:xfrm>
            <a:off x="7503493" y="5582207"/>
            <a:ext cx="254606" cy="147733"/>
          </a:xfrm>
          <a:prstGeom prst="rect">
            <a:avLst/>
          </a:prstGeom>
          <a:noFill/>
          <a:ln>
            <a:noFill/>
          </a:ln>
        </p:spPr>
        <p:txBody>
          <a:bodyPr spcFirstLastPara="1" wrap="square" lIns="0" tIns="0" rIns="0" bIns="0" anchor="t" anchorCtr="0">
            <a:spAutoFit/>
          </a:bodyPr>
          <a:lstStyle/>
          <a:p>
            <a:pPr>
              <a:lnSpc>
                <a:spcPct val="119916"/>
              </a:lnSpc>
            </a:pPr>
            <a:r>
              <a:rPr lang="en-US" sz="800">
                <a:solidFill>
                  <a:srgbClr val="414143"/>
                </a:solidFill>
              </a:rPr>
              <a:t>28%</a:t>
            </a:r>
            <a:endParaRPr sz="622"/>
          </a:p>
        </p:txBody>
      </p:sp>
      <p:sp>
        <p:nvSpPr>
          <p:cNvPr id="1139" name="Google Shape;1139;p48"/>
          <p:cNvSpPr txBox="1"/>
          <p:nvPr/>
        </p:nvSpPr>
        <p:spPr>
          <a:xfrm>
            <a:off x="8168393" y="5581311"/>
            <a:ext cx="254606" cy="147733"/>
          </a:xfrm>
          <a:prstGeom prst="rect">
            <a:avLst/>
          </a:prstGeom>
          <a:noFill/>
          <a:ln>
            <a:noFill/>
          </a:ln>
        </p:spPr>
        <p:txBody>
          <a:bodyPr spcFirstLastPara="1" wrap="square" lIns="0" tIns="0" rIns="0" bIns="0" anchor="t" anchorCtr="0">
            <a:spAutoFit/>
          </a:bodyPr>
          <a:lstStyle/>
          <a:p>
            <a:pPr>
              <a:lnSpc>
                <a:spcPct val="119916"/>
              </a:lnSpc>
            </a:pPr>
            <a:r>
              <a:rPr lang="en-US" sz="800">
                <a:solidFill>
                  <a:srgbClr val="414143"/>
                </a:solidFill>
              </a:rPr>
              <a:t>57%</a:t>
            </a:r>
            <a:endParaRPr sz="622"/>
          </a:p>
        </p:txBody>
      </p:sp>
      <p:sp>
        <p:nvSpPr>
          <p:cNvPr id="1140" name="Google Shape;1140;p48"/>
          <p:cNvSpPr txBox="1"/>
          <p:nvPr/>
        </p:nvSpPr>
        <p:spPr>
          <a:xfrm>
            <a:off x="9603500" y="5567586"/>
            <a:ext cx="254606" cy="147733"/>
          </a:xfrm>
          <a:prstGeom prst="rect">
            <a:avLst/>
          </a:prstGeom>
          <a:noFill/>
          <a:ln>
            <a:noFill/>
          </a:ln>
        </p:spPr>
        <p:txBody>
          <a:bodyPr spcFirstLastPara="1" wrap="square" lIns="0" tIns="0" rIns="0" bIns="0" anchor="t" anchorCtr="0">
            <a:spAutoFit/>
          </a:bodyPr>
          <a:lstStyle/>
          <a:p>
            <a:pPr>
              <a:lnSpc>
                <a:spcPct val="119916"/>
              </a:lnSpc>
            </a:pPr>
            <a:r>
              <a:rPr lang="en-US" sz="800">
                <a:solidFill>
                  <a:srgbClr val="414143"/>
                </a:solidFill>
              </a:rPr>
              <a:t>12%</a:t>
            </a:r>
            <a:endParaRPr sz="622"/>
          </a:p>
        </p:txBody>
      </p:sp>
      <p:sp>
        <p:nvSpPr>
          <p:cNvPr id="1141" name="Google Shape;1141;p48"/>
          <p:cNvSpPr txBox="1"/>
          <p:nvPr/>
        </p:nvSpPr>
        <p:spPr>
          <a:xfrm>
            <a:off x="9979961" y="5567586"/>
            <a:ext cx="254606" cy="147733"/>
          </a:xfrm>
          <a:prstGeom prst="rect">
            <a:avLst/>
          </a:prstGeom>
          <a:noFill/>
          <a:ln>
            <a:noFill/>
          </a:ln>
        </p:spPr>
        <p:txBody>
          <a:bodyPr spcFirstLastPara="1" wrap="square" lIns="0" tIns="0" rIns="0" bIns="0" anchor="t" anchorCtr="0">
            <a:spAutoFit/>
          </a:bodyPr>
          <a:lstStyle/>
          <a:p>
            <a:pPr>
              <a:lnSpc>
                <a:spcPct val="119916"/>
              </a:lnSpc>
            </a:pPr>
            <a:r>
              <a:rPr lang="en-US" sz="800">
                <a:solidFill>
                  <a:srgbClr val="414143"/>
                </a:solidFill>
              </a:rPr>
              <a:t>27%</a:t>
            </a:r>
            <a:endParaRPr sz="622"/>
          </a:p>
        </p:txBody>
      </p:sp>
      <p:sp>
        <p:nvSpPr>
          <p:cNvPr id="1142" name="Google Shape;1142;p48"/>
          <p:cNvSpPr txBox="1"/>
          <p:nvPr/>
        </p:nvSpPr>
        <p:spPr>
          <a:xfrm>
            <a:off x="10644862" y="5566689"/>
            <a:ext cx="254606" cy="147733"/>
          </a:xfrm>
          <a:prstGeom prst="rect">
            <a:avLst/>
          </a:prstGeom>
          <a:noFill/>
          <a:ln>
            <a:noFill/>
          </a:ln>
        </p:spPr>
        <p:txBody>
          <a:bodyPr spcFirstLastPara="1" wrap="square" lIns="0" tIns="0" rIns="0" bIns="0" anchor="t" anchorCtr="0">
            <a:spAutoFit/>
          </a:bodyPr>
          <a:lstStyle/>
          <a:p>
            <a:pPr>
              <a:lnSpc>
                <a:spcPct val="119916"/>
              </a:lnSpc>
            </a:pPr>
            <a:r>
              <a:rPr lang="en-US" sz="800">
                <a:solidFill>
                  <a:srgbClr val="414143"/>
                </a:solidFill>
              </a:rPr>
              <a:t>61%</a:t>
            </a:r>
            <a:endParaRPr sz="622"/>
          </a:p>
        </p:txBody>
      </p:sp>
      <p:sp>
        <p:nvSpPr>
          <p:cNvPr id="1143" name="Google Shape;1143;p48"/>
          <p:cNvSpPr txBox="1"/>
          <p:nvPr/>
        </p:nvSpPr>
        <p:spPr>
          <a:xfrm>
            <a:off x="305128" y="208229"/>
            <a:ext cx="11581983" cy="531684"/>
          </a:xfrm>
          <a:prstGeom prst="rect">
            <a:avLst/>
          </a:prstGeom>
          <a:noFill/>
          <a:ln>
            <a:noFill/>
          </a:ln>
        </p:spPr>
        <p:txBody>
          <a:bodyPr spcFirstLastPara="1" wrap="square" lIns="0" tIns="0" rIns="0" bIns="0" anchor="t" anchorCtr="0">
            <a:spAutoFit/>
          </a:bodyPr>
          <a:lstStyle/>
          <a:p>
            <a:pPr>
              <a:lnSpc>
                <a:spcPct val="108000"/>
              </a:lnSpc>
            </a:pPr>
            <a:r>
              <a:rPr lang="en-US" sz="3199" b="1" dirty="0">
                <a:solidFill>
                  <a:srgbClr val="FFFFFF"/>
                </a:solidFill>
                <a:latin typeface="Montserrat"/>
                <a:ea typeface="Montserrat"/>
                <a:cs typeface="Montserrat"/>
                <a:sym typeface="Montserrat"/>
              </a:rPr>
              <a:t>Revised Biology course showing great outcomes </a:t>
            </a:r>
            <a:endParaRPr sz="622" dirty="0"/>
          </a:p>
        </p:txBody>
      </p:sp>
      <p:sp>
        <p:nvSpPr>
          <p:cNvPr id="3" name="Arrow: Up 2">
            <a:extLst>
              <a:ext uri="{FF2B5EF4-FFF2-40B4-BE49-F238E27FC236}">
                <a16:creationId xmlns:a16="http://schemas.microsoft.com/office/drawing/2014/main" id="{DC35148B-6F5E-E51C-D1B1-BC4C48BE44DA}"/>
              </a:ext>
            </a:extLst>
          </p:cNvPr>
          <p:cNvSpPr/>
          <p:nvPr/>
        </p:nvSpPr>
        <p:spPr>
          <a:xfrm rot="5400000">
            <a:off x="9291615" y="1353016"/>
            <a:ext cx="484632" cy="222186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2" name="Google Shape;1122;p48">
            <a:extLst>
              <a:ext uri="{FF2B5EF4-FFF2-40B4-BE49-F238E27FC236}">
                <a16:creationId xmlns:a16="http://schemas.microsoft.com/office/drawing/2014/main" id="{1FFEA775-0E22-82A5-CE8A-5B1B170B55EC}"/>
              </a:ext>
            </a:extLst>
          </p:cNvPr>
          <p:cNvSpPr/>
          <p:nvPr/>
        </p:nvSpPr>
        <p:spPr>
          <a:xfrm>
            <a:off x="-37213" y="-10979"/>
            <a:ext cx="12266529" cy="1160923"/>
          </a:xfrm>
          <a:custGeom>
            <a:avLst/>
            <a:gdLst/>
            <a:ahLst/>
            <a:cxnLst/>
            <a:rect l="l" t="t" r="r" b="b"/>
            <a:pathLst>
              <a:path w="24539448" h="1630172" extrusionOk="0">
                <a:moveTo>
                  <a:pt x="0" y="0"/>
                </a:moveTo>
                <a:lnTo>
                  <a:pt x="24539448" y="0"/>
                </a:lnTo>
                <a:lnTo>
                  <a:pt x="24539448" y="1630172"/>
                </a:lnTo>
                <a:lnTo>
                  <a:pt x="0" y="1630172"/>
                </a:lnTo>
                <a:close/>
              </a:path>
            </a:pathLst>
          </a:custGeom>
          <a:solidFill>
            <a:srgbClr val="007071"/>
          </a:solidFill>
          <a:ln>
            <a:noFill/>
          </a:ln>
        </p:spPr>
        <p:txBody>
          <a:bodyPr/>
          <a:lstStyle/>
          <a:p>
            <a:endParaRPr lang="en-US" sz="622"/>
          </a:p>
        </p:txBody>
      </p:sp>
      <p:pic>
        <p:nvPicPr>
          <p:cNvPr id="330" name="Google Shape;330;p21" descr="preencoded.png"/>
          <p:cNvPicPr preferRelativeResize="0"/>
          <p:nvPr/>
        </p:nvPicPr>
        <p:blipFill rotWithShape="1">
          <a:blip r:embed="rId3">
            <a:alphaModFix/>
          </a:blip>
          <a:srcRect/>
          <a:stretch/>
        </p:blipFill>
        <p:spPr>
          <a:xfrm>
            <a:off x="985583" y="2064106"/>
            <a:ext cx="4894575" cy="3961368"/>
          </a:xfrm>
          <a:prstGeom prst="rect">
            <a:avLst/>
          </a:prstGeom>
          <a:noFill/>
          <a:ln>
            <a:noFill/>
          </a:ln>
        </p:spPr>
      </p:pic>
      <p:pic>
        <p:nvPicPr>
          <p:cNvPr id="331" name="Google Shape;331;p21" descr="preencoded.png"/>
          <p:cNvPicPr preferRelativeResize="0"/>
          <p:nvPr/>
        </p:nvPicPr>
        <p:blipFill rotWithShape="1">
          <a:blip r:embed="rId3">
            <a:alphaModFix/>
          </a:blip>
          <a:srcRect/>
          <a:stretch/>
        </p:blipFill>
        <p:spPr>
          <a:xfrm>
            <a:off x="6305497" y="2064106"/>
            <a:ext cx="4894575" cy="3961368"/>
          </a:xfrm>
          <a:prstGeom prst="rect">
            <a:avLst/>
          </a:prstGeom>
          <a:noFill/>
          <a:ln>
            <a:noFill/>
          </a:ln>
        </p:spPr>
      </p:pic>
      <p:pic>
        <p:nvPicPr>
          <p:cNvPr id="332" name="Google Shape;332;p21" descr="preencoded.png"/>
          <p:cNvPicPr preferRelativeResize="0"/>
          <p:nvPr/>
        </p:nvPicPr>
        <p:blipFill rotWithShape="1">
          <a:blip r:embed="rId4">
            <a:alphaModFix/>
            <a:duotone>
              <a:schemeClr val="accent1">
                <a:shade val="45000"/>
                <a:satMod val="135000"/>
              </a:schemeClr>
              <a:prstClr val="white"/>
            </a:duotone>
          </a:blip>
          <a:srcRect/>
          <a:stretch/>
        </p:blipFill>
        <p:spPr>
          <a:xfrm>
            <a:off x="985583" y="2064106"/>
            <a:ext cx="10214489" cy="4075638"/>
          </a:xfrm>
          <a:prstGeom prst="rect">
            <a:avLst/>
          </a:prstGeom>
          <a:noFill/>
          <a:ln>
            <a:solidFill>
              <a:schemeClr val="accent1"/>
            </a:solidFill>
          </a:ln>
        </p:spPr>
      </p:pic>
      <p:pic>
        <p:nvPicPr>
          <p:cNvPr id="334" name="Google Shape;334;p21" descr="preencoded.png"/>
          <p:cNvPicPr preferRelativeResize="0"/>
          <p:nvPr/>
        </p:nvPicPr>
        <p:blipFill rotWithShape="1">
          <a:blip r:embed="rId5">
            <a:alphaModFix/>
            <a:duotone>
              <a:prstClr val="black"/>
              <a:schemeClr val="accent2">
                <a:tint val="45000"/>
                <a:satMod val="400000"/>
              </a:schemeClr>
            </a:duotone>
          </a:blip>
          <a:srcRect/>
          <a:stretch/>
        </p:blipFill>
        <p:spPr>
          <a:xfrm>
            <a:off x="9136859" y="2832257"/>
            <a:ext cx="1357841" cy="1745795"/>
          </a:xfrm>
          <a:prstGeom prst="rect">
            <a:avLst/>
          </a:prstGeom>
          <a:noFill/>
          <a:ln>
            <a:noFill/>
          </a:ln>
        </p:spPr>
      </p:pic>
      <p:pic>
        <p:nvPicPr>
          <p:cNvPr id="335" name="Google Shape;335;p21" descr="preencoded.png"/>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Lst>
          </a:blip>
          <a:srcRect/>
          <a:stretch/>
        </p:blipFill>
        <p:spPr>
          <a:xfrm>
            <a:off x="3899473" y="2832257"/>
            <a:ext cx="1357841" cy="1745795"/>
          </a:xfrm>
          <a:prstGeom prst="rect">
            <a:avLst/>
          </a:prstGeom>
          <a:noFill/>
          <a:ln>
            <a:noFill/>
          </a:ln>
        </p:spPr>
      </p:pic>
      <p:pic>
        <p:nvPicPr>
          <p:cNvPr id="336" name="Google Shape;336;p21" descr="preencoded.png"/>
          <p:cNvPicPr preferRelativeResize="0"/>
          <p:nvPr/>
        </p:nvPicPr>
        <p:blipFill rotWithShape="1">
          <a:blip r:embed="rId8">
            <a:alphaModFix/>
          </a:blip>
          <a:srcRect/>
          <a:stretch/>
        </p:blipFill>
        <p:spPr>
          <a:xfrm>
            <a:off x="7118085" y="3143326"/>
            <a:ext cx="1163863" cy="1435431"/>
          </a:xfrm>
          <a:prstGeom prst="rect">
            <a:avLst/>
          </a:prstGeom>
          <a:noFill/>
          <a:ln>
            <a:noFill/>
          </a:ln>
        </p:spPr>
      </p:pic>
      <p:pic>
        <p:nvPicPr>
          <p:cNvPr id="337" name="Google Shape;337;p21" descr="preencoded.png"/>
          <p:cNvPicPr preferRelativeResize="0"/>
          <p:nvPr/>
        </p:nvPicPr>
        <p:blipFill rotWithShape="1">
          <a:blip r:embed="rId9">
            <a:alphaModFix/>
            <a:grayscl/>
          </a:blip>
          <a:srcRect/>
          <a:stretch/>
        </p:blipFill>
        <p:spPr>
          <a:xfrm>
            <a:off x="1804519" y="3143326"/>
            <a:ext cx="1163863" cy="1435431"/>
          </a:xfrm>
          <a:prstGeom prst="rect">
            <a:avLst/>
          </a:prstGeom>
          <a:noFill/>
          <a:ln>
            <a:noFill/>
          </a:ln>
        </p:spPr>
      </p:pic>
      <p:sp>
        <p:nvSpPr>
          <p:cNvPr id="338" name="Google Shape;338;p21"/>
          <p:cNvSpPr/>
          <p:nvPr/>
        </p:nvSpPr>
        <p:spPr>
          <a:xfrm>
            <a:off x="-4761" y="311962"/>
            <a:ext cx="12201522" cy="552306"/>
          </a:xfrm>
          <a:prstGeom prst="rect">
            <a:avLst/>
          </a:prstGeom>
          <a:noFill/>
          <a:ln>
            <a:noFill/>
          </a:ln>
        </p:spPr>
        <p:txBody>
          <a:bodyPr spcFirstLastPara="1" wrap="square" lIns="0" tIns="0" rIns="0" bIns="0" anchor="t" anchorCtr="0">
            <a:noAutofit/>
          </a:bodyPr>
          <a:lstStyle/>
          <a:p>
            <a:pPr algn="ctr">
              <a:buClr>
                <a:srgbClr val="FFFFFF"/>
              </a:buClr>
              <a:buSzPts val="6000"/>
            </a:pPr>
            <a:r>
              <a:rPr lang="en-US" sz="3999" b="1" dirty="0">
                <a:solidFill>
                  <a:srgbClr val="FFFFFF"/>
                </a:solidFill>
                <a:latin typeface="Arial" panose="020B0604020202020204" pitchFamily="34" charset="0"/>
                <a:ea typeface="Nunito Sans Black"/>
                <a:cs typeface="Arial" panose="020B0604020202020204" pitchFamily="34" charset="0"/>
                <a:sym typeface="Nunito Sans Black"/>
              </a:rPr>
              <a:t>ENGAGEMENT </a:t>
            </a:r>
            <a:r>
              <a:rPr lang="en-US" sz="3999" b="1" dirty="0">
                <a:solidFill>
                  <a:schemeClr val="accent3"/>
                </a:solidFill>
                <a:latin typeface="Arial" panose="020B0604020202020204" pitchFamily="34" charset="0"/>
                <a:ea typeface="Nunito Sans Black"/>
                <a:cs typeface="Arial" panose="020B0604020202020204" pitchFamily="34" charset="0"/>
                <a:sym typeface="Nunito Sans Black"/>
              </a:rPr>
              <a:t>&amp; PROGRESSION</a:t>
            </a:r>
            <a:endParaRPr sz="3999" b="1" dirty="0">
              <a:solidFill>
                <a:schemeClr val="accent3"/>
              </a:solidFill>
              <a:latin typeface="Arial" panose="020B0604020202020204" pitchFamily="34" charset="0"/>
              <a:ea typeface="Calibri"/>
              <a:cs typeface="Arial" panose="020B0604020202020204" pitchFamily="34" charset="0"/>
              <a:sym typeface="Calibri"/>
            </a:endParaRPr>
          </a:p>
        </p:txBody>
      </p:sp>
      <p:sp>
        <p:nvSpPr>
          <p:cNvPr id="339" name="Google Shape;339;p21"/>
          <p:cNvSpPr/>
          <p:nvPr/>
        </p:nvSpPr>
        <p:spPr>
          <a:xfrm>
            <a:off x="-4760" y="1264215"/>
            <a:ext cx="12207870" cy="634835"/>
          </a:xfrm>
          <a:prstGeom prst="rect">
            <a:avLst/>
          </a:prstGeom>
          <a:noFill/>
          <a:ln>
            <a:noFill/>
          </a:ln>
        </p:spPr>
        <p:txBody>
          <a:bodyPr spcFirstLastPara="1" wrap="square" lIns="0" tIns="0" rIns="0" bIns="0" anchor="t" anchorCtr="0">
            <a:noAutofit/>
          </a:bodyPr>
          <a:lstStyle/>
          <a:p>
            <a:pPr algn="ctr">
              <a:lnSpc>
                <a:spcPct val="208333"/>
              </a:lnSpc>
              <a:buSzPts val="3600"/>
            </a:pPr>
            <a:r>
              <a:rPr lang="en-US" sz="2399" b="1" dirty="0">
                <a:solidFill>
                  <a:schemeClr val="accent1"/>
                </a:solidFill>
                <a:latin typeface="Arial" panose="020B0604020202020204" pitchFamily="34" charset="0"/>
                <a:ea typeface="Nunito Sans"/>
                <a:cs typeface="Arial" panose="020B0604020202020204" pitchFamily="34" charset="0"/>
                <a:sym typeface="Nunito Sans"/>
              </a:rPr>
              <a:t>Completion Rates</a:t>
            </a:r>
            <a:endParaRPr sz="2399" dirty="0">
              <a:solidFill>
                <a:schemeClr val="accent1"/>
              </a:solidFill>
              <a:latin typeface="Arial" panose="020B0604020202020204" pitchFamily="34" charset="0"/>
              <a:ea typeface="Calibri"/>
              <a:cs typeface="Arial" panose="020B0604020202020204" pitchFamily="34" charset="0"/>
              <a:sym typeface="Calibri"/>
            </a:endParaRPr>
          </a:p>
        </p:txBody>
      </p:sp>
      <p:sp>
        <p:nvSpPr>
          <p:cNvPr id="340" name="Google Shape;340;p21"/>
          <p:cNvSpPr/>
          <p:nvPr/>
        </p:nvSpPr>
        <p:spPr>
          <a:xfrm>
            <a:off x="6680048" y="4749457"/>
            <a:ext cx="2050516" cy="964949"/>
          </a:xfrm>
          <a:prstGeom prst="rect">
            <a:avLst/>
          </a:prstGeom>
          <a:noFill/>
          <a:ln>
            <a:noFill/>
          </a:ln>
        </p:spPr>
        <p:txBody>
          <a:bodyPr spcFirstLastPara="1" wrap="square" lIns="0" tIns="0" rIns="0" bIns="0" anchor="t" anchorCtr="0">
            <a:noAutofit/>
          </a:bodyPr>
          <a:lstStyle/>
          <a:p>
            <a:pPr algn="ctr">
              <a:lnSpc>
                <a:spcPct val="142857"/>
              </a:lnSpc>
              <a:buClr>
                <a:srgbClr val="082C4D"/>
              </a:buClr>
              <a:buSzPts val="5250"/>
            </a:pPr>
            <a:r>
              <a:rPr lang="en-US" sz="3499" b="1" dirty="0">
                <a:latin typeface="Arial" panose="020B0604020202020204" pitchFamily="34" charset="0"/>
                <a:ea typeface="Nunito Sans"/>
                <a:cs typeface="Arial" panose="020B0604020202020204" pitchFamily="34" charset="0"/>
                <a:sym typeface="Nunito Sans"/>
              </a:rPr>
              <a:t>39%</a:t>
            </a:r>
            <a:br>
              <a:rPr lang="en-US" sz="3499" b="1" dirty="0">
                <a:latin typeface="Arial" panose="020B0604020202020204" pitchFamily="34" charset="0"/>
                <a:ea typeface="Nunito Sans"/>
                <a:cs typeface="Arial" panose="020B0604020202020204" pitchFamily="34" charset="0"/>
                <a:sym typeface="Nunito Sans"/>
              </a:rPr>
            </a:br>
            <a:r>
              <a:rPr lang="en-US" sz="2399" dirty="0">
                <a:latin typeface="Arial" panose="020B0604020202020204" pitchFamily="34" charset="0"/>
                <a:ea typeface="Nunito Sans"/>
                <a:cs typeface="Arial" panose="020B0604020202020204" pitchFamily="34" charset="0"/>
                <a:sym typeface="Nunito Sans"/>
              </a:rPr>
              <a:t>Pre-Revision</a:t>
            </a:r>
            <a:endParaRPr sz="3499" dirty="0">
              <a:latin typeface="Arial" panose="020B0604020202020204" pitchFamily="34" charset="0"/>
              <a:ea typeface="Calibri"/>
              <a:cs typeface="Arial" panose="020B0604020202020204" pitchFamily="34" charset="0"/>
              <a:sym typeface="Calibri"/>
            </a:endParaRPr>
          </a:p>
        </p:txBody>
      </p:sp>
      <p:sp>
        <p:nvSpPr>
          <p:cNvPr id="341" name="Google Shape;341;p21"/>
          <p:cNvSpPr/>
          <p:nvPr/>
        </p:nvSpPr>
        <p:spPr>
          <a:xfrm>
            <a:off x="1366482" y="4749457"/>
            <a:ext cx="2050516" cy="964949"/>
          </a:xfrm>
          <a:prstGeom prst="rect">
            <a:avLst/>
          </a:prstGeom>
          <a:noFill/>
          <a:ln>
            <a:noFill/>
          </a:ln>
        </p:spPr>
        <p:txBody>
          <a:bodyPr spcFirstLastPara="1" wrap="square" lIns="0" tIns="0" rIns="0" bIns="0" anchor="t" anchorCtr="0">
            <a:noAutofit/>
          </a:bodyPr>
          <a:lstStyle/>
          <a:p>
            <a:pPr algn="ctr">
              <a:lnSpc>
                <a:spcPct val="142857"/>
              </a:lnSpc>
              <a:buClr>
                <a:srgbClr val="082C4D"/>
              </a:buClr>
              <a:buSzPts val="5250"/>
            </a:pPr>
            <a:r>
              <a:rPr lang="en-US" sz="3499" b="1" dirty="0">
                <a:latin typeface="Arial" panose="020B0604020202020204" pitchFamily="34" charset="0"/>
                <a:ea typeface="Nunito Sans"/>
                <a:cs typeface="Arial" panose="020B0604020202020204" pitchFamily="34" charset="0"/>
                <a:sym typeface="Nunito Sans"/>
              </a:rPr>
              <a:t>73%</a:t>
            </a:r>
            <a:br>
              <a:rPr lang="en-US" sz="3499" b="1" dirty="0">
                <a:latin typeface="Arial" panose="020B0604020202020204" pitchFamily="34" charset="0"/>
                <a:ea typeface="Nunito Sans"/>
                <a:cs typeface="Arial" panose="020B0604020202020204" pitchFamily="34" charset="0"/>
                <a:sym typeface="Nunito Sans"/>
              </a:rPr>
            </a:br>
            <a:r>
              <a:rPr lang="en-US" sz="2399" dirty="0">
                <a:latin typeface="Arial" panose="020B0604020202020204" pitchFamily="34" charset="0"/>
                <a:ea typeface="Nunito Sans"/>
                <a:cs typeface="Arial" panose="020B0604020202020204" pitchFamily="34" charset="0"/>
                <a:sym typeface="Nunito Sans"/>
              </a:rPr>
              <a:t>Pre-Revision</a:t>
            </a:r>
            <a:endParaRPr sz="3499" dirty="0">
              <a:latin typeface="Arial" panose="020B0604020202020204" pitchFamily="34" charset="0"/>
              <a:ea typeface="Calibri"/>
              <a:cs typeface="Arial" panose="020B0604020202020204" pitchFamily="34" charset="0"/>
              <a:sym typeface="Calibri"/>
            </a:endParaRPr>
          </a:p>
        </p:txBody>
      </p:sp>
      <p:sp>
        <p:nvSpPr>
          <p:cNvPr id="342" name="Google Shape;342;p21"/>
          <p:cNvSpPr/>
          <p:nvPr/>
        </p:nvSpPr>
        <p:spPr>
          <a:xfrm>
            <a:off x="979233" y="2159331"/>
            <a:ext cx="4913620" cy="476126"/>
          </a:xfrm>
          <a:prstGeom prst="rect">
            <a:avLst/>
          </a:prstGeom>
          <a:noFill/>
          <a:ln>
            <a:noFill/>
          </a:ln>
        </p:spPr>
        <p:txBody>
          <a:bodyPr spcFirstLastPara="1" wrap="square" lIns="0" tIns="0" rIns="0" bIns="0" anchor="t" anchorCtr="0">
            <a:noAutofit/>
          </a:bodyPr>
          <a:lstStyle/>
          <a:p>
            <a:pPr algn="ctr">
              <a:lnSpc>
                <a:spcPct val="156250"/>
              </a:lnSpc>
              <a:buClr>
                <a:srgbClr val="FFFFFF"/>
              </a:buClr>
              <a:buSzPts val="3600"/>
            </a:pPr>
            <a:r>
              <a:rPr lang="en-US" sz="2399" b="1" dirty="0">
                <a:solidFill>
                  <a:srgbClr val="FFFFFF"/>
                </a:solidFill>
                <a:latin typeface="Arial" panose="020B0604020202020204" pitchFamily="34" charset="0"/>
                <a:ea typeface="Nunito Sans"/>
                <a:cs typeface="Arial" panose="020B0604020202020204" pitchFamily="34" charset="0"/>
                <a:sym typeface="Nunito Sans"/>
              </a:rPr>
              <a:t>DNT001</a:t>
            </a:r>
            <a:endParaRPr sz="2399" dirty="0">
              <a:solidFill>
                <a:schemeClr val="dk1"/>
              </a:solidFill>
              <a:latin typeface="Arial" panose="020B0604020202020204" pitchFamily="34" charset="0"/>
              <a:ea typeface="Calibri"/>
              <a:cs typeface="Arial" panose="020B0604020202020204" pitchFamily="34" charset="0"/>
              <a:sym typeface="Calibri"/>
            </a:endParaRPr>
          </a:p>
        </p:txBody>
      </p:sp>
      <p:sp>
        <p:nvSpPr>
          <p:cNvPr id="343" name="Google Shape;343;p21"/>
          <p:cNvSpPr/>
          <p:nvPr/>
        </p:nvSpPr>
        <p:spPr>
          <a:xfrm>
            <a:off x="6299147" y="2159331"/>
            <a:ext cx="4913620" cy="476126"/>
          </a:xfrm>
          <a:prstGeom prst="rect">
            <a:avLst/>
          </a:prstGeom>
          <a:noFill/>
          <a:ln>
            <a:noFill/>
          </a:ln>
        </p:spPr>
        <p:txBody>
          <a:bodyPr spcFirstLastPara="1" wrap="square" lIns="0" tIns="0" rIns="0" bIns="0" anchor="t" anchorCtr="0">
            <a:noAutofit/>
          </a:bodyPr>
          <a:lstStyle/>
          <a:p>
            <a:pPr algn="ctr">
              <a:lnSpc>
                <a:spcPct val="156250"/>
              </a:lnSpc>
              <a:buClr>
                <a:srgbClr val="FFFFFF"/>
              </a:buClr>
              <a:buSzPts val="3600"/>
            </a:pPr>
            <a:r>
              <a:rPr lang="en-US" sz="2399" b="1" dirty="0">
                <a:solidFill>
                  <a:srgbClr val="FFFFFF"/>
                </a:solidFill>
                <a:latin typeface="Arial" panose="020B0604020202020204" pitchFamily="34" charset="0"/>
                <a:ea typeface="Nunito Sans"/>
                <a:cs typeface="Arial" panose="020B0604020202020204" pitchFamily="34" charset="0"/>
                <a:sym typeface="Nunito Sans"/>
              </a:rPr>
              <a:t>DNT002</a:t>
            </a:r>
            <a:endParaRPr sz="2399" dirty="0">
              <a:solidFill>
                <a:schemeClr val="dk1"/>
              </a:solidFill>
              <a:latin typeface="Arial" panose="020B0604020202020204" pitchFamily="34" charset="0"/>
              <a:ea typeface="Calibri"/>
              <a:cs typeface="Arial" panose="020B0604020202020204" pitchFamily="34" charset="0"/>
              <a:sym typeface="Calibri"/>
            </a:endParaRPr>
          </a:p>
        </p:txBody>
      </p:sp>
      <p:sp>
        <p:nvSpPr>
          <p:cNvPr id="344" name="Google Shape;344;p21"/>
          <p:cNvSpPr/>
          <p:nvPr/>
        </p:nvSpPr>
        <p:spPr>
          <a:xfrm>
            <a:off x="8775002" y="4749457"/>
            <a:ext cx="2050516" cy="964949"/>
          </a:xfrm>
          <a:prstGeom prst="rect">
            <a:avLst/>
          </a:prstGeom>
          <a:noFill/>
          <a:ln>
            <a:noFill/>
          </a:ln>
        </p:spPr>
        <p:txBody>
          <a:bodyPr spcFirstLastPara="1" wrap="square" lIns="0" tIns="0" rIns="0" bIns="0" anchor="t" anchorCtr="0">
            <a:noAutofit/>
          </a:bodyPr>
          <a:lstStyle/>
          <a:p>
            <a:pPr algn="ctr">
              <a:lnSpc>
                <a:spcPct val="142857"/>
              </a:lnSpc>
              <a:buClr>
                <a:srgbClr val="3EB58A"/>
              </a:buClr>
              <a:buSzPts val="5250"/>
            </a:pPr>
            <a:r>
              <a:rPr lang="en-US" sz="3499" b="1" dirty="0">
                <a:solidFill>
                  <a:schemeClr val="accent1"/>
                </a:solidFill>
                <a:latin typeface="Arial" panose="020B0604020202020204" pitchFamily="34" charset="0"/>
                <a:ea typeface="Nunito Sans"/>
                <a:cs typeface="Arial" panose="020B0604020202020204" pitchFamily="34" charset="0"/>
                <a:sym typeface="Nunito Sans"/>
              </a:rPr>
              <a:t>60%</a:t>
            </a:r>
            <a:br>
              <a:rPr lang="en-US" sz="3499" b="1" dirty="0">
                <a:solidFill>
                  <a:schemeClr val="accent1"/>
                </a:solidFill>
                <a:latin typeface="Arial" panose="020B0604020202020204" pitchFamily="34" charset="0"/>
                <a:ea typeface="Nunito Sans"/>
                <a:cs typeface="Arial" panose="020B0604020202020204" pitchFamily="34" charset="0"/>
                <a:sym typeface="Nunito Sans"/>
              </a:rPr>
            </a:br>
            <a:r>
              <a:rPr lang="en-US" sz="2399" dirty="0">
                <a:solidFill>
                  <a:schemeClr val="accent1"/>
                </a:solidFill>
                <a:latin typeface="Arial" panose="020B0604020202020204" pitchFamily="34" charset="0"/>
                <a:ea typeface="Nunito Sans"/>
                <a:cs typeface="Arial" panose="020B0604020202020204" pitchFamily="34" charset="0"/>
                <a:sym typeface="Nunito Sans"/>
              </a:rPr>
              <a:t>Post-Revision</a:t>
            </a:r>
            <a:endParaRPr sz="3499" dirty="0">
              <a:solidFill>
                <a:schemeClr val="accent1"/>
              </a:solidFill>
              <a:latin typeface="Arial" panose="020B0604020202020204" pitchFamily="34" charset="0"/>
              <a:ea typeface="Calibri"/>
              <a:cs typeface="Arial" panose="020B0604020202020204" pitchFamily="34" charset="0"/>
              <a:sym typeface="Calibri"/>
            </a:endParaRPr>
          </a:p>
        </p:txBody>
      </p:sp>
      <p:sp>
        <p:nvSpPr>
          <p:cNvPr id="345" name="Google Shape;345;p21"/>
          <p:cNvSpPr/>
          <p:nvPr/>
        </p:nvSpPr>
        <p:spPr>
          <a:xfrm>
            <a:off x="3461437" y="4749457"/>
            <a:ext cx="2050516" cy="964949"/>
          </a:xfrm>
          <a:prstGeom prst="rect">
            <a:avLst/>
          </a:prstGeom>
          <a:noFill/>
          <a:ln>
            <a:noFill/>
          </a:ln>
        </p:spPr>
        <p:txBody>
          <a:bodyPr spcFirstLastPara="1" wrap="square" lIns="0" tIns="0" rIns="0" bIns="0" anchor="t" anchorCtr="0">
            <a:noAutofit/>
          </a:bodyPr>
          <a:lstStyle/>
          <a:p>
            <a:pPr algn="ctr">
              <a:lnSpc>
                <a:spcPct val="142857"/>
              </a:lnSpc>
              <a:buClr>
                <a:srgbClr val="0071F3"/>
              </a:buClr>
              <a:buSzPts val="5250"/>
            </a:pPr>
            <a:r>
              <a:rPr lang="en-US" sz="3499" b="1" dirty="0">
                <a:solidFill>
                  <a:schemeClr val="accent1"/>
                </a:solidFill>
                <a:latin typeface="Arial" panose="020B0604020202020204" pitchFamily="34" charset="0"/>
                <a:ea typeface="Nunito Sans"/>
                <a:cs typeface="Arial" panose="020B0604020202020204" pitchFamily="34" charset="0"/>
                <a:sym typeface="Nunito Sans"/>
              </a:rPr>
              <a:t>92%</a:t>
            </a:r>
            <a:br>
              <a:rPr lang="en-US" sz="3499" b="1" dirty="0">
                <a:solidFill>
                  <a:schemeClr val="accent1"/>
                </a:solidFill>
                <a:latin typeface="Arial" panose="020B0604020202020204" pitchFamily="34" charset="0"/>
                <a:ea typeface="Nunito Sans"/>
                <a:cs typeface="Arial" panose="020B0604020202020204" pitchFamily="34" charset="0"/>
                <a:sym typeface="Nunito Sans"/>
              </a:rPr>
            </a:br>
            <a:r>
              <a:rPr lang="en-US" sz="2399" dirty="0">
                <a:solidFill>
                  <a:schemeClr val="accent1"/>
                </a:solidFill>
                <a:latin typeface="Arial" panose="020B0604020202020204" pitchFamily="34" charset="0"/>
                <a:ea typeface="Nunito Sans"/>
                <a:cs typeface="Arial" panose="020B0604020202020204" pitchFamily="34" charset="0"/>
                <a:sym typeface="Nunito Sans"/>
              </a:rPr>
              <a:t>Post-Revision</a:t>
            </a:r>
            <a:endParaRPr sz="3499" dirty="0">
              <a:solidFill>
                <a:schemeClr val="accent1"/>
              </a:solidFill>
              <a:latin typeface="Arial" panose="020B0604020202020204" pitchFamily="34" charset="0"/>
              <a:ea typeface="Calibri"/>
              <a:cs typeface="Arial" panose="020B0604020202020204" pitchFamily="34" charset="0"/>
              <a:sym typeface="Calibri"/>
            </a:endParaRPr>
          </a:p>
        </p:txBody>
      </p:sp>
      <p:sp>
        <p:nvSpPr>
          <p:cNvPr id="346" name="Google Shape;346;p21"/>
          <p:cNvSpPr/>
          <p:nvPr/>
        </p:nvSpPr>
        <p:spPr>
          <a:xfrm>
            <a:off x="-4761" y="6323846"/>
            <a:ext cx="12201522" cy="222192"/>
          </a:xfrm>
          <a:prstGeom prst="rect">
            <a:avLst/>
          </a:prstGeom>
          <a:noFill/>
          <a:ln>
            <a:noFill/>
          </a:ln>
        </p:spPr>
        <p:txBody>
          <a:bodyPr spcFirstLastPara="1" wrap="square" lIns="0" tIns="0" rIns="0" bIns="0" anchor="t" anchorCtr="0">
            <a:noAutofit/>
          </a:bodyPr>
          <a:lstStyle/>
          <a:p>
            <a:pPr algn="ctr">
              <a:lnSpc>
                <a:spcPct val="134615"/>
              </a:lnSpc>
              <a:buClr>
                <a:srgbClr val="757779"/>
              </a:buClr>
              <a:buSzPts val="1950"/>
            </a:pPr>
            <a:r>
              <a:rPr lang="en-US" sz="1300" dirty="0">
                <a:latin typeface="Arial" panose="020B0604020202020204" pitchFamily="34" charset="0"/>
                <a:ea typeface="Nunito Sans"/>
                <a:cs typeface="Arial" panose="020B0604020202020204" pitchFamily="34" charset="0"/>
                <a:sym typeface="Nunito Sans"/>
              </a:rPr>
              <a:t>Post-revision completion rates reflect date range from 2/1/2024-8/1/2024.</a:t>
            </a:r>
            <a:endParaRPr sz="1300"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5452-C171-7812-61BA-A9297FB9E9FB}"/>
            </a:ext>
          </a:extLst>
        </p:cNvPr>
        <p:cNvGrpSpPr/>
        <p:nvPr/>
      </p:nvGrpSpPr>
      <p:grpSpPr>
        <a:xfrm>
          <a:off x="0" y="0"/>
          <a:ext cx="0" cy="0"/>
          <a:chOff x="0" y="0"/>
          <a:chExt cx="0" cy="0"/>
        </a:xfrm>
      </p:grpSpPr>
      <p:pic>
        <p:nvPicPr>
          <p:cNvPr id="205" name="Picture 204">
            <a:extLst>
              <a:ext uri="{FF2B5EF4-FFF2-40B4-BE49-F238E27FC236}">
                <a16:creationId xmlns:a16="http://schemas.microsoft.com/office/drawing/2014/main" id="{4F17756B-6545-D327-A736-B7C9A9AB2CBB}"/>
              </a:ext>
            </a:extLst>
          </p:cNvPr>
          <p:cNvPicPr>
            <a:picLocks noChangeAspect="1"/>
          </p:cNvPicPr>
          <p:nvPr/>
        </p:nvPicPr>
        <p:blipFill>
          <a:blip r:embed="rId4" cstate="screen">
            <a:extLst>
              <a:ext uri="{28A0092B-C50C-407E-A947-70E740481C1C}">
                <a14:useLocalDpi xmlns:a14="http://schemas.microsoft.com/office/drawing/2010/main"/>
              </a:ext>
            </a:extLst>
          </a:blip>
          <a:srcRect t="4004" b="4004"/>
          <a:stretch/>
        </p:blipFill>
        <p:spPr>
          <a:xfrm flipH="1">
            <a:off x="-7620" y="4230298"/>
            <a:ext cx="4287322" cy="2628990"/>
          </a:xfrm>
          <a:custGeom>
            <a:avLst/>
            <a:gdLst>
              <a:gd name="connsiteX0" fmla="*/ 2775432 w 4287322"/>
              <a:gd name="connsiteY0" fmla="*/ 0 h 2628990"/>
              <a:gd name="connsiteX1" fmla="*/ 2127977 w 4287322"/>
              <a:gd name="connsiteY1" fmla="*/ 268185 h 2628990"/>
              <a:gd name="connsiteX2" fmla="*/ 252661 w 4287322"/>
              <a:gd name="connsiteY2" fmla="*/ 2143500 h 2628990"/>
              <a:gd name="connsiteX3" fmla="*/ 1238 w 4287322"/>
              <a:gd name="connsiteY3" fmla="*/ 2616074 h 2628990"/>
              <a:gd name="connsiteX4" fmla="*/ 0 w 4287322"/>
              <a:gd name="connsiteY4" fmla="*/ 2628990 h 2628990"/>
              <a:gd name="connsiteX5" fmla="*/ 4287322 w 4287322"/>
              <a:gd name="connsiteY5" fmla="*/ 2628990 h 2628990"/>
              <a:gd name="connsiteX6" fmla="*/ 4287321 w 4287322"/>
              <a:gd name="connsiteY6" fmla="*/ 1132617 h 2628990"/>
              <a:gd name="connsiteX7" fmla="*/ 3422888 w 4287322"/>
              <a:gd name="connsiteY7" fmla="*/ 268185 h 2628990"/>
              <a:gd name="connsiteX8" fmla="*/ 2775432 w 4287322"/>
              <a:gd name="connsiteY8" fmla="*/ 0 h 26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7322" h="2628990">
                <a:moveTo>
                  <a:pt x="2775432" y="0"/>
                </a:moveTo>
                <a:cubicBezTo>
                  <a:pt x="2541100" y="0"/>
                  <a:pt x="2306767" y="89395"/>
                  <a:pt x="2127977" y="268185"/>
                </a:cubicBezTo>
                <a:lnTo>
                  <a:pt x="252661" y="2143500"/>
                </a:lnTo>
                <a:cubicBezTo>
                  <a:pt x="118569" y="2277593"/>
                  <a:pt x="34761" y="2442927"/>
                  <a:pt x="1238" y="2616074"/>
                </a:cubicBezTo>
                <a:lnTo>
                  <a:pt x="0" y="2628990"/>
                </a:lnTo>
                <a:lnTo>
                  <a:pt x="4287322" y="2628990"/>
                </a:lnTo>
                <a:lnTo>
                  <a:pt x="4287321" y="1132617"/>
                </a:lnTo>
                <a:lnTo>
                  <a:pt x="3422888" y="268185"/>
                </a:lnTo>
                <a:cubicBezTo>
                  <a:pt x="3244098" y="89395"/>
                  <a:pt x="3009765" y="0"/>
                  <a:pt x="2775432" y="0"/>
                </a:cubicBezTo>
                <a:close/>
              </a:path>
            </a:pathLst>
          </a:custGeom>
        </p:spPr>
      </p:pic>
      <p:sp>
        <p:nvSpPr>
          <p:cNvPr id="61" name="Google Shape;1206;p8">
            <a:extLst>
              <a:ext uri="{FF2B5EF4-FFF2-40B4-BE49-F238E27FC236}">
                <a16:creationId xmlns:a16="http://schemas.microsoft.com/office/drawing/2014/main" id="{76412AC6-58A4-6596-4A16-5146FE4D66A7}"/>
              </a:ext>
            </a:extLst>
          </p:cNvPr>
          <p:cNvSpPr/>
          <p:nvPr/>
        </p:nvSpPr>
        <p:spPr>
          <a:xfrm rot="8100000">
            <a:off x="219509" y="4386359"/>
            <a:ext cx="3196229" cy="4089690"/>
          </a:xfrm>
          <a:custGeom>
            <a:avLst/>
            <a:gdLst/>
            <a:ahLst/>
            <a:cxnLst/>
            <a:rect l="l" t="t" r="r" b="b"/>
            <a:pathLst>
              <a:path w="2249916" h="2878848" extrusionOk="0">
                <a:moveTo>
                  <a:pt x="2249916" y="2134025"/>
                </a:moveTo>
                <a:lnTo>
                  <a:pt x="115891" y="0"/>
                </a:lnTo>
                <a:lnTo>
                  <a:pt x="110078" y="7046"/>
                </a:lnTo>
                <a:cubicBezTo>
                  <a:pt x="40580" y="109916"/>
                  <a:pt x="0" y="233927"/>
                  <a:pt x="0" y="367417"/>
                </a:cubicBezTo>
                <a:lnTo>
                  <a:pt x="0" y="2234303"/>
                </a:lnTo>
                <a:cubicBezTo>
                  <a:pt x="0" y="2590275"/>
                  <a:pt x="288573" y="2878848"/>
                  <a:pt x="644545" y="2878848"/>
                </a:cubicBezTo>
                <a:lnTo>
                  <a:pt x="1505092" y="2878848"/>
                </a:lnTo>
                <a:close/>
              </a:path>
            </a:pathLst>
          </a:custGeom>
          <a:solidFill>
            <a:srgbClr val="007072">
              <a:alpha val="9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8" name="Google Shape;208;p2">
            <a:extLst>
              <a:ext uri="{FF2B5EF4-FFF2-40B4-BE49-F238E27FC236}">
                <a16:creationId xmlns:a16="http://schemas.microsoft.com/office/drawing/2014/main" id="{19659C00-7201-02DA-F0E9-26DAFE62554C}"/>
              </a:ext>
            </a:extLst>
          </p:cNvPr>
          <p:cNvSpPr/>
          <p:nvPr/>
        </p:nvSpPr>
        <p:spPr>
          <a:xfrm rot="18900000" flipH="1" flipV="1">
            <a:off x="10224058" y="-1069807"/>
            <a:ext cx="1873111" cy="2708829"/>
          </a:xfrm>
          <a:custGeom>
            <a:avLst/>
            <a:gdLst/>
            <a:ahLst/>
            <a:cxnLst/>
            <a:rect l="l" t="t" r="r" b="b"/>
            <a:pathLst>
              <a:path w="1873111" h="2708829" extrusionOk="0">
                <a:moveTo>
                  <a:pt x="0" y="835718"/>
                </a:moveTo>
                <a:lnTo>
                  <a:pt x="835717" y="1"/>
                </a:lnTo>
                <a:lnTo>
                  <a:pt x="1100712" y="0"/>
                </a:lnTo>
                <a:cubicBezTo>
                  <a:pt x="1527296" y="1"/>
                  <a:pt x="1873111" y="345816"/>
                  <a:pt x="1873111" y="772400"/>
                </a:cubicBezTo>
                <a:lnTo>
                  <a:pt x="1873111" y="2708829"/>
                </a:lnTo>
                <a:close/>
              </a:path>
            </a:pathLst>
          </a:custGeom>
          <a:solidFill>
            <a:srgbClr val="86DEE1">
              <a:alpha val="19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2F490C69-3E04-5E8F-4386-454E493489FB}"/>
              </a:ext>
            </a:extLst>
          </p:cNvPr>
          <p:cNvSpPr>
            <a:spLocks noGrp="1"/>
          </p:cNvSpPr>
          <p:nvPr>
            <p:ph type="title"/>
          </p:nvPr>
        </p:nvSpPr>
        <p:spPr>
          <a:xfrm>
            <a:off x="2344681" y="473849"/>
            <a:ext cx="9392341" cy="786369"/>
          </a:xfrm>
        </p:spPr>
        <p:txBody>
          <a:bodyPr vert="horz" wrap="square" lIns="0" tIns="0" rIns="0" bIns="0" anchor="t">
            <a:spAutoFit/>
          </a:bodyPr>
          <a:lstStyle/>
          <a:p>
            <a:r>
              <a:rPr lang="en-US" sz="2800" b="1">
                <a:solidFill>
                  <a:srgbClr val="007072"/>
                </a:solidFill>
                <a:latin typeface="Nunito Sans"/>
              </a:rPr>
              <a:t>Growth in key learner retention metrics over time proves that we're already on the right track</a:t>
            </a:r>
            <a:endParaRPr lang="en-US" sz="2800" b="1">
              <a:solidFill>
                <a:srgbClr val="F28157"/>
              </a:solidFill>
              <a:latin typeface="Nunito Sans"/>
            </a:endParaRPr>
          </a:p>
        </p:txBody>
      </p:sp>
      <p:sp>
        <p:nvSpPr>
          <p:cNvPr id="35" name="Slide Number Placeholder 86">
            <a:extLst>
              <a:ext uri="{FF2B5EF4-FFF2-40B4-BE49-F238E27FC236}">
                <a16:creationId xmlns:a16="http://schemas.microsoft.com/office/drawing/2014/main" id="{2ED8F2D0-BBD7-D5EB-49FE-ADD7A4B9890A}"/>
              </a:ext>
            </a:extLst>
          </p:cNvPr>
          <p:cNvSpPr>
            <a:spLocks noGrp="1"/>
          </p:cNvSpPr>
          <p:nvPr>
            <p:ph type="sldNum" sz="quarter" idx="12"/>
          </p:nvPr>
        </p:nvSpPr>
        <p:spPr>
          <a:xfrm>
            <a:off x="8964625" y="6365704"/>
            <a:ext cx="2743200" cy="365125"/>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lumMod val="50000"/>
                    <a:lumOff val="50000"/>
                  </a:prstClr>
                </a:solidFill>
                <a:effectLst/>
                <a:uLnTx/>
                <a:uFillTx/>
                <a:latin typeface="Nunito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50000"/>
                  <a:lumOff val="50000"/>
                </a:prstClr>
              </a:solidFill>
              <a:effectLst/>
              <a:uLnTx/>
              <a:uFillTx/>
              <a:latin typeface="Nunito Sans" pitchFamily="2" charset="0"/>
              <a:ea typeface="+mn-ea"/>
              <a:cs typeface="+mn-cs"/>
            </a:endParaRPr>
          </a:p>
        </p:txBody>
      </p:sp>
      <p:sp>
        <p:nvSpPr>
          <p:cNvPr id="36" name="Footer Placeholder 2">
            <a:extLst>
              <a:ext uri="{FF2B5EF4-FFF2-40B4-BE49-F238E27FC236}">
                <a16:creationId xmlns:a16="http://schemas.microsoft.com/office/drawing/2014/main" id="{0F443F82-343F-5D0B-2ED1-E3AEA22D40AB}"/>
              </a:ext>
            </a:extLst>
          </p:cNvPr>
          <p:cNvSpPr>
            <a:spLocks noGrp="1"/>
          </p:cNvSpPr>
          <p:nvPr>
            <p:ph type="ftr" sz="quarter" idx="11"/>
          </p:nvPr>
        </p:nvSpPr>
        <p:spPr>
          <a:xfrm>
            <a:off x="7170717" y="6365704"/>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lumMod val="50000"/>
                    <a:lumOff val="50000"/>
                  </a:prstClr>
                </a:solidFill>
                <a:effectLst/>
                <a:uLnTx/>
                <a:uFillTx/>
                <a:latin typeface="Nunito Sans" pitchFamily="2" charset="0"/>
                <a:ea typeface="+mn-ea"/>
                <a:cs typeface="+mn-cs"/>
              </a:rPr>
              <a:t>Confidential</a:t>
            </a:r>
          </a:p>
        </p:txBody>
      </p:sp>
      <p:graphicFrame>
        <p:nvGraphicFramePr>
          <p:cNvPr id="15" name="think-cell data - do not delete" hidden="1">
            <a:extLst>
              <a:ext uri="{FF2B5EF4-FFF2-40B4-BE49-F238E27FC236}">
                <a16:creationId xmlns:a16="http://schemas.microsoft.com/office/drawing/2014/main" id="{62791A33-D6BC-175B-0E34-D6CD81E44B9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5" name="think-cell data - do not delete" hidden="1">
                        <a:extLst>
                          <a:ext uri="{FF2B5EF4-FFF2-40B4-BE49-F238E27FC236}">
                            <a16:creationId xmlns:a16="http://schemas.microsoft.com/office/drawing/2014/main" id="{62791A33-D6BC-175B-0E34-D6CD81E44B9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2" name="Picture 61">
            <a:extLst>
              <a:ext uri="{FF2B5EF4-FFF2-40B4-BE49-F238E27FC236}">
                <a16:creationId xmlns:a16="http://schemas.microsoft.com/office/drawing/2014/main" id="{C96B109E-770A-0969-0A69-27F5952DBD9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24394" y="6302361"/>
            <a:ext cx="2023537" cy="339411"/>
          </a:xfrm>
          <a:prstGeom prst="rect">
            <a:avLst/>
          </a:prstGeom>
        </p:spPr>
      </p:pic>
      <p:sp>
        <p:nvSpPr>
          <p:cNvPr id="67" name="Rectangle: Rounded Corners 58">
            <a:extLst>
              <a:ext uri="{FF2B5EF4-FFF2-40B4-BE49-F238E27FC236}">
                <a16:creationId xmlns:a16="http://schemas.microsoft.com/office/drawing/2014/main" id="{4895C8B3-C3B8-AEE5-F83D-E379B7FABE39}"/>
              </a:ext>
            </a:extLst>
          </p:cNvPr>
          <p:cNvSpPr/>
          <p:nvPr/>
        </p:nvSpPr>
        <p:spPr>
          <a:xfrm>
            <a:off x="2344682" y="1376739"/>
            <a:ext cx="7995340" cy="4617023"/>
          </a:xfrm>
          <a:prstGeom prst="roundRect">
            <a:avLst>
              <a:gd name="adj" fmla="val 9247"/>
            </a:avLst>
          </a:prstGeom>
          <a:solidFill>
            <a:schemeClr val="bg1"/>
          </a:solidFill>
          <a:ln>
            <a:noFill/>
          </a:ln>
          <a:effectLst>
            <a:outerShdw blurRad="304800" algn="ctr" rotWithShape="0">
              <a:srgbClr val="007072">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a:ln>
                <a:noFill/>
              </a:ln>
              <a:solidFill>
                <a:srgbClr val="007072"/>
              </a:solidFill>
              <a:effectLst/>
              <a:uLnTx/>
              <a:uFillTx/>
              <a:latin typeface="Nunito Sans"/>
              <a:ea typeface="Roboto" panose="02000000000000000000" pitchFamily="2" charset="0"/>
              <a:cs typeface="+mn-cs"/>
            </a:endParaRPr>
          </a:p>
        </p:txBody>
      </p:sp>
      <p:sp>
        <p:nvSpPr>
          <p:cNvPr id="71" name="Google Shape;817;p5">
            <a:extLst>
              <a:ext uri="{FF2B5EF4-FFF2-40B4-BE49-F238E27FC236}">
                <a16:creationId xmlns:a16="http://schemas.microsoft.com/office/drawing/2014/main" id="{CD37D234-AB0E-603D-98AD-0D54239E2A43}"/>
              </a:ext>
            </a:extLst>
          </p:cNvPr>
          <p:cNvSpPr/>
          <p:nvPr/>
        </p:nvSpPr>
        <p:spPr>
          <a:xfrm rot="10800000">
            <a:off x="470731" y="1894446"/>
            <a:ext cx="329038" cy="397794"/>
          </a:xfrm>
          <a:custGeom>
            <a:avLst/>
            <a:gdLst/>
            <a:ahLst/>
            <a:cxnLst/>
            <a:rect l="l" t="t" r="r" b="b"/>
            <a:pathLst>
              <a:path w="727209" h="879167" extrusionOk="0">
                <a:moveTo>
                  <a:pt x="494486" y="879167"/>
                </a:moveTo>
                <a:lnTo>
                  <a:pt x="192977" y="879167"/>
                </a:lnTo>
                <a:cubicBezTo>
                  <a:pt x="86399" y="879167"/>
                  <a:pt x="0" y="792769"/>
                  <a:pt x="0" y="686190"/>
                </a:cubicBezTo>
                <a:lnTo>
                  <a:pt x="0" y="222703"/>
                </a:lnTo>
                <a:lnTo>
                  <a:pt x="222704" y="0"/>
                </a:lnTo>
                <a:lnTo>
                  <a:pt x="677025" y="454321"/>
                </a:lnTo>
                <a:cubicBezTo>
                  <a:pt x="743937" y="521232"/>
                  <a:pt x="743937" y="629717"/>
                  <a:pt x="677025" y="696628"/>
                </a:cubicBezTo>
                <a:close/>
              </a:path>
            </a:pathLst>
          </a:custGeom>
          <a:gradFill>
            <a:gsLst>
              <a:gs pos="0">
                <a:srgbClr val="FFFFFF">
                  <a:alpha val="17647"/>
                </a:srgbClr>
              </a:gs>
              <a:gs pos="71000">
                <a:srgbClr val="009CD9">
                  <a:alpha val="0"/>
                </a:srgbClr>
              </a:gs>
              <a:gs pos="100000">
                <a:srgbClr val="009CD9">
                  <a:alpha val="0"/>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56" name="Google Shape;817;p5">
            <a:extLst>
              <a:ext uri="{FF2B5EF4-FFF2-40B4-BE49-F238E27FC236}">
                <a16:creationId xmlns:a16="http://schemas.microsoft.com/office/drawing/2014/main" id="{EE00F59B-C3F2-C7B4-DE5E-8FEB9F1D113F}"/>
              </a:ext>
            </a:extLst>
          </p:cNvPr>
          <p:cNvSpPr/>
          <p:nvPr/>
        </p:nvSpPr>
        <p:spPr>
          <a:xfrm rot="10800000">
            <a:off x="5281193" y="4419897"/>
            <a:ext cx="299125" cy="361631"/>
          </a:xfrm>
          <a:custGeom>
            <a:avLst/>
            <a:gdLst/>
            <a:ahLst/>
            <a:cxnLst/>
            <a:rect l="l" t="t" r="r" b="b"/>
            <a:pathLst>
              <a:path w="727209" h="879167" extrusionOk="0">
                <a:moveTo>
                  <a:pt x="494486" y="879167"/>
                </a:moveTo>
                <a:lnTo>
                  <a:pt x="192977" y="879167"/>
                </a:lnTo>
                <a:cubicBezTo>
                  <a:pt x="86399" y="879167"/>
                  <a:pt x="0" y="792769"/>
                  <a:pt x="0" y="686190"/>
                </a:cubicBezTo>
                <a:lnTo>
                  <a:pt x="0" y="222703"/>
                </a:lnTo>
                <a:lnTo>
                  <a:pt x="222704" y="0"/>
                </a:lnTo>
                <a:lnTo>
                  <a:pt x="677025" y="454321"/>
                </a:lnTo>
                <a:cubicBezTo>
                  <a:pt x="743937" y="521232"/>
                  <a:pt x="743937" y="629717"/>
                  <a:pt x="677025" y="696628"/>
                </a:cubicBezTo>
                <a:close/>
              </a:path>
            </a:pathLst>
          </a:custGeom>
          <a:gradFill>
            <a:gsLst>
              <a:gs pos="0">
                <a:srgbClr val="FFFFFF">
                  <a:alpha val="17647"/>
                </a:srgbClr>
              </a:gs>
              <a:gs pos="71000">
                <a:srgbClr val="009CD9">
                  <a:alpha val="0"/>
                </a:srgbClr>
              </a:gs>
              <a:gs pos="100000">
                <a:srgbClr val="009CD9">
                  <a:alpha val="0"/>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77" name="Google Shape;817;p5">
            <a:extLst>
              <a:ext uri="{FF2B5EF4-FFF2-40B4-BE49-F238E27FC236}">
                <a16:creationId xmlns:a16="http://schemas.microsoft.com/office/drawing/2014/main" id="{2B708097-E088-0F50-457F-F560A1DADD90}"/>
              </a:ext>
            </a:extLst>
          </p:cNvPr>
          <p:cNvSpPr/>
          <p:nvPr/>
        </p:nvSpPr>
        <p:spPr>
          <a:xfrm rot="10800000">
            <a:off x="11012541" y="4419897"/>
            <a:ext cx="299125" cy="361631"/>
          </a:xfrm>
          <a:custGeom>
            <a:avLst/>
            <a:gdLst/>
            <a:ahLst/>
            <a:cxnLst/>
            <a:rect l="l" t="t" r="r" b="b"/>
            <a:pathLst>
              <a:path w="727209" h="879167" extrusionOk="0">
                <a:moveTo>
                  <a:pt x="494486" y="879167"/>
                </a:moveTo>
                <a:lnTo>
                  <a:pt x="192977" y="879167"/>
                </a:lnTo>
                <a:cubicBezTo>
                  <a:pt x="86399" y="879167"/>
                  <a:pt x="0" y="792769"/>
                  <a:pt x="0" y="686190"/>
                </a:cubicBezTo>
                <a:lnTo>
                  <a:pt x="0" y="222703"/>
                </a:lnTo>
                <a:lnTo>
                  <a:pt x="222704" y="0"/>
                </a:lnTo>
                <a:lnTo>
                  <a:pt x="677025" y="454321"/>
                </a:lnTo>
                <a:cubicBezTo>
                  <a:pt x="743937" y="521232"/>
                  <a:pt x="743937" y="629717"/>
                  <a:pt x="677025" y="696628"/>
                </a:cubicBezTo>
                <a:close/>
              </a:path>
            </a:pathLst>
          </a:custGeom>
          <a:gradFill>
            <a:gsLst>
              <a:gs pos="0">
                <a:srgbClr val="FFFFFF">
                  <a:alpha val="17647"/>
                </a:srgbClr>
              </a:gs>
              <a:gs pos="71000">
                <a:srgbClr val="009CD9">
                  <a:alpha val="0"/>
                </a:srgbClr>
              </a:gs>
              <a:gs pos="100000">
                <a:srgbClr val="009CD9">
                  <a:alpha val="0"/>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81BF22C3-09D8-F622-EAB1-0EFCA2FC388E}"/>
              </a:ext>
            </a:extLst>
          </p:cNvPr>
          <p:cNvSpPr txBox="1"/>
          <p:nvPr/>
        </p:nvSpPr>
        <p:spPr>
          <a:xfrm>
            <a:off x="338667" y="2201333"/>
            <a:ext cx="283633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72"/>
                </a:solidFill>
                <a:effectLst/>
                <a:uLnTx/>
                <a:uFillTx/>
                <a:latin typeface="Nunito Sans"/>
                <a:ea typeface="+mn-ea"/>
                <a:cs typeface="+mn-cs"/>
              </a:rPr>
              <a:t>Platinum Learner Retention Metrics</a:t>
            </a:r>
          </a:p>
        </p:txBody>
      </p:sp>
      <p:sp>
        <p:nvSpPr>
          <p:cNvPr id="12" name="TextBox 11">
            <a:extLst>
              <a:ext uri="{FF2B5EF4-FFF2-40B4-BE49-F238E27FC236}">
                <a16:creationId xmlns:a16="http://schemas.microsoft.com/office/drawing/2014/main" id="{60058B31-A2EA-E6F7-67B6-38FF1A642626}"/>
              </a:ext>
            </a:extLst>
          </p:cNvPr>
          <p:cNvSpPr txBox="1"/>
          <p:nvPr/>
        </p:nvSpPr>
        <p:spPr>
          <a:xfrm>
            <a:off x="4054287" y="1660685"/>
            <a:ext cx="4576129" cy="347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424143"/>
                </a:solidFill>
                <a:effectLst/>
                <a:uLnTx/>
                <a:uFillTx/>
                <a:latin typeface="Nunito Sans"/>
                <a:ea typeface="+mn-ea"/>
                <a:cs typeface="+mn-cs"/>
              </a:rPr>
              <a:t>Growth 2021-2024: all programs, all learners</a:t>
            </a:r>
          </a:p>
        </p:txBody>
      </p:sp>
      <p:graphicFrame>
        <p:nvGraphicFramePr>
          <p:cNvPr id="14" name="Table 13">
            <a:extLst>
              <a:ext uri="{FF2B5EF4-FFF2-40B4-BE49-F238E27FC236}">
                <a16:creationId xmlns:a16="http://schemas.microsoft.com/office/drawing/2014/main" id="{E63675FD-03BA-8A4A-3E28-4D2E2DE0BFD2}"/>
              </a:ext>
            </a:extLst>
          </p:cNvPr>
          <p:cNvGraphicFramePr>
            <a:graphicFrameLocks noGrp="1"/>
          </p:cNvGraphicFramePr>
          <p:nvPr/>
        </p:nvGraphicFramePr>
        <p:xfrm>
          <a:off x="7476066" y="2201332"/>
          <a:ext cx="2495550" cy="3270786"/>
        </p:xfrm>
        <a:graphic>
          <a:graphicData uri="http://schemas.openxmlformats.org/drawingml/2006/table">
            <a:tbl>
              <a:tblPr bandRow="1">
                <a:tableStyleId>{5C22544A-7EE6-4342-B048-85BDC9FD1C3A}</a:tableStyleId>
              </a:tblPr>
              <a:tblGrid>
                <a:gridCol w="1133475">
                  <a:extLst>
                    <a:ext uri="{9D8B030D-6E8A-4147-A177-3AD203B41FA5}">
                      <a16:colId xmlns:a16="http://schemas.microsoft.com/office/drawing/2014/main" val="1229556740"/>
                    </a:ext>
                  </a:extLst>
                </a:gridCol>
                <a:gridCol w="1362075">
                  <a:extLst>
                    <a:ext uri="{9D8B030D-6E8A-4147-A177-3AD203B41FA5}">
                      <a16:colId xmlns:a16="http://schemas.microsoft.com/office/drawing/2014/main" val="3347055489"/>
                    </a:ext>
                  </a:extLst>
                </a:gridCol>
              </a:tblGrid>
              <a:tr h="545131">
                <a:tc>
                  <a:txBody>
                    <a:bodyPr/>
                    <a:lstStyle/>
                    <a:p>
                      <a:pPr algn="l" fontAlgn="base">
                        <a:lnSpc>
                          <a:spcPts val="1275"/>
                        </a:lnSpc>
                      </a:pPr>
                      <a:r>
                        <a:rPr lang="en-US" sz="1050" b="1" i="0">
                          <a:solidFill>
                            <a:srgbClr val="414143"/>
                          </a:solidFill>
                          <a:effectLst/>
                          <a:latin typeface="Nunito Sans" pitchFamily="2" charset="77"/>
                        </a:rPr>
                        <a:t>+ 12 ppts</a:t>
                      </a:r>
                      <a:endParaRPr lang="en-US" b="0" i="0">
                        <a:solidFill>
                          <a:srgbClr val="414143"/>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F28157">
                        <a:alpha val="74902"/>
                      </a:srgbClr>
                    </a:solidFill>
                  </a:tcPr>
                </a:tc>
                <a:tc>
                  <a:txBody>
                    <a:bodyPr/>
                    <a:lstStyle/>
                    <a:p>
                      <a:pPr algn="l" fontAlgn="base">
                        <a:lnSpc>
                          <a:spcPts val="1275"/>
                        </a:lnSpc>
                      </a:pPr>
                      <a:r>
                        <a:rPr lang="en-US" sz="1050" b="0" i="1">
                          <a:solidFill>
                            <a:srgbClr val="007072"/>
                          </a:solidFill>
                          <a:effectLst/>
                          <a:latin typeface="Nunito Sans" pitchFamily="2" charset="77"/>
                        </a:rPr>
                        <a:t>33% increase</a:t>
                      </a:r>
                      <a:endParaRPr lang="en-US" b="0" i="0">
                        <a:solidFill>
                          <a:srgbClr val="007072"/>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EDF9F9"/>
                    </a:solidFill>
                  </a:tcPr>
                </a:tc>
                <a:extLst>
                  <a:ext uri="{0D108BD9-81ED-4DB2-BD59-A6C34878D82A}">
                    <a16:rowId xmlns:a16="http://schemas.microsoft.com/office/drawing/2014/main" val="1029978498"/>
                  </a:ext>
                </a:extLst>
              </a:tr>
              <a:tr h="545131">
                <a:tc>
                  <a:txBody>
                    <a:bodyPr/>
                    <a:lstStyle/>
                    <a:p>
                      <a:pPr algn="l" fontAlgn="base">
                        <a:lnSpc>
                          <a:spcPts val="1275"/>
                        </a:lnSpc>
                      </a:pPr>
                      <a:r>
                        <a:rPr lang="en-US" sz="1050" b="1" i="0">
                          <a:solidFill>
                            <a:srgbClr val="414143"/>
                          </a:solidFill>
                          <a:effectLst/>
                          <a:latin typeface="Nunito Sans" pitchFamily="2" charset="77"/>
                        </a:rPr>
                        <a:t>+ 4 ppts</a:t>
                      </a:r>
                      <a:endParaRPr lang="en-US" b="0" i="0">
                        <a:solidFill>
                          <a:srgbClr val="414143"/>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F28157">
                        <a:alpha val="74902"/>
                      </a:srgbClr>
                    </a:solidFill>
                  </a:tcPr>
                </a:tc>
                <a:tc>
                  <a:txBody>
                    <a:bodyPr/>
                    <a:lstStyle/>
                    <a:p>
                      <a:pPr algn="l" fontAlgn="base">
                        <a:lnSpc>
                          <a:spcPts val="1275"/>
                        </a:lnSpc>
                      </a:pPr>
                      <a:r>
                        <a:rPr lang="en-US" sz="1050" b="0" i="1">
                          <a:solidFill>
                            <a:srgbClr val="007072"/>
                          </a:solidFill>
                          <a:effectLst/>
                          <a:latin typeface="Nunito Sans" pitchFamily="2" charset="77"/>
                        </a:rPr>
                        <a:t>5% increase</a:t>
                      </a:r>
                      <a:endParaRPr lang="en-US" b="0" i="0">
                        <a:solidFill>
                          <a:srgbClr val="007072"/>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EDF9F9"/>
                    </a:solidFill>
                  </a:tcPr>
                </a:tc>
                <a:extLst>
                  <a:ext uri="{0D108BD9-81ED-4DB2-BD59-A6C34878D82A}">
                    <a16:rowId xmlns:a16="http://schemas.microsoft.com/office/drawing/2014/main" val="762932420"/>
                  </a:ext>
                </a:extLst>
              </a:tr>
              <a:tr h="545131">
                <a:tc>
                  <a:txBody>
                    <a:bodyPr/>
                    <a:lstStyle/>
                    <a:p>
                      <a:pPr algn="l" fontAlgn="base">
                        <a:lnSpc>
                          <a:spcPts val="1275"/>
                        </a:lnSpc>
                      </a:pPr>
                      <a:r>
                        <a:rPr lang="en-US" sz="1050" b="1" i="0">
                          <a:solidFill>
                            <a:srgbClr val="414143"/>
                          </a:solidFill>
                          <a:effectLst/>
                          <a:latin typeface="Nunito Sans" pitchFamily="2" charset="77"/>
                        </a:rPr>
                        <a:t>+ 3 ppts</a:t>
                      </a:r>
                      <a:endParaRPr lang="en-US" b="0" i="0">
                        <a:solidFill>
                          <a:srgbClr val="414143"/>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F28157">
                        <a:alpha val="74902"/>
                      </a:srgbClr>
                    </a:solidFill>
                  </a:tcPr>
                </a:tc>
                <a:tc>
                  <a:txBody>
                    <a:bodyPr/>
                    <a:lstStyle/>
                    <a:p>
                      <a:pPr algn="l" fontAlgn="base">
                        <a:lnSpc>
                          <a:spcPts val="1275"/>
                        </a:lnSpc>
                      </a:pPr>
                      <a:r>
                        <a:rPr lang="en-US" sz="1050" b="0" i="1">
                          <a:solidFill>
                            <a:srgbClr val="007072"/>
                          </a:solidFill>
                          <a:effectLst/>
                          <a:latin typeface="Nunito Sans" pitchFamily="2" charset="77"/>
                        </a:rPr>
                        <a:t>9% increase</a:t>
                      </a:r>
                      <a:endParaRPr lang="en-US" b="0" i="0">
                        <a:solidFill>
                          <a:srgbClr val="007072"/>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EDF9F9"/>
                    </a:solidFill>
                  </a:tcPr>
                </a:tc>
                <a:extLst>
                  <a:ext uri="{0D108BD9-81ED-4DB2-BD59-A6C34878D82A}">
                    <a16:rowId xmlns:a16="http://schemas.microsoft.com/office/drawing/2014/main" val="2171095492"/>
                  </a:ext>
                </a:extLst>
              </a:tr>
              <a:tr h="545131">
                <a:tc>
                  <a:txBody>
                    <a:bodyPr/>
                    <a:lstStyle/>
                    <a:p>
                      <a:pPr algn="l" fontAlgn="base">
                        <a:lnSpc>
                          <a:spcPts val="1275"/>
                        </a:lnSpc>
                      </a:pPr>
                      <a:r>
                        <a:rPr lang="en-US" sz="1050" b="1" i="0">
                          <a:solidFill>
                            <a:srgbClr val="414143"/>
                          </a:solidFill>
                          <a:effectLst/>
                          <a:latin typeface="Nunito Sans" pitchFamily="2" charset="77"/>
                        </a:rPr>
                        <a:t>+ 1 ppt</a:t>
                      </a:r>
                      <a:endParaRPr lang="en-US" b="0" i="0">
                        <a:solidFill>
                          <a:srgbClr val="414143"/>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F28157">
                        <a:alpha val="74902"/>
                      </a:srgbClr>
                    </a:solidFill>
                  </a:tcPr>
                </a:tc>
                <a:tc>
                  <a:txBody>
                    <a:bodyPr/>
                    <a:lstStyle/>
                    <a:p>
                      <a:pPr algn="l" fontAlgn="base">
                        <a:lnSpc>
                          <a:spcPts val="1275"/>
                        </a:lnSpc>
                      </a:pPr>
                      <a:r>
                        <a:rPr lang="en-US" sz="1050" b="0" i="1">
                          <a:solidFill>
                            <a:srgbClr val="007072"/>
                          </a:solidFill>
                          <a:effectLst/>
                          <a:latin typeface="Nunito Sans" pitchFamily="2" charset="77"/>
                        </a:rPr>
                        <a:t>5% increase</a:t>
                      </a:r>
                      <a:endParaRPr lang="en-US" b="0" i="0">
                        <a:solidFill>
                          <a:srgbClr val="007072"/>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EDF9F9"/>
                    </a:solidFill>
                  </a:tcPr>
                </a:tc>
                <a:extLst>
                  <a:ext uri="{0D108BD9-81ED-4DB2-BD59-A6C34878D82A}">
                    <a16:rowId xmlns:a16="http://schemas.microsoft.com/office/drawing/2014/main" val="1779393940"/>
                  </a:ext>
                </a:extLst>
              </a:tr>
              <a:tr h="545131">
                <a:tc>
                  <a:txBody>
                    <a:bodyPr/>
                    <a:lstStyle/>
                    <a:p>
                      <a:pPr algn="l" fontAlgn="base">
                        <a:lnSpc>
                          <a:spcPts val="1275"/>
                        </a:lnSpc>
                      </a:pPr>
                      <a:r>
                        <a:rPr lang="en-US" sz="1050" b="1" i="0">
                          <a:solidFill>
                            <a:srgbClr val="414143"/>
                          </a:solidFill>
                          <a:effectLst/>
                          <a:latin typeface="Nunito Sans" pitchFamily="2" charset="77"/>
                        </a:rPr>
                        <a:t>+ 3 ppts</a:t>
                      </a:r>
                      <a:endParaRPr lang="en-US" b="0" i="0">
                        <a:solidFill>
                          <a:srgbClr val="414143"/>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F28157">
                        <a:alpha val="74902"/>
                      </a:srgbClr>
                    </a:solidFill>
                  </a:tcPr>
                </a:tc>
                <a:tc>
                  <a:txBody>
                    <a:bodyPr/>
                    <a:lstStyle/>
                    <a:p>
                      <a:pPr algn="l" fontAlgn="base">
                        <a:lnSpc>
                          <a:spcPts val="1275"/>
                        </a:lnSpc>
                      </a:pPr>
                      <a:r>
                        <a:rPr lang="en-US" sz="1050" b="0" i="1">
                          <a:solidFill>
                            <a:srgbClr val="007072"/>
                          </a:solidFill>
                          <a:effectLst/>
                          <a:latin typeface="Nunito Sans" pitchFamily="2" charset="77"/>
                        </a:rPr>
                        <a:t>23% increase</a:t>
                      </a:r>
                      <a:endParaRPr lang="en-US" b="0" i="0">
                        <a:solidFill>
                          <a:srgbClr val="007072"/>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EDF9F9"/>
                    </a:solidFill>
                  </a:tcPr>
                </a:tc>
                <a:extLst>
                  <a:ext uri="{0D108BD9-81ED-4DB2-BD59-A6C34878D82A}">
                    <a16:rowId xmlns:a16="http://schemas.microsoft.com/office/drawing/2014/main" val="3221532285"/>
                  </a:ext>
                </a:extLst>
              </a:tr>
              <a:tr h="545131">
                <a:tc>
                  <a:txBody>
                    <a:bodyPr/>
                    <a:lstStyle/>
                    <a:p>
                      <a:pPr algn="l" fontAlgn="base">
                        <a:lnSpc>
                          <a:spcPts val="1275"/>
                        </a:lnSpc>
                      </a:pPr>
                      <a:r>
                        <a:rPr lang="en-US" sz="1050" b="1" i="0">
                          <a:solidFill>
                            <a:srgbClr val="414143"/>
                          </a:solidFill>
                          <a:effectLst/>
                          <a:latin typeface="Nunito Sans" pitchFamily="2" charset="77"/>
                        </a:rPr>
                        <a:t>+ 2 ppts</a:t>
                      </a:r>
                      <a:endParaRPr lang="en-US" b="0" i="0">
                        <a:solidFill>
                          <a:srgbClr val="414143"/>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F28157">
                        <a:alpha val="74902"/>
                      </a:srgbClr>
                    </a:solidFill>
                  </a:tcPr>
                </a:tc>
                <a:tc>
                  <a:txBody>
                    <a:bodyPr/>
                    <a:lstStyle/>
                    <a:p>
                      <a:pPr algn="l" fontAlgn="base">
                        <a:lnSpc>
                          <a:spcPts val="1275"/>
                        </a:lnSpc>
                      </a:pPr>
                      <a:r>
                        <a:rPr lang="en-US" sz="1050" b="0" i="1">
                          <a:solidFill>
                            <a:srgbClr val="007072"/>
                          </a:solidFill>
                          <a:effectLst/>
                          <a:latin typeface="Nunito Sans" pitchFamily="2" charset="77"/>
                        </a:rPr>
                        <a:t>9% increase</a:t>
                      </a:r>
                      <a:endParaRPr lang="en-US" b="0" i="0">
                        <a:solidFill>
                          <a:srgbClr val="007072"/>
                        </a:solidFill>
                        <a:effectLst/>
                        <a:latin typeface="Nunito Sans" pitchFamily="2" charset="77"/>
                      </a:endParaRPr>
                    </a:p>
                  </a:txBody>
                  <a:tcPr anchor="ctr">
                    <a:lnL w="11106" cap="flat" cmpd="sng" algn="ctr">
                      <a:solidFill>
                        <a:srgbClr val="FFFFFF"/>
                      </a:solidFill>
                      <a:prstDash val="solid"/>
                      <a:round/>
                      <a:headEnd type="none" w="med" len="med"/>
                      <a:tailEnd type="none" w="med" len="med"/>
                    </a:lnL>
                    <a:lnR w="11106" cap="flat" cmpd="sng" algn="ctr">
                      <a:solidFill>
                        <a:srgbClr val="FFFFFF"/>
                      </a:solidFill>
                      <a:prstDash val="solid"/>
                      <a:round/>
                      <a:headEnd type="none" w="med" len="med"/>
                      <a:tailEnd type="none" w="med" len="med"/>
                    </a:lnR>
                    <a:lnT w="11106" cap="flat" cmpd="sng" algn="ctr">
                      <a:solidFill>
                        <a:srgbClr val="FFFFFF"/>
                      </a:solidFill>
                      <a:prstDash val="solid"/>
                      <a:round/>
                      <a:headEnd type="none" w="med" len="med"/>
                      <a:tailEnd type="none" w="med" len="med"/>
                    </a:lnT>
                    <a:lnB w="11106" cap="flat" cmpd="sng" algn="ctr">
                      <a:solidFill>
                        <a:srgbClr val="FFFFFF"/>
                      </a:solidFill>
                      <a:prstDash val="solid"/>
                      <a:round/>
                      <a:headEnd type="none" w="med" len="med"/>
                      <a:tailEnd type="none" w="med" len="med"/>
                    </a:lnB>
                    <a:solidFill>
                      <a:srgbClr val="EDF9F9"/>
                    </a:solidFill>
                  </a:tcPr>
                </a:tc>
                <a:extLst>
                  <a:ext uri="{0D108BD9-81ED-4DB2-BD59-A6C34878D82A}">
                    <a16:rowId xmlns:a16="http://schemas.microsoft.com/office/drawing/2014/main" val="641346042"/>
                  </a:ext>
                </a:extLst>
              </a:tr>
            </a:tbl>
          </a:graphicData>
        </a:graphic>
      </p:graphicFrame>
      <p:sp>
        <p:nvSpPr>
          <p:cNvPr id="4" name="TextBox 3">
            <a:extLst>
              <a:ext uri="{FF2B5EF4-FFF2-40B4-BE49-F238E27FC236}">
                <a16:creationId xmlns:a16="http://schemas.microsoft.com/office/drawing/2014/main" id="{8C02C1C9-2E1B-A176-C595-F5BB2B3CB3E6}"/>
              </a:ext>
            </a:extLst>
          </p:cNvPr>
          <p:cNvSpPr txBox="1"/>
          <p:nvPr/>
        </p:nvSpPr>
        <p:spPr>
          <a:xfrm>
            <a:off x="2943497" y="2226480"/>
            <a:ext cx="4196307" cy="415903"/>
          </a:xfrm>
          <a:prstGeom prst="roundRect">
            <a:avLst>
              <a:gd name="adj" fmla="val 50000"/>
            </a:avLst>
          </a:prstGeom>
          <a:solidFill>
            <a:srgbClr val="037073"/>
          </a:solidFill>
        </p:spPr>
        <p:txBody>
          <a:bodyPr wrap="square" lIns="18000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unito Sans" pitchFamily="2" charset="77"/>
                <a:ea typeface="+mn-ea"/>
                <a:cs typeface="+mn-cs"/>
              </a:rPr>
              <a:t>Completed First Course in 30 Days</a:t>
            </a:r>
          </a:p>
        </p:txBody>
      </p:sp>
      <p:sp>
        <p:nvSpPr>
          <p:cNvPr id="11" name="TextBox 10">
            <a:extLst>
              <a:ext uri="{FF2B5EF4-FFF2-40B4-BE49-F238E27FC236}">
                <a16:creationId xmlns:a16="http://schemas.microsoft.com/office/drawing/2014/main" id="{D36A395B-9998-98D1-5CBD-2616BA723BCA}"/>
              </a:ext>
            </a:extLst>
          </p:cNvPr>
          <p:cNvSpPr txBox="1"/>
          <p:nvPr/>
        </p:nvSpPr>
        <p:spPr>
          <a:xfrm>
            <a:off x="2943497" y="2792410"/>
            <a:ext cx="4196307" cy="415903"/>
          </a:xfrm>
          <a:prstGeom prst="roundRect">
            <a:avLst>
              <a:gd name="adj" fmla="val 50000"/>
            </a:avLst>
          </a:prstGeom>
          <a:solidFill>
            <a:srgbClr val="037073"/>
          </a:solidFill>
        </p:spPr>
        <p:txBody>
          <a:bodyPr wrap="square" lIns="18000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unito Sans" pitchFamily="2" charset="77"/>
                <a:ea typeface="+mn-ea"/>
                <a:cs typeface="+mn-cs"/>
              </a:rPr>
              <a:t>Exam Active Rate 0-30 Days</a:t>
            </a:r>
          </a:p>
        </p:txBody>
      </p:sp>
      <p:sp>
        <p:nvSpPr>
          <p:cNvPr id="13" name="TextBox 12">
            <a:extLst>
              <a:ext uri="{FF2B5EF4-FFF2-40B4-BE49-F238E27FC236}">
                <a16:creationId xmlns:a16="http://schemas.microsoft.com/office/drawing/2014/main" id="{F1FA699E-9AF8-7AC9-D344-1B25DEF326BF}"/>
              </a:ext>
            </a:extLst>
          </p:cNvPr>
          <p:cNvSpPr txBox="1"/>
          <p:nvPr/>
        </p:nvSpPr>
        <p:spPr>
          <a:xfrm>
            <a:off x="2943497" y="3340539"/>
            <a:ext cx="4196307" cy="415903"/>
          </a:xfrm>
          <a:prstGeom prst="roundRect">
            <a:avLst>
              <a:gd name="adj" fmla="val 50000"/>
            </a:avLst>
          </a:prstGeom>
          <a:solidFill>
            <a:srgbClr val="037073"/>
          </a:solidFill>
        </p:spPr>
        <p:txBody>
          <a:bodyPr wrap="square" lIns="18000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unito Sans" pitchFamily="2" charset="77"/>
                <a:ea typeface="+mn-ea"/>
                <a:cs typeface="+mn-cs"/>
              </a:rPr>
              <a:t>Exam Active Rate 61-90 Days</a:t>
            </a:r>
          </a:p>
        </p:txBody>
      </p:sp>
      <p:sp>
        <p:nvSpPr>
          <p:cNvPr id="23" name="TextBox 22">
            <a:extLst>
              <a:ext uri="{FF2B5EF4-FFF2-40B4-BE49-F238E27FC236}">
                <a16:creationId xmlns:a16="http://schemas.microsoft.com/office/drawing/2014/main" id="{690301B9-1B35-A42F-C07D-E7B01EE510A7}"/>
              </a:ext>
            </a:extLst>
          </p:cNvPr>
          <p:cNvSpPr txBox="1"/>
          <p:nvPr/>
        </p:nvSpPr>
        <p:spPr>
          <a:xfrm>
            <a:off x="2943496" y="3904394"/>
            <a:ext cx="4196307" cy="415903"/>
          </a:xfrm>
          <a:prstGeom prst="roundRect">
            <a:avLst>
              <a:gd name="adj" fmla="val 50000"/>
            </a:avLst>
          </a:prstGeom>
          <a:solidFill>
            <a:srgbClr val="037073"/>
          </a:solidFill>
        </p:spPr>
        <p:txBody>
          <a:bodyPr wrap="square" lIns="18000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unito Sans" pitchFamily="2" charset="77"/>
                <a:ea typeface="+mn-ea"/>
                <a:cs typeface="+mn-cs"/>
              </a:rPr>
              <a:t>Exam Active Rate 151-180 Days</a:t>
            </a:r>
          </a:p>
        </p:txBody>
      </p:sp>
      <p:sp>
        <p:nvSpPr>
          <p:cNvPr id="24" name="TextBox 23">
            <a:extLst>
              <a:ext uri="{FF2B5EF4-FFF2-40B4-BE49-F238E27FC236}">
                <a16:creationId xmlns:a16="http://schemas.microsoft.com/office/drawing/2014/main" id="{3F4BB45F-5DCB-BB39-C1C9-5B3CC5B2957E}"/>
              </a:ext>
            </a:extLst>
          </p:cNvPr>
          <p:cNvSpPr txBox="1"/>
          <p:nvPr/>
        </p:nvSpPr>
        <p:spPr>
          <a:xfrm>
            <a:off x="2943494" y="4468250"/>
            <a:ext cx="4196307" cy="415903"/>
          </a:xfrm>
          <a:prstGeom prst="roundRect">
            <a:avLst>
              <a:gd name="adj" fmla="val 50000"/>
            </a:avLst>
          </a:prstGeom>
          <a:solidFill>
            <a:srgbClr val="217073"/>
          </a:solidFill>
        </p:spPr>
        <p:txBody>
          <a:bodyPr wrap="square" lIns="18000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unito Sans" pitchFamily="2" charset="77"/>
                <a:ea typeface="+mn-ea"/>
                <a:cs typeface="+mn-cs"/>
              </a:rPr>
              <a:t>12-month Completion Rate</a:t>
            </a:r>
          </a:p>
        </p:txBody>
      </p:sp>
      <p:sp>
        <p:nvSpPr>
          <p:cNvPr id="25" name="TextBox 24">
            <a:extLst>
              <a:ext uri="{FF2B5EF4-FFF2-40B4-BE49-F238E27FC236}">
                <a16:creationId xmlns:a16="http://schemas.microsoft.com/office/drawing/2014/main" id="{FAB47882-169F-6503-2DC1-576354CC8783}"/>
              </a:ext>
            </a:extLst>
          </p:cNvPr>
          <p:cNvSpPr txBox="1"/>
          <p:nvPr/>
        </p:nvSpPr>
        <p:spPr>
          <a:xfrm>
            <a:off x="2943493" y="5027253"/>
            <a:ext cx="4196307" cy="415903"/>
          </a:xfrm>
          <a:prstGeom prst="roundRect">
            <a:avLst>
              <a:gd name="adj" fmla="val 50000"/>
            </a:avLst>
          </a:prstGeom>
          <a:solidFill>
            <a:srgbClr val="037073"/>
          </a:solidFill>
        </p:spPr>
        <p:txBody>
          <a:bodyPr wrap="square" lIns="18000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unito Sans" pitchFamily="2" charset="77"/>
                <a:ea typeface="+mn-ea"/>
                <a:cs typeface="+mn-cs"/>
              </a:rPr>
              <a:t>24-month Completion Rate</a:t>
            </a:r>
            <a:endParaRPr kumimoji="0" lang="en-US" sz="1200" b="1" i="0" u="none" strike="noStrike" kern="1200" cap="none" spc="0" normalizeH="0" baseline="0" noProof="0">
              <a:ln>
                <a:noFill/>
              </a:ln>
              <a:solidFill>
                <a:srgbClr val="FFFFFF"/>
              </a:solidFill>
              <a:effectLst/>
              <a:uLnTx/>
              <a:uFillTx/>
              <a:latin typeface="Nunito Sans" pitchFamily="2" charset="77"/>
              <a:ea typeface="+mn-ea"/>
              <a:cs typeface="Arial"/>
            </a:endParaRPr>
          </a:p>
        </p:txBody>
      </p:sp>
      <p:sp>
        <p:nvSpPr>
          <p:cNvPr id="26" name="Freeform 60">
            <a:extLst>
              <a:ext uri="{FF2B5EF4-FFF2-40B4-BE49-F238E27FC236}">
                <a16:creationId xmlns:a16="http://schemas.microsoft.com/office/drawing/2014/main" id="{B2EFF5B8-D07B-F6E4-8171-854E1851AB58}"/>
              </a:ext>
            </a:extLst>
          </p:cNvPr>
          <p:cNvSpPr>
            <a:spLocks noEditPoints="1"/>
          </p:cNvSpPr>
          <p:nvPr/>
        </p:nvSpPr>
        <p:spPr bwMode="auto">
          <a:xfrm>
            <a:off x="6803476" y="2320349"/>
            <a:ext cx="228879" cy="21583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69 w 96"/>
              <a:gd name="T11" fmla="*/ 50 h 96"/>
              <a:gd name="T12" fmla="*/ 35 w 96"/>
              <a:gd name="T13" fmla="*/ 76 h 96"/>
              <a:gd name="T14" fmla="*/ 34 w 96"/>
              <a:gd name="T15" fmla="*/ 76 h 96"/>
              <a:gd name="T16" fmla="*/ 32 w 96"/>
              <a:gd name="T17" fmla="*/ 75 h 96"/>
              <a:gd name="T18" fmla="*/ 33 w 96"/>
              <a:gd name="T19" fmla="*/ 72 h 96"/>
              <a:gd name="T20" fmla="*/ 65 w 96"/>
              <a:gd name="T21" fmla="*/ 48 h 96"/>
              <a:gd name="T22" fmla="*/ 33 w 96"/>
              <a:gd name="T23" fmla="*/ 24 h 96"/>
              <a:gd name="T24" fmla="*/ 32 w 96"/>
              <a:gd name="T25" fmla="*/ 21 h 96"/>
              <a:gd name="T26" fmla="*/ 35 w 96"/>
              <a:gd name="T27" fmla="*/ 20 h 96"/>
              <a:gd name="T28" fmla="*/ 69 w 96"/>
              <a:gd name="T29" fmla="*/ 46 h 96"/>
              <a:gd name="T30" fmla="*/ 70 w 96"/>
              <a:gd name="T31" fmla="*/ 48 h 96"/>
              <a:gd name="T32" fmla="*/ 69 w 96"/>
              <a:gd name="T33"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69" y="50"/>
                </a:moveTo>
                <a:cubicBezTo>
                  <a:pt x="35" y="76"/>
                  <a:pt x="35" y="76"/>
                  <a:pt x="35" y="76"/>
                </a:cubicBezTo>
                <a:cubicBezTo>
                  <a:pt x="35" y="76"/>
                  <a:pt x="34" y="76"/>
                  <a:pt x="34" y="76"/>
                </a:cubicBezTo>
                <a:cubicBezTo>
                  <a:pt x="33" y="76"/>
                  <a:pt x="33" y="76"/>
                  <a:pt x="32" y="75"/>
                </a:cubicBezTo>
                <a:cubicBezTo>
                  <a:pt x="32" y="74"/>
                  <a:pt x="32" y="73"/>
                  <a:pt x="33" y="72"/>
                </a:cubicBezTo>
                <a:cubicBezTo>
                  <a:pt x="65" y="48"/>
                  <a:pt x="65" y="48"/>
                  <a:pt x="65" y="48"/>
                </a:cubicBezTo>
                <a:cubicBezTo>
                  <a:pt x="33" y="24"/>
                  <a:pt x="33" y="24"/>
                  <a:pt x="33" y="24"/>
                </a:cubicBezTo>
                <a:cubicBezTo>
                  <a:pt x="32" y="23"/>
                  <a:pt x="32" y="22"/>
                  <a:pt x="32" y="21"/>
                </a:cubicBezTo>
                <a:cubicBezTo>
                  <a:pt x="33" y="20"/>
                  <a:pt x="34" y="20"/>
                  <a:pt x="35" y="20"/>
                </a:cubicBezTo>
                <a:cubicBezTo>
                  <a:pt x="69" y="46"/>
                  <a:pt x="69" y="46"/>
                  <a:pt x="69" y="46"/>
                </a:cubicBezTo>
                <a:cubicBezTo>
                  <a:pt x="70" y="47"/>
                  <a:pt x="70" y="47"/>
                  <a:pt x="70" y="48"/>
                </a:cubicBezTo>
                <a:cubicBezTo>
                  <a:pt x="70" y="49"/>
                  <a:pt x="70" y="49"/>
                  <a:pt x="69" y="5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14143"/>
              </a:solidFill>
              <a:effectLst/>
              <a:uLnTx/>
              <a:uFillTx/>
              <a:latin typeface="Arial" panose="020B0604020202020204"/>
              <a:ea typeface="+mn-ea"/>
              <a:cs typeface="+mn-cs"/>
            </a:endParaRPr>
          </a:p>
        </p:txBody>
      </p:sp>
      <p:sp>
        <p:nvSpPr>
          <p:cNvPr id="27" name="Freeform 60">
            <a:extLst>
              <a:ext uri="{FF2B5EF4-FFF2-40B4-BE49-F238E27FC236}">
                <a16:creationId xmlns:a16="http://schemas.microsoft.com/office/drawing/2014/main" id="{8E6C41BE-8409-6DF5-F57D-7D3833A2A474}"/>
              </a:ext>
            </a:extLst>
          </p:cNvPr>
          <p:cNvSpPr>
            <a:spLocks noEditPoints="1"/>
          </p:cNvSpPr>
          <p:nvPr/>
        </p:nvSpPr>
        <p:spPr bwMode="auto">
          <a:xfrm>
            <a:off x="6803476" y="2890368"/>
            <a:ext cx="228879" cy="21583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69 w 96"/>
              <a:gd name="T11" fmla="*/ 50 h 96"/>
              <a:gd name="T12" fmla="*/ 35 w 96"/>
              <a:gd name="T13" fmla="*/ 76 h 96"/>
              <a:gd name="T14" fmla="*/ 34 w 96"/>
              <a:gd name="T15" fmla="*/ 76 h 96"/>
              <a:gd name="T16" fmla="*/ 32 w 96"/>
              <a:gd name="T17" fmla="*/ 75 h 96"/>
              <a:gd name="T18" fmla="*/ 33 w 96"/>
              <a:gd name="T19" fmla="*/ 72 h 96"/>
              <a:gd name="T20" fmla="*/ 65 w 96"/>
              <a:gd name="T21" fmla="*/ 48 h 96"/>
              <a:gd name="T22" fmla="*/ 33 w 96"/>
              <a:gd name="T23" fmla="*/ 24 h 96"/>
              <a:gd name="T24" fmla="*/ 32 w 96"/>
              <a:gd name="T25" fmla="*/ 21 h 96"/>
              <a:gd name="T26" fmla="*/ 35 w 96"/>
              <a:gd name="T27" fmla="*/ 20 h 96"/>
              <a:gd name="T28" fmla="*/ 69 w 96"/>
              <a:gd name="T29" fmla="*/ 46 h 96"/>
              <a:gd name="T30" fmla="*/ 70 w 96"/>
              <a:gd name="T31" fmla="*/ 48 h 96"/>
              <a:gd name="T32" fmla="*/ 69 w 96"/>
              <a:gd name="T33"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69" y="50"/>
                </a:moveTo>
                <a:cubicBezTo>
                  <a:pt x="35" y="76"/>
                  <a:pt x="35" y="76"/>
                  <a:pt x="35" y="76"/>
                </a:cubicBezTo>
                <a:cubicBezTo>
                  <a:pt x="35" y="76"/>
                  <a:pt x="34" y="76"/>
                  <a:pt x="34" y="76"/>
                </a:cubicBezTo>
                <a:cubicBezTo>
                  <a:pt x="33" y="76"/>
                  <a:pt x="33" y="76"/>
                  <a:pt x="32" y="75"/>
                </a:cubicBezTo>
                <a:cubicBezTo>
                  <a:pt x="32" y="74"/>
                  <a:pt x="32" y="73"/>
                  <a:pt x="33" y="72"/>
                </a:cubicBezTo>
                <a:cubicBezTo>
                  <a:pt x="65" y="48"/>
                  <a:pt x="65" y="48"/>
                  <a:pt x="65" y="48"/>
                </a:cubicBezTo>
                <a:cubicBezTo>
                  <a:pt x="33" y="24"/>
                  <a:pt x="33" y="24"/>
                  <a:pt x="33" y="24"/>
                </a:cubicBezTo>
                <a:cubicBezTo>
                  <a:pt x="32" y="23"/>
                  <a:pt x="32" y="22"/>
                  <a:pt x="32" y="21"/>
                </a:cubicBezTo>
                <a:cubicBezTo>
                  <a:pt x="33" y="20"/>
                  <a:pt x="34" y="20"/>
                  <a:pt x="35" y="20"/>
                </a:cubicBezTo>
                <a:cubicBezTo>
                  <a:pt x="69" y="46"/>
                  <a:pt x="69" y="46"/>
                  <a:pt x="69" y="46"/>
                </a:cubicBezTo>
                <a:cubicBezTo>
                  <a:pt x="70" y="47"/>
                  <a:pt x="70" y="47"/>
                  <a:pt x="70" y="48"/>
                </a:cubicBezTo>
                <a:cubicBezTo>
                  <a:pt x="70" y="49"/>
                  <a:pt x="70" y="49"/>
                  <a:pt x="69" y="5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14143"/>
              </a:solidFill>
              <a:effectLst/>
              <a:uLnTx/>
              <a:uFillTx/>
              <a:latin typeface="Arial" panose="020B0604020202020204"/>
              <a:ea typeface="+mn-ea"/>
              <a:cs typeface="+mn-cs"/>
            </a:endParaRPr>
          </a:p>
        </p:txBody>
      </p:sp>
      <p:sp>
        <p:nvSpPr>
          <p:cNvPr id="28" name="Freeform 60">
            <a:extLst>
              <a:ext uri="{FF2B5EF4-FFF2-40B4-BE49-F238E27FC236}">
                <a16:creationId xmlns:a16="http://schemas.microsoft.com/office/drawing/2014/main" id="{0656A0C1-2BBB-F869-878E-1F73DFBE1293}"/>
              </a:ext>
            </a:extLst>
          </p:cNvPr>
          <p:cNvSpPr>
            <a:spLocks noEditPoints="1"/>
          </p:cNvSpPr>
          <p:nvPr/>
        </p:nvSpPr>
        <p:spPr bwMode="auto">
          <a:xfrm>
            <a:off x="6803476" y="3444387"/>
            <a:ext cx="228879" cy="21583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69 w 96"/>
              <a:gd name="T11" fmla="*/ 50 h 96"/>
              <a:gd name="T12" fmla="*/ 35 w 96"/>
              <a:gd name="T13" fmla="*/ 76 h 96"/>
              <a:gd name="T14" fmla="*/ 34 w 96"/>
              <a:gd name="T15" fmla="*/ 76 h 96"/>
              <a:gd name="T16" fmla="*/ 32 w 96"/>
              <a:gd name="T17" fmla="*/ 75 h 96"/>
              <a:gd name="T18" fmla="*/ 33 w 96"/>
              <a:gd name="T19" fmla="*/ 72 h 96"/>
              <a:gd name="T20" fmla="*/ 65 w 96"/>
              <a:gd name="T21" fmla="*/ 48 h 96"/>
              <a:gd name="T22" fmla="*/ 33 w 96"/>
              <a:gd name="T23" fmla="*/ 24 h 96"/>
              <a:gd name="T24" fmla="*/ 32 w 96"/>
              <a:gd name="T25" fmla="*/ 21 h 96"/>
              <a:gd name="T26" fmla="*/ 35 w 96"/>
              <a:gd name="T27" fmla="*/ 20 h 96"/>
              <a:gd name="T28" fmla="*/ 69 w 96"/>
              <a:gd name="T29" fmla="*/ 46 h 96"/>
              <a:gd name="T30" fmla="*/ 70 w 96"/>
              <a:gd name="T31" fmla="*/ 48 h 96"/>
              <a:gd name="T32" fmla="*/ 69 w 96"/>
              <a:gd name="T33"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69" y="50"/>
                </a:moveTo>
                <a:cubicBezTo>
                  <a:pt x="35" y="76"/>
                  <a:pt x="35" y="76"/>
                  <a:pt x="35" y="76"/>
                </a:cubicBezTo>
                <a:cubicBezTo>
                  <a:pt x="35" y="76"/>
                  <a:pt x="34" y="76"/>
                  <a:pt x="34" y="76"/>
                </a:cubicBezTo>
                <a:cubicBezTo>
                  <a:pt x="33" y="76"/>
                  <a:pt x="33" y="76"/>
                  <a:pt x="32" y="75"/>
                </a:cubicBezTo>
                <a:cubicBezTo>
                  <a:pt x="32" y="74"/>
                  <a:pt x="32" y="73"/>
                  <a:pt x="33" y="72"/>
                </a:cubicBezTo>
                <a:cubicBezTo>
                  <a:pt x="65" y="48"/>
                  <a:pt x="65" y="48"/>
                  <a:pt x="65" y="48"/>
                </a:cubicBezTo>
                <a:cubicBezTo>
                  <a:pt x="33" y="24"/>
                  <a:pt x="33" y="24"/>
                  <a:pt x="33" y="24"/>
                </a:cubicBezTo>
                <a:cubicBezTo>
                  <a:pt x="32" y="23"/>
                  <a:pt x="32" y="22"/>
                  <a:pt x="32" y="21"/>
                </a:cubicBezTo>
                <a:cubicBezTo>
                  <a:pt x="33" y="20"/>
                  <a:pt x="34" y="20"/>
                  <a:pt x="35" y="20"/>
                </a:cubicBezTo>
                <a:cubicBezTo>
                  <a:pt x="69" y="46"/>
                  <a:pt x="69" y="46"/>
                  <a:pt x="69" y="46"/>
                </a:cubicBezTo>
                <a:cubicBezTo>
                  <a:pt x="70" y="47"/>
                  <a:pt x="70" y="47"/>
                  <a:pt x="70" y="48"/>
                </a:cubicBezTo>
                <a:cubicBezTo>
                  <a:pt x="70" y="49"/>
                  <a:pt x="70" y="49"/>
                  <a:pt x="69" y="5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14143"/>
              </a:solidFill>
              <a:effectLst/>
              <a:uLnTx/>
              <a:uFillTx/>
              <a:latin typeface="Arial" panose="020B0604020202020204"/>
              <a:ea typeface="+mn-ea"/>
              <a:cs typeface="+mn-cs"/>
            </a:endParaRPr>
          </a:p>
        </p:txBody>
      </p:sp>
      <p:sp>
        <p:nvSpPr>
          <p:cNvPr id="29" name="Freeform 60">
            <a:extLst>
              <a:ext uri="{FF2B5EF4-FFF2-40B4-BE49-F238E27FC236}">
                <a16:creationId xmlns:a16="http://schemas.microsoft.com/office/drawing/2014/main" id="{60BCCF9C-3150-D15D-381F-2B3412FC7ACB}"/>
              </a:ext>
            </a:extLst>
          </p:cNvPr>
          <p:cNvSpPr>
            <a:spLocks noEditPoints="1"/>
          </p:cNvSpPr>
          <p:nvPr/>
        </p:nvSpPr>
        <p:spPr bwMode="auto">
          <a:xfrm>
            <a:off x="6803476" y="4011254"/>
            <a:ext cx="228879" cy="21583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69 w 96"/>
              <a:gd name="T11" fmla="*/ 50 h 96"/>
              <a:gd name="T12" fmla="*/ 35 w 96"/>
              <a:gd name="T13" fmla="*/ 76 h 96"/>
              <a:gd name="T14" fmla="*/ 34 w 96"/>
              <a:gd name="T15" fmla="*/ 76 h 96"/>
              <a:gd name="T16" fmla="*/ 32 w 96"/>
              <a:gd name="T17" fmla="*/ 75 h 96"/>
              <a:gd name="T18" fmla="*/ 33 w 96"/>
              <a:gd name="T19" fmla="*/ 72 h 96"/>
              <a:gd name="T20" fmla="*/ 65 w 96"/>
              <a:gd name="T21" fmla="*/ 48 h 96"/>
              <a:gd name="T22" fmla="*/ 33 w 96"/>
              <a:gd name="T23" fmla="*/ 24 h 96"/>
              <a:gd name="T24" fmla="*/ 32 w 96"/>
              <a:gd name="T25" fmla="*/ 21 h 96"/>
              <a:gd name="T26" fmla="*/ 35 w 96"/>
              <a:gd name="T27" fmla="*/ 20 h 96"/>
              <a:gd name="T28" fmla="*/ 69 w 96"/>
              <a:gd name="T29" fmla="*/ 46 h 96"/>
              <a:gd name="T30" fmla="*/ 70 w 96"/>
              <a:gd name="T31" fmla="*/ 48 h 96"/>
              <a:gd name="T32" fmla="*/ 69 w 96"/>
              <a:gd name="T33"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69" y="50"/>
                </a:moveTo>
                <a:cubicBezTo>
                  <a:pt x="35" y="76"/>
                  <a:pt x="35" y="76"/>
                  <a:pt x="35" y="76"/>
                </a:cubicBezTo>
                <a:cubicBezTo>
                  <a:pt x="35" y="76"/>
                  <a:pt x="34" y="76"/>
                  <a:pt x="34" y="76"/>
                </a:cubicBezTo>
                <a:cubicBezTo>
                  <a:pt x="33" y="76"/>
                  <a:pt x="33" y="76"/>
                  <a:pt x="32" y="75"/>
                </a:cubicBezTo>
                <a:cubicBezTo>
                  <a:pt x="32" y="74"/>
                  <a:pt x="32" y="73"/>
                  <a:pt x="33" y="72"/>
                </a:cubicBezTo>
                <a:cubicBezTo>
                  <a:pt x="65" y="48"/>
                  <a:pt x="65" y="48"/>
                  <a:pt x="65" y="48"/>
                </a:cubicBezTo>
                <a:cubicBezTo>
                  <a:pt x="33" y="24"/>
                  <a:pt x="33" y="24"/>
                  <a:pt x="33" y="24"/>
                </a:cubicBezTo>
                <a:cubicBezTo>
                  <a:pt x="32" y="23"/>
                  <a:pt x="32" y="22"/>
                  <a:pt x="32" y="21"/>
                </a:cubicBezTo>
                <a:cubicBezTo>
                  <a:pt x="33" y="20"/>
                  <a:pt x="34" y="20"/>
                  <a:pt x="35" y="20"/>
                </a:cubicBezTo>
                <a:cubicBezTo>
                  <a:pt x="69" y="46"/>
                  <a:pt x="69" y="46"/>
                  <a:pt x="69" y="46"/>
                </a:cubicBezTo>
                <a:cubicBezTo>
                  <a:pt x="70" y="47"/>
                  <a:pt x="70" y="47"/>
                  <a:pt x="70" y="48"/>
                </a:cubicBezTo>
                <a:cubicBezTo>
                  <a:pt x="70" y="49"/>
                  <a:pt x="70" y="49"/>
                  <a:pt x="69" y="5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14143"/>
              </a:solidFill>
              <a:effectLst/>
              <a:uLnTx/>
              <a:uFillTx/>
              <a:latin typeface="Arial" panose="020B0604020202020204"/>
              <a:ea typeface="+mn-ea"/>
              <a:cs typeface="+mn-cs"/>
            </a:endParaRPr>
          </a:p>
        </p:txBody>
      </p:sp>
      <p:sp>
        <p:nvSpPr>
          <p:cNvPr id="30" name="Freeform 60">
            <a:extLst>
              <a:ext uri="{FF2B5EF4-FFF2-40B4-BE49-F238E27FC236}">
                <a16:creationId xmlns:a16="http://schemas.microsoft.com/office/drawing/2014/main" id="{E4980DD8-E985-9354-9F7F-7EC113C29645}"/>
              </a:ext>
            </a:extLst>
          </p:cNvPr>
          <p:cNvSpPr>
            <a:spLocks noEditPoints="1"/>
          </p:cNvSpPr>
          <p:nvPr/>
        </p:nvSpPr>
        <p:spPr bwMode="auto">
          <a:xfrm>
            <a:off x="6803475" y="4568282"/>
            <a:ext cx="228879" cy="21583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69 w 96"/>
              <a:gd name="T11" fmla="*/ 50 h 96"/>
              <a:gd name="T12" fmla="*/ 35 w 96"/>
              <a:gd name="T13" fmla="*/ 76 h 96"/>
              <a:gd name="T14" fmla="*/ 34 w 96"/>
              <a:gd name="T15" fmla="*/ 76 h 96"/>
              <a:gd name="T16" fmla="*/ 32 w 96"/>
              <a:gd name="T17" fmla="*/ 75 h 96"/>
              <a:gd name="T18" fmla="*/ 33 w 96"/>
              <a:gd name="T19" fmla="*/ 72 h 96"/>
              <a:gd name="T20" fmla="*/ 65 w 96"/>
              <a:gd name="T21" fmla="*/ 48 h 96"/>
              <a:gd name="T22" fmla="*/ 33 w 96"/>
              <a:gd name="T23" fmla="*/ 24 h 96"/>
              <a:gd name="T24" fmla="*/ 32 w 96"/>
              <a:gd name="T25" fmla="*/ 21 h 96"/>
              <a:gd name="T26" fmla="*/ 35 w 96"/>
              <a:gd name="T27" fmla="*/ 20 h 96"/>
              <a:gd name="T28" fmla="*/ 69 w 96"/>
              <a:gd name="T29" fmla="*/ 46 h 96"/>
              <a:gd name="T30" fmla="*/ 70 w 96"/>
              <a:gd name="T31" fmla="*/ 48 h 96"/>
              <a:gd name="T32" fmla="*/ 69 w 96"/>
              <a:gd name="T33"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69" y="50"/>
                </a:moveTo>
                <a:cubicBezTo>
                  <a:pt x="35" y="76"/>
                  <a:pt x="35" y="76"/>
                  <a:pt x="35" y="76"/>
                </a:cubicBezTo>
                <a:cubicBezTo>
                  <a:pt x="35" y="76"/>
                  <a:pt x="34" y="76"/>
                  <a:pt x="34" y="76"/>
                </a:cubicBezTo>
                <a:cubicBezTo>
                  <a:pt x="33" y="76"/>
                  <a:pt x="33" y="76"/>
                  <a:pt x="32" y="75"/>
                </a:cubicBezTo>
                <a:cubicBezTo>
                  <a:pt x="32" y="74"/>
                  <a:pt x="32" y="73"/>
                  <a:pt x="33" y="72"/>
                </a:cubicBezTo>
                <a:cubicBezTo>
                  <a:pt x="65" y="48"/>
                  <a:pt x="65" y="48"/>
                  <a:pt x="65" y="48"/>
                </a:cubicBezTo>
                <a:cubicBezTo>
                  <a:pt x="33" y="24"/>
                  <a:pt x="33" y="24"/>
                  <a:pt x="33" y="24"/>
                </a:cubicBezTo>
                <a:cubicBezTo>
                  <a:pt x="32" y="23"/>
                  <a:pt x="32" y="22"/>
                  <a:pt x="32" y="21"/>
                </a:cubicBezTo>
                <a:cubicBezTo>
                  <a:pt x="33" y="20"/>
                  <a:pt x="34" y="20"/>
                  <a:pt x="35" y="20"/>
                </a:cubicBezTo>
                <a:cubicBezTo>
                  <a:pt x="69" y="46"/>
                  <a:pt x="69" y="46"/>
                  <a:pt x="69" y="46"/>
                </a:cubicBezTo>
                <a:cubicBezTo>
                  <a:pt x="70" y="47"/>
                  <a:pt x="70" y="47"/>
                  <a:pt x="70" y="48"/>
                </a:cubicBezTo>
                <a:cubicBezTo>
                  <a:pt x="70" y="49"/>
                  <a:pt x="70" y="49"/>
                  <a:pt x="69" y="5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14143"/>
              </a:solidFill>
              <a:effectLst/>
              <a:uLnTx/>
              <a:uFillTx/>
              <a:latin typeface="Arial" panose="020B0604020202020204"/>
              <a:ea typeface="+mn-ea"/>
              <a:cs typeface="+mn-cs"/>
            </a:endParaRPr>
          </a:p>
        </p:txBody>
      </p:sp>
      <p:sp>
        <p:nvSpPr>
          <p:cNvPr id="31" name="Freeform 60">
            <a:extLst>
              <a:ext uri="{FF2B5EF4-FFF2-40B4-BE49-F238E27FC236}">
                <a16:creationId xmlns:a16="http://schemas.microsoft.com/office/drawing/2014/main" id="{4A93A1A0-ECA1-EAA8-75CB-E7296CEA0DDB}"/>
              </a:ext>
            </a:extLst>
          </p:cNvPr>
          <p:cNvSpPr>
            <a:spLocks noEditPoints="1"/>
          </p:cNvSpPr>
          <p:nvPr/>
        </p:nvSpPr>
        <p:spPr bwMode="auto">
          <a:xfrm>
            <a:off x="6803474" y="5127285"/>
            <a:ext cx="228879" cy="21583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69 w 96"/>
              <a:gd name="T11" fmla="*/ 50 h 96"/>
              <a:gd name="T12" fmla="*/ 35 w 96"/>
              <a:gd name="T13" fmla="*/ 76 h 96"/>
              <a:gd name="T14" fmla="*/ 34 w 96"/>
              <a:gd name="T15" fmla="*/ 76 h 96"/>
              <a:gd name="T16" fmla="*/ 32 w 96"/>
              <a:gd name="T17" fmla="*/ 75 h 96"/>
              <a:gd name="T18" fmla="*/ 33 w 96"/>
              <a:gd name="T19" fmla="*/ 72 h 96"/>
              <a:gd name="T20" fmla="*/ 65 w 96"/>
              <a:gd name="T21" fmla="*/ 48 h 96"/>
              <a:gd name="T22" fmla="*/ 33 w 96"/>
              <a:gd name="T23" fmla="*/ 24 h 96"/>
              <a:gd name="T24" fmla="*/ 32 w 96"/>
              <a:gd name="T25" fmla="*/ 21 h 96"/>
              <a:gd name="T26" fmla="*/ 35 w 96"/>
              <a:gd name="T27" fmla="*/ 20 h 96"/>
              <a:gd name="T28" fmla="*/ 69 w 96"/>
              <a:gd name="T29" fmla="*/ 46 h 96"/>
              <a:gd name="T30" fmla="*/ 70 w 96"/>
              <a:gd name="T31" fmla="*/ 48 h 96"/>
              <a:gd name="T32" fmla="*/ 69 w 96"/>
              <a:gd name="T33"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69" y="50"/>
                </a:moveTo>
                <a:cubicBezTo>
                  <a:pt x="35" y="76"/>
                  <a:pt x="35" y="76"/>
                  <a:pt x="35" y="76"/>
                </a:cubicBezTo>
                <a:cubicBezTo>
                  <a:pt x="35" y="76"/>
                  <a:pt x="34" y="76"/>
                  <a:pt x="34" y="76"/>
                </a:cubicBezTo>
                <a:cubicBezTo>
                  <a:pt x="33" y="76"/>
                  <a:pt x="33" y="76"/>
                  <a:pt x="32" y="75"/>
                </a:cubicBezTo>
                <a:cubicBezTo>
                  <a:pt x="32" y="74"/>
                  <a:pt x="32" y="73"/>
                  <a:pt x="33" y="72"/>
                </a:cubicBezTo>
                <a:cubicBezTo>
                  <a:pt x="65" y="48"/>
                  <a:pt x="65" y="48"/>
                  <a:pt x="65" y="48"/>
                </a:cubicBezTo>
                <a:cubicBezTo>
                  <a:pt x="33" y="24"/>
                  <a:pt x="33" y="24"/>
                  <a:pt x="33" y="24"/>
                </a:cubicBezTo>
                <a:cubicBezTo>
                  <a:pt x="32" y="23"/>
                  <a:pt x="32" y="22"/>
                  <a:pt x="32" y="21"/>
                </a:cubicBezTo>
                <a:cubicBezTo>
                  <a:pt x="33" y="20"/>
                  <a:pt x="34" y="20"/>
                  <a:pt x="35" y="20"/>
                </a:cubicBezTo>
                <a:cubicBezTo>
                  <a:pt x="69" y="46"/>
                  <a:pt x="69" y="46"/>
                  <a:pt x="69" y="46"/>
                </a:cubicBezTo>
                <a:cubicBezTo>
                  <a:pt x="70" y="47"/>
                  <a:pt x="70" y="47"/>
                  <a:pt x="70" y="48"/>
                </a:cubicBezTo>
                <a:cubicBezTo>
                  <a:pt x="70" y="49"/>
                  <a:pt x="70" y="49"/>
                  <a:pt x="69" y="5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14143"/>
              </a:solidFill>
              <a:effectLst/>
              <a:uLnTx/>
              <a:uFillTx/>
              <a:latin typeface="Arial" panose="020B0604020202020204"/>
              <a:ea typeface="+mn-ea"/>
              <a:cs typeface="+mn-cs"/>
            </a:endParaRPr>
          </a:p>
        </p:txBody>
      </p:sp>
      <p:sp>
        <p:nvSpPr>
          <p:cNvPr id="32" name="Google Shape;815;p5">
            <a:extLst>
              <a:ext uri="{FF2B5EF4-FFF2-40B4-BE49-F238E27FC236}">
                <a16:creationId xmlns:a16="http://schemas.microsoft.com/office/drawing/2014/main" id="{E99A3DE0-3DE9-FFCB-831B-A27A8BBC8F7A}"/>
              </a:ext>
            </a:extLst>
          </p:cNvPr>
          <p:cNvSpPr/>
          <p:nvPr/>
        </p:nvSpPr>
        <p:spPr>
          <a:xfrm rot="2700000" flipH="1">
            <a:off x="788104" y="435867"/>
            <a:ext cx="862337" cy="862334"/>
          </a:xfrm>
          <a:prstGeom prst="roundRect">
            <a:avLst>
              <a:gd name="adj" fmla="val 16667"/>
            </a:avLst>
          </a:prstGeom>
          <a:solidFill>
            <a:srgbClr val="0070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4" name="Graphic 33" descr="Bar graph with upward trend outline">
            <a:extLst>
              <a:ext uri="{FF2B5EF4-FFF2-40B4-BE49-F238E27FC236}">
                <a16:creationId xmlns:a16="http://schemas.microsoft.com/office/drawing/2014/main" id="{46A545E5-A8AE-E881-B5ED-8C900F344C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3842" y="547001"/>
            <a:ext cx="632575" cy="632575"/>
          </a:xfrm>
          <a:prstGeom prst="rect">
            <a:avLst/>
          </a:prstGeom>
        </p:spPr>
      </p:pic>
    </p:spTree>
    <p:extLst>
      <p:ext uri="{BB962C8B-B14F-4D97-AF65-F5344CB8AC3E}">
        <p14:creationId xmlns:p14="http://schemas.microsoft.com/office/powerpoint/2010/main" val="3287111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55;p49">
            <a:extLst>
              <a:ext uri="{FF2B5EF4-FFF2-40B4-BE49-F238E27FC236}">
                <a16:creationId xmlns:a16="http://schemas.microsoft.com/office/drawing/2014/main" id="{5DB1E8F2-DC80-22D4-F1C5-6C3428C4C725}"/>
              </a:ext>
            </a:extLst>
          </p:cNvPr>
          <p:cNvSpPr txBox="1"/>
          <p:nvPr/>
        </p:nvSpPr>
        <p:spPr>
          <a:xfrm>
            <a:off x="685621" y="359467"/>
            <a:ext cx="11189385" cy="689163"/>
          </a:xfrm>
          <a:prstGeom prst="rect">
            <a:avLst/>
          </a:prstGeom>
          <a:noFill/>
          <a:ln>
            <a:noFill/>
          </a:ln>
        </p:spPr>
        <p:txBody>
          <a:bodyPr spcFirstLastPara="1" wrap="square" lIns="0" tIns="0" rIns="0" bIns="0" anchor="t" anchorCtr="0">
            <a:spAutoFit/>
          </a:bodyPr>
          <a:lstStyle/>
          <a:p>
            <a:pPr>
              <a:lnSpc>
                <a:spcPct val="120000"/>
              </a:lnSpc>
            </a:pPr>
            <a:r>
              <a:rPr lang="en-US" sz="1866" b="1" dirty="0">
                <a:solidFill>
                  <a:srgbClr val="007071"/>
                </a:solidFill>
                <a:latin typeface="Arial" panose="020B0604020202020204" pitchFamily="34" charset="0"/>
                <a:ea typeface="Montserrat"/>
                <a:cs typeface="Arial" panose="020B0604020202020204" pitchFamily="34" charset="0"/>
                <a:sym typeface="Montserrat"/>
              </a:rPr>
              <a:t>The initial pilot of this model in the first two courses of our PF Dental Assistant program</a:t>
            </a:r>
            <a:endParaRPr sz="622" dirty="0">
              <a:latin typeface="Arial" panose="020B0604020202020204" pitchFamily="34" charset="0"/>
              <a:cs typeface="Arial" panose="020B0604020202020204" pitchFamily="34" charset="0"/>
            </a:endParaRPr>
          </a:p>
          <a:p>
            <a:pPr>
              <a:lnSpc>
                <a:spcPct val="120000"/>
              </a:lnSpc>
            </a:pPr>
            <a:r>
              <a:rPr lang="en-US" sz="1866" b="1" dirty="0">
                <a:solidFill>
                  <a:srgbClr val="007071"/>
                </a:solidFill>
                <a:latin typeface="Arial" panose="020B0604020202020204" pitchFamily="34" charset="0"/>
                <a:ea typeface="Montserrat"/>
                <a:cs typeface="Arial" panose="020B0604020202020204" pitchFamily="34" charset="0"/>
                <a:sym typeface="Montserrat"/>
              </a:rPr>
              <a:t>has proven that we know how to dramatically improve the learning experience</a:t>
            </a:r>
            <a:endParaRPr sz="622" dirty="0">
              <a:latin typeface="Arial" panose="020B0604020202020204" pitchFamily="34" charset="0"/>
              <a:cs typeface="Arial" panose="020B0604020202020204" pitchFamily="34" charset="0"/>
            </a:endParaRPr>
          </a:p>
        </p:txBody>
      </p:sp>
      <p:sp>
        <p:nvSpPr>
          <p:cNvPr id="4" name="Google Shape;1156;p49">
            <a:extLst>
              <a:ext uri="{FF2B5EF4-FFF2-40B4-BE49-F238E27FC236}">
                <a16:creationId xmlns:a16="http://schemas.microsoft.com/office/drawing/2014/main" id="{B4D5D495-E621-3721-26C0-C938033AF84D}"/>
              </a:ext>
            </a:extLst>
          </p:cNvPr>
          <p:cNvSpPr txBox="1"/>
          <p:nvPr/>
        </p:nvSpPr>
        <p:spPr>
          <a:xfrm>
            <a:off x="1187300" y="2107636"/>
            <a:ext cx="3610650" cy="295466"/>
          </a:xfrm>
          <a:prstGeom prst="rect">
            <a:avLst/>
          </a:prstGeom>
          <a:noFill/>
          <a:ln>
            <a:noFill/>
          </a:ln>
        </p:spPr>
        <p:txBody>
          <a:bodyPr spcFirstLastPara="1" wrap="square" lIns="0" tIns="0" rIns="0" bIns="0" anchor="t" anchorCtr="0">
            <a:spAutoFit/>
          </a:bodyPr>
          <a:lstStyle/>
          <a:p>
            <a:pPr>
              <a:lnSpc>
                <a:spcPct val="119958"/>
              </a:lnSpc>
            </a:pPr>
            <a:r>
              <a:rPr lang="en-US" sz="1600" b="1">
                <a:solidFill>
                  <a:srgbClr val="414143"/>
                </a:solidFill>
                <a:latin typeface="Arial" panose="020B0604020202020204" pitchFamily="34" charset="0"/>
                <a:ea typeface="Montserrat"/>
                <a:cs typeface="Arial" panose="020B0604020202020204" pitchFamily="34" charset="0"/>
                <a:sym typeface="Montserrat"/>
              </a:rPr>
              <a:t>Improve Academic Performance</a:t>
            </a:r>
            <a:endParaRPr sz="622">
              <a:latin typeface="Arial" panose="020B0604020202020204" pitchFamily="34" charset="0"/>
              <a:cs typeface="Arial" panose="020B0604020202020204" pitchFamily="34" charset="0"/>
            </a:endParaRPr>
          </a:p>
        </p:txBody>
      </p:sp>
      <p:sp>
        <p:nvSpPr>
          <p:cNvPr id="5" name="Google Shape;1157;p49">
            <a:extLst>
              <a:ext uri="{FF2B5EF4-FFF2-40B4-BE49-F238E27FC236}">
                <a16:creationId xmlns:a16="http://schemas.microsoft.com/office/drawing/2014/main" id="{429C66AC-53FF-2BBC-7BA8-97998734B925}"/>
              </a:ext>
            </a:extLst>
          </p:cNvPr>
          <p:cNvSpPr txBox="1"/>
          <p:nvPr/>
        </p:nvSpPr>
        <p:spPr>
          <a:xfrm>
            <a:off x="6985692" y="2107636"/>
            <a:ext cx="3746781" cy="295466"/>
          </a:xfrm>
          <a:prstGeom prst="rect">
            <a:avLst/>
          </a:prstGeom>
          <a:noFill/>
          <a:ln>
            <a:noFill/>
          </a:ln>
        </p:spPr>
        <p:txBody>
          <a:bodyPr spcFirstLastPara="1" wrap="square" lIns="0" tIns="0" rIns="0" bIns="0" anchor="t" anchorCtr="0">
            <a:spAutoFit/>
          </a:bodyPr>
          <a:lstStyle/>
          <a:p>
            <a:pPr>
              <a:lnSpc>
                <a:spcPct val="119958"/>
              </a:lnSpc>
            </a:pPr>
            <a:r>
              <a:rPr lang="en-US" sz="1600" b="1">
                <a:solidFill>
                  <a:srgbClr val="414143"/>
                </a:solidFill>
                <a:latin typeface="Arial" panose="020B0604020202020204" pitchFamily="34" charset="0"/>
                <a:ea typeface="Montserrat"/>
                <a:cs typeface="Arial" panose="020B0604020202020204" pitchFamily="34" charset="0"/>
                <a:sym typeface="Montserrat"/>
              </a:rPr>
              <a:t>Improve Course Completion Rates</a:t>
            </a:r>
            <a:endParaRPr sz="622">
              <a:latin typeface="Arial" panose="020B0604020202020204" pitchFamily="34" charset="0"/>
              <a:cs typeface="Arial" panose="020B0604020202020204" pitchFamily="34" charset="0"/>
            </a:endParaRPr>
          </a:p>
        </p:txBody>
      </p:sp>
      <p:sp>
        <p:nvSpPr>
          <p:cNvPr id="6" name="Google Shape;1158;p49">
            <a:extLst>
              <a:ext uri="{FF2B5EF4-FFF2-40B4-BE49-F238E27FC236}">
                <a16:creationId xmlns:a16="http://schemas.microsoft.com/office/drawing/2014/main" id="{5D058556-FC4C-8494-C6BE-967C7EB3EF26}"/>
              </a:ext>
            </a:extLst>
          </p:cNvPr>
          <p:cNvSpPr txBox="1"/>
          <p:nvPr/>
        </p:nvSpPr>
        <p:spPr>
          <a:xfrm>
            <a:off x="1187300" y="4315488"/>
            <a:ext cx="3291945" cy="295466"/>
          </a:xfrm>
          <a:prstGeom prst="rect">
            <a:avLst/>
          </a:prstGeom>
          <a:noFill/>
          <a:ln>
            <a:noFill/>
          </a:ln>
        </p:spPr>
        <p:txBody>
          <a:bodyPr spcFirstLastPara="1" wrap="square" lIns="0" tIns="0" rIns="0" bIns="0" anchor="t" anchorCtr="0">
            <a:spAutoFit/>
          </a:bodyPr>
          <a:lstStyle/>
          <a:p>
            <a:pPr>
              <a:lnSpc>
                <a:spcPct val="119958"/>
              </a:lnSpc>
            </a:pPr>
            <a:r>
              <a:rPr lang="en-US" sz="1600" b="1">
                <a:solidFill>
                  <a:srgbClr val="414143"/>
                </a:solidFill>
                <a:latin typeface="Arial" panose="020B0604020202020204" pitchFamily="34" charset="0"/>
                <a:ea typeface="Montserrat"/>
                <a:cs typeface="Arial" panose="020B0604020202020204" pitchFamily="34" charset="0"/>
                <a:sym typeface="Montserrat"/>
              </a:rPr>
              <a:t>Improve Persistence Rates¹</a:t>
            </a:r>
            <a:endParaRPr sz="622">
              <a:latin typeface="Arial" panose="020B0604020202020204" pitchFamily="34" charset="0"/>
              <a:cs typeface="Arial" panose="020B0604020202020204" pitchFamily="34" charset="0"/>
            </a:endParaRPr>
          </a:p>
        </p:txBody>
      </p:sp>
      <p:sp>
        <p:nvSpPr>
          <p:cNvPr id="7" name="Google Shape;1159;p49">
            <a:extLst>
              <a:ext uri="{FF2B5EF4-FFF2-40B4-BE49-F238E27FC236}">
                <a16:creationId xmlns:a16="http://schemas.microsoft.com/office/drawing/2014/main" id="{C342046D-4827-0DDE-21E7-55C5F597406D}"/>
              </a:ext>
            </a:extLst>
          </p:cNvPr>
          <p:cNvSpPr txBox="1"/>
          <p:nvPr/>
        </p:nvSpPr>
        <p:spPr>
          <a:xfrm>
            <a:off x="6985692" y="4315488"/>
            <a:ext cx="3893760" cy="295466"/>
          </a:xfrm>
          <a:prstGeom prst="rect">
            <a:avLst/>
          </a:prstGeom>
          <a:noFill/>
          <a:ln>
            <a:noFill/>
          </a:ln>
        </p:spPr>
        <p:txBody>
          <a:bodyPr spcFirstLastPara="1" wrap="square" lIns="0" tIns="0" rIns="0" bIns="0" anchor="t" anchorCtr="0">
            <a:spAutoFit/>
          </a:bodyPr>
          <a:lstStyle/>
          <a:p>
            <a:pPr>
              <a:lnSpc>
                <a:spcPct val="119958"/>
              </a:lnSpc>
            </a:pPr>
            <a:r>
              <a:rPr lang="en-US" sz="1600" b="1">
                <a:solidFill>
                  <a:srgbClr val="414143"/>
                </a:solidFill>
                <a:latin typeface="Arial" panose="020B0604020202020204" pitchFamily="34" charset="0"/>
                <a:ea typeface="Montserrat"/>
                <a:cs typeface="Arial" panose="020B0604020202020204" pitchFamily="34" charset="0"/>
                <a:sym typeface="Montserrat"/>
              </a:rPr>
              <a:t>Improve Velocity (time to complete)</a:t>
            </a:r>
            <a:endParaRPr sz="622">
              <a:latin typeface="Arial" panose="020B0604020202020204" pitchFamily="34" charset="0"/>
              <a:cs typeface="Arial" panose="020B0604020202020204" pitchFamily="34" charset="0"/>
            </a:endParaRPr>
          </a:p>
        </p:txBody>
      </p:sp>
      <p:graphicFrame>
        <p:nvGraphicFramePr>
          <p:cNvPr id="8" name="Google Shape;1160;p49">
            <a:extLst>
              <a:ext uri="{FF2B5EF4-FFF2-40B4-BE49-F238E27FC236}">
                <a16:creationId xmlns:a16="http://schemas.microsoft.com/office/drawing/2014/main" id="{F363F7E3-BB24-8386-309D-46B1D729522B}"/>
              </a:ext>
            </a:extLst>
          </p:cNvPr>
          <p:cNvGraphicFramePr/>
          <p:nvPr/>
        </p:nvGraphicFramePr>
        <p:xfrm>
          <a:off x="1126365" y="2567925"/>
          <a:ext cx="4469252" cy="1417168"/>
        </p:xfrm>
        <a:graphic>
          <a:graphicData uri="http://schemas.openxmlformats.org/drawingml/2006/table">
            <a:tbl>
              <a:tblPr>
                <a:noFill/>
              </a:tblPr>
              <a:tblGrid>
                <a:gridCol w="1550546">
                  <a:extLst>
                    <a:ext uri="{9D8B030D-6E8A-4147-A177-3AD203B41FA5}">
                      <a16:colId xmlns:a16="http://schemas.microsoft.com/office/drawing/2014/main" val="20000"/>
                    </a:ext>
                  </a:extLst>
                </a:gridCol>
                <a:gridCol w="1459353">
                  <a:extLst>
                    <a:ext uri="{9D8B030D-6E8A-4147-A177-3AD203B41FA5}">
                      <a16:colId xmlns:a16="http://schemas.microsoft.com/office/drawing/2014/main" val="20001"/>
                    </a:ext>
                  </a:extLst>
                </a:gridCol>
                <a:gridCol w="1459353">
                  <a:extLst>
                    <a:ext uri="{9D8B030D-6E8A-4147-A177-3AD203B41FA5}">
                      <a16:colId xmlns:a16="http://schemas.microsoft.com/office/drawing/2014/main" val="20002"/>
                    </a:ext>
                  </a:extLst>
                </a:gridCol>
              </a:tblGrid>
              <a:tr h="368137">
                <a:tc>
                  <a:txBody>
                    <a:bodyPr/>
                    <a:lstStyle/>
                    <a:p>
                      <a:pPr marL="0" marR="0" lvl="0" indent="0" algn="l" rtl="0">
                        <a:lnSpc>
                          <a:spcPct val="120000"/>
                        </a:lnSpc>
                        <a:spcBef>
                          <a:spcPts val="0"/>
                        </a:spcBef>
                        <a:spcAft>
                          <a:spcPts val="0"/>
                        </a:spcAft>
                        <a:buNone/>
                      </a:pPr>
                      <a:r>
                        <a:rPr lang="en-US" sz="1100" b="1" u="none" strike="noStrike" cap="none">
                          <a:solidFill>
                            <a:srgbClr val="000000"/>
                          </a:solidFill>
                          <a:latin typeface="Arial"/>
                          <a:ea typeface="Arial"/>
                          <a:cs typeface="Arial"/>
                          <a:sym typeface="Arial"/>
                        </a:rPr>
                        <a:t>Course</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71"/>
                    </a:solidFill>
                  </a:tcPr>
                </a:tc>
                <a:tc>
                  <a:txBody>
                    <a:bodyPr/>
                    <a:lstStyle/>
                    <a:p>
                      <a:pPr marL="0" marR="0" lvl="0" indent="0" algn="ctr" rtl="0">
                        <a:lnSpc>
                          <a:spcPct val="120000"/>
                        </a:lnSpc>
                        <a:spcBef>
                          <a:spcPts val="0"/>
                        </a:spcBef>
                        <a:spcAft>
                          <a:spcPts val="0"/>
                        </a:spcAft>
                        <a:buNone/>
                      </a:pPr>
                      <a:r>
                        <a:rPr lang="en-US" sz="1100" b="1" u="none" strike="noStrike" cap="none">
                          <a:solidFill>
                            <a:srgbClr val="000000"/>
                          </a:solidFill>
                          <a:latin typeface="Arial"/>
                          <a:ea typeface="Arial"/>
                          <a:cs typeface="Arial"/>
                          <a:sym typeface="Arial"/>
                        </a:rPr>
                        <a:t>Avg Grade (before)</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71"/>
                    </a:solidFill>
                  </a:tcPr>
                </a:tc>
                <a:tc>
                  <a:txBody>
                    <a:bodyPr/>
                    <a:lstStyle/>
                    <a:p>
                      <a:pPr marL="0" marR="0" lvl="0" indent="0" algn="ctr" rtl="0">
                        <a:lnSpc>
                          <a:spcPct val="120000"/>
                        </a:lnSpc>
                        <a:spcBef>
                          <a:spcPts val="0"/>
                        </a:spcBef>
                        <a:spcAft>
                          <a:spcPts val="0"/>
                        </a:spcAft>
                        <a:buNone/>
                      </a:pPr>
                      <a:r>
                        <a:rPr lang="en-US" sz="1100" b="1" u="none" strike="noStrike" cap="none">
                          <a:solidFill>
                            <a:srgbClr val="000000"/>
                          </a:solidFill>
                          <a:latin typeface="Arial"/>
                          <a:ea typeface="Arial"/>
                          <a:cs typeface="Arial"/>
                          <a:sym typeface="Arial"/>
                        </a:rPr>
                        <a:t>Avg Grade (after)</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71"/>
                    </a:solidFill>
                  </a:tcPr>
                </a:tc>
                <a:extLst>
                  <a:ext uri="{0D108BD9-81ED-4DB2-BD59-A6C34878D82A}">
                    <a16:rowId xmlns:a16="http://schemas.microsoft.com/office/drawing/2014/main" val="10000"/>
                  </a:ext>
                </a:extLst>
              </a:tr>
              <a:tr h="393348">
                <a:tc>
                  <a:txBody>
                    <a:bodyPr/>
                    <a:lstStyle/>
                    <a:p>
                      <a:pPr marL="0" marR="0" lvl="0" indent="0" algn="l" rtl="0">
                        <a:lnSpc>
                          <a:spcPct val="120000"/>
                        </a:lnSpc>
                        <a:spcBef>
                          <a:spcPts val="0"/>
                        </a:spcBef>
                        <a:spcAft>
                          <a:spcPts val="0"/>
                        </a:spcAft>
                        <a:buNone/>
                      </a:pPr>
                      <a:r>
                        <a:rPr lang="en-US" sz="1000" u="none" strike="noStrike" cap="none">
                          <a:solidFill>
                            <a:srgbClr val="FFFFFF"/>
                          </a:solidFill>
                          <a:latin typeface="Arial"/>
                          <a:ea typeface="Arial"/>
                          <a:cs typeface="Arial"/>
                          <a:sym typeface="Arial"/>
                        </a:rPr>
                        <a:t>Intro to Dental Assistant</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AD4D4"/>
                    </a:solidFill>
                  </a:tcPr>
                </a:tc>
                <a:tc>
                  <a:txBody>
                    <a:bodyPr/>
                    <a:lstStyle/>
                    <a:p>
                      <a:pPr marL="0" marR="0" lvl="0" indent="0" algn="ctr" rtl="0">
                        <a:lnSpc>
                          <a:spcPct val="120000"/>
                        </a:lnSpc>
                        <a:spcBef>
                          <a:spcPts val="0"/>
                        </a:spcBef>
                        <a:spcAft>
                          <a:spcPts val="0"/>
                        </a:spcAft>
                        <a:buNone/>
                      </a:pPr>
                      <a:r>
                        <a:rPr lang="en-US" sz="1400" u="none" strike="noStrike" cap="none">
                          <a:solidFill>
                            <a:srgbClr val="FFFFFF"/>
                          </a:solidFill>
                          <a:latin typeface="Arial"/>
                          <a:ea typeface="Arial"/>
                          <a:cs typeface="Arial"/>
                          <a:sym typeface="Arial"/>
                        </a:rPr>
                        <a:t>84%</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AD4D4"/>
                    </a:solidFill>
                  </a:tcPr>
                </a:tc>
                <a:tc>
                  <a:txBody>
                    <a:bodyPr/>
                    <a:lstStyle/>
                    <a:p>
                      <a:pPr marL="0" marR="0" lvl="0" indent="0" algn="ctr" rtl="0">
                        <a:lnSpc>
                          <a:spcPct val="120000"/>
                        </a:lnSpc>
                        <a:spcBef>
                          <a:spcPts val="0"/>
                        </a:spcBef>
                        <a:spcAft>
                          <a:spcPts val="0"/>
                        </a:spcAft>
                        <a:buNone/>
                      </a:pPr>
                      <a:r>
                        <a:rPr lang="en-US" sz="1400" u="none" strike="noStrike" cap="none">
                          <a:solidFill>
                            <a:srgbClr val="FFFFFF"/>
                          </a:solidFill>
                          <a:latin typeface="Arial"/>
                          <a:ea typeface="Arial"/>
                          <a:cs typeface="Arial"/>
                          <a:sym typeface="Arial"/>
                        </a:rPr>
                        <a:t>89%</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AD4D4"/>
                    </a:solidFill>
                  </a:tcPr>
                </a:tc>
                <a:extLst>
                  <a:ext uri="{0D108BD9-81ED-4DB2-BD59-A6C34878D82A}">
                    <a16:rowId xmlns:a16="http://schemas.microsoft.com/office/drawing/2014/main" val="10001"/>
                  </a:ext>
                </a:extLst>
              </a:tr>
              <a:tr h="655544">
                <a:tc>
                  <a:txBody>
                    <a:bodyPr/>
                    <a:lstStyle/>
                    <a:p>
                      <a:pPr marL="0" marR="0" lvl="0" indent="0" algn="l" rtl="0">
                        <a:lnSpc>
                          <a:spcPct val="120000"/>
                        </a:lnSpc>
                        <a:spcBef>
                          <a:spcPts val="0"/>
                        </a:spcBef>
                        <a:spcAft>
                          <a:spcPts val="0"/>
                        </a:spcAft>
                        <a:buNone/>
                      </a:pPr>
                      <a:r>
                        <a:rPr lang="en-US" sz="1000" u="none" strike="noStrike" cap="none">
                          <a:solidFill>
                            <a:srgbClr val="000000"/>
                          </a:solidFill>
                          <a:latin typeface="Montserrat"/>
                          <a:ea typeface="Montserrat"/>
                          <a:cs typeface="Montserrat"/>
                          <a:sym typeface="Montserrat"/>
                        </a:rPr>
                        <a:t>Dental Terminology, Anatomy, and Charting</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BEB"/>
                    </a:solidFill>
                  </a:tcPr>
                </a:tc>
                <a:tc>
                  <a:txBody>
                    <a:bodyPr/>
                    <a:lstStyle/>
                    <a:p>
                      <a:pPr marL="0" marR="0" lvl="0" indent="0" algn="ctr" rtl="0">
                        <a:lnSpc>
                          <a:spcPct val="120000"/>
                        </a:lnSpc>
                        <a:spcBef>
                          <a:spcPts val="0"/>
                        </a:spcBef>
                        <a:spcAft>
                          <a:spcPts val="0"/>
                        </a:spcAft>
                        <a:buNone/>
                      </a:pPr>
                      <a:r>
                        <a:rPr lang="en-US" sz="1400" u="none" strike="noStrike" cap="none">
                          <a:solidFill>
                            <a:srgbClr val="000000"/>
                          </a:solidFill>
                          <a:latin typeface="Arial"/>
                          <a:ea typeface="Arial"/>
                          <a:cs typeface="Arial"/>
                          <a:sym typeface="Arial"/>
                        </a:rPr>
                        <a:t>80%</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BEB"/>
                    </a:solidFill>
                  </a:tcPr>
                </a:tc>
                <a:tc>
                  <a:txBody>
                    <a:bodyPr/>
                    <a:lstStyle/>
                    <a:p>
                      <a:pPr marL="0" marR="0" lvl="0" indent="0" algn="ctr" rtl="0">
                        <a:lnSpc>
                          <a:spcPct val="120000"/>
                        </a:lnSpc>
                        <a:spcBef>
                          <a:spcPts val="0"/>
                        </a:spcBef>
                        <a:spcAft>
                          <a:spcPts val="0"/>
                        </a:spcAft>
                        <a:buNone/>
                      </a:pPr>
                      <a:r>
                        <a:rPr lang="en-US" sz="1400" u="none" strike="noStrike" cap="none">
                          <a:solidFill>
                            <a:srgbClr val="000000"/>
                          </a:solidFill>
                          <a:latin typeface="Arial"/>
                          <a:ea typeface="Arial"/>
                          <a:cs typeface="Arial"/>
                          <a:sym typeface="Arial"/>
                        </a:rPr>
                        <a:t>90%</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BEB"/>
                    </a:solidFill>
                  </a:tcPr>
                </a:tc>
                <a:extLst>
                  <a:ext uri="{0D108BD9-81ED-4DB2-BD59-A6C34878D82A}">
                    <a16:rowId xmlns:a16="http://schemas.microsoft.com/office/drawing/2014/main" val="10002"/>
                  </a:ext>
                </a:extLst>
              </a:tr>
            </a:tbl>
          </a:graphicData>
        </a:graphic>
      </p:graphicFrame>
      <p:grpSp>
        <p:nvGrpSpPr>
          <p:cNvPr id="9" name="Google Shape;1161;p49">
            <a:extLst>
              <a:ext uri="{FF2B5EF4-FFF2-40B4-BE49-F238E27FC236}">
                <a16:creationId xmlns:a16="http://schemas.microsoft.com/office/drawing/2014/main" id="{810EC03C-1862-330C-8ABA-CF037136F5D9}"/>
              </a:ext>
            </a:extLst>
          </p:cNvPr>
          <p:cNvGrpSpPr/>
          <p:nvPr/>
        </p:nvGrpSpPr>
        <p:grpSpPr>
          <a:xfrm>
            <a:off x="6918397" y="4745993"/>
            <a:ext cx="2077959" cy="641056"/>
            <a:chOff x="0" y="0"/>
            <a:chExt cx="4157000" cy="1282446"/>
          </a:xfrm>
        </p:grpSpPr>
        <p:sp>
          <p:nvSpPr>
            <p:cNvPr id="10" name="Google Shape;1162;p49">
              <a:extLst>
                <a:ext uri="{FF2B5EF4-FFF2-40B4-BE49-F238E27FC236}">
                  <a16:creationId xmlns:a16="http://schemas.microsoft.com/office/drawing/2014/main" id="{D99344C5-CCE3-7F0A-DAAF-373DF47BE5E1}"/>
                </a:ext>
              </a:extLst>
            </p:cNvPr>
            <p:cNvSpPr/>
            <p:nvPr/>
          </p:nvSpPr>
          <p:spPr>
            <a:xfrm>
              <a:off x="12700" y="12700"/>
              <a:ext cx="4131564" cy="1257046"/>
            </a:xfrm>
            <a:custGeom>
              <a:avLst/>
              <a:gdLst/>
              <a:ahLst/>
              <a:cxnLst/>
              <a:rect l="l" t="t" r="r" b="b"/>
              <a:pathLst>
                <a:path w="4131564" h="1257046" extrusionOk="0">
                  <a:moveTo>
                    <a:pt x="0" y="0"/>
                  </a:moveTo>
                  <a:lnTo>
                    <a:pt x="4131564" y="0"/>
                  </a:lnTo>
                  <a:lnTo>
                    <a:pt x="4131564" y="1257046"/>
                  </a:lnTo>
                  <a:lnTo>
                    <a:pt x="0" y="1257046"/>
                  </a:lnTo>
                  <a:close/>
                </a:path>
              </a:pathLst>
            </a:custGeom>
            <a:solidFill>
              <a:srgbClr val="007071"/>
            </a:solidFill>
            <a:ln>
              <a:noFill/>
            </a:ln>
          </p:spPr>
          <p:txBody>
            <a:bodyPr/>
            <a:lstStyle/>
            <a:p>
              <a:endParaRPr lang="en-US" sz="622">
                <a:latin typeface="Arial" panose="020B0604020202020204" pitchFamily="34" charset="0"/>
                <a:cs typeface="Arial" panose="020B0604020202020204" pitchFamily="34" charset="0"/>
              </a:endParaRPr>
            </a:p>
          </p:txBody>
        </p:sp>
        <p:sp>
          <p:nvSpPr>
            <p:cNvPr id="11" name="Google Shape;1163;p49">
              <a:extLst>
                <a:ext uri="{FF2B5EF4-FFF2-40B4-BE49-F238E27FC236}">
                  <a16:creationId xmlns:a16="http://schemas.microsoft.com/office/drawing/2014/main" id="{68A11A26-024B-E9DA-D710-61950AB168C7}"/>
                </a:ext>
              </a:extLst>
            </p:cNvPr>
            <p:cNvSpPr/>
            <p:nvPr/>
          </p:nvSpPr>
          <p:spPr>
            <a:xfrm>
              <a:off x="0" y="0"/>
              <a:ext cx="4156964" cy="1282446"/>
            </a:xfrm>
            <a:custGeom>
              <a:avLst/>
              <a:gdLst/>
              <a:ahLst/>
              <a:cxnLst/>
              <a:rect l="l" t="t" r="r" b="b"/>
              <a:pathLst>
                <a:path w="4156964" h="1282446" extrusionOk="0">
                  <a:moveTo>
                    <a:pt x="12700" y="0"/>
                  </a:moveTo>
                  <a:lnTo>
                    <a:pt x="4144264" y="0"/>
                  </a:lnTo>
                  <a:cubicBezTo>
                    <a:pt x="4151249" y="0"/>
                    <a:pt x="4156964" y="5715"/>
                    <a:pt x="4156964" y="12700"/>
                  </a:cubicBezTo>
                  <a:lnTo>
                    <a:pt x="4156964" y="1269746"/>
                  </a:lnTo>
                  <a:cubicBezTo>
                    <a:pt x="4156964" y="1276731"/>
                    <a:pt x="4151249" y="1282446"/>
                    <a:pt x="4144264" y="1282446"/>
                  </a:cubicBezTo>
                  <a:lnTo>
                    <a:pt x="12700" y="1282446"/>
                  </a:lnTo>
                  <a:cubicBezTo>
                    <a:pt x="5715" y="1282446"/>
                    <a:pt x="0" y="1276731"/>
                    <a:pt x="0" y="1269746"/>
                  </a:cubicBezTo>
                  <a:lnTo>
                    <a:pt x="0" y="12700"/>
                  </a:lnTo>
                  <a:cubicBezTo>
                    <a:pt x="0" y="5715"/>
                    <a:pt x="5715" y="0"/>
                    <a:pt x="12700" y="0"/>
                  </a:cubicBezTo>
                  <a:moveTo>
                    <a:pt x="12700" y="25400"/>
                  </a:moveTo>
                  <a:lnTo>
                    <a:pt x="12700" y="12700"/>
                  </a:lnTo>
                  <a:lnTo>
                    <a:pt x="25400" y="12700"/>
                  </a:lnTo>
                  <a:lnTo>
                    <a:pt x="25400" y="1269746"/>
                  </a:lnTo>
                  <a:lnTo>
                    <a:pt x="12700" y="1269746"/>
                  </a:lnTo>
                  <a:lnTo>
                    <a:pt x="12700" y="1257046"/>
                  </a:lnTo>
                  <a:lnTo>
                    <a:pt x="4144264" y="1257046"/>
                  </a:lnTo>
                  <a:lnTo>
                    <a:pt x="4144264" y="1269746"/>
                  </a:lnTo>
                  <a:lnTo>
                    <a:pt x="4131564" y="1269746"/>
                  </a:lnTo>
                  <a:lnTo>
                    <a:pt x="4131564" y="12700"/>
                  </a:lnTo>
                  <a:lnTo>
                    <a:pt x="4144264" y="12700"/>
                  </a:lnTo>
                  <a:lnTo>
                    <a:pt x="4144264" y="25400"/>
                  </a:lnTo>
                  <a:lnTo>
                    <a:pt x="12700" y="25400"/>
                  </a:lnTo>
                  <a:close/>
                </a:path>
              </a:pathLst>
            </a:custGeom>
            <a:solidFill>
              <a:srgbClr val="002F2F"/>
            </a:solidFill>
            <a:ln>
              <a:noFill/>
            </a:ln>
          </p:spPr>
          <p:txBody>
            <a:bodyPr spcFirstLastPara="1" wrap="square" lIns="60934" tIns="60934" rIns="60934" bIns="60934" anchor="ctr" anchorCtr="0">
              <a:noAutofit/>
            </a:bodyPr>
            <a:lstStyle/>
            <a:p>
              <a:endParaRPr sz="622">
                <a:latin typeface="Arial" panose="020B0604020202020204" pitchFamily="34" charset="0"/>
                <a:cs typeface="Arial" panose="020B0604020202020204" pitchFamily="34" charset="0"/>
              </a:endParaRPr>
            </a:p>
          </p:txBody>
        </p:sp>
        <p:sp>
          <p:nvSpPr>
            <p:cNvPr id="12" name="Google Shape;1164;p49">
              <a:extLst>
                <a:ext uri="{FF2B5EF4-FFF2-40B4-BE49-F238E27FC236}">
                  <a16:creationId xmlns:a16="http://schemas.microsoft.com/office/drawing/2014/main" id="{01B03C27-0012-2C3C-EA38-A2B07DD9EF2C}"/>
                </a:ext>
              </a:extLst>
            </p:cNvPr>
            <p:cNvSpPr txBox="1"/>
            <p:nvPr/>
          </p:nvSpPr>
          <p:spPr>
            <a:xfrm>
              <a:off x="0" y="0"/>
              <a:ext cx="4157000" cy="1282400"/>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1400">
                  <a:solidFill>
                    <a:srgbClr val="FFFFFF"/>
                  </a:solidFill>
                  <a:latin typeface="Arial" panose="020B0604020202020204" pitchFamily="34" charset="0"/>
                  <a:ea typeface="Montserrat"/>
                  <a:cs typeface="Arial" panose="020B0604020202020204" pitchFamily="34" charset="0"/>
                  <a:sym typeface="Montserrat"/>
                </a:rPr>
                <a:t>Days to Complete (before)</a:t>
              </a:r>
              <a:endParaRPr sz="622">
                <a:latin typeface="Arial" panose="020B0604020202020204" pitchFamily="34" charset="0"/>
                <a:cs typeface="Arial" panose="020B0604020202020204" pitchFamily="34" charset="0"/>
              </a:endParaRPr>
            </a:p>
          </p:txBody>
        </p:sp>
      </p:grpSp>
      <p:grpSp>
        <p:nvGrpSpPr>
          <p:cNvPr id="13" name="Google Shape;1165;p49">
            <a:extLst>
              <a:ext uri="{FF2B5EF4-FFF2-40B4-BE49-F238E27FC236}">
                <a16:creationId xmlns:a16="http://schemas.microsoft.com/office/drawing/2014/main" id="{65E1D86A-87AD-79F7-CE6F-0F1D4004E786}"/>
              </a:ext>
            </a:extLst>
          </p:cNvPr>
          <p:cNvGrpSpPr/>
          <p:nvPr/>
        </p:nvGrpSpPr>
        <p:grpSpPr>
          <a:xfrm>
            <a:off x="9332594" y="4722186"/>
            <a:ext cx="2077959" cy="664862"/>
            <a:chOff x="0" y="-47625"/>
            <a:chExt cx="4157000" cy="1330071"/>
          </a:xfrm>
        </p:grpSpPr>
        <p:sp>
          <p:nvSpPr>
            <p:cNvPr id="14" name="Google Shape;1166;p49">
              <a:extLst>
                <a:ext uri="{FF2B5EF4-FFF2-40B4-BE49-F238E27FC236}">
                  <a16:creationId xmlns:a16="http://schemas.microsoft.com/office/drawing/2014/main" id="{77E532C8-E47B-3733-2748-9A892119A26C}"/>
                </a:ext>
              </a:extLst>
            </p:cNvPr>
            <p:cNvSpPr/>
            <p:nvPr/>
          </p:nvSpPr>
          <p:spPr>
            <a:xfrm>
              <a:off x="12700" y="12700"/>
              <a:ext cx="4131564" cy="1257046"/>
            </a:xfrm>
            <a:custGeom>
              <a:avLst/>
              <a:gdLst/>
              <a:ahLst/>
              <a:cxnLst/>
              <a:rect l="l" t="t" r="r" b="b"/>
              <a:pathLst>
                <a:path w="4131564" h="1257046" extrusionOk="0">
                  <a:moveTo>
                    <a:pt x="0" y="0"/>
                  </a:moveTo>
                  <a:lnTo>
                    <a:pt x="4131564" y="0"/>
                  </a:lnTo>
                  <a:lnTo>
                    <a:pt x="4131564" y="1257046"/>
                  </a:lnTo>
                  <a:lnTo>
                    <a:pt x="0" y="1257046"/>
                  </a:lnTo>
                  <a:close/>
                </a:path>
              </a:pathLst>
            </a:custGeom>
            <a:solidFill>
              <a:srgbClr val="007071"/>
            </a:solidFill>
            <a:ln>
              <a:noFill/>
            </a:ln>
          </p:spPr>
          <p:txBody>
            <a:bodyPr/>
            <a:lstStyle/>
            <a:p>
              <a:endParaRPr lang="en-US" sz="622">
                <a:latin typeface="Arial" panose="020B0604020202020204" pitchFamily="34" charset="0"/>
                <a:cs typeface="Arial" panose="020B0604020202020204" pitchFamily="34" charset="0"/>
              </a:endParaRPr>
            </a:p>
          </p:txBody>
        </p:sp>
        <p:sp>
          <p:nvSpPr>
            <p:cNvPr id="15" name="Google Shape;1167;p49">
              <a:extLst>
                <a:ext uri="{FF2B5EF4-FFF2-40B4-BE49-F238E27FC236}">
                  <a16:creationId xmlns:a16="http://schemas.microsoft.com/office/drawing/2014/main" id="{7CE25F17-DBF1-8C5A-D892-603CE66C17DC}"/>
                </a:ext>
              </a:extLst>
            </p:cNvPr>
            <p:cNvSpPr/>
            <p:nvPr/>
          </p:nvSpPr>
          <p:spPr>
            <a:xfrm>
              <a:off x="0" y="0"/>
              <a:ext cx="4156964" cy="1282446"/>
            </a:xfrm>
            <a:custGeom>
              <a:avLst/>
              <a:gdLst/>
              <a:ahLst/>
              <a:cxnLst/>
              <a:rect l="l" t="t" r="r" b="b"/>
              <a:pathLst>
                <a:path w="4156964" h="1282446" extrusionOk="0">
                  <a:moveTo>
                    <a:pt x="12700" y="0"/>
                  </a:moveTo>
                  <a:lnTo>
                    <a:pt x="4144264" y="0"/>
                  </a:lnTo>
                  <a:cubicBezTo>
                    <a:pt x="4151249" y="0"/>
                    <a:pt x="4156964" y="5715"/>
                    <a:pt x="4156964" y="12700"/>
                  </a:cubicBezTo>
                  <a:lnTo>
                    <a:pt x="4156964" y="1269746"/>
                  </a:lnTo>
                  <a:cubicBezTo>
                    <a:pt x="4156964" y="1276731"/>
                    <a:pt x="4151249" y="1282446"/>
                    <a:pt x="4144264" y="1282446"/>
                  </a:cubicBezTo>
                  <a:lnTo>
                    <a:pt x="12700" y="1282446"/>
                  </a:lnTo>
                  <a:cubicBezTo>
                    <a:pt x="5715" y="1282446"/>
                    <a:pt x="0" y="1276731"/>
                    <a:pt x="0" y="1269746"/>
                  </a:cubicBezTo>
                  <a:lnTo>
                    <a:pt x="0" y="12700"/>
                  </a:lnTo>
                  <a:cubicBezTo>
                    <a:pt x="0" y="5715"/>
                    <a:pt x="5715" y="0"/>
                    <a:pt x="12700" y="0"/>
                  </a:cubicBezTo>
                  <a:moveTo>
                    <a:pt x="12700" y="25400"/>
                  </a:moveTo>
                  <a:lnTo>
                    <a:pt x="12700" y="12700"/>
                  </a:lnTo>
                  <a:lnTo>
                    <a:pt x="25400" y="12700"/>
                  </a:lnTo>
                  <a:lnTo>
                    <a:pt x="25400" y="1269746"/>
                  </a:lnTo>
                  <a:lnTo>
                    <a:pt x="12700" y="1269746"/>
                  </a:lnTo>
                  <a:lnTo>
                    <a:pt x="12700" y="1257046"/>
                  </a:lnTo>
                  <a:lnTo>
                    <a:pt x="4144264" y="1257046"/>
                  </a:lnTo>
                  <a:lnTo>
                    <a:pt x="4144264" y="1269746"/>
                  </a:lnTo>
                  <a:lnTo>
                    <a:pt x="4131564" y="1269746"/>
                  </a:lnTo>
                  <a:lnTo>
                    <a:pt x="4131564" y="12700"/>
                  </a:lnTo>
                  <a:lnTo>
                    <a:pt x="4144264" y="12700"/>
                  </a:lnTo>
                  <a:lnTo>
                    <a:pt x="4144264" y="25400"/>
                  </a:lnTo>
                  <a:lnTo>
                    <a:pt x="12700" y="25400"/>
                  </a:lnTo>
                  <a:close/>
                </a:path>
              </a:pathLst>
            </a:custGeom>
            <a:solidFill>
              <a:srgbClr val="002F2F"/>
            </a:solidFill>
            <a:ln>
              <a:noFill/>
            </a:ln>
          </p:spPr>
          <p:txBody>
            <a:bodyPr spcFirstLastPara="1" wrap="square" lIns="60934" tIns="60934" rIns="60934" bIns="60934" anchor="ctr" anchorCtr="0">
              <a:noAutofit/>
            </a:bodyPr>
            <a:lstStyle/>
            <a:p>
              <a:endParaRPr sz="622">
                <a:latin typeface="Arial" panose="020B0604020202020204" pitchFamily="34" charset="0"/>
                <a:cs typeface="Arial" panose="020B0604020202020204" pitchFamily="34" charset="0"/>
              </a:endParaRPr>
            </a:p>
          </p:txBody>
        </p:sp>
        <p:sp>
          <p:nvSpPr>
            <p:cNvPr id="16" name="Google Shape;1168;p49">
              <a:extLst>
                <a:ext uri="{FF2B5EF4-FFF2-40B4-BE49-F238E27FC236}">
                  <a16:creationId xmlns:a16="http://schemas.microsoft.com/office/drawing/2014/main" id="{51F06878-DDEC-54D5-4BFB-329F56CFA0BE}"/>
                </a:ext>
              </a:extLst>
            </p:cNvPr>
            <p:cNvSpPr txBox="1"/>
            <p:nvPr/>
          </p:nvSpPr>
          <p:spPr>
            <a:xfrm>
              <a:off x="0" y="-47625"/>
              <a:ext cx="4157000" cy="1330025"/>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1400">
                  <a:solidFill>
                    <a:srgbClr val="FFFFFF"/>
                  </a:solidFill>
                  <a:latin typeface="Arial" panose="020B0604020202020204" pitchFamily="34" charset="0"/>
                  <a:cs typeface="Arial" panose="020B0604020202020204" pitchFamily="34" charset="0"/>
                </a:rPr>
                <a:t>Days to Complete (after)</a:t>
              </a:r>
              <a:endParaRPr sz="622">
                <a:latin typeface="Arial" panose="020B0604020202020204" pitchFamily="34" charset="0"/>
                <a:cs typeface="Arial" panose="020B0604020202020204" pitchFamily="34" charset="0"/>
              </a:endParaRPr>
            </a:p>
          </p:txBody>
        </p:sp>
      </p:grpSp>
      <p:grpSp>
        <p:nvGrpSpPr>
          <p:cNvPr id="17" name="Google Shape;1169;p49">
            <a:extLst>
              <a:ext uri="{FF2B5EF4-FFF2-40B4-BE49-F238E27FC236}">
                <a16:creationId xmlns:a16="http://schemas.microsoft.com/office/drawing/2014/main" id="{6FE96FD5-9688-CC63-5746-B05C98AED4CC}"/>
              </a:ext>
            </a:extLst>
          </p:cNvPr>
          <p:cNvGrpSpPr/>
          <p:nvPr/>
        </p:nvGrpSpPr>
        <p:grpSpPr>
          <a:xfrm>
            <a:off x="6918395" y="5350664"/>
            <a:ext cx="2077959" cy="506181"/>
            <a:chOff x="0" y="-47625"/>
            <a:chExt cx="4157000" cy="1012625"/>
          </a:xfrm>
        </p:grpSpPr>
        <p:sp>
          <p:nvSpPr>
            <p:cNvPr id="18" name="Google Shape;1170;p49">
              <a:extLst>
                <a:ext uri="{FF2B5EF4-FFF2-40B4-BE49-F238E27FC236}">
                  <a16:creationId xmlns:a16="http://schemas.microsoft.com/office/drawing/2014/main" id="{20A5380B-A6B7-6B98-82DE-A94EEC59D147}"/>
                </a:ext>
              </a:extLst>
            </p:cNvPr>
            <p:cNvSpPr/>
            <p:nvPr/>
          </p:nvSpPr>
          <p:spPr>
            <a:xfrm>
              <a:off x="12700" y="12700"/>
              <a:ext cx="4131564" cy="939546"/>
            </a:xfrm>
            <a:custGeom>
              <a:avLst/>
              <a:gdLst/>
              <a:ahLst/>
              <a:cxnLst/>
              <a:rect l="l" t="t" r="r" b="b"/>
              <a:pathLst>
                <a:path w="4131564" h="939546" extrusionOk="0">
                  <a:moveTo>
                    <a:pt x="0" y="0"/>
                  </a:moveTo>
                  <a:lnTo>
                    <a:pt x="4131564" y="0"/>
                  </a:lnTo>
                  <a:lnTo>
                    <a:pt x="4131564" y="939546"/>
                  </a:lnTo>
                  <a:lnTo>
                    <a:pt x="0" y="939546"/>
                  </a:lnTo>
                  <a:close/>
                </a:path>
              </a:pathLst>
            </a:custGeom>
            <a:solidFill>
              <a:srgbClr val="FFFFFF"/>
            </a:solidFill>
            <a:ln>
              <a:noFill/>
            </a:ln>
          </p:spPr>
          <p:txBody>
            <a:bodyPr/>
            <a:lstStyle/>
            <a:p>
              <a:endParaRPr lang="en-US" sz="622">
                <a:latin typeface="Arial" panose="020B0604020202020204" pitchFamily="34" charset="0"/>
                <a:cs typeface="Arial" panose="020B0604020202020204" pitchFamily="34" charset="0"/>
              </a:endParaRPr>
            </a:p>
          </p:txBody>
        </p:sp>
        <p:sp>
          <p:nvSpPr>
            <p:cNvPr id="19" name="Google Shape;1171;p49">
              <a:extLst>
                <a:ext uri="{FF2B5EF4-FFF2-40B4-BE49-F238E27FC236}">
                  <a16:creationId xmlns:a16="http://schemas.microsoft.com/office/drawing/2014/main" id="{1886A296-C88F-7478-B774-BEC661D1806D}"/>
                </a:ext>
              </a:extLst>
            </p:cNvPr>
            <p:cNvSpPr/>
            <p:nvPr/>
          </p:nvSpPr>
          <p:spPr>
            <a:xfrm>
              <a:off x="0" y="0"/>
              <a:ext cx="4156964" cy="964946"/>
            </a:xfrm>
            <a:custGeom>
              <a:avLst/>
              <a:gdLst/>
              <a:ahLst/>
              <a:cxnLst/>
              <a:rect l="l" t="t" r="r" b="b"/>
              <a:pathLst>
                <a:path w="4156964" h="964946" extrusionOk="0">
                  <a:moveTo>
                    <a:pt x="12700" y="0"/>
                  </a:moveTo>
                  <a:lnTo>
                    <a:pt x="4144264" y="0"/>
                  </a:lnTo>
                  <a:cubicBezTo>
                    <a:pt x="4151249" y="0"/>
                    <a:pt x="4156964" y="5715"/>
                    <a:pt x="4156964" y="12700"/>
                  </a:cubicBezTo>
                  <a:lnTo>
                    <a:pt x="4156964" y="952246"/>
                  </a:lnTo>
                  <a:cubicBezTo>
                    <a:pt x="4156964" y="959231"/>
                    <a:pt x="4151249" y="964946"/>
                    <a:pt x="4144264" y="964946"/>
                  </a:cubicBezTo>
                  <a:lnTo>
                    <a:pt x="12700" y="964946"/>
                  </a:lnTo>
                  <a:cubicBezTo>
                    <a:pt x="5715" y="964946"/>
                    <a:pt x="0" y="959231"/>
                    <a:pt x="0" y="952246"/>
                  </a:cubicBezTo>
                  <a:lnTo>
                    <a:pt x="0" y="12700"/>
                  </a:lnTo>
                  <a:cubicBezTo>
                    <a:pt x="0" y="5715"/>
                    <a:pt x="5715" y="0"/>
                    <a:pt x="12700" y="0"/>
                  </a:cubicBezTo>
                  <a:moveTo>
                    <a:pt x="12700" y="25400"/>
                  </a:moveTo>
                  <a:lnTo>
                    <a:pt x="12700" y="12700"/>
                  </a:lnTo>
                  <a:lnTo>
                    <a:pt x="25400" y="12700"/>
                  </a:lnTo>
                  <a:lnTo>
                    <a:pt x="25400" y="952246"/>
                  </a:lnTo>
                  <a:lnTo>
                    <a:pt x="12700" y="952246"/>
                  </a:lnTo>
                  <a:lnTo>
                    <a:pt x="12700" y="939546"/>
                  </a:lnTo>
                  <a:lnTo>
                    <a:pt x="4144264" y="939546"/>
                  </a:lnTo>
                  <a:lnTo>
                    <a:pt x="4144264" y="952246"/>
                  </a:lnTo>
                  <a:lnTo>
                    <a:pt x="4131564" y="952246"/>
                  </a:lnTo>
                  <a:lnTo>
                    <a:pt x="4131564" y="12700"/>
                  </a:lnTo>
                  <a:lnTo>
                    <a:pt x="4144264" y="12700"/>
                  </a:lnTo>
                  <a:lnTo>
                    <a:pt x="4144264" y="25400"/>
                  </a:lnTo>
                  <a:lnTo>
                    <a:pt x="12700" y="25400"/>
                  </a:lnTo>
                  <a:close/>
                </a:path>
              </a:pathLst>
            </a:custGeom>
            <a:solidFill>
              <a:srgbClr val="007071"/>
            </a:solidFill>
            <a:ln>
              <a:noFill/>
            </a:ln>
          </p:spPr>
          <p:txBody>
            <a:bodyPr spcFirstLastPara="1" wrap="square" lIns="60934" tIns="60934" rIns="60934" bIns="60934" anchor="ctr" anchorCtr="0">
              <a:noAutofit/>
            </a:bodyPr>
            <a:lstStyle/>
            <a:p>
              <a:endParaRPr sz="622">
                <a:latin typeface="Arial" panose="020B0604020202020204" pitchFamily="34" charset="0"/>
                <a:cs typeface="Arial" panose="020B0604020202020204" pitchFamily="34" charset="0"/>
              </a:endParaRPr>
            </a:p>
          </p:txBody>
        </p:sp>
        <p:sp>
          <p:nvSpPr>
            <p:cNvPr id="20" name="Google Shape;1172;p49">
              <a:extLst>
                <a:ext uri="{FF2B5EF4-FFF2-40B4-BE49-F238E27FC236}">
                  <a16:creationId xmlns:a16="http://schemas.microsoft.com/office/drawing/2014/main" id="{92AE4893-191F-EA33-EFCA-BA9ED7F50383}"/>
                </a:ext>
              </a:extLst>
            </p:cNvPr>
            <p:cNvSpPr txBox="1"/>
            <p:nvPr/>
          </p:nvSpPr>
          <p:spPr>
            <a:xfrm>
              <a:off x="0" y="-47625"/>
              <a:ext cx="4157000" cy="1012625"/>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1400">
                  <a:solidFill>
                    <a:srgbClr val="414143"/>
                  </a:solidFill>
                  <a:latin typeface="Arial" panose="020B0604020202020204" pitchFamily="34" charset="0"/>
                  <a:cs typeface="Arial" panose="020B0604020202020204" pitchFamily="34" charset="0"/>
                </a:rPr>
                <a:t>28</a:t>
              </a:r>
              <a:endParaRPr sz="622">
                <a:latin typeface="Arial" panose="020B0604020202020204" pitchFamily="34" charset="0"/>
                <a:cs typeface="Arial" panose="020B0604020202020204" pitchFamily="34" charset="0"/>
              </a:endParaRPr>
            </a:p>
          </p:txBody>
        </p:sp>
      </p:grpSp>
      <p:grpSp>
        <p:nvGrpSpPr>
          <p:cNvPr id="21" name="Google Shape;1173;p49">
            <a:extLst>
              <a:ext uri="{FF2B5EF4-FFF2-40B4-BE49-F238E27FC236}">
                <a16:creationId xmlns:a16="http://schemas.microsoft.com/office/drawing/2014/main" id="{C421E4FB-2134-236E-1170-95F90B26693F}"/>
              </a:ext>
            </a:extLst>
          </p:cNvPr>
          <p:cNvGrpSpPr/>
          <p:nvPr/>
        </p:nvGrpSpPr>
        <p:grpSpPr>
          <a:xfrm>
            <a:off x="9332592" y="5348892"/>
            <a:ext cx="2077959" cy="506181"/>
            <a:chOff x="0" y="-47625"/>
            <a:chExt cx="4157000" cy="1012625"/>
          </a:xfrm>
        </p:grpSpPr>
        <p:sp>
          <p:nvSpPr>
            <p:cNvPr id="22" name="Google Shape;1174;p49">
              <a:extLst>
                <a:ext uri="{FF2B5EF4-FFF2-40B4-BE49-F238E27FC236}">
                  <a16:creationId xmlns:a16="http://schemas.microsoft.com/office/drawing/2014/main" id="{F8ECADC6-849C-939D-A20D-F20C0AEF0144}"/>
                </a:ext>
              </a:extLst>
            </p:cNvPr>
            <p:cNvSpPr/>
            <p:nvPr/>
          </p:nvSpPr>
          <p:spPr>
            <a:xfrm>
              <a:off x="12700" y="12700"/>
              <a:ext cx="4131564" cy="939546"/>
            </a:xfrm>
            <a:custGeom>
              <a:avLst/>
              <a:gdLst/>
              <a:ahLst/>
              <a:cxnLst/>
              <a:rect l="l" t="t" r="r" b="b"/>
              <a:pathLst>
                <a:path w="4131564" h="939546" extrusionOk="0">
                  <a:moveTo>
                    <a:pt x="0" y="0"/>
                  </a:moveTo>
                  <a:lnTo>
                    <a:pt x="4131564" y="0"/>
                  </a:lnTo>
                  <a:lnTo>
                    <a:pt x="4131564" y="939546"/>
                  </a:lnTo>
                  <a:lnTo>
                    <a:pt x="0" y="939546"/>
                  </a:lnTo>
                  <a:close/>
                </a:path>
              </a:pathLst>
            </a:custGeom>
            <a:solidFill>
              <a:srgbClr val="FFFFFF"/>
            </a:solidFill>
            <a:ln>
              <a:noFill/>
            </a:ln>
          </p:spPr>
          <p:txBody>
            <a:bodyPr/>
            <a:lstStyle/>
            <a:p>
              <a:endParaRPr lang="en-US" sz="622">
                <a:latin typeface="Arial" panose="020B0604020202020204" pitchFamily="34" charset="0"/>
                <a:cs typeface="Arial" panose="020B0604020202020204" pitchFamily="34" charset="0"/>
              </a:endParaRPr>
            </a:p>
          </p:txBody>
        </p:sp>
        <p:sp>
          <p:nvSpPr>
            <p:cNvPr id="23" name="Google Shape;1175;p49">
              <a:extLst>
                <a:ext uri="{FF2B5EF4-FFF2-40B4-BE49-F238E27FC236}">
                  <a16:creationId xmlns:a16="http://schemas.microsoft.com/office/drawing/2014/main" id="{9257C0DF-9608-1D16-E431-DDEA205A2673}"/>
                </a:ext>
              </a:extLst>
            </p:cNvPr>
            <p:cNvSpPr/>
            <p:nvPr/>
          </p:nvSpPr>
          <p:spPr>
            <a:xfrm>
              <a:off x="0" y="0"/>
              <a:ext cx="4156964" cy="964946"/>
            </a:xfrm>
            <a:custGeom>
              <a:avLst/>
              <a:gdLst/>
              <a:ahLst/>
              <a:cxnLst/>
              <a:rect l="l" t="t" r="r" b="b"/>
              <a:pathLst>
                <a:path w="4156964" h="964946" extrusionOk="0">
                  <a:moveTo>
                    <a:pt x="12700" y="0"/>
                  </a:moveTo>
                  <a:lnTo>
                    <a:pt x="4144264" y="0"/>
                  </a:lnTo>
                  <a:cubicBezTo>
                    <a:pt x="4151249" y="0"/>
                    <a:pt x="4156964" y="5715"/>
                    <a:pt x="4156964" y="12700"/>
                  </a:cubicBezTo>
                  <a:lnTo>
                    <a:pt x="4156964" y="952246"/>
                  </a:lnTo>
                  <a:cubicBezTo>
                    <a:pt x="4156964" y="959231"/>
                    <a:pt x="4151249" y="964946"/>
                    <a:pt x="4144264" y="964946"/>
                  </a:cubicBezTo>
                  <a:lnTo>
                    <a:pt x="12700" y="964946"/>
                  </a:lnTo>
                  <a:cubicBezTo>
                    <a:pt x="5715" y="964946"/>
                    <a:pt x="0" y="959231"/>
                    <a:pt x="0" y="952246"/>
                  </a:cubicBezTo>
                  <a:lnTo>
                    <a:pt x="0" y="12700"/>
                  </a:lnTo>
                  <a:cubicBezTo>
                    <a:pt x="0" y="5715"/>
                    <a:pt x="5715" y="0"/>
                    <a:pt x="12700" y="0"/>
                  </a:cubicBezTo>
                  <a:moveTo>
                    <a:pt x="12700" y="25400"/>
                  </a:moveTo>
                  <a:lnTo>
                    <a:pt x="12700" y="12700"/>
                  </a:lnTo>
                  <a:lnTo>
                    <a:pt x="25400" y="12700"/>
                  </a:lnTo>
                  <a:lnTo>
                    <a:pt x="25400" y="952246"/>
                  </a:lnTo>
                  <a:lnTo>
                    <a:pt x="12700" y="952246"/>
                  </a:lnTo>
                  <a:lnTo>
                    <a:pt x="12700" y="939546"/>
                  </a:lnTo>
                  <a:lnTo>
                    <a:pt x="4144264" y="939546"/>
                  </a:lnTo>
                  <a:lnTo>
                    <a:pt x="4144264" y="952246"/>
                  </a:lnTo>
                  <a:lnTo>
                    <a:pt x="4131564" y="952246"/>
                  </a:lnTo>
                  <a:lnTo>
                    <a:pt x="4131564" y="12700"/>
                  </a:lnTo>
                  <a:lnTo>
                    <a:pt x="4144264" y="12700"/>
                  </a:lnTo>
                  <a:lnTo>
                    <a:pt x="4144264" y="25400"/>
                  </a:lnTo>
                  <a:lnTo>
                    <a:pt x="12700" y="25400"/>
                  </a:lnTo>
                  <a:close/>
                </a:path>
              </a:pathLst>
            </a:custGeom>
            <a:solidFill>
              <a:srgbClr val="007071"/>
            </a:solidFill>
            <a:ln>
              <a:noFill/>
            </a:ln>
          </p:spPr>
          <p:txBody>
            <a:bodyPr spcFirstLastPara="1" wrap="square" lIns="60934" tIns="60934" rIns="60934" bIns="60934" anchor="ctr" anchorCtr="0">
              <a:noAutofit/>
            </a:bodyPr>
            <a:lstStyle/>
            <a:p>
              <a:endParaRPr sz="622">
                <a:latin typeface="Arial" panose="020B0604020202020204" pitchFamily="34" charset="0"/>
                <a:cs typeface="Arial" panose="020B0604020202020204" pitchFamily="34" charset="0"/>
              </a:endParaRPr>
            </a:p>
          </p:txBody>
        </p:sp>
        <p:sp>
          <p:nvSpPr>
            <p:cNvPr id="24" name="Google Shape;1176;p49">
              <a:extLst>
                <a:ext uri="{FF2B5EF4-FFF2-40B4-BE49-F238E27FC236}">
                  <a16:creationId xmlns:a16="http://schemas.microsoft.com/office/drawing/2014/main" id="{7B84136C-98A8-1795-018E-B2DE8F6637D5}"/>
                </a:ext>
              </a:extLst>
            </p:cNvPr>
            <p:cNvSpPr txBox="1"/>
            <p:nvPr/>
          </p:nvSpPr>
          <p:spPr>
            <a:xfrm>
              <a:off x="0" y="-47625"/>
              <a:ext cx="4157000" cy="1012625"/>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1400">
                  <a:solidFill>
                    <a:srgbClr val="414143"/>
                  </a:solidFill>
                  <a:latin typeface="Arial" panose="020B0604020202020204" pitchFamily="34" charset="0"/>
                  <a:cs typeface="Arial" panose="020B0604020202020204" pitchFamily="34" charset="0"/>
                </a:rPr>
                <a:t>23</a:t>
              </a:r>
              <a:endParaRPr sz="622">
                <a:latin typeface="Arial" panose="020B0604020202020204" pitchFamily="34" charset="0"/>
                <a:cs typeface="Arial" panose="020B0604020202020204" pitchFamily="34" charset="0"/>
              </a:endParaRPr>
            </a:p>
          </p:txBody>
        </p:sp>
      </p:grpSp>
      <p:grpSp>
        <p:nvGrpSpPr>
          <p:cNvPr id="25" name="Google Shape;1177;p49">
            <a:extLst>
              <a:ext uri="{FF2B5EF4-FFF2-40B4-BE49-F238E27FC236}">
                <a16:creationId xmlns:a16="http://schemas.microsoft.com/office/drawing/2014/main" id="{31AAD917-18B0-CAE9-77D7-76F791402CDF}"/>
              </a:ext>
            </a:extLst>
          </p:cNvPr>
          <p:cNvGrpSpPr/>
          <p:nvPr/>
        </p:nvGrpSpPr>
        <p:grpSpPr>
          <a:xfrm>
            <a:off x="1120008" y="4745993"/>
            <a:ext cx="2077959" cy="641056"/>
            <a:chOff x="0" y="0"/>
            <a:chExt cx="4157000" cy="1282446"/>
          </a:xfrm>
        </p:grpSpPr>
        <p:sp>
          <p:nvSpPr>
            <p:cNvPr id="26" name="Google Shape;1178;p49">
              <a:extLst>
                <a:ext uri="{FF2B5EF4-FFF2-40B4-BE49-F238E27FC236}">
                  <a16:creationId xmlns:a16="http://schemas.microsoft.com/office/drawing/2014/main" id="{B56F9D0D-2A7F-C733-8B00-CFAFB10BF302}"/>
                </a:ext>
              </a:extLst>
            </p:cNvPr>
            <p:cNvSpPr/>
            <p:nvPr/>
          </p:nvSpPr>
          <p:spPr>
            <a:xfrm>
              <a:off x="12700" y="12700"/>
              <a:ext cx="4131564" cy="1257046"/>
            </a:xfrm>
            <a:custGeom>
              <a:avLst/>
              <a:gdLst/>
              <a:ahLst/>
              <a:cxnLst/>
              <a:rect l="l" t="t" r="r" b="b"/>
              <a:pathLst>
                <a:path w="4131564" h="1257046" extrusionOk="0">
                  <a:moveTo>
                    <a:pt x="0" y="0"/>
                  </a:moveTo>
                  <a:lnTo>
                    <a:pt x="4131564" y="0"/>
                  </a:lnTo>
                  <a:lnTo>
                    <a:pt x="4131564" y="1257046"/>
                  </a:lnTo>
                  <a:lnTo>
                    <a:pt x="0" y="1257046"/>
                  </a:lnTo>
                  <a:close/>
                </a:path>
              </a:pathLst>
            </a:custGeom>
            <a:solidFill>
              <a:srgbClr val="007071"/>
            </a:solidFill>
            <a:ln>
              <a:noFill/>
            </a:ln>
          </p:spPr>
          <p:txBody>
            <a:bodyPr/>
            <a:lstStyle/>
            <a:p>
              <a:endParaRPr lang="en-US" sz="622">
                <a:latin typeface="Arial" panose="020B0604020202020204" pitchFamily="34" charset="0"/>
                <a:cs typeface="Arial" panose="020B0604020202020204" pitchFamily="34" charset="0"/>
              </a:endParaRPr>
            </a:p>
          </p:txBody>
        </p:sp>
        <p:sp>
          <p:nvSpPr>
            <p:cNvPr id="27" name="Google Shape;1179;p49">
              <a:extLst>
                <a:ext uri="{FF2B5EF4-FFF2-40B4-BE49-F238E27FC236}">
                  <a16:creationId xmlns:a16="http://schemas.microsoft.com/office/drawing/2014/main" id="{71A3DCB1-1FE7-7B7C-2703-C5337C678A0F}"/>
                </a:ext>
              </a:extLst>
            </p:cNvPr>
            <p:cNvSpPr/>
            <p:nvPr/>
          </p:nvSpPr>
          <p:spPr>
            <a:xfrm>
              <a:off x="0" y="0"/>
              <a:ext cx="4156964" cy="1282446"/>
            </a:xfrm>
            <a:custGeom>
              <a:avLst/>
              <a:gdLst/>
              <a:ahLst/>
              <a:cxnLst/>
              <a:rect l="l" t="t" r="r" b="b"/>
              <a:pathLst>
                <a:path w="4156964" h="1282446" extrusionOk="0">
                  <a:moveTo>
                    <a:pt x="12700" y="0"/>
                  </a:moveTo>
                  <a:lnTo>
                    <a:pt x="4144264" y="0"/>
                  </a:lnTo>
                  <a:cubicBezTo>
                    <a:pt x="4151249" y="0"/>
                    <a:pt x="4156964" y="5715"/>
                    <a:pt x="4156964" y="12700"/>
                  </a:cubicBezTo>
                  <a:lnTo>
                    <a:pt x="4156964" y="1269746"/>
                  </a:lnTo>
                  <a:cubicBezTo>
                    <a:pt x="4156964" y="1276731"/>
                    <a:pt x="4151249" y="1282446"/>
                    <a:pt x="4144264" y="1282446"/>
                  </a:cubicBezTo>
                  <a:lnTo>
                    <a:pt x="12700" y="1282446"/>
                  </a:lnTo>
                  <a:cubicBezTo>
                    <a:pt x="5715" y="1282446"/>
                    <a:pt x="0" y="1276731"/>
                    <a:pt x="0" y="1269746"/>
                  </a:cubicBezTo>
                  <a:lnTo>
                    <a:pt x="0" y="12700"/>
                  </a:lnTo>
                  <a:cubicBezTo>
                    <a:pt x="0" y="5715"/>
                    <a:pt x="5715" y="0"/>
                    <a:pt x="12700" y="0"/>
                  </a:cubicBezTo>
                  <a:moveTo>
                    <a:pt x="12700" y="25400"/>
                  </a:moveTo>
                  <a:lnTo>
                    <a:pt x="12700" y="12700"/>
                  </a:lnTo>
                  <a:lnTo>
                    <a:pt x="25400" y="12700"/>
                  </a:lnTo>
                  <a:lnTo>
                    <a:pt x="25400" y="1269746"/>
                  </a:lnTo>
                  <a:lnTo>
                    <a:pt x="12700" y="1269746"/>
                  </a:lnTo>
                  <a:lnTo>
                    <a:pt x="12700" y="1257046"/>
                  </a:lnTo>
                  <a:lnTo>
                    <a:pt x="4144264" y="1257046"/>
                  </a:lnTo>
                  <a:lnTo>
                    <a:pt x="4144264" y="1269746"/>
                  </a:lnTo>
                  <a:lnTo>
                    <a:pt x="4131564" y="1269746"/>
                  </a:lnTo>
                  <a:lnTo>
                    <a:pt x="4131564" y="12700"/>
                  </a:lnTo>
                  <a:lnTo>
                    <a:pt x="4144264" y="12700"/>
                  </a:lnTo>
                  <a:lnTo>
                    <a:pt x="4144264" y="25400"/>
                  </a:lnTo>
                  <a:lnTo>
                    <a:pt x="12700" y="25400"/>
                  </a:lnTo>
                  <a:close/>
                </a:path>
              </a:pathLst>
            </a:custGeom>
            <a:solidFill>
              <a:srgbClr val="002F2F"/>
            </a:solidFill>
            <a:ln>
              <a:noFill/>
            </a:ln>
          </p:spPr>
          <p:txBody>
            <a:bodyPr spcFirstLastPara="1" wrap="square" lIns="60934" tIns="60934" rIns="60934" bIns="60934" anchor="ctr" anchorCtr="0">
              <a:noAutofit/>
            </a:bodyPr>
            <a:lstStyle/>
            <a:p>
              <a:endParaRPr sz="622">
                <a:latin typeface="Arial" panose="020B0604020202020204" pitchFamily="34" charset="0"/>
                <a:cs typeface="Arial" panose="020B0604020202020204" pitchFamily="34" charset="0"/>
              </a:endParaRPr>
            </a:p>
          </p:txBody>
        </p:sp>
        <p:sp>
          <p:nvSpPr>
            <p:cNvPr id="28" name="Google Shape;1180;p49">
              <a:extLst>
                <a:ext uri="{FF2B5EF4-FFF2-40B4-BE49-F238E27FC236}">
                  <a16:creationId xmlns:a16="http://schemas.microsoft.com/office/drawing/2014/main" id="{8225554B-DAD2-D03B-C024-2D7CC76F2620}"/>
                </a:ext>
              </a:extLst>
            </p:cNvPr>
            <p:cNvSpPr txBox="1"/>
            <p:nvPr/>
          </p:nvSpPr>
          <p:spPr>
            <a:xfrm>
              <a:off x="0" y="0"/>
              <a:ext cx="4157000" cy="1282400"/>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1400">
                  <a:solidFill>
                    <a:srgbClr val="FFFFFF"/>
                  </a:solidFill>
                  <a:latin typeface="Arial" panose="020B0604020202020204" pitchFamily="34" charset="0"/>
                  <a:ea typeface="Montserrat"/>
                  <a:cs typeface="Arial" panose="020B0604020202020204" pitchFamily="34" charset="0"/>
                  <a:sym typeface="Montserrat"/>
                </a:rPr>
                <a:t>Persistence Rate (before)</a:t>
              </a:r>
              <a:endParaRPr sz="622">
                <a:latin typeface="Arial" panose="020B0604020202020204" pitchFamily="34" charset="0"/>
                <a:cs typeface="Arial" panose="020B0604020202020204" pitchFamily="34" charset="0"/>
              </a:endParaRPr>
            </a:p>
          </p:txBody>
        </p:sp>
      </p:grpSp>
      <p:grpSp>
        <p:nvGrpSpPr>
          <p:cNvPr id="29" name="Google Shape;1181;p49">
            <a:extLst>
              <a:ext uri="{FF2B5EF4-FFF2-40B4-BE49-F238E27FC236}">
                <a16:creationId xmlns:a16="http://schemas.microsoft.com/office/drawing/2014/main" id="{2276A43F-8DDD-4A37-FC63-24649075984C}"/>
              </a:ext>
            </a:extLst>
          </p:cNvPr>
          <p:cNvGrpSpPr/>
          <p:nvPr/>
        </p:nvGrpSpPr>
        <p:grpSpPr>
          <a:xfrm>
            <a:off x="3534206" y="4745993"/>
            <a:ext cx="2077959" cy="641056"/>
            <a:chOff x="0" y="0"/>
            <a:chExt cx="4157000" cy="1282446"/>
          </a:xfrm>
        </p:grpSpPr>
        <p:sp>
          <p:nvSpPr>
            <p:cNvPr id="30" name="Google Shape;1182;p49">
              <a:extLst>
                <a:ext uri="{FF2B5EF4-FFF2-40B4-BE49-F238E27FC236}">
                  <a16:creationId xmlns:a16="http://schemas.microsoft.com/office/drawing/2014/main" id="{BD64020A-5A1D-1D6F-ACD3-A07A178CAD0E}"/>
                </a:ext>
              </a:extLst>
            </p:cNvPr>
            <p:cNvSpPr/>
            <p:nvPr/>
          </p:nvSpPr>
          <p:spPr>
            <a:xfrm>
              <a:off x="12700" y="12700"/>
              <a:ext cx="4131564" cy="1257046"/>
            </a:xfrm>
            <a:custGeom>
              <a:avLst/>
              <a:gdLst/>
              <a:ahLst/>
              <a:cxnLst/>
              <a:rect l="l" t="t" r="r" b="b"/>
              <a:pathLst>
                <a:path w="4131564" h="1257046" extrusionOk="0">
                  <a:moveTo>
                    <a:pt x="0" y="0"/>
                  </a:moveTo>
                  <a:lnTo>
                    <a:pt x="4131564" y="0"/>
                  </a:lnTo>
                  <a:lnTo>
                    <a:pt x="4131564" y="1257046"/>
                  </a:lnTo>
                  <a:lnTo>
                    <a:pt x="0" y="1257046"/>
                  </a:lnTo>
                  <a:close/>
                </a:path>
              </a:pathLst>
            </a:custGeom>
            <a:solidFill>
              <a:srgbClr val="007071"/>
            </a:solidFill>
            <a:ln>
              <a:noFill/>
            </a:ln>
          </p:spPr>
          <p:txBody>
            <a:bodyPr/>
            <a:lstStyle/>
            <a:p>
              <a:endParaRPr lang="en-US" sz="622">
                <a:latin typeface="Arial" panose="020B0604020202020204" pitchFamily="34" charset="0"/>
                <a:cs typeface="Arial" panose="020B0604020202020204" pitchFamily="34" charset="0"/>
              </a:endParaRPr>
            </a:p>
          </p:txBody>
        </p:sp>
        <p:sp>
          <p:nvSpPr>
            <p:cNvPr id="31" name="Google Shape;1183;p49">
              <a:extLst>
                <a:ext uri="{FF2B5EF4-FFF2-40B4-BE49-F238E27FC236}">
                  <a16:creationId xmlns:a16="http://schemas.microsoft.com/office/drawing/2014/main" id="{21FC2E3E-8D77-FF14-B13A-5218E06C1911}"/>
                </a:ext>
              </a:extLst>
            </p:cNvPr>
            <p:cNvSpPr/>
            <p:nvPr/>
          </p:nvSpPr>
          <p:spPr>
            <a:xfrm>
              <a:off x="0" y="0"/>
              <a:ext cx="4156964" cy="1282446"/>
            </a:xfrm>
            <a:custGeom>
              <a:avLst/>
              <a:gdLst/>
              <a:ahLst/>
              <a:cxnLst/>
              <a:rect l="l" t="t" r="r" b="b"/>
              <a:pathLst>
                <a:path w="4156964" h="1282446" extrusionOk="0">
                  <a:moveTo>
                    <a:pt x="12700" y="0"/>
                  </a:moveTo>
                  <a:lnTo>
                    <a:pt x="4144264" y="0"/>
                  </a:lnTo>
                  <a:cubicBezTo>
                    <a:pt x="4151249" y="0"/>
                    <a:pt x="4156964" y="5715"/>
                    <a:pt x="4156964" y="12700"/>
                  </a:cubicBezTo>
                  <a:lnTo>
                    <a:pt x="4156964" y="1269746"/>
                  </a:lnTo>
                  <a:cubicBezTo>
                    <a:pt x="4156964" y="1276731"/>
                    <a:pt x="4151249" y="1282446"/>
                    <a:pt x="4144264" y="1282446"/>
                  </a:cubicBezTo>
                  <a:lnTo>
                    <a:pt x="12700" y="1282446"/>
                  </a:lnTo>
                  <a:cubicBezTo>
                    <a:pt x="5715" y="1282446"/>
                    <a:pt x="0" y="1276731"/>
                    <a:pt x="0" y="1269746"/>
                  </a:cubicBezTo>
                  <a:lnTo>
                    <a:pt x="0" y="12700"/>
                  </a:lnTo>
                  <a:cubicBezTo>
                    <a:pt x="0" y="5715"/>
                    <a:pt x="5715" y="0"/>
                    <a:pt x="12700" y="0"/>
                  </a:cubicBezTo>
                  <a:moveTo>
                    <a:pt x="12700" y="25400"/>
                  </a:moveTo>
                  <a:lnTo>
                    <a:pt x="12700" y="12700"/>
                  </a:lnTo>
                  <a:lnTo>
                    <a:pt x="25400" y="12700"/>
                  </a:lnTo>
                  <a:lnTo>
                    <a:pt x="25400" y="1269746"/>
                  </a:lnTo>
                  <a:lnTo>
                    <a:pt x="12700" y="1269746"/>
                  </a:lnTo>
                  <a:lnTo>
                    <a:pt x="12700" y="1257046"/>
                  </a:lnTo>
                  <a:lnTo>
                    <a:pt x="4144264" y="1257046"/>
                  </a:lnTo>
                  <a:lnTo>
                    <a:pt x="4144264" y="1269746"/>
                  </a:lnTo>
                  <a:lnTo>
                    <a:pt x="4131564" y="1269746"/>
                  </a:lnTo>
                  <a:lnTo>
                    <a:pt x="4131564" y="12700"/>
                  </a:lnTo>
                  <a:lnTo>
                    <a:pt x="4144264" y="12700"/>
                  </a:lnTo>
                  <a:lnTo>
                    <a:pt x="4144264" y="25400"/>
                  </a:lnTo>
                  <a:lnTo>
                    <a:pt x="12700" y="25400"/>
                  </a:lnTo>
                  <a:close/>
                </a:path>
              </a:pathLst>
            </a:custGeom>
            <a:solidFill>
              <a:srgbClr val="002F2F"/>
            </a:solidFill>
            <a:ln>
              <a:noFill/>
            </a:ln>
          </p:spPr>
          <p:txBody>
            <a:bodyPr spcFirstLastPara="1" wrap="square" lIns="60934" tIns="60934" rIns="60934" bIns="60934" anchor="ctr" anchorCtr="0">
              <a:noAutofit/>
            </a:bodyPr>
            <a:lstStyle/>
            <a:p>
              <a:endParaRPr sz="622">
                <a:latin typeface="Arial" panose="020B0604020202020204" pitchFamily="34" charset="0"/>
                <a:cs typeface="Arial" panose="020B0604020202020204" pitchFamily="34" charset="0"/>
              </a:endParaRPr>
            </a:p>
          </p:txBody>
        </p:sp>
        <p:sp>
          <p:nvSpPr>
            <p:cNvPr id="32" name="Google Shape;1184;p49">
              <a:extLst>
                <a:ext uri="{FF2B5EF4-FFF2-40B4-BE49-F238E27FC236}">
                  <a16:creationId xmlns:a16="http://schemas.microsoft.com/office/drawing/2014/main" id="{7F5996C2-A881-FA8D-03B2-93C19D86716F}"/>
                </a:ext>
              </a:extLst>
            </p:cNvPr>
            <p:cNvSpPr txBox="1"/>
            <p:nvPr/>
          </p:nvSpPr>
          <p:spPr>
            <a:xfrm>
              <a:off x="0" y="0"/>
              <a:ext cx="4157000" cy="1282400"/>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1400">
                  <a:solidFill>
                    <a:srgbClr val="FFFFFF"/>
                  </a:solidFill>
                  <a:latin typeface="Arial" panose="020B0604020202020204" pitchFamily="34" charset="0"/>
                  <a:ea typeface="Montserrat"/>
                  <a:cs typeface="Arial" panose="020B0604020202020204" pitchFamily="34" charset="0"/>
                  <a:sym typeface="Montserrat"/>
                </a:rPr>
                <a:t>Persistence Rate </a:t>
              </a:r>
              <a:endParaRPr sz="622">
                <a:latin typeface="Arial" panose="020B0604020202020204" pitchFamily="34" charset="0"/>
                <a:cs typeface="Arial" panose="020B0604020202020204" pitchFamily="34" charset="0"/>
              </a:endParaRPr>
            </a:p>
            <a:p>
              <a:pPr algn="ctr">
                <a:lnSpc>
                  <a:spcPct val="120000"/>
                </a:lnSpc>
              </a:pPr>
              <a:r>
                <a:rPr lang="en-US" sz="1400">
                  <a:solidFill>
                    <a:srgbClr val="FFFFFF"/>
                  </a:solidFill>
                  <a:latin typeface="Arial" panose="020B0604020202020204" pitchFamily="34" charset="0"/>
                  <a:ea typeface="Montserrat"/>
                  <a:cs typeface="Arial" panose="020B0604020202020204" pitchFamily="34" charset="0"/>
                  <a:sym typeface="Montserrat"/>
                </a:rPr>
                <a:t>(after)</a:t>
              </a:r>
              <a:endParaRPr sz="622">
                <a:latin typeface="Arial" panose="020B0604020202020204" pitchFamily="34" charset="0"/>
                <a:cs typeface="Arial" panose="020B0604020202020204" pitchFamily="34" charset="0"/>
              </a:endParaRPr>
            </a:p>
          </p:txBody>
        </p:sp>
      </p:grpSp>
      <p:grpSp>
        <p:nvGrpSpPr>
          <p:cNvPr id="33" name="Google Shape;1185;p49">
            <a:extLst>
              <a:ext uri="{FF2B5EF4-FFF2-40B4-BE49-F238E27FC236}">
                <a16:creationId xmlns:a16="http://schemas.microsoft.com/office/drawing/2014/main" id="{499EEA78-04B5-B797-60EE-A87022BD3800}"/>
              </a:ext>
            </a:extLst>
          </p:cNvPr>
          <p:cNvGrpSpPr/>
          <p:nvPr/>
        </p:nvGrpSpPr>
        <p:grpSpPr>
          <a:xfrm>
            <a:off x="1120006" y="5374471"/>
            <a:ext cx="2077959" cy="482374"/>
            <a:chOff x="0" y="0"/>
            <a:chExt cx="4157000" cy="965000"/>
          </a:xfrm>
        </p:grpSpPr>
        <p:sp>
          <p:nvSpPr>
            <p:cNvPr id="34" name="Google Shape;1186;p49">
              <a:extLst>
                <a:ext uri="{FF2B5EF4-FFF2-40B4-BE49-F238E27FC236}">
                  <a16:creationId xmlns:a16="http://schemas.microsoft.com/office/drawing/2014/main" id="{A5D33260-0FC1-E8D2-D519-16DBFBCEA230}"/>
                </a:ext>
              </a:extLst>
            </p:cNvPr>
            <p:cNvSpPr/>
            <p:nvPr/>
          </p:nvSpPr>
          <p:spPr>
            <a:xfrm>
              <a:off x="12700" y="12700"/>
              <a:ext cx="4131564" cy="939546"/>
            </a:xfrm>
            <a:custGeom>
              <a:avLst/>
              <a:gdLst/>
              <a:ahLst/>
              <a:cxnLst/>
              <a:rect l="l" t="t" r="r" b="b"/>
              <a:pathLst>
                <a:path w="4131564" h="939546" extrusionOk="0">
                  <a:moveTo>
                    <a:pt x="0" y="0"/>
                  </a:moveTo>
                  <a:lnTo>
                    <a:pt x="4131564" y="0"/>
                  </a:lnTo>
                  <a:lnTo>
                    <a:pt x="4131564" y="939546"/>
                  </a:lnTo>
                  <a:lnTo>
                    <a:pt x="0" y="939546"/>
                  </a:lnTo>
                  <a:close/>
                </a:path>
              </a:pathLst>
            </a:custGeom>
            <a:solidFill>
              <a:srgbClr val="FFFFFF"/>
            </a:solidFill>
            <a:ln>
              <a:noFill/>
            </a:ln>
          </p:spPr>
          <p:txBody>
            <a:bodyPr/>
            <a:lstStyle/>
            <a:p>
              <a:endParaRPr lang="en-US" sz="622">
                <a:latin typeface="Arial" panose="020B0604020202020204" pitchFamily="34" charset="0"/>
                <a:cs typeface="Arial" panose="020B0604020202020204" pitchFamily="34" charset="0"/>
              </a:endParaRPr>
            </a:p>
          </p:txBody>
        </p:sp>
        <p:sp>
          <p:nvSpPr>
            <p:cNvPr id="35" name="Google Shape;1187;p49">
              <a:extLst>
                <a:ext uri="{FF2B5EF4-FFF2-40B4-BE49-F238E27FC236}">
                  <a16:creationId xmlns:a16="http://schemas.microsoft.com/office/drawing/2014/main" id="{A6EE955B-3AB8-A64F-AD92-E7EB5078D25A}"/>
                </a:ext>
              </a:extLst>
            </p:cNvPr>
            <p:cNvSpPr/>
            <p:nvPr/>
          </p:nvSpPr>
          <p:spPr>
            <a:xfrm>
              <a:off x="0" y="0"/>
              <a:ext cx="4156964" cy="964946"/>
            </a:xfrm>
            <a:custGeom>
              <a:avLst/>
              <a:gdLst/>
              <a:ahLst/>
              <a:cxnLst/>
              <a:rect l="l" t="t" r="r" b="b"/>
              <a:pathLst>
                <a:path w="4156964" h="964946" extrusionOk="0">
                  <a:moveTo>
                    <a:pt x="12700" y="0"/>
                  </a:moveTo>
                  <a:lnTo>
                    <a:pt x="4144264" y="0"/>
                  </a:lnTo>
                  <a:cubicBezTo>
                    <a:pt x="4151249" y="0"/>
                    <a:pt x="4156964" y="5715"/>
                    <a:pt x="4156964" y="12700"/>
                  </a:cubicBezTo>
                  <a:lnTo>
                    <a:pt x="4156964" y="952246"/>
                  </a:lnTo>
                  <a:cubicBezTo>
                    <a:pt x="4156964" y="959231"/>
                    <a:pt x="4151249" y="964946"/>
                    <a:pt x="4144264" y="964946"/>
                  </a:cubicBezTo>
                  <a:lnTo>
                    <a:pt x="12700" y="964946"/>
                  </a:lnTo>
                  <a:cubicBezTo>
                    <a:pt x="5715" y="964946"/>
                    <a:pt x="0" y="959231"/>
                    <a:pt x="0" y="952246"/>
                  </a:cubicBezTo>
                  <a:lnTo>
                    <a:pt x="0" y="12700"/>
                  </a:lnTo>
                  <a:cubicBezTo>
                    <a:pt x="0" y="5715"/>
                    <a:pt x="5715" y="0"/>
                    <a:pt x="12700" y="0"/>
                  </a:cubicBezTo>
                  <a:moveTo>
                    <a:pt x="12700" y="25400"/>
                  </a:moveTo>
                  <a:lnTo>
                    <a:pt x="12700" y="12700"/>
                  </a:lnTo>
                  <a:lnTo>
                    <a:pt x="25400" y="12700"/>
                  </a:lnTo>
                  <a:lnTo>
                    <a:pt x="25400" y="952246"/>
                  </a:lnTo>
                  <a:lnTo>
                    <a:pt x="12700" y="952246"/>
                  </a:lnTo>
                  <a:lnTo>
                    <a:pt x="12700" y="939546"/>
                  </a:lnTo>
                  <a:lnTo>
                    <a:pt x="4144264" y="939546"/>
                  </a:lnTo>
                  <a:lnTo>
                    <a:pt x="4144264" y="952246"/>
                  </a:lnTo>
                  <a:lnTo>
                    <a:pt x="4131564" y="952246"/>
                  </a:lnTo>
                  <a:lnTo>
                    <a:pt x="4131564" y="12700"/>
                  </a:lnTo>
                  <a:lnTo>
                    <a:pt x="4144264" y="12700"/>
                  </a:lnTo>
                  <a:lnTo>
                    <a:pt x="4144264" y="25400"/>
                  </a:lnTo>
                  <a:lnTo>
                    <a:pt x="12700" y="25400"/>
                  </a:lnTo>
                  <a:close/>
                </a:path>
              </a:pathLst>
            </a:custGeom>
            <a:solidFill>
              <a:srgbClr val="007071"/>
            </a:solidFill>
            <a:ln>
              <a:noFill/>
            </a:ln>
          </p:spPr>
          <p:txBody>
            <a:bodyPr spcFirstLastPara="1" wrap="square" lIns="60934" tIns="60934" rIns="60934" bIns="60934" anchor="ctr" anchorCtr="0">
              <a:noAutofit/>
            </a:bodyPr>
            <a:lstStyle/>
            <a:p>
              <a:endParaRPr sz="622">
                <a:latin typeface="Arial" panose="020B0604020202020204" pitchFamily="34" charset="0"/>
                <a:cs typeface="Arial" panose="020B0604020202020204" pitchFamily="34" charset="0"/>
              </a:endParaRPr>
            </a:p>
          </p:txBody>
        </p:sp>
        <p:sp>
          <p:nvSpPr>
            <p:cNvPr id="36" name="Google Shape;1188;p49">
              <a:extLst>
                <a:ext uri="{FF2B5EF4-FFF2-40B4-BE49-F238E27FC236}">
                  <a16:creationId xmlns:a16="http://schemas.microsoft.com/office/drawing/2014/main" id="{905A91AD-E774-1F03-7E44-8F20550F0394}"/>
                </a:ext>
              </a:extLst>
            </p:cNvPr>
            <p:cNvSpPr txBox="1"/>
            <p:nvPr/>
          </p:nvSpPr>
          <p:spPr>
            <a:xfrm>
              <a:off x="0" y="0"/>
              <a:ext cx="4157000" cy="965000"/>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1400">
                  <a:solidFill>
                    <a:srgbClr val="414143"/>
                  </a:solidFill>
                  <a:latin typeface="Arial" panose="020B0604020202020204" pitchFamily="34" charset="0"/>
                  <a:ea typeface="Montserrat"/>
                  <a:cs typeface="Arial" panose="020B0604020202020204" pitchFamily="34" charset="0"/>
                  <a:sym typeface="Montserrat"/>
                </a:rPr>
                <a:t>Not available</a:t>
              </a:r>
              <a:endParaRPr sz="622">
                <a:latin typeface="Arial" panose="020B0604020202020204" pitchFamily="34" charset="0"/>
                <a:cs typeface="Arial" panose="020B0604020202020204" pitchFamily="34" charset="0"/>
              </a:endParaRPr>
            </a:p>
          </p:txBody>
        </p:sp>
      </p:grpSp>
      <p:grpSp>
        <p:nvGrpSpPr>
          <p:cNvPr id="37" name="Google Shape;1189;p49">
            <a:extLst>
              <a:ext uri="{FF2B5EF4-FFF2-40B4-BE49-F238E27FC236}">
                <a16:creationId xmlns:a16="http://schemas.microsoft.com/office/drawing/2014/main" id="{322B4F1A-3EDB-F47C-8136-849D0A033057}"/>
              </a:ext>
            </a:extLst>
          </p:cNvPr>
          <p:cNvGrpSpPr/>
          <p:nvPr/>
        </p:nvGrpSpPr>
        <p:grpSpPr>
          <a:xfrm>
            <a:off x="3534205" y="5348892"/>
            <a:ext cx="2077959" cy="506181"/>
            <a:chOff x="0" y="-47625"/>
            <a:chExt cx="4157000" cy="1012625"/>
          </a:xfrm>
        </p:grpSpPr>
        <p:sp>
          <p:nvSpPr>
            <p:cNvPr id="38" name="Google Shape;1190;p49">
              <a:extLst>
                <a:ext uri="{FF2B5EF4-FFF2-40B4-BE49-F238E27FC236}">
                  <a16:creationId xmlns:a16="http://schemas.microsoft.com/office/drawing/2014/main" id="{3F025118-7D41-CC57-5D62-D7C716629C40}"/>
                </a:ext>
              </a:extLst>
            </p:cNvPr>
            <p:cNvSpPr/>
            <p:nvPr/>
          </p:nvSpPr>
          <p:spPr>
            <a:xfrm>
              <a:off x="12700" y="12700"/>
              <a:ext cx="4131564" cy="939546"/>
            </a:xfrm>
            <a:custGeom>
              <a:avLst/>
              <a:gdLst/>
              <a:ahLst/>
              <a:cxnLst/>
              <a:rect l="l" t="t" r="r" b="b"/>
              <a:pathLst>
                <a:path w="4131564" h="939546" extrusionOk="0">
                  <a:moveTo>
                    <a:pt x="0" y="0"/>
                  </a:moveTo>
                  <a:lnTo>
                    <a:pt x="4131564" y="0"/>
                  </a:lnTo>
                  <a:lnTo>
                    <a:pt x="4131564" y="939546"/>
                  </a:lnTo>
                  <a:lnTo>
                    <a:pt x="0" y="939546"/>
                  </a:lnTo>
                  <a:close/>
                </a:path>
              </a:pathLst>
            </a:custGeom>
            <a:solidFill>
              <a:srgbClr val="FFFFFF"/>
            </a:solidFill>
            <a:ln>
              <a:noFill/>
            </a:ln>
          </p:spPr>
          <p:txBody>
            <a:bodyPr/>
            <a:lstStyle/>
            <a:p>
              <a:endParaRPr lang="en-US" sz="622">
                <a:latin typeface="Arial" panose="020B0604020202020204" pitchFamily="34" charset="0"/>
                <a:cs typeface="Arial" panose="020B0604020202020204" pitchFamily="34" charset="0"/>
              </a:endParaRPr>
            </a:p>
          </p:txBody>
        </p:sp>
        <p:sp>
          <p:nvSpPr>
            <p:cNvPr id="39" name="Google Shape;1191;p49">
              <a:extLst>
                <a:ext uri="{FF2B5EF4-FFF2-40B4-BE49-F238E27FC236}">
                  <a16:creationId xmlns:a16="http://schemas.microsoft.com/office/drawing/2014/main" id="{DADA00D0-0590-3C2B-3A61-1ED1625EF49C}"/>
                </a:ext>
              </a:extLst>
            </p:cNvPr>
            <p:cNvSpPr/>
            <p:nvPr/>
          </p:nvSpPr>
          <p:spPr>
            <a:xfrm>
              <a:off x="0" y="0"/>
              <a:ext cx="4156964" cy="964946"/>
            </a:xfrm>
            <a:custGeom>
              <a:avLst/>
              <a:gdLst/>
              <a:ahLst/>
              <a:cxnLst/>
              <a:rect l="l" t="t" r="r" b="b"/>
              <a:pathLst>
                <a:path w="4156964" h="964946" extrusionOk="0">
                  <a:moveTo>
                    <a:pt x="12700" y="0"/>
                  </a:moveTo>
                  <a:lnTo>
                    <a:pt x="4144264" y="0"/>
                  </a:lnTo>
                  <a:cubicBezTo>
                    <a:pt x="4151249" y="0"/>
                    <a:pt x="4156964" y="5715"/>
                    <a:pt x="4156964" y="12700"/>
                  </a:cubicBezTo>
                  <a:lnTo>
                    <a:pt x="4156964" y="952246"/>
                  </a:lnTo>
                  <a:cubicBezTo>
                    <a:pt x="4156964" y="959231"/>
                    <a:pt x="4151249" y="964946"/>
                    <a:pt x="4144264" y="964946"/>
                  </a:cubicBezTo>
                  <a:lnTo>
                    <a:pt x="12700" y="964946"/>
                  </a:lnTo>
                  <a:cubicBezTo>
                    <a:pt x="5715" y="964946"/>
                    <a:pt x="0" y="959231"/>
                    <a:pt x="0" y="952246"/>
                  </a:cubicBezTo>
                  <a:lnTo>
                    <a:pt x="0" y="12700"/>
                  </a:lnTo>
                  <a:cubicBezTo>
                    <a:pt x="0" y="5715"/>
                    <a:pt x="5715" y="0"/>
                    <a:pt x="12700" y="0"/>
                  </a:cubicBezTo>
                  <a:moveTo>
                    <a:pt x="12700" y="25400"/>
                  </a:moveTo>
                  <a:lnTo>
                    <a:pt x="12700" y="12700"/>
                  </a:lnTo>
                  <a:lnTo>
                    <a:pt x="25400" y="12700"/>
                  </a:lnTo>
                  <a:lnTo>
                    <a:pt x="25400" y="952246"/>
                  </a:lnTo>
                  <a:lnTo>
                    <a:pt x="12700" y="952246"/>
                  </a:lnTo>
                  <a:lnTo>
                    <a:pt x="12700" y="939546"/>
                  </a:lnTo>
                  <a:lnTo>
                    <a:pt x="4144264" y="939546"/>
                  </a:lnTo>
                  <a:lnTo>
                    <a:pt x="4144264" y="952246"/>
                  </a:lnTo>
                  <a:lnTo>
                    <a:pt x="4131564" y="952246"/>
                  </a:lnTo>
                  <a:lnTo>
                    <a:pt x="4131564" y="12700"/>
                  </a:lnTo>
                  <a:lnTo>
                    <a:pt x="4144264" y="12700"/>
                  </a:lnTo>
                  <a:lnTo>
                    <a:pt x="4144264" y="25400"/>
                  </a:lnTo>
                  <a:lnTo>
                    <a:pt x="12700" y="25400"/>
                  </a:lnTo>
                  <a:close/>
                </a:path>
              </a:pathLst>
            </a:custGeom>
            <a:solidFill>
              <a:srgbClr val="007071"/>
            </a:solidFill>
            <a:ln>
              <a:noFill/>
            </a:ln>
          </p:spPr>
          <p:txBody>
            <a:bodyPr spcFirstLastPara="1" wrap="square" lIns="60934" tIns="60934" rIns="60934" bIns="60934" anchor="ctr" anchorCtr="0">
              <a:noAutofit/>
            </a:bodyPr>
            <a:lstStyle/>
            <a:p>
              <a:endParaRPr sz="622">
                <a:latin typeface="Arial" panose="020B0604020202020204" pitchFamily="34" charset="0"/>
                <a:cs typeface="Arial" panose="020B0604020202020204" pitchFamily="34" charset="0"/>
              </a:endParaRPr>
            </a:p>
          </p:txBody>
        </p:sp>
        <p:sp>
          <p:nvSpPr>
            <p:cNvPr id="40" name="Google Shape;1192;p49">
              <a:extLst>
                <a:ext uri="{FF2B5EF4-FFF2-40B4-BE49-F238E27FC236}">
                  <a16:creationId xmlns:a16="http://schemas.microsoft.com/office/drawing/2014/main" id="{1C064579-4A20-2E28-630B-509250740E83}"/>
                </a:ext>
              </a:extLst>
            </p:cNvPr>
            <p:cNvSpPr txBox="1"/>
            <p:nvPr/>
          </p:nvSpPr>
          <p:spPr>
            <a:xfrm>
              <a:off x="0" y="-47625"/>
              <a:ext cx="4157000" cy="1012625"/>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1400">
                  <a:solidFill>
                    <a:srgbClr val="414143"/>
                  </a:solidFill>
                  <a:latin typeface="Arial" panose="020B0604020202020204" pitchFamily="34" charset="0"/>
                  <a:cs typeface="Arial" panose="020B0604020202020204" pitchFamily="34" charset="0"/>
                </a:rPr>
                <a:t>97%</a:t>
              </a:r>
              <a:endParaRPr sz="622">
                <a:latin typeface="Arial" panose="020B0604020202020204" pitchFamily="34" charset="0"/>
                <a:cs typeface="Arial" panose="020B0604020202020204" pitchFamily="34" charset="0"/>
              </a:endParaRPr>
            </a:p>
          </p:txBody>
        </p:sp>
      </p:grpSp>
      <p:sp>
        <p:nvSpPr>
          <p:cNvPr id="41" name="Google Shape;1193;p49" descr="Checkbox Checked with solid fill">
            <a:extLst>
              <a:ext uri="{FF2B5EF4-FFF2-40B4-BE49-F238E27FC236}">
                <a16:creationId xmlns:a16="http://schemas.microsoft.com/office/drawing/2014/main" id="{3CC17836-D146-C415-909A-08169DAAB140}"/>
              </a:ext>
            </a:extLst>
          </p:cNvPr>
          <p:cNvSpPr/>
          <p:nvPr/>
        </p:nvSpPr>
        <p:spPr>
          <a:xfrm>
            <a:off x="625077" y="1918469"/>
            <a:ext cx="628486" cy="628486"/>
          </a:xfrm>
          <a:custGeom>
            <a:avLst/>
            <a:gdLst/>
            <a:ahLst/>
            <a:cxnLst/>
            <a:rect l="l" t="t" r="r" b="b"/>
            <a:pathLst>
              <a:path w="942975" h="942975" extrusionOk="0">
                <a:moveTo>
                  <a:pt x="0" y="0"/>
                </a:moveTo>
                <a:lnTo>
                  <a:pt x="942975" y="0"/>
                </a:lnTo>
                <a:lnTo>
                  <a:pt x="942975" y="942975"/>
                </a:lnTo>
                <a:lnTo>
                  <a:pt x="0" y="942975"/>
                </a:lnTo>
                <a:lnTo>
                  <a:pt x="0" y="0"/>
                </a:lnTo>
                <a:close/>
              </a:path>
            </a:pathLst>
          </a:custGeom>
          <a:blipFill rotWithShape="1">
            <a:blip r:embed="rId2">
              <a:alphaModFix/>
            </a:blip>
            <a:stretch>
              <a:fillRect/>
            </a:stretch>
          </a:blipFill>
          <a:ln>
            <a:noFill/>
          </a:ln>
        </p:spPr>
        <p:txBody>
          <a:bodyPr/>
          <a:lstStyle/>
          <a:p>
            <a:endParaRPr lang="en-US" sz="622">
              <a:latin typeface="Arial" panose="020B0604020202020204" pitchFamily="34" charset="0"/>
              <a:cs typeface="Arial" panose="020B0604020202020204" pitchFamily="34" charset="0"/>
            </a:endParaRPr>
          </a:p>
        </p:txBody>
      </p:sp>
      <p:sp>
        <p:nvSpPr>
          <p:cNvPr id="42" name="Google Shape;1194;p49" descr="Checkbox Checked with solid fill">
            <a:extLst>
              <a:ext uri="{FF2B5EF4-FFF2-40B4-BE49-F238E27FC236}">
                <a16:creationId xmlns:a16="http://schemas.microsoft.com/office/drawing/2014/main" id="{5499C31A-FEA4-E5C2-BC69-2CE639D1557C}"/>
              </a:ext>
            </a:extLst>
          </p:cNvPr>
          <p:cNvSpPr/>
          <p:nvPr/>
        </p:nvSpPr>
        <p:spPr>
          <a:xfrm>
            <a:off x="6451166" y="1918469"/>
            <a:ext cx="628486" cy="628486"/>
          </a:xfrm>
          <a:custGeom>
            <a:avLst/>
            <a:gdLst/>
            <a:ahLst/>
            <a:cxnLst/>
            <a:rect l="l" t="t" r="r" b="b"/>
            <a:pathLst>
              <a:path w="942975" h="942975" extrusionOk="0">
                <a:moveTo>
                  <a:pt x="0" y="0"/>
                </a:moveTo>
                <a:lnTo>
                  <a:pt x="942975" y="0"/>
                </a:lnTo>
                <a:lnTo>
                  <a:pt x="942975" y="942975"/>
                </a:lnTo>
                <a:lnTo>
                  <a:pt x="0" y="942975"/>
                </a:lnTo>
                <a:lnTo>
                  <a:pt x="0" y="0"/>
                </a:lnTo>
                <a:close/>
              </a:path>
            </a:pathLst>
          </a:custGeom>
          <a:blipFill rotWithShape="1">
            <a:blip r:embed="rId2">
              <a:alphaModFix/>
            </a:blip>
            <a:stretch>
              <a:fillRect/>
            </a:stretch>
          </a:blipFill>
          <a:ln>
            <a:noFill/>
          </a:ln>
        </p:spPr>
        <p:txBody>
          <a:bodyPr/>
          <a:lstStyle/>
          <a:p>
            <a:endParaRPr lang="en-US" sz="622">
              <a:latin typeface="Arial" panose="020B0604020202020204" pitchFamily="34" charset="0"/>
              <a:cs typeface="Arial" panose="020B0604020202020204" pitchFamily="34" charset="0"/>
            </a:endParaRPr>
          </a:p>
        </p:txBody>
      </p:sp>
      <p:sp>
        <p:nvSpPr>
          <p:cNvPr id="43" name="Google Shape;1195;p49" descr="Checkbox Checked with solid fill">
            <a:extLst>
              <a:ext uri="{FF2B5EF4-FFF2-40B4-BE49-F238E27FC236}">
                <a16:creationId xmlns:a16="http://schemas.microsoft.com/office/drawing/2014/main" id="{1CEF79A3-1880-DB62-857F-7BD47DD62F6D}"/>
              </a:ext>
            </a:extLst>
          </p:cNvPr>
          <p:cNvSpPr/>
          <p:nvPr/>
        </p:nvSpPr>
        <p:spPr>
          <a:xfrm>
            <a:off x="6451166" y="4133745"/>
            <a:ext cx="628486" cy="628486"/>
          </a:xfrm>
          <a:custGeom>
            <a:avLst/>
            <a:gdLst/>
            <a:ahLst/>
            <a:cxnLst/>
            <a:rect l="l" t="t" r="r" b="b"/>
            <a:pathLst>
              <a:path w="942975" h="942975" extrusionOk="0">
                <a:moveTo>
                  <a:pt x="0" y="0"/>
                </a:moveTo>
                <a:lnTo>
                  <a:pt x="942975" y="0"/>
                </a:lnTo>
                <a:lnTo>
                  <a:pt x="942975" y="942975"/>
                </a:lnTo>
                <a:lnTo>
                  <a:pt x="0" y="942975"/>
                </a:lnTo>
                <a:lnTo>
                  <a:pt x="0" y="0"/>
                </a:lnTo>
                <a:close/>
              </a:path>
            </a:pathLst>
          </a:custGeom>
          <a:blipFill rotWithShape="1">
            <a:blip r:embed="rId2">
              <a:alphaModFix/>
            </a:blip>
            <a:stretch>
              <a:fillRect/>
            </a:stretch>
          </a:blipFill>
          <a:ln>
            <a:noFill/>
          </a:ln>
        </p:spPr>
        <p:txBody>
          <a:bodyPr/>
          <a:lstStyle/>
          <a:p>
            <a:endParaRPr lang="en-US" sz="622">
              <a:latin typeface="Arial" panose="020B0604020202020204" pitchFamily="34" charset="0"/>
              <a:cs typeface="Arial" panose="020B0604020202020204" pitchFamily="34" charset="0"/>
            </a:endParaRPr>
          </a:p>
        </p:txBody>
      </p:sp>
      <p:sp>
        <p:nvSpPr>
          <p:cNvPr id="44" name="Google Shape;1196;p49">
            <a:extLst>
              <a:ext uri="{FF2B5EF4-FFF2-40B4-BE49-F238E27FC236}">
                <a16:creationId xmlns:a16="http://schemas.microsoft.com/office/drawing/2014/main" id="{9D7D5B88-4808-7ECD-D87C-C57695D17947}"/>
              </a:ext>
            </a:extLst>
          </p:cNvPr>
          <p:cNvSpPr txBox="1"/>
          <p:nvPr/>
        </p:nvSpPr>
        <p:spPr>
          <a:xfrm>
            <a:off x="1123757" y="6034246"/>
            <a:ext cx="5968745" cy="147733"/>
          </a:xfrm>
          <a:prstGeom prst="rect">
            <a:avLst/>
          </a:prstGeom>
          <a:noFill/>
          <a:ln>
            <a:noFill/>
          </a:ln>
        </p:spPr>
        <p:txBody>
          <a:bodyPr spcFirstLastPara="1" wrap="square" lIns="0" tIns="0" rIns="0" bIns="0" anchor="t" anchorCtr="0">
            <a:spAutoFit/>
          </a:bodyPr>
          <a:lstStyle/>
          <a:p>
            <a:pPr>
              <a:lnSpc>
                <a:spcPct val="119916"/>
              </a:lnSpc>
            </a:pPr>
            <a:r>
              <a:rPr lang="en-US" sz="800">
                <a:solidFill>
                  <a:srgbClr val="414143"/>
                </a:solidFill>
                <a:latin typeface="Arial" panose="020B0604020202020204" pitchFamily="34" charset="0"/>
                <a:cs typeface="Arial" panose="020B0604020202020204" pitchFamily="34" charset="0"/>
              </a:rPr>
              <a:t>[1] Persistence rate represents that proportion of learners who complete the course and begin their next course in the program</a:t>
            </a:r>
            <a:endParaRPr sz="622">
              <a:latin typeface="Arial" panose="020B0604020202020204" pitchFamily="34" charset="0"/>
              <a:cs typeface="Arial" panose="020B0604020202020204" pitchFamily="34" charset="0"/>
            </a:endParaRPr>
          </a:p>
        </p:txBody>
      </p:sp>
      <p:sp>
        <p:nvSpPr>
          <p:cNvPr id="45" name="Google Shape;1197;p49">
            <a:extLst>
              <a:ext uri="{FF2B5EF4-FFF2-40B4-BE49-F238E27FC236}">
                <a16:creationId xmlns:a16="http://schemas.microsoft.com/office/drawing/2014/main" id="{104C8E43-79E6-C268-415A-EA16261BC80F}"/>
              </a:ext>
            </a:extLst>
          </p:cNvPr>
          <p:cNvSpPr txBox="1"/>
          <p:nvPr/>
        </p:nvSpPr>
        <p:spPr>
          <a:xfrm>
            <a:off x="836544" y="1156667"/>
            <a:ext cx="8322832" cy="590931"/>
          </a:xfrm>
          <a:prstGeom prst="rect">
            <a:avLst/>
          </a:prstGeom>
          <a:noFill/>
          <a:ln>
            <a:noFill/>
          </a:ln>
        </p:spPr>
        <p:txBody>
          <a:bodyPr spcFirstLastPara="1" wrap="square" lIns="0" tIns="0" rIns="0" bIns="0" anchor="t" anchorCtr="0">
            <a:spAutoFit/>
          </a:bodyPr>
          <a:lstStyle/>
          <a:p>
            <a:pPr>
              <a:lnSpc>
                <a:spcPct val="119958"/>
              </a:lnSpc>
            </a:pPr>
            <a:r>
              <a:rPr lang="en-US" sz="1600">
                <a:solidFill>
                  <a:srgbClr val="414143"/>
                </a:solidFill>
                <a:latin typeface="Arial" panose="020B0604020202020204" pitchFamily="34" charset="0"/>
                <a:ea typeface="Montserrat"/>
                <a:cs typeface="Arial" panose="020B0604020202020204" pitchFamily="34" charset="0"/>
                <a:sym typeface="Montserrat"/>
              </a:rPr>
              <a:t>Results of pilot in Intro to Dental Assistant &amp; Dental Terminology, Anatomy, and Charting, measured 5 months after the launch of these revised courses</a:t>
            </a:r>
            <a:endParaRPr sz="622">
              <a:latin typeface="Arial" panose="020B0604020202020204" pitchFamily="34" charset="0"/>
              <a:cs typeface="Arial" panose="020B0604020202020204" pitchFamily="34" charset="0"/>
            </a:endParaRPr>
          </a:p>
        </p:txBody>
      </p:sp>
      <p:graphicFrame>
        <p:nvGraphicFramePr>
          <p:cNvPr id="46" name="Google Shape;1198;p49">
            <a:extLst>
              <a:ext uri="{FF2B5EF4-FFF2-40B4-BE49-F238E27FC236}">
                <a16:creationId xmlns:a16="http://schemas.microsoft.com/office/drawing/2014/main" id="{027E4035-0D23-F3D4-9F3D-14D18BFBEADF}"/>
              </a:ext>
            </a:extLst>
          </p:cNvPr>
          <p:cNvGraphicFramePr/>
          <p:nvPr/>
        </p:nvGraphicFramePr>
        <p:xfrm>
          <a:off x="6924758" y="2567925"/>
          <a:ext cx="4469252" cy="1417168"/>
        </p:xfrm>
        <a:graphic>
          <a:graphicData uri="http://schemas.openxmlformats.org/drawingml/2006/table">
            <a:tbl>
              <a:tblPr>
                <a:noFill/>
              </a:tblPr>
              <a:tblGrid>
                <a:gridCol w="1550546">
                  <a:extLst>
                    <a:ext uri="{9D8B030D-6E8A-4147-A177-3AD203B41FA5}">
                      <a16:colId xmlns:a16="http://schemas.microsoft.com/office/drawing/2014/main" val="20000"/>
                    </a:ext>
                  </a:extLst>
                </a:gridCol>
                <a:gridCol w="1459353">
                  <a:extLst>
                    <a:ext uri="{9D8B030D-6E8A-4147-A177-3AD203B41FA5}">
                      <a16:colId xmlns:a16="http://schemas.microsoft.com/office/drawing/2014/main" val="20001"/>
                    </a:ext>
                  </a:extLst>
                </a:gridCol>
                <a:gridCol w="1459353">
                  <a:extLst>
                    <a:ext uri="{9D8B030D-6E8A-4147-A177-3AD203B41FA5}">
                      <a16:colId xmlns:a16="http://schemas.microsoft.com/office/drawing/2014/main" val="20002"/>
                    </a:ext>
                  </a:extLst>
                </a:gridCol>
              </a:tblGrid>
              <a:tr h="368137">
                <a:tc>
                  <a:txBody>
                    <a:bodyPr/>
                    <a:lstStyle/>
                    <a:p>
                      <a:pPr marL="0" marR="0" lvl="0" indent="0" algn="l" rtl="0">
                        <a:lnSpc>
                          <a:spcPct val="120000"/>
                        </a:lnSpc>
                        <a:spcBef>
                          <a:spcPts val="0"/>
                        </a:spcBef>
                        <a:spcAft>
                          <a:spcPts val="0"/>
                        </a:spcAft>
                        <a:buNone/>
                      </a:pPr>
                      <a:r>
                        <a:rPr lang="en-US" sz="1100" b="1" u="none" strike="noStrike" cap="none">
                          <a:solidFill>
                            <a:srgbClr val="000000"/>
                          </a:solidFill>
                          <a:latin typeface="Arial"/>
                          <a:ea typeface="Arial"/>
                          <a:cs typeface="Arial"/>
                          <a:sym typeface="Arial"/>
                        </a:rPr>
                        <a:t>Course</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71"/>
                    </a:solidFill>
                  </a:tcPr>
                </a:tc>
                <a:tc>
                  <a:txBody>
                    <a:bodyPr/>
                    <a:lstStyle/>
                    <a:p>
                      <a:pPr marL="0" marR="0" lvl="0" indent="0" algn="ctr" rtl="0">
                        <a:lnSpc>
                          <a:spcPct val="120000"/>
                        </a:lnSpc>
                        <a:spcBef>
                          <a:spcPts val="0"/>
                        </a:spcBef>
                        <a:spcAft>
                          <a:spcPts val="0"/>
                        </a:spcAft>
                        <a:buNone/>
                      </a:pPr>
                      <a:r>
                        <a:rPr lang="en-US" sz="1100" b="1" u="none" strike="noStrike" cap="none">
                          <a:solidFill>
                            <a:srgbClr val="000000"/>
                          </a:solidFill>
                          <a:latin typeface="Arial"/>
                          <a:ea typeface="Arial"/>
                          <a:cs typeface="Arial"/>
                          <a:sym typeface="Arial"/>
                        </a:rPr>
                        <a:t>Comp % (before)</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71"/>
                    </a:solidFill>
                  </a:tcPr>
                </a:tc>
                <a:tc>
                  <a:txBody>
                    <a:bodyPr/>
                    <a:lstStyle/>
                    <a:p>
                      <a:pPr marL="0" marR="0" lvl="0" indent="0" algn="ctr" rtl="0">
                        <a:lnSpc>
                          <a:spcPct val="120000"/>
                        </a:lnSpc>
                        <a:spcBef>
                          <a:spcPts val="0"/>
                        </a:spcBef>
                        <a:spcAft>
                          <a:spcPts val="0"/>
                        </a:spcAft>
                        <a:buNone/>
                      </a:pPr>
                      <a:r>
                        <a:rPr lang="en-US" sz="1100" b="1" u="none" strike="noStrike" cap="none">
                          <a:solidFill>
                            <a:srgbClr val="000000"/>
                          </a:solidFill>
                          <a:latin typeface="Arial"/>
                          <a:ea typeface="Arial"/>
                          <a:cs typeface="Arial"/>
                          <a:sym typeface="Arial"/>
                        </a:rPr>
                        <a:t>Comp % (after)</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71"/>
                    </a:solidFill>
                  </a:tcPr>
                </a:tc>
                <a:extLst>
                  <a:ext uri="{0D108BD9-81ED-4DB2-BD59-A6C34878D82A}">
                    <a16:rowId xmlns:a16="http://schemas.microsoft.com/office/drawing/2014/main" val="10000"/>
                  </a:ext>
                </a:extLst>
              </a:tr>
              <a:tr h="393348">
                <a:tc>
                  <a:txBody>
                    <a:bodyPr/>
                    <a:lstStyle/>
                    <a:p>
                      <a:pPr marL="0" marR="0" lvl="0" indent="0" algn="l" rtl="0">
                        <a:lnSpc>
                          <a:spcPct val="120000"/>
                        </a:lnSpc>
                        <a:spcBef>
                          <a:spcPts val="0"/>
                        </a:spcBef>
                        <a:spcAft>
                          <a:spcPts val="0"/>
                        </a:spcAft>
                        <a:buNone/>
                      </a:pPr>
                      <a:r>
                        <a:rPr lang="en-US" sz="1000" u="none" strike="noStrike" cap="none">
                          <a:solidFill>
                            <a:srgbClr val="FFFFFF"/>
                          </a:solidFill>
                          <a:latin typeface="Arial"/>
                          <a:ea typeface="Arial"/>
                          <a:cs typeface="Arial"/>
                          <a:sym typeface="Arial"/>
                        </a:rPr>
                        <a:t>Intro to Dental Assistant</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AD4D4"/>
                    </a:solidFill>
                  </a:tcPr>
                </a:tc>
                <a:tc>
                  <a:txBody>
                    <a:bodyPr/>
                    <a:lstStyle/>
                    <a:p>
                      <a:pPr marL="0" marR="0" lvl="0" indent="0" algn="ctr" rtl="0">
                        <a:lnSpc>
                          <a:spcPct val="120000"/>
                        </a:lnSpc>
                        <a:spcBef>
                          <a:spcPts val="0"/>
                        </a:spcBef>
                        <a:spcAft>
                          <a:spcPts val="0"/>
                        </a:spcAft>
                        <a:buNone/>
                      </a:pPr>
                      <a:r>
                        <a:rPr lang="en-US" sz="1400" u="none" strike="noStrike" cap="none">
                          <a:solidFill>
                            <a:srgbClr val="FFFFFF"/>
                          </a:solidFill>
                          <a:latin typeface="Arial"/>
                          <a:ea typeface="Arial"/>
                          <a:cs typeface="Arial"/>
                          <a:sym typeface="Arial"/>
                        </a:rPr>
                        <a:t>73%</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AD4D4"/>
                    </a:solidFill>
                  </a:tcPr>
                </a:tc>
                <a:tc>
                  <a:txBody>
                    <a:bodyPr/>
                    <a:lstStyle/>
                    <a:p>
                      <a:pPr marL="0" marR="0" lvl="0" indent="0" algn="ctr" rtl="0">
                        <a:lnSpc>
                          <a:spcPct val="120000"/>
                        </a:lnSpc>
                        <a:spcBef>
                          <a:spcPts val="0"/>
                        </a:spcBef>
                        <a:spcAft>
                          <a:spcPts val="0"/>
                        </a:spcAft>
                        <a:buNone/>
                      </a:pPr>
                      <a:r>
                        <a:rPr lang="en-US" sz="1400" u="none" strike="noStrike" cap="none">
                          <a:solidFill>
                            <a:srgbClr val="FFFFFF"/>
                          </a:solidFill>
                          <a:latin typeface="Arial"/>
                          <a:ea typeface="Arial"/>
                          <a:cs typeface="Arial"/>
                          <a:sym typeface="Arial"/>
                        </a:rPr>
                        <a:t>92%</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AD4D4"/>
                    </a:solidFill>
                  </a:tcPr>
                </a:tc>
                <a:extLst>
                  <a:ext uri="{0D108BD9-81ED-4DB2-BD59-A6C34878D82A}">
                    <a16:rowId xmlns:a16="http://schemas.microsoft.com/office/drawing/2014/main" val="10001"/>
                  </a:ext>
                </a:extLst>
              </a:tr>
              <a:tr h="655544">
                <a:tc>
                  <a:txBody>
                    <a:bodyPr/>
                    <a:lstStyle/>
                    <a:p>
                      <a:pPr marL="0" marR="0" lvl="0" indent="0" algn="l" rtl="0">
                        <a:lnSpc>
                          <a:spcPct val="120000"/>
                        </a:lnSpc>
                        <a:spcBef>
                          <a:spcPts val="0"/>
                        </a:spcBef>
                        <a:spcAft>
                          <a:spcPts val="0"/>
                        </a:spcAft>
                        <a:buNone/>
                      </a:pPr>
                      <a:r>
                        <a:rPr lang="en-US" sz="1000" u="none" strike="noStrike" cap="none">
                          <a:solidFill>
                            <a:srgbClr val="000000"/>
                          </a:solidFill>
                          <a:latin typeface="Montserrat"/>
                          <a:ea typeface="Montserrat"/>
                          <a:cs typeface="Montserrat"/>
                          <a:sym typeface="Montserrat"/>
                        </a:rPr>
                        <a:t>Dental Terminology, Anatomy, and Charting</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BEB"/>
                    </a:solidFill>
                  </a:tcPr>
                </a:tc>
                <a:tc>
                  <a:txBody>
                    <a:bodyPr/>
                    <a:lstStyle/>
                    <a:p>
                      <a:pPr marL="0" marR="0" lvl="0" indent="0" algn="ctr" rtl="0">
                        <a:lnSpc>
                          <a:spcPct val="120000"/>
                        </a:lnSpc>
                        <a:spcBef>
                          <a:spcPts val="0"/>
                        </a:spcBef>
                        <a:spcAft>
                          <a:spcPts val="0"/>
                        </a:spcAft>
                        <a:buNone/>
                      </a:pPr>
                      <a:r>
                        <a:rPr lang="en-US" sz="1400" u="none" strike="noStrike" cap="none">
                          <a:solidFill>
                            <a:srgbClr val="000000"/>
                          </a:solidFill>
                          <a:latin typeface="Arial"/>
                          <a:ea typeface="Arial"/>
                          <a:cs typeface="Arial"/>
                          <a:sym typeface="Arial"/>
                        </a:rPr>
                        <a:t>39%</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BEB"/>
                    </a:solidFill>
                  </a:tcPr>
                </a:tc>
                <a:tc>
                  <a:txBody>
                    <a:bodyPr/>
                    <a:lstStyle/>
                    <a:p>
                      <a:pPr marL="0" marR="0" lvl="0" indent="0" algn="ctr" rtl="0">
                        <a:lnSpc>
                          <a:spcPct val="120000"/>
                        </a:lnSpc>
                        <a:spcBef>
                          <a:spcPts val="0"/>
                        </a:spcBef>
                        <a:spcAft>
                          <a:spcPts val="0"/>
                        </a:spcAft>
                        <a:buNone/>
                      </a:pPr>
                      <a:r>
                        <a:rPr lang="en-US" sz="1400" u="none" strike="noStrike" cap="none">
                          <a:solidFill>
                            <a:srgbClr val="000000"/>
                          </a:solidFill>
                          <a:latin typeface="Arial"/>
                          <a:ea typeface="Arial"/>
                          <a:cs typeface="Arial"/>
                          <a:sym typeface="Arial"/>
                        </a:rPr>
                        <a:t>60%</a:t>
                      </a:r>
                      <a:endParaRPr sz="700" u="none" strike="noStrike" cap="none"/>
                    </a:p>
                  </a:txBody>
                  <a:tcPr marL="60951" marR="60951" marT="60951" marB="60951"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BEB"/>
                    </a:solidFill>
                  </a:tcPr>
                </a:tc>
                <a:extLst>
                  <a:ext uri="{0D108BD9-81ED-4DB2-BD59-A6C34878D82A}">
                    <a16:rowId xmlns:a16="http://schemas.microsoft.com/office/drawing/2014/main" val="10002"/>
                  </a:ext>
                </a:extLst>
              </a:tr>
            </a:tbl>
          </a:graphicData>
        </a:graphic>
      </p:graphicFrame>
      <p:sp>
        <p:nvSpPr>
          <p:cNvPr id="2" name="Arrow: Up 1">
            <a:extLst>
              <a:ext uri="{FF2B5EF4-FFF2-40B4-BE49-F238E27FC236}">
                <a16:creationId xmlns:a16="http://schemas.microsoft.com/office/drawing/2014/main" id="{7B7C9019-FE8E-19CF-5945-D182167C4FAB}"/>
              </a:ext>
            </a:extLst>
          </p:cNvPr>
          <p:cNvSpPr/>
          <p:nvPr/>
        </p:nvSpPr>
        <p:spPr>
          <a:xfrm rot="3603238">
            <a:off x="8551772" y="5845590"/>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163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9FBB9-30A3-09F3-EFC1-109944BCFDE8}"/>
              </a:ext>
            </a:extLst>
          </p:cNvPr>
          <p:cNvPicPr>
            <a:picLocks noChangeAspect="1"/>
          </p:cNvPicPr>
          <p:nvPr/>
        </p:nvPicPr>
        <p:blipFill>
          <a:blip r:embed="rId3"/>
          <a:srcRect l="32296" t="15445" r="11704" b="4889"/>
          <a:stretch/>
        </p:blipFill>
        <p:spPr>
          <a:xfrm>
            <a:off x="4903837" y="0"/>
            <a:ext cx="7288163" cy="6857999"/>
          </a:xfrm>
          <a:prstGeom prst="rect">
            <a:avLst/>
          </a:prstGeom>
        </p:spPr>
      </p:pic>
      <p:sp>
        <p:nvSpPr>
          <p:cNvPr id="4" name="TextBox 3">
            <a:extLst>
              <a:ext uri="{FF2B5EF4-FFF2-40B4-BE49-F238E27FC236}">
                <a16:creationId xmlns:a16="http://schemas.microsoft.com/office/drawing/2014/main" id="{E5214919-88CE-4918-F497-119A18E77B4B}"/>
              </a:ext>
            </a:extLst>
          </p:cNvPr>
          <p:cNvSpPr txBox="1"/>
          <p:nvPr/>
        </p:nvSpPr>
        <p:spPr>
          <a:xfrm>
            <a:off x="193103" y="255577"/>
            <a:ext cx="4841361" cy="1815882"/>
          </a:xfrm>
          <a:prstGeom prst="rect">
            <a:avLst/>
          </a:prstGeom>
          <a:noFill/>
        </p:spPr>
        <p:txBody>
          <a:bodyPr wrap="square" rtlCol="0">
            <a:spAutoFit/>
          </a:bodyPr>
          <a:lstStyle/>
          <a:p>
            <a:r>
              <a:rPr lang="en-US" sz="2800" b="1" dirty="0">
                <a:solidFill>
                  <a:schemeClr val="bg1"/>
                </a:solidFill>
              </a:rPr>
              <a:t>Advances in Online Education: Peer Review Journal Article </a:t>
            </a:r>
            <a:br>
              <a:rPr lang="en-US" sz="2800" b="1" dirty="0">
                <a:solidFill>
                  <a:schemeClr val="bg1"/>
                </a:solidFill>
              </a:rPr>
            </a:br>
            <a:r>
              <a:rPr lang="en-US" sz="2800" b="1" dirty="0">
                <a:solidFill>
                  <a:schemeClr val="bg1"/>
                </a:solidFill>
              </a:rPr>
              <a:t>(March, 2025)</a:t>
            </a:r>
          </a:p>
        </p:txBody>
      </p:sp>
    </p:spTree>
    <p:extLst>
      <p:ext uri="{BB962C8B-B14F-4D97-AF65-F5344CB8AC3E}">
        <p14:creationId xmlns:p14="http://schemas.microsoft.com/office/powerpoint/2010/main" val="2036881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0FC5-0B10-5395-30C3-8B4C63C57422}"/>
              </a:ext>
            </a:extLst>
          </p:cNvPr>
          <p:cNvSpPr>
            <a:spLocks noGrp="1"/>
          </p:cNvSpPr>
          <p:nvPr>
            <p:ph type="title"/>
          </p:nvPr>
        </p:nvSpPr>
        <p:spPr>
          <a:xfrm>
            <a:off x="1901605" y="2092429"/>
            <a:ext cx="9201570" cy="1500187"/>
          </a:xfrm>
        </p:spPr>
        <p:txBody>
          <a:bodyPr/>
          <a:lstStyle/>
          <a:p>
            <a:pPr algn="ctr"/>
            <a:r>
              <a:rPr lang="en-US" dirty="0">
                <a:solidFill>
                  <a:schemeClr val="accent1"/>
                </a:solidFill>
              </a:rPr>
              <a:t>Two Key Takeaways</a:t>
            </a:r>
          </a:p>
        </p:txBody>
      </p:sp>
    </p:spTree>
    <p:extLst>
      <p:ext uri="{BB962C8B-B14F-4D97-AF65-F5344CB8AC3E}">
        <p14:creationId xmlns:p14="http://schemas.microsoft.com/office/powerpoint/2010/main" val="3187309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0D443-592D-65F2-1F4A-9EF28A7D2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2BCBAE-9196-8D60-0912-0DF50E81B3FE}"/>
              </a:ext>
            </a:extLst>
          </p:cNvPr>
          <p:cNvSpPr>
            <a:spLocks noGrp="1"/>
          </p:cNvSpPr>
          <p:nvPr>
            <p:ph type="title"/>
          </p:nvPr>
        </p:nvSpPr>
        <p:spPr>
          <a:xfrm>
            <a:off x="2904292" y="1583294"/>
            <a:ext cx="8653724" cy="3691413"/>
          </a:xfrm>
        </p:spPr>
        <p:txBody>
          <a:bodyPr>
            <a:normAutofit/>
          </a:bodyPr>
          <a:lstStyle/>
          <a:p>
            <a:r>
              <a:rPr lang="en-US" dirty="0">
                <a:solidFill>
                  <a:schemeClr val="accent2"/>
                </a:solidFill>
              </a:rPr>
              <a:t>“Improvement in Post Secondary Education will require converting teaching from a ‘solo sport’ to a community based research activity.”</a:t>
            </a:r>
            <a:br>
              <a:rPr lang="en-US" dirty="0"/>
            </a:br>
            <a:r>
              <a:rPr lang="en-US" sz="2200" b="0" spc="300" dirty="0"/>
              <a:t>-</a:t>
            </a:r>
            <a:r>
              <a:rPr lang="en-US" sz="2200" b="0" i="0" u="none" strike="noStrike" spc="300" dirty="0">
                <a:effectLst/>
              </a:rPr>
              <a:t>Herbert Simon Nobel Laureate</a:t>
            </a:r>
            <a:endParaRPr lang="en-US" sz="2200" dirty="0"/>
          </a:p>
        </p:txBody>
      </p:sp>
    </p:spTree>
    <p:extLst>
      <p:ext uri="{BB962C8B-B14F-4D97-AF65-F5344CB8AC3E}">
        <p14:creationId xmlns:p14="http://schemas.microsoft.com/office/powerpoint/2010/main" val="11208337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avanger Symphony Orchestra - about the organisation">
            <a:extLst>
              <a:ext uri="{FF2B5EF4-FFF2-40B4-BE49-F238E27FC236}">
                <a16:creationId xmlns:a16="http://schemas.microsoft.com/office/drawing/2014/main" id="{B7EAB9AA-53D0-4128-B03D-65D355E02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299" b="5432"/>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19619178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7F425-F518-DB8E-DEBA-62B8C037B963}"/>
            </a:ext>
          </a:extLst>
        </p:cNvPr>
        <p:cNvGrpSpPr/>
        <p:nvPr/>
      </p:nvGrpSpPr>
      <p:grpSpPr>
        <a:xfrm>
          <a:off x="0" y="0"/>
          <a:ext cx="0" cy="0"/>
          <a:chOff x="0" y="0"/>
          <a:chExt cx="0" cy="0"/>
        </a:xfrm>
      </p:grpSpPr>
      <p:sp>
        <p:nvSpPr>
          <p:cNvPr id="2" name="Google Shape;1374;p60">
            <a:extLst>
              <a:ext uri="{FF2B5EF4-FFF2-40B4-BE49-F238E27FC236}">
                <a16:creationId xmlns:a16="http://schemas.microsoft.com/office/drawing/2014/main" id="{EA77D738-037C-DFBC-467D-20E791897277}"/>
              </a:ext>
            </a:extLst>
          </p:cNvPr>
          <p:cNvSpPr/>
          <p:nvPr/>
        </p:nvSpPr>
        <p:spPr>
          <a:xfrm flipH="1">
            <a:off x="2975356" y="595829"/>
            <a:ext cx="6241288" cy="5666343"/>
          </a:xfrm>
          <a:custGeom>
            <a:avLst/>
            <a:gdLst/>
            <a:ahLst/>
            <a:cxnLst/>
            <a:rect l="l" t="t" r="r" b="b"/>
            <a:pathLst>
              <a:path w="11330787" h="10287000" extrusionOk="0">
                <a:moveTo>
                  <a:pt x="11330787" y="0"/>
                </a:moveTo>
                <a:lnTo>
                  <a:pt x="0" y="0"/>
                </a:lnTo>
                <a:lnTo>
                  <a:pt x="0" y="10287000"/>
                </a:lnTo>
                <a:lnTo>
                  <a:pt x="11330787" y="10287000"/>
                </a:lnTo>
                <a:lnTo>
                  <a:pt x="11330787" y="0"/>
                </a:lnTo>
                <a:close/>
              </a:path>
            </a:pathLst>
          </a:custGeom>
          <a:blipFill rotWithShape="1">
            <a:blip r:embed="rId2">
              <a:alphaModFix/>
            </a:blip>
            <a:stretch>
              <a:fillRect l="-23868" r="-12954"/>
            </a:stretch>
          </a:blipFill>
          <a:ln>
            <a:noFill/>
          </a:ln>
        </p:spPr>
        <p:txBody>
          <a:bodyPr/>
          <a:lstStyle/>
          <a:p>
            <a:endParaRPr lang="en-US" sz="622"/>
          </a:p>
        </p:txBody>
      </p:sp>
    </p:spTree>
    <p:extLst>
      <p:ext uri="{BB962C8B-B14F-4D97-AF65-F5344CB8AC3E}">
        <p14:creationId xmlns:p14="http://schemas.microsoft.com/office/powerpoint/2010/main" val="1387622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F401-C6CE-6038-9E2E-E9A1AA94F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7B866-F087-BF3E-2C23-ABA787ABD0C4}"/>
              </a:ext>
            </a:extLst>
          </p:cNvPr>
          <p:cNvSpPr>
            <a:spLocks noGrp="1"/>
          </p:cNvSpPr>
          <p:nvPr>
            <p:ph type="title"/>
          </p:nvPr>
        </p:nvSpPr>
        <p:spPr>
          <a:xfrm>
            <a:off x="2904292" y="2309247"/>
            <a:ext cx="8653724" cy="2965460"/>
          </a:xfrm>
        </p:spPr>
        <p:txBody>
          <a:bodyPr>
            <a:normAutofit/>
          </a:bodyPr>
          <a:lstStyle/>
          <a:p>
            <a:r>
              <a:rPr lang="en-US" dirty="0">
                <a:solidFill>
                  <a:schemeClr val="accent2"/>
                </a:solidFill>
              </a:rPr>
              <a:t>“Applying transactional solutions to transformational challenges typically results in increased effort without better outcomes.”</a:t>
            </a:r>
            <a:br>
              <a:rPr lang="en-US" dirty="0"/>
            </a:br>
            <a:r>
              <a:rPr lang="en-US" sz="2200" b="0" spc="300" dirty="0"/>
              <a:t>-</a:t>
            </a:r>
            <a:r>
              <a:rPr lang="en-US" sz="2200" b="0" i="0" u="none" strike="noStrike" spc="300" dirty="0">
                <a:effectLst/>
              </a:rPr>
              <a:t>Tony Frontier</a:t>
            </a:r>
            <a:endParaRPr lang="en-US" sz="2200" dirty="0"/>
          </a:p>
        </p:txBody>
      </p:sp>
    </p:spTree>
    <p:extLst>
      <p:ext uri="{BB962C8B-B14F-4D97-AF65-F5344CB8AC3E}">
        <p14:creationId xmlns:p14="http://schemas.microsoft.com/office/powerpoint/2010/main" val="3575344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2F57-1D3E-38C7-0C1D-6CDDB6091F60}"/>
              </a:ext>
            </a:extLst>
          </p:cNvPr>
          <p:cNvSpPr>
            <a:spLocks noGrp="1"/>
          </p:cNvSpPr>
          <p:nvPr>
            <p:ph type="title"/>
          </p:nvPr>
        </p:nvSpPr>
        <p:spPr>
          <a:xfrm>
            <a:off x="4554136" y="549216"/>
            <a:ext cx="6796771" cy="1675187"/>
          </a:xfrm>
        </p:spPr>
        <p:txBody>
          <a:bodyPr anchor="b">
            <a:normAutofit/>
          </a:bodyPr>
          <a:lstStyle/>
          <a:p>
            <a:r>
              <a:rPr lang="en-US" sz="3999" dirty="0">
                <a:solidFill>
                  <a:schemeClr val="bg1"/>
                </a:solidFill>
              </a:rPr>
              <a:t>Examples of Point of Need Support:</a:t>
            </a:r>
          </a:p>
        </p:txBody>
      </p:sp>
      <p:pic>
        <p:nvPicPr>
          <p:cNvPr id="8" name="Picture 7" descr="Glasses on top of a book">
            <a:extLst>
              <a:ext uri="{FF2B5EF4-FFF2-40B4-BE49-F238E27FC236}">
                <a16:creationId xmlns:a16="http://schemas.microsoft.com/office/drawing/2014/main" id="{D8326D00-AA02-4861-7400-24489A30EA32}"/>
              </a:ext>
            </a:extLst>
          </p:cNvPr>
          <p:cNvPicPr>
            <a:picLocks noChangeAspect="1"/>
          </p:cNvPicPr>
          <p:nvPr/>
        </p:nvPicPr>
        <p:blipFill rotWithShape="1">
          <a:blip r:embed="rId2">
            <a:duotone>
              <a:prstClr val="black"/>
              <a:schemeClr val="accent1">
                <a:tint val="45000"/>
                <a:satMod val="400000"/>
              </a:schemeClr>
            </a:duotone>
          </a:blip>
          <a:srcRect l="17410" r="42050" b="-1"/>
          <a:stretch/>
        </p:blipFill>
        <p:spPr>
          <a:xfrm>
            <a:off x="1590" y="903"/>
            <a:ext cx="4195403" cy="6856204"/>
          </a:xfrm>
          <a:prstGeom prst="rect">
            <a:avLst/>
          </a:prstGeom>
          <a:effectLst/>
        </p:spPr>
      </p:pic>
      <p:sp>
        <p:nvSpPr>
          <p:cNvPr id="3" name="Content Placeholder 2">
            <a:extLst>
              <a:ext uri="{FF2B5EF4-FFF2-40B4-BE49-F238E27FC236}">
                <a16:creationId xmlns:a16="http://schemas.microsoft.com/office/drawing/2014/main" id="{65203A63-7684-18D7-6F12-A182FC5F5A67}"/>
              </a:ext>
            </a:extLst>
          </p:cNvPr>
          <p:cNvSpPr>
            <a:spLocks noGrp="1"/>
          </p:cNvSpPr>
          <p:nvPr>
            <p:ph idx="1"/>
          </p:nvPr>
        </p:nvSpPr>
        <p:spPr>
          <a:xfrm>
            <a:off x="4554138" y="2410096"/>
            <a:ext cx="6796769" cy="3704252"/>
          </a:xfrm>
        </p:spPr>
        <p:txBody>
          <a:bodyPr spcFirstLastPara="1" vert="horz" wrap="square" lIns="91416" tIns="45708" rIns="91416" bIns="45708" rtlCol="0" anchor="t" anchorCtr="0">
            <a:normAutofit/>
          </a:bodyPr>
          <a:lstStyle/>
          <a:p>
            <a:pPr marL="227908" indent="-227908"/>
            <a:r>
              <a:rPr lang="en-US" sz="1700" dirty="0">
                <a:solidFill>
                  <a:schemeClr val="bg1"/>
                </a:solidFill>
                <a:latin typeface="Arial" panose="020B0604020202020204" pitchFamily="34" charset="0"/>
                <a:ea typeface="Calibri"/>
                <a:cs typeface="Arial" panose="020B0604020202020204" pitchFamily="34" charset="0"/>
              </a:rPr>
              <a:t>Leading students through the steps of the writing process while offering rubric-based feedback on drafts (see example)</a:t>
            </a:r>
          </a:p>
          <a:p>
            <a:pPr marL="227908" indent="-227908"/>
            <a:r>
              <a:rPr lang="en-US" sz="1700" dirty="0">
                <a:solidFill>
                  <a:schemeClr val="bg1"/>
                </a:solidFill>
                <a:latin typeface="Arial" panose="020B0604020202020204" pitchFamily="34" charset="0"/>
                <a:ea typeface="Calibri"/>
                <a:cs typeface="Arial" panose="020B0604020202020204" pitchFamily="34" charset="0"/>
              </a:rPr>
              <a:t>Encouraging students to check their understanding of procedural and application-based skills and tasks (see example)</a:t>
            </a:r>
          </a:p>
          <a:p>
            <a:pPr marL="227908" indent="-227908"/>
            <a:r>
              <a:rPr lang="en-US" sz="1700" dirty="0">
                <a:solidFill>
                  <a:schemeClr val="bg1"/>
                </a:solidFill>
                <a:latin typeface="Arial" panose="020B0604020202020204" pitchFamily="34" charset="0"/>
                <a:ea typeface="Calibri"/>
                <a:cs typeface="Arial" panose="020B0604020202020204" pitchFamily="34" charset="0"/>
              </a:rPr>
              <a:t>Creating worked examples with feedback/AI score (see example)</a:t>
            </a:r>
          </a:p>
          <a:p>
            <a:pPr marL="227908" indent="-227908"/>
            <a:r>
              <a:rPr lang="en-US" sz="1700" dirty="0">
                <a:solidFill>
                  <a:schemeClr val="bg1"/>
                </a:solidFill>
                <a:latin typeface="Arial" panose="020B0604020202020204" pitchFamily="34" charset="0"/>
                <a:ea typeface="Calibri"/>
                <a:cs typeface="Arial" panose="020B0604020202020204" pitchFamily="34" charset="0"/>
              </a:rPr>
              <a:t>Engaging with individual students on deeper learning questions like why, what if, and how...or even inquiry style QA on a topic of interest</a:t>
            </a:r>
          </a:p>
          <a:p>
            <a:pPr marL="227908" indent="-227908"/>
            <a:r>
              <a:rPr lang="en-US" sz="1700" dirty="0">
                <a:solidFill>
                  <a:schemeClr val="bg1"/>
                </a:solidFill>
                <a:latin typeface="Arial" panose="020B0604020202020204" pitchFamily="34" charset="0"/>
                <a:ea typeface="Calibri"/>
                <a:cs typeface="Arial" panose="020B0604020202020204" pitchFamily="34" charset="0"/>
              </a:rPr>
              <a:t>Helping students link what they are learning to their goals, their lives, and the things they are interested in, e.g., why do I need to learn this? </a:t>
            </a:r>
          </a:p>
          <a:p>
            <a:pPr marL="227908" indent="-227908"/>
            <a:endParaRPr lang="en-US" sz="1700" b="1" dirty="0">
              <a:latin typeface="Arial" panose="020B0604020202020204" pitchFamily="34" charset="0"/>
              <a:ea typeface="Calibri"/>
              <a:cs typeface="Arial" panose="020B0604020202020204" pitchFamily="34" charset="0"/>
            </a:endParaRPr>
          </a:p>
        </p:txBody>
      </p:sp>
      <p:sp>
        <p:nvSpPr>
          <p:cNvPr id="6" name="TextBox 5">
            <a:extLst>
              <a:ext uri="{FF2B5EF4-FFF2-40B4-BE49-F238E27FC236}">
                <a16:creationId xmlns:a16="http://schemas.microsoft.com/office/drawing/2014/main" id="{B4D46FFE-7934-5CC0-A8E7-35856C7869B1}"/>
              </a:ext>
            </a:extLst>
          </p:cNvPr>
          <p:cNvSpPr txBox="1"/>
          <p:nvPr/>
        </p:nvSpPr>
        <p:spPr>
          <a:xfrm>
            <a:off x="1659901" y="6016155"/>
            <a:ext cx="8362770" cy="400085"/>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endParaRPr lang="en-US" sz="2000" i="1">
              <a:solidFill>
                <a:schemeClr val="bg1">
                  <a:lumMod val="50000"/>
                </a:schemeClr>
              </a:solidFill>
              <a:latin typeface="Calibri"/>
              <a:ea typeface="Calibri"/>
              <a:cs typeface="Calibri"/>
            </a:endParaRPr>
          </a:p>
        </p:txBody>
      </p:sp>
    </p:spTree>
    <p:extLst>
      <p:ext uri="{BB962C8B-B14F-4D97-AF65-F5344CB8AC3E}">
        <p14:creationId xmlns:p14="http://schemas.microsoft.com/office/powerpoint/2010/main" val="639565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74;p60">
            <a:extLst>
              <a:ext uri="{FF2B5EF4-FFF2-40B4-BE49-F238E27FC236}">
                <a16:creationId xmlns:a16="http://schemas.microsoft.com/office/drawing/2014/main" id="{4F3046C5-FE9A-A618-E40D-A445B6DE67CA}"/>
              </a:ext>
            </a:extLst>
          </p:cNvPr>
          <p:cNvSpPr/>
          <p:nvPr/>
        </p:nvSpPr>
        <p:spPr>
          <a:xfrm flipH="1">
            <a:off x="2975356" y="595829"/>
            <a:ext cx="6241288" cy="5666343"/>
          </a:xfrm>
          <a:custGeom>
            <a:avLst/>
            <a:gdLst/>
            <a:ahLst/>
            <a:cxnLst/>
            <a:rect l="l" t="t" r="r" b="b"/>
            <a:pathLst>
              <a:path w="11330787" h="10287000" extrusionOk="0">
                <a:moveTo>
                  <a:pt x="11330787" y="0"/>
                </a:moveTo>
                <a:lnTo>
                  <a:pt x="0" y="0"/>
                </a:lnTo>
                <a:lnTo>
                  <a:pt x="0" y="10287000"/>
                </a:lnTo>
                <a:lnTo>
                  <a:pt x="11330787" y="10287000"/>
                </a:lnTo>
                <a:lnTo>
                  <a:pt x="11330787" y="0"/>
                </a:lnTo>
                <a:close/>
              </a:path>
            </a:pathLst>
          </a:custGeom>
          <a:blipFill rotWithShape="1">
            <a:blip r:embed="rId2">
              <a:alphaModFix/>
            </a:blip>
            <a:stretch>
              <a:fillRect l="-23868" r="-12954"/>
            </a:stretch>
          </a:blipFill>
          <a:ln>
            <a:noFill/>
          </a:ln>
        </p:spPr>
        <p:txBody>
          <a:bodyPr/>
          <a:lstStyle/>
          <a:p>
            <a:endParaRPr lang="en-US" sz="622"/>
          </a:p>
        </p:txBody>
      </p:sp>
    </p:spTree>
    <p:extLst>
      <p:ext uri="{BB962C8B-B14F-4D97-AF65-F5344CB8AC3E}">
        <p14:creationId xmlns:p14="http://schemas.microsoft.com/office/powerpoint/2010/main" val="790340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1C64ECD-9E3E-1AF1-BC5E-E3DDF23DAF0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57DBF05-FB8D-3398-8C36-8E1A74596D18}"/>
              </a:ext>
            </a:extLst>
          </p:cNvPr>
          <p:cNvSpPr txBox="1"/>
          <p:nvPr/>
        </p:nvSpPr>
        <p:spPr>
          <a:xfrm>
            <a:off x="5807701" y="3087846"/>
            <a:ext cx="6031740" cy="1015663"/>
          </a:xfrm>
          <a:prstGeom prst="rect">
            <a:avLst/>
          </a:prstGeom>
          <a:noFill/>
        </p:spPr>
        <p:txBody>
          <a:bodyPr wrap="square">
            <a:spAutoFit/>
          </a:bodyPr>
          <a:lstStyle/>
          <a:p>
            <a:r>
              <a:rPr lang="en-US" sz="6000" b="1" spc="-150" dirty="0">
                <a:solidFill>
                  <a:schemeClr val="accent3"/>
                </a:solidFill>
                <a:latin typeface="Arial" panose="020B0604020202020204" pitchFamily="34" charset="0"/>
                <a:cs typeface="Arial" panose="020B0604020202020204" pitchFamily="34" charset="0"/>
              </a:rPr>
              <a:t>Discussion</a:t>
            </a:r>
          </a:p>
        </p:txBody>
      </p:sp>
      <p:pic>
        <p:nvPicPr>
          <p:cNvPr id="3" name="Graphic 2" descr="Boardroom outline">
            <a:extLst>
              <a:ext uri="{FF2B5EF4-FFF2-40B4-BE49-F238E27FC236}">
                <a16:creationId xmlns:a16="http://schemas.microsoft.com/office/drawing/2014/main" id="{606A8EBA-A1AA-7FB3-1D41-00F3996CF6BA}"/>
              </a:ext>
            </a:extLst>
          </p:cNvPr>
          <p:cNvPicPr>
            <a:picLocks noChangeAspect="1"/>
          </p:cNvPicPr>
          <p:nvPr/>
        </p:nvPicPr>
        <p:blipFill>
          <a:blip r:embed="rId3">
            <a:alphaModFix amt="20000"/>
            <a:extLst>
              <a:ext uri="{96DAC541-7B7A-43D3-8B79-37D633B846F1}">
                <asvg:svgBlip xmlns:asvg="http://schemas.microsoft.com/office/drawing/2016/SVG/main" r:embed="rId4"/>
              </a:ext>
            </a:extLst>
          </a:blip>
          <a:stretch>
            <a:fillRect/>
          </a:stretch>
        </p:blipFill>
        <p:spPr>
          <a:xfrm>
            <a:off x="0" y="579807"/>
            <a:ext cx="6031740" cy="6031740"/>
          </a:xfrm>
          <a:prstGeom prst="rect">
            <a:avLst/>
          </a:prstGeom>
        </p:spPr>
      </p:pic>
    </p:spTree>
    <p:extLst>
      <p:ext uri="{BB962C8B-B14F-4D97-AF65-F5344CB8AC3E}">
        <p14:creationId xmlns:p14="http://schemas.microsoft.com/office/powerpoint/2010/main" val="1937130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C838-1133-A98E-129A-A2451506584B}"/>
              </a:ext>
            </a:extLst>
          </p:cNvPr>
          <p:cNvSpPr>
            <a:spLocks noGrp="1"/>
          </p:cNvSpPr>
          <p:nvPr>
            <p:ph type="title"/>
          </p:nvPr>
        </p:nvSpPr>
        <p:spPr/>
        <p:txBody>
          <a:bodyPr>
            <a:normAutofit fontScale="90000"/>
          </a:bodyPr>
          <a:lstStyle/>
          <a:p>
            <a:r>
              <a:rPr lang="en-US" dirty="0">
                <a:solidFill>
                  <a:schemeClr val="accent2"/>
                </a:solidFill>
              </a:rPr>
              <a:t>“If you have more than three priorities, you do not have priorities”</a:t>
            </a:r>
            <a:br>
              <a:rPr lang="en-US" dirty="0"/>
            </a:br>
            <a:r>
              <a:rPr lang="en-US" sz="2200" b="0" spc="300" dirty="0"/>
              <a:t>-</a:t>
            </a:r>
            <a:r>
              <a:rPr lang="en-US" sz="2200" b="0" i="0" u="none" strike="noStrike" spc="300" dirty="0">
                <a:effectLst/>
              </a:rPr>
              <a:t>Collins</a:t>
            </a:r>
            <a:endParaRPr lang="en-US" sz="2200" dirty="0"/>
          </a:p>
        </p:txBody>
      </p:sp>
    </p:spTree>
    <p:extLst>
      <p:ext uri="{BB962C8B-B14F-4D97-AF65-F5344CB8AC3E}">
        <p14:creationId xmlns:p14="http://schemas.microsoft.com/office/powerpoint/2010/main" val="2327580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D2AF1-9DE2-D4DC-7F7C-AB6CFB401C7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48B1E2D-B2C4-DD72-619D-A924D8A0A864}"/>
              </a:ext>
            </a:extLst>
          </p:cNvPr>
          <p:cNvSpPr txBox="1"/>
          <p:nvPr/>
        </p:nvSpPr>
        <p:spPr>
          <a:xfrm>
            <a:off x="3730572" y="2875002"/>
            <a:ext cx="4730857" cy="1107996"/>
          </a:xfrm>
          <a:prstGeom prst="rect">
            <a:avLst/>
          </a:prstGeom>
          <a:noFill/>
        </p:spPr>
        <p:txBody>
          <a:bodyPr wrap="square">
            <a:spAutoFit/>
          </a:bodyPr>
          <a:lstStyle/>
          <a:p>
            <a:r>
              <a:rPr lang="en-US" sz="6600" b="1" dirty="0">
                <a:solidFill>
                  <a:schemeClr val="accent3"/>
                </a:solidFill>
              </a:rPr>
              <a:t>Thank You!</a:t>
            </a:r>
          </a:p>
        </p:txBody>
      </p:sp>
    </p:spTree>
    <p:extLst>
      <p:ext uri="{BB962C8B-B14F-4D97-AF65-F5344CB8AC3E}">
        <p14:creationId xmlns:p14="http://schemas.microsoft.com/office/powerpoint/2010/main" val="425423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89;p2">
            <a:extLst>
              <a:ext uri="{FF2B5EF4-FFF2-40B4-BE49-F238E27FC236}">
                <a16:creationId xmlns:a16="http://schemas.microsoft.com/office/drawing/2014/main" id="{EA5CAAC3-440F-3F36-C6F7-1C52B887A278}"/>
              </a:ext>
            </a:extLst>
          </p:cNvPr>
          <p:cNvSpPr/>
          <p:nvPr/>
        </p:nvSpPr>
        <p:spPr>
          <a:xfrm>
            <a:off x="606786" y="1013793"/>
            <a:ext cx="4314636" cy="4314636"/>
          </a:xfrm>
          <a:custGeom>
            <a:avLst/>
            <a:gdLst/>
            <a:ahLst/>
            <a:cxnLst/>
            <a:rect l="l" t="t" r="r" b="b"/>
            <a:pathLst>
              <a:path w="1215951" h="1215951" extrusionOk="0">
                <a:moveTo>
                  <a:pt x="0" y="0"/>
                </a:moveTo>
                <a:lnTo>
                  <a:pt x="1215950" y="0"/>
                </a:lnTo>
                <a:lnTo>
                  <a:pt x="1215950" y="1215951"/>
                </a:lnTo>
                <a:lnTo>
                  <a:pt x="0" y="1215951"/>
                </a:lnTo>
                <a:lnTo>
                  <a:pt x="0" y="0"/>
                </a:lnTo>
                <a:close/>
              </a:path>
            </a:pathLst>
          </a:custGeom>
          <a:blipFill rotWithShape="1">
            <a:blip r:embed="rId2">
              <a:alphaModFix/>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tretch>
              <a:fillRect/>
            </a:stretch>
          </a:blipFill>
          <a:ln>
            <a:noFill/>
          </a:ln>
        </p:spPr>
        <p:txBody>
          <a:bodyPr/>
          <a:lstStyle/>
          <a:p>
            <a:endParaRPr lang="en-US"/>
          </a:p>
        </p:txBody>
      </p:sp>
      <p:grpSp>
        <p:nvGrpSpPr>
          <p:cNvPr id="28" name="Group 27">
            <a:extLst>
              <a:ext uri="{FF2B5EF4-FFF2-40B4-BE49-F238E27FC236}">
                <a16:creationId xmlns:a16="http://schemas.microsoft.com/office/drawing/2014/main" id="{448FEF4D-7C9E-4F00-53B9-9873ED199B96}"/>
              </a:ext>
            </a:extLst>
          </p:cNvPr>
          <p:cNvGrpSpPr/>
          <p:nvPr/>
        </p:nvGrpSpPr>
        <p:grpSpPr>
          <a:xfrm>
            <a:off x="5926234" y="1374341"/>
            <a:ext cx="6576467" cy="3954150"/>
            <a:chOff x="6243226" y="1374341"/>
            <a:chExt cx="6576467" cy="3954150"/>
          </a:xfrm>
        </p:grpSpPr>
        <p:grpSp>
          <p:nvGrpSpPr>
            <p:cNvPr id="14" name="Google Shape;386;p7">
              <a:extLst>
                <a:ext uri="{FF2B5EF4-FFF2-40B4-BE49-F238E27FC236}">
                  <a16:creationId xmlns:a16="http://schemas.microsoft.com/office/drawing/2014/main" id="{AC98C320-5F3F-D67A-6ADD-722B06954113}"/>
                </a:ext>
              </a:extLst>
            </p:cNvPr>
            <p:cNvGrpSpPr/>
            <p:nvPr/>
          </p:nvGrpSpPr>
          <p:grpSpPr>
            <a:xfrm>
              <a:off x="6243226" y="1383752"/>
              <a:ext cx="917194" cy="921956"/>
              <a:chOff x="0" y="-9525"/>
              <a:chExt cx="1834867" cy="1844392"/>
            </a:xfrm>
          </p:grpSpPr>
          <p:sp>
            <p:nvSpPr>
              <p:cNvPr id="15" name="Google Shape;387;p7">
                <a:extLst>
                  <a:ext uri="{FF2B5EF4-FFF2-40B4-BE49-F238E27FC236}">
                    <a16:creationId xmlns:a16="http://schemas.microsoft.com/office/drawing/2014/main" id="{40ABD1E4-CF32-F974-AD14-8F0EB5B06728}"/>
                  </a:ext>
                </a:extLst>
              </p:cNvPr>
              <p:cNvSpPr/>
              <p:nvPr/>
            </p:nvSpPr>
            <p:spPr>
              <a:xfrm>
                <a:off x="0" y="0"/>
                <a:ext cx="1834845" cy="1834845"/>
              </a:xfrm>
              <a:custGeom>
                <a:avLst/>
                <a:gdLst/>
                <a:ahLst/>
                <a:cxnLst/>
                <a:rect l="l" t="t" r="r" b="b"/>
                <a:pathLst>
                  <a:path w="1834845" h="1834845" extrusionOk="0">
                    <a:moveTo>
                      <a:pt x="0" y="917422"/>
                    </a:moveTo>
                    <a:cubicBezTo>
                      <a:pt x="0" y="410784"/>
                      <a:pt x="410784" y="0"/>
                      <a:pt x="917422" y="0"/>
                    </a:cubicBezTo>
                    <a:cubicBezTo>
                      <a:pt x="1424061" y="0"/>
                      <a:pt x="1834845" y="410784"/>
                      <a:pt x="1834845" y="917422"/>
                    </a:cubicBezTo>
                    <a:cubicBezTo>
                      <a:pt x="1834845" y="1424061"/>
                      <a:pt x="1424061" y="1834845"/>
                      <a:pt x="917422" y="1834845"/>
                    </a:cubicBezTo>
                    <a:cubicBezTo>
                      <a:pt x="410784" y="1834845"/>
                      <a:pt x="0" y="1424061"/>
                      <a:pt x="0" y="917422"/>
                    </a:cubicBezTo>
                    <a:close/>
                  </a:path>
                </a:pathLst>
              </a:custGeom>
              <a:solidFill>
                <a:srgbClr val="007071"/>
              </a:solidFill>
              <a:ln>
                <a:noFill/>
              </a:ln>
            </p:spPr>
            <p:txBody>
              <a:bodyPr spcFirstLastPara="1" wrap="square" lIns="60934" tIns="60934" rIns="60934" bIns="60934" anchor="ctr" anchorCtr="0">
                <a:noAutofit/>
              </a:bodyPr>
              <a:lstStyle/>
              <a:p>
                <a:endParaRPr sz="622"/>
              </a:p>
            </p:txBody>
          </p:sp>
          <p:sp>
            <p:nvSpPr>
              <p:cNvPr id="16" name="Google Shape;388;p7">
                <a:extLst>
                  <a:ext uri="{FF2B5EF4-FFF2-40B4-BE49-F238E27FC236}">
                    <a16:creationId xmlns:a16="http://schemas.microsoft.com/office/drawing/2014/main" id="{EA4948BE-D1FA-D049-9D46-8EAD464758E2}"/>
                  </a:ext>
                </a:extLst>
              </p:cNvPr>
              <p:cNvSpPr txBox="1"/>
              <p:nvPr/>
            </p:nvSpPr>
            <p:spPr>
              <a:xfrm>
                <a:off x="0" y="-9525"/>
                <a:ext cx="1834867" cy="1844392"/>
              </a:xfrm>
              <a:prstGeom prst="rect">
                <a:avLst/>
              </a:prstGeom>
              <a:noFill/>
              <a:ln>
                <a:noFill/>
              </a:ln>
            </p:spPr>
            <p:txBody>
              <a:bodyPr spcFirstLastPara="1" wrap="square" lIns="33858" tIns="33858" rIns="33858" bIns="33858" anchor="ctr" anchorCtr="0">
                <a:noAutofit/>
              </a:bodyPr>
              <a:lstStyle/>
              <a:p>
                <a:pPr algn="ctr">
                  <a:lnSpc>
                    <a:spcPct val="120006"/>
                  </a:lnSpc>
                </a:pPr>
                <a:r>
                  <a:rPr lang="en-US" sz="2065" b="1" dirty="0">
                    <a:solidFill>
                      <a:srgbClr val="FFFFFF"/>
                    </a:solidFill>
                    <a:latin typeface="Montserrat"/>
                    <a:ea typeface="Montserrat"/>
                    <a:cs typeface="Montserrat"/>
                    <a:sym typeface="Montserrat"/>
                  </a:rPr>
                  <a:t>1</a:t>
                </a:r>
                <a:endParaRPr sz="622" dirty="0"/>
              </a:p>
            </p:txBody>
          </p:sp>
        </p:grpSp>
        <p:grpSp>
          <p:nvGrpSpPr>
            <p:cNvPr id="17" name="Google Shape;390;p7">
              <a:extLst>
                <a:ext uri="{FF2B5EF4-FFF2-40B4-BE49-F238E27FC236}">
                  <a16:creationId xmlns:a16="http://schemas.microsoft.com/office/drawing/2014/main" id="{32664B0F-F68E-AAAF-8674-13C082CF4A6A}"/>
                </a:ext>
              </a:extLst>
            </p:cNvPr>
            <p:cNvGrpSpPr/>
            <p:nvPr/>
          </p:nvGrpSpPr>
          <p:grpSpPr>
            <a:xfrm>
              <a:off x="6243226" y="2865875"/>
              <a:ext cx="917458" cy="917458"/>
              <a:chOff x="0" y="0"/>
              <a:chExt cx="1835393" cy="1835393"/>
            </a:xfrm>
          </p:grpSpPr>
          <p:sp>
            <p:nvSpPr>
              <p:cNvPr id="18" name="Google Shape;391;p7">
                <a:extLst>
                  <a:ext uri="{FF2B5EF4-FFF2-40B4-BE49-F238E27FC236}">
                    <a16:creationId xmlns:a16="http://schemas.microsoft.com/office/drawing/2014/main" id="{A8AB0888-F25E-4551-90DC-FE764D07BDDD}"/>
                  </a:ext>
                </a:extLst>
              </p:cNvPr>
              <p:cNvSpPr/>
              <p:nvPr/>
            </p:nvSpPr>
            <p:spPr>
              <a:xfrm>
                <a:off x="0" y="0"/>
                <a:ext cx="1835277" cy="1835277"/>
              </a:xfrm>
              <a:custGeom>
                <a:avLst/>
                <a:gdLst/>
                <a:ahLst/>
                <a:cxnLst/>
                <a:rect l="l" t="t" r="r" b="b"/>
                <a:pathLst>
                  <a:path w="1835277" h="1835277" extrusionOk="0">
                    <a:moveTo>
                      <a:pt x="0" y="917638"/>
                    </a:moveTo>
                    <a:cubicBezTo>
                      <a:pt x="0" y="410802"/>
                      <a:pt x="410802" y="0"/>
                      <a:pt x="917638" y="0"/>
                    </a:cubicBezTo>
                    <a:cubicBezTo>
                      <a:pt x="1424474" y="0"/>
                      <a:pt x="1835277" y="410802"/>
                      <a:pt x="1835277" y="917638"/>
                    </a:cubicBezTo>
                    <a:cubicBezTo>
                      <a:pt x="1835277" y="1424474"/>
                      <a:pt x="1424474" y="1835277"/>
                      <a:pt x="917638" y="1835277"/>
                    </a:cubicBezTo>
                    <a:cubicBezTo>
                      <a:pt x="410802" y="1835277"/>
                      <a:pt x="0" y="1424474"/>
                      <a:pt x="0" y="917638"/>
                    </a:cubicBezTo>
                    <a:close/>
                  </a:path>
                </a:pathLst>
              </a:custGeom>
              <a:solidFill>
                <a:srgbClr val="007071"/>
              </a:solidFill>
              <a:ln>
                <a:noFill/>
              </a:ln>
            </p:spPr>
            <p:txBody>
              <a:bodyPr spcFirstLastPara="1" wrap="square" lIns="60934" tIns="60934" rIns="60934" bIns="60934" anchor="ctr" anchorCtr="0">
                <a:noAutofit/>
              </a:bodyPr>
              <a:lstStyle/>
              <a:p>
                <a:endParaRPr sz="622"/>
              </a:p>
            </p:txBody>
          </p:sp>
          <p:sp>
            <p:nvSpPr>
              <p:cNvPr id="19" name="Google Shape;392;p7">
                <a:extLst>
                  <a:ext uri="{FF2B5EF4-FFF2-40B4-BE49-F238E27FC236}">
                    <a16:creationId xmlns:a16="http://schemas.microsoft.com/office/drawing/2014/main" id="{D2399263-46B9-0A5A-6A24-55E8DDF56538}"/>
                  </a:ext>
                </a:extLst>
              </p:cNvPr>
              <p:cNvSpPr txBox="1"/>
              <p:nvPr/>
            </p:nvSpPr>
            <p:spPr>
              <a:xfrm>
                <a:off x="0" y="0"/>
                <a:ext cx="1835393" cy="1835393"/>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2000" b="1">
                    <a:solidFill>
                      <a:srgbClr val="FFFFFF"/>
                    </a:solidFill>
                    <a:latin typeface="Montserrat"/>
                    <a:ea typeface="Montserrat"/>
                    <a:cs typeface="Montserrat"/>
                    <a:sym typeface="Montserrat"/>
                  </a:rPr>
                  <a:t>2</a:t>
                </a:r>
                <a:endParaRPr sz="622"/>
              </a:p>
            </p:txBody>
          </p:sp>
        </p:grpSp>
        <p:grpSp>
          <p:nvGrpSpPr>
            <p:cNvPr id="20" name="Google Shape;393;p7">
              <a:extLst>
                <a:ext uri="{FF2B5EF4-FFF2-40B4-BE49-F238E27FC236}">
                  <a16:creationId xmlns:a16="http://schemas.microsoft.com/office/drawing/2014/main" id="{75B60DEE-CC17-3B38-040D-48CF5FB311DA}"/>
                </a:ext>
              </a:extLst>
            </p:cNvPr>
            <p:cNvGrpSpPr/>
            <p:nvPr/>
          </p:nvGrpSpPr>
          <p:grpSpPr>
            <a:xfrm>
              <a:off x="6243226" y="4341987"/>
              <a:ext cx="986504" cy="986504"/>
              <a:chOff x="0" y="0"/>
              <a:chExt cx="1973522" cy="1973522"/>
            </a:xfrm>
          </p:grpSpPr>
          <p:sp>
            <p:nvSpPr>
              <p:cNvPr id="21" name="Google Shape;394;p7">
                <a:extLst>
                  <a:ext uri="{FF2B5EF4-FFF2-40B4-BE49-F238E27FC236}">
                    <a16:creationId xmlns:a16="http://schemas.microsoft.com/office/drawing/2014/main" id="{D75BB0CD-0B67-13E7-75B6-045DF9192BDF}"/>
                  </a:ext>
                </a:extLst>
              </p:cNvPr>
              <p:cNvSpPr/>
              <p:nvPr/>
            </p:nvSpPr>
            <p:spPr>
              <a:xfrm>
                <a:off x="0" y="0"/>
                <a:ext cx="1973397" cy="1973397"/>
              </a:xfrm>
              <a:custGeom>
                <a:avLst/>
                <a:gdLst/>
                <a:ahLst/>
                <a:cxnLst/>
                <a:rect l="l" t="t" r="r" b="b"/>
                <a:pathLst>
                  <a:path w="1973397" h="1973397" extrusionOk="0">
                    <a:moveTo>
                      <a:pt x="0" y="986699"/>
                    </a:moveTo>
                    <a:cubicBezTo>
                      <a:pt x="0" y="441719"/>
                      <a:pt x="441719" y="0"/>
                      <a:pt x="986699" y="0"/>
                    </a:cubicBezTo>
                    <a:cubicBezTo>
                      <a:pt x="1531678" y="0"/>
                      <a:pt x="1973397" y="441719"/>
                      <a:pt x="1973397" y="986699"/>
                    </a:cubicBezTo>
                    <a:cubicBezTo>
                      <a:pt x="1973397" y="1531678"/>
                      <a:pt x="1531678" y="1973397"/>
                      <a:pt x="986699" y="1973397"/>
                    </a:cubicBezTo>
                    <a:cubicBezTo>
                      <a:pt x="441719" y="1973397"/>
                      <a:pt x="0" y="1531678"/>
                      <a:pt x="0" y="986699"/>
                    </a:cubicBezTo>
                    <a:close/>
                  </a:path>
                </a:pathLst>
              </a:custGeom>
              <a:solidFill>
                <a:srgbClr val="007071"/>
              </a:solidFill>
              <a:ln>
                <a:noFill/>
              </a:ln>
            </p:spPr>
            <p:txBody>
              <a:bodyPr spcFirstLastPara="1" wrap="square" lIns="60934" tIns="60934" rIns="60934" bIns="60934" anchor="ctr" anchorCtr="0">
                <a:noAutofit/>
              </a:bodyPr>
              <a:lstStyle/>
              <a:p>
                <a:endParaRPr sz="622"/>
              </a:p>
            </p:txBody>
          </p:sp>
          <p:sp>
            <p:nvSpPr>
              <p:cNvPr id="22" name="Google Shape;395;p7">
                <a:extLst>
                  <a:ext uri="{FF2B5EF4-FFF2-40B4-BE49-F238E27FC236}">
                    <a16:creationId xmlns:a16="http://schemas.microsoft.com/office/drawing/2014/main" id="{4AC8A0F3-F69D-689F-BD16-F6871FD70CCA}"/>
                  </a:ext>
                </a:extLst>
              </p:cNvPr>
              <p:cNvSpPr txBox="1"/>
              <p:nvPr/>
            </p:nvSpPr>
            <p:spPr>
              <a:xfrm>
                <a:off x="0" y="0"/>
                <a:ext cx="1973522" cy="1973522"/>
              </a:xfrm>
              <a:prstGeom prst="rect">
                <a:avLst/>
              </a:prstGeom>
              <a:noFill/>
              <a:ln>
                <a:noFill/>
              </a:ln>
            </p:spPr>
            <p:txBody>
              <a:bodyPr spcFirstLastPara="1" wrap="square" lIns="33858" tIns="33858" rIns="33858" bIns="33858" anchor="ctr" anchorCtr="0">
                <a:noAutofit/>
              </a:bodyPr>
              <a:lstStyle/>
              <a:p>
                <a:pPr algn="ctr">
                  <a:lnSpc>
                    <a:spcPct val="120000"/>
                  </a:lnSpc>
                </a:pPr>
                <a:r>
                  <a:rPr lang="en-US" sz="2000" b="1">
                    <a:solidFill>
                      <a:srgbClr val="FFFFFF"/>
                    </a:solidFill>
                    <a:latin typeface="Montserrat"/>
                    <a:ea typeface="Montserrat"/>
                    <a:cs typeface="Montserrat"/>
                    <a:sym typeface="Montserrat"/>
                  </a:rPr>
                  <a:t>3</a:t>
                </a:r>
                <a:endParaRPr sz="622"/>
              </a:p>
            </p:txBody>
          </p:sp>
        </p:grpSp>
        <p:sp>
          <p:nvSpPr>
            <p:cNvPr id="25" name="Google Shape;398;p7">
              <a:extLst>
                <a:ext uri="{FF2B5EF4-FFF2-40B4-BE49-F238E27FC236}">
                  <a16:creationId xmlns:a16="http://schemas.microsoft.com/office/drawing/2014/main" id="{F4CE688B-7CFA-C93C-FAA1-6A9B1F871189}"/>
                </a:ext>
              </a:extLst>
            </p:cNvPr>
            <p:cNvSpPr txBox="1"/>
            <p:nvPr/>
          </p:nvSpPr>
          <p:spPr>
            <a:xfrm>
              <a:off x="7561857" y="1374341"/>
              <a:ext cx="4476834" cy="984244"/>
            </a:xfrm>
            <a:prstGeom prst="rect">
              <a:avLst/>
            </a:prstGeom>
            <a:noFill/>
            <a:ln>
              <a:noFill/>
            </a:ln>
          </p:spPr>
          <p:txBody>
            <a:bodyPr spcFirstLastPara="1" wrap="square" lIns="0" tIns="0" rIns="0" bIns="0" anchor="t" anchorCtr="0">
              <a:spAutoFit/>
            </a:bodyPr>
            <a:lstStyle/>
            <a:p>
              <a:pPr>
                <a:lnSpc>
                  <a:spcPct val="120005"/>
                </a:lnSpc>
              </a:pPr>
              <a:r>
                <a:rPr lang="en-US" sz="2665" b="1" dirty="0">
                  <a:solidFill>
                    <a:srgbClr val="414143"/>
                  </a:solidFill>
                  <a:latin typeface="Arial" panose="020B0604020202020204" pitchFamily="34" charset="0"/>
                  <a:ea typeface="Montserrat"/>
                  <a:cs typeface="Arial" panose="020B0604020202020204" pitchFamily="34" charset="0"/>
                  <a:sym typeface="Montserrat"/>
                </a:rPr>
                <a:t>Durable Skill: </a:t>
              </a:r>
              <a:br>
                <a:rPr lang="en-US" sz="2665" b="1" dirty="0">
                  <a:solidFill>
                    <a:srgbClr val="414143"/>
                  </a:solidFill>
                  <a:latin typeface="Arial" panose="020B0604020202020204" pitchFamily="34" charset="0"/>
                  <a:ea typeface="Montserrat"/>
                  <a:cs typeface="Arial" panose="020B0604020202020204" pitchFamily="34" charset="0"/>
                  <a:sym typeface="Montserrat"/>
                </a:rPr>
              </a:br>
              <a:r>
                <a:rPr lang="en-US" sz="2665" b="1" dirty="0">
                  <a:solidFill>
                    <a:srgbClr val="414143"/>
                  </a:solidFill>
                  <a:latin typeface="Arial" panose="020B0604020202020204" pitchFamily="34" charset="0"/>
                  <a:ea typeface="Montserrat"/>
                  <a:cs typeface="Arial" panose="020B0604020202020204" pitchFamily="34" charset="0"/>
                  <a:sym typeface="Montserrat"/>
                </a:rPr>
                <a:t>Critical Thinking  </a:t>
              </a:r>
              <a:endParaRPr sz="622" b="1" dirty="0">
                <a:latin typeface="Arial" panose="020B0604020202020204" pitchFamily="34" charset="0"/>
                <a:cs typeface="Arial" panose="020B0604020202020204" pitchFamily="34" charset="0"/>
              </a:endParaRPr>
            </a:p>
          </p:txBody>
        </p:sp>
        <p:sp>
          <p:nvSpPr>
            <p:cNvPr id="26" name="Google Shape;399;p7">
              <a:extLst>
                <a:ext uri="{FF2B5EF4-FFF2-40B4-BE49-F238E27FC236}">
                  <a16:creationId xmlns:a16="http://schemas.microsoft.com/office/drawing/2014/main" id="{76C95018-A366-14C0-D7D1-F0F835556BC6}"/>
                </a:ext>
              </a:extLst>
            </p:cNvPr>
            <p:cNvSpPr txBox="1"/>
            <p:nvPr/>
          </p:nvSpPr>
          <p:spPr>
            <a:xfrm>
              <a:off x="7561857" y="2875356"/>
              <a:ext cx="5257836" cy="1008994"/>
            </a:xfrm>
            <a:prstGeom prst="rect">
              <a:avLst/>
            </a:prstGeom>
            <a:noFill/>
            <a:ln>
              <a:noFill/>
            </a:ln>
          </p:spPr>
          <p:txBody>
            <a:bodyPr spcFirstLastPara="1" wrap="square" lIns="0" tIns="0" rIns="0" bIns="0" anchor="t" anchorCtr="0">
              <a:spAutoFit/>
            </a:bodyPr>
            <a:lstStyle/>
            <a:p>
              <a:pPr>
                <a:lnSpc>
                  <a:spcPct val="120004"/>
                </a:lnSpc>
              </a:pPr>
              <a:r>
                <a:rPr lang="en-US" sz="2732" b="1" dirty="0">
                  <a:solidFill>
                    <a:srgbClr val="414143"/>
                  </a:solidFill>
                  <a:latin typeface="Arial" panose="020B0604020202020204" pitchFamily="34" charset="0"/>
                  <a:ea typeface="Montserrat"/>
                  <a:cs typeface="Arial" panose="020B0604020202020204" pitchFamily="34" charset="0"/>
                  <a:sym typeface="Montserrat"/>
                </a:rPr>
                <a:t>Design Shifts &amp; </a:t>
              </a:r>
              <a:br>
                <a:rPr lang="en-US" sz="2732" b="1" dirty="0">
                  <a:solidFill>
                    <a:srgbClr val="414143"/>
                  </a:solidFill>
                  <a:latin typeface="Arial" panose="020B0604020202020204" pitchFamily="34" charset="0"/>
                  <a:ea typeface="Montserrat"/>
                  <a:cs typeface="Arial" panose="020B0604020202020204" pitchFamily="34" charset="0"/>
                  <a:sym typeface="Montserrat"/>
                </a:rPr>
              </a:br>
              <a:r>
                <a:rPr lang="en-US" sz="2732" b="1" dirty="0">
                  <a:solidFill>
                    <a:srgbClr val="414143"/>
                  </a:solidFill>
                  <a:latin typeface="Arial" panose="020B0604020202020204" pitchFamily="34" charset="0"/>
                  <a:ea typeface="Montserrat"/>
                  <a:cs typeface="Arial" panose="020B0604020202020204" pitchFamily="34" charset="0"/>
                  <a:sym typeface="Montserrat"/>
                </a:rPr>
                <a:t>Data Insights</a:t>
              </a:r>
              <a:endParaRPr sz="622" b="1" dirty="0">
                <a:latin typeface="Arial" panose="020B0604020202020204" pitchFamily="34" charset="0"/>
                <a:cs typeface="Arial" panose="020B0604020202020204" pitchFamily="34" charset="0"/>
              </a:endParaRPr>
            </a:p>
          </p:txBody>
        </p:sp>
        <p:sp>
          <p:nvSpPr>
            <p:cNvPr id="27" name="Google Shape;400;p7">
              <a:extLst>
                <a:ext uri="{FF2B5EF4-FFF2-40B4-BE49-F238E27FC236}">
                  <a16:creationId xmlns:a16="http://schemas.microsoft.com/office/drawing/2014/main" id="{CC9D96F9-5584-6934-6D26-6CE108366D31}"/>
                </a:ext>
              </a:extLst>
            </p:cNvPr>
            <p:cNvSpPr txBox="1"/>
            <p:nvPr/>
          </p:nvSpPr>
          <p:spPr>
            <a:xfrm>
              <a:off x="7561857" y="4344185"/>
              <a:ext cx="4008351" cy="984244"/>
            </a:xfrm>
            <a:prstGeom prst="rect">
              <a:avLst/>
            </a:prstGeom>
            <a:noFill/>
            <a:ln>
              <a:noFill/>
            </a:ln>
          </p:spPr>
          <p:txBody>
            <a:bodyPr spcFirstLastPara="1" wrap="square" lIns="0" tIns="0" rIns="0" bIns="0" anchor="t" anchorCtr="0">
              <a:spAutoFit/>
            </a:bodyPr>
            <a:lstStyle/>
            <a:p>
              <a:pPr>
                <a:lnSpc>
                  <a:spcPct val="120005"/>
                </a:lnSpc>
              </a:pPr>
              <a:r>
                <a:rPr lang="en-US" sz="2665" b="1" dirty="0">
                  <a:solidFill>
                    <a:srgbClr val="414143"/>
                  </a:solidFill>
                  <a:latin typeface="Arial" panose="020B0604020202020204" pitchFamily="34" charset="0"/>
                  <a:cs typeface="Arial" panose="020B0604020202020204" pitchFamily="34" charset="0"/>
                  <a:sym typeface="Montserrat"/>
                </a:rPr>
                <a:t>AI &amp; Humans:</a:t>
              </a:r>
              <a:br>
                <a:rPr lang="en-US" sz="2665" b="1" dirty="0">
                  <a:solidFill>
                    <a:srgbClr val="414143"/>
                  </a:solidFill>
                  <a:latin typeface="Arial" panose="020B0604020202020204" pitchFamily="34" charset="0"/>
                  <a:cs typeface="Arial" panose="020B0604020202020204" pitchFamily="34" charset="0"/>
                  <a:sym typeface="Montserrat"/>
                </a:rPr>
              </a:br>
              <a:r>
                <a:rPr lang="en-US" sz="2665" b="1" dirty="0">
                  <a:solidFill>
                    <a:srgbClr val="414143"/>
                  </a:solidFill>
                  <a:latin typeface="Arial" panose="020B0604020202020204" pitchFamily="34" charset="0"/>
                  <a:cs typeface="Arial" panose="020B0604020202020204" pitchFamily="34" charset="0"/>
                  <a:sym typeface="Montserrat"/>
                </a:rPr>
                <a:t>Point of Need Support</a:t>
              </a:r>
              <a:endParaRPr sz="622" b="1" dirty="0">
                <a:latin typeface="Arial" panose="020B0604020202020204" pitchFamily="34" charset="0"/>
                <a:cs typeface="Arial" panose="020B0604020202020204" pitchFamily="34" charset="0"/>
              </a:endParaRPr>
            </a:p>
          </p:txBody>
        </p:sp>
      </p:grpSp>
      <p:cxnSp>
        <p:nvCxnSpPr>
          <p:cNvPr id="29" name="Google Shape;313;p4">
            <a:extLst>
              <a:ext uri="{FF2B5EF4-FFF2-40B4-BE49-F238E27FC236}">
                <a16:creationId xmlns:a16="http://schemas.microsoft.com/office/drawing/2014/main" id="{E801B763-EF4D-6810-9FCC-EBBFA0EEBB8C}"/>
              </a:ext>
            </a:extLst>
          </p:cNvPr>
          <p:cNvCxnSpPr>
            <a:cxnSpLocks/>
          </p:cNvCxnSpPr>
          <p:nvPr/>
        </p:nvCxnSpPr>
        <p:spPr>
          <a:xfrm>
            <a:off x="5245575" y="2004915"/>
            <a:ext cx="15948" cy="2848170"/>
          </a:xfrm>
          <a:prstGeom prst="straightConnector1">
            <a:avLst/>
          </a:prstGeom>
          <a:noFill/>
          <a:ln w="9525" cap="rnd" cmpd="sng">
            <a:solidFill>
              <a:srgbClr val="D8D8D8"/>
            </a:solidFill>
            <a:prstDash val="solid"/>
            <a:round/>
            <a:headEnd type="none" w="sm" len="sm"/>
            <a:tailEnd type="none" w="sm" len="sm"/>
          </a:ln>
        </p:spPr>
      </p:cxnSp>
    </p:spTree>
    <p:extLst>
      <p:ext uri="{BB962C8B-B14F-4D97-AF65-F5344CB8AC3E}">
        <p14:creationId xmlns:p14="http://schemas.microsoft.com/office/powerpoint/2010/main" val="3984136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enn Foster Group">
  <a:themeElements>
    <a:clrScheme name="Penn Foster Group">
      <a:dk1>
        <a:srgbClr val="414143"/>
      </a:dk1>
      <a:lt1>
        <a:srgbClr val="FFFFFF"/>
      </a:lt1>
      <a:dk2>
        <a:srgbClr val="000000"/>
      </a:dk2>
      <a:lt2>
        <a:srgbClr val="E7E6E6"/>
      </a:lt2>
      <a:accent1>
        <a:srgbClr val="007071"/>
      </a:accent1>
      <a:accent2>
        <a:srgbClr val="3AA19B"/>
      </a:accent2>
      <a:accent3>
        <a:srgbClr val="86DEE1"/>
      </a:accent3>
      <a:accent4>
        <a:srgbClr val="414143"/>
      </a:accent4>
      <a:accent5>
        <a:srgbClr val="3AAFA9"/>
      </a:accent5>
      <a:accent6>
        <a:srgbClr val="85DEE1"/>
      </a:accent6>
      <a:hlink>
        <a:srgbClr val="85DEE1"/>
      </a:hlink>
      <a:folHlink>
        <a:srgbClr val="0C78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nn Foster Group" id="{B0E19605-750C-2940-855F-8E6158FE3026}" vid="{4CA59409-7845-A346-8266-ADD10E78EB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B2EBEC"/>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11103</TotalTime>
  <Words>4243</Words>
  <Application>Microsoft Office PowerPoint</Application>
  <PresentationFormat>Widescreen</PresentationFormat>
  <Paragraphs>540</Paragraphs>
  <Slides>80</Slides>
  <Notes>33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80</vt:i4>
      </vt:variant>
    </vt:vector>
  </HeadingPairs>
  <TitlesOfParts>
    <vt:vector size="92" baseType="lpstr">
      <vt:lpstr>Aptos</vt:lpstr>
      <vt:lpstr>Aptos Display</vt:lpstr>
      <vt:lpstr>Arial</vt:lpstr>
      <vt:lpstr>Arial Narrow</vt:lpstr>
      <vt:lpstr>Calibri</vt:lpstr>
      <vt:lpstr>Lato</vt:lpstr>
      <vt:lpstr>Montserrat</vt:lpstr>
      <vt:lpstr>Nunito Sans</vt:lpstr>
      <vt:lpstr>Slack-Lato</vt:lpstr>
      <vt:lpstr>Penn Foster Group</vt:lpstr>
      <vt:lpstr>office theme</vt:lpstr>
      <vt:lpstr>think-cell Slide</vt:lpstr>
      <vt:lpstr>Next Generation  of Learning </vt:lpstr>
      <vt:lpstr>PowerPoint Presentation</vt:lpstr>
      <vt:lpstr>PowerPoint Presentation</vt:lpstr>
      <vt:lpstr>PowerPoint Presentation</vt:lpstr>
      <vt:lpstr>​“What is worth learning is worth learning well.” ​ -Alfred North Whitehead ​</vt:lpstr>
      <vt:lpstr>We found that most of the piloted interventions failed to meaningfully improve retention &amp; progression…</vt:lpstr>
      <vt:lpstr>Growth in key learner retention metrics over time proves that we're already on the right track</vt:lpstr>
      <vt:lpstr>“If you have more than three priorities, you do not have priorities” -Collins</vt:lpstr>
      <vt:lpstr>PowerPoint Presentation</vt:lpstr>
      <vt:lpstr>“Happy families are all alike; every unhappy family is different in its own way.” ​ - Anna Karenina Principle</vt:lpstr>
      <vt:lpstr>PowerPoint Presentation</vt:lpstr>
      <vt:lpstr>Why Critical Thinking?</vt:lpstr>
      <vt:lpstr>PowerPoint Presentation</vt:lpstr>
      <vt:lpstr>PowerPoint Presentation</vt:lpstr>
      <vt:lpstr>PowerPoint Presentation</vt:lpstr>
      <vt:lpstr>This is WHY…</vt:lpstr>
      <vt:lpstr>PowerPoint Presentation</vt:lpstr>
      <vt:lpstr>PowerPoint Presentation</vt:lpstr>
      <vt:lpstr>Why Critical Thinking?</vt:lpstr>
      <vt:lpstr>“The essence of critical thinking is evaluation ... the process by which we test claims and arguments and determine which have merit and which do not ... critical thinking is a search for answers, a quest.” -Dr. Rod Sims</vt:lpstr>
      <vt:lpstr>Another Perspective</vt:lpstr>
      <vt:lpstr>Brookfield’s Theory</vt:lpstr>
      <vt:lpstr>PowerPoint Presentation</vt:lpstr>
      <vt:lpstr>“Questions can be like a lever you use to pry open the stuck lid on a paint can. . . . If we have a short lever, we can only just crack open the lid on the can. But if we have a longer lever, or a more dynamic question, we can open that can up much wider and really stir things up. . . . If the right question is applied, and it digs deep enough, then we can stir up all the creative solutions.”</vt:lpstr>
      <vt:lpstr>PowerPoint Presentation</vt:lpstr>
      <vt:lpstr>PowerPoint Presentation</vt:lpstr>
      <vt:lpstr>Questions That Could Be Asked:</vt:lpstr>
      <vt:lpstr>Bloom’s Taxonomy:</vt:lpstr>
      <vt:lpstr>Discussion Questions</vt:lpstr>
      <vt:lpstr>Crafting Discussion Questions</vt:lpstr>
      <vt:lpstr>Crafting Discussion Questions</vt:lpstr>
      <vt:lpstr>Crafting Discussion Questions</vt:lpstr>
      <vt:lpstr>Recipe For a Great Discussion</vt:lpstr>
      <vt:lpstr>Dewey said: “…when it becomes cast in a mold and runs in a routine way does it lose its educative power.” </vt:lpstr>
      <vt:lpstr>Debate</vt:lpstr>
      <vt:lpstr>EXP 105 redesign &amp; engagement –  Critical Thinking Question (Week 4, Discussion 2)</vt:lpstr>
      <vt:lpstr>“Science is built of facts the way a house is built of bricks; but an accumulation of facts is no more science than a pile of bricks is a house.” -Henri Poincare</vt:lpstr>
      <vt:lpstr>PowerPoint Presentation</vt:lpstr>
      <vt:lpstr>Theoretical Underpinnings: Literature Review</vt:lpstr>
      <vt:lpstr>PowerPoint Presentation</vt:lpstr>
      <vt:lpstr>Insights: Model Course Project Analysis Framework</vt:lpstr>
      <vt:lpstr>We mashed all these ideas together and….</vt:lpstr>
      <vt:lpstr>Transitioning from Learning 1.0 to 2.0: Moving from passive to active, and content centered to learner centered approaches</vt:lpstr>
      <vt:lpstr>PowerPoint Presentation</vt:lpstr>
      <vt:lpstr>We Found That Most of the Piloted Interventions Failed to Meaningfully Improve Retention &amp; Progression…</vt:lpstr>
      <vt:lpstr>Transitioning from Learning 1.0 to 2.0</vt:lpstr>
      <vt:lpstr>PowerPoint Presentation</vt:lpstr>
      <vt:lpstr>PowerPoint Presentation</vt:lpstr>
      <vt:lpstr>Context Matters</vt:lpstr>
      <vt:lpstr>Legitimate Peripheral Participation</vt:lpstr>
      <vt:lpstr>Authentic Situated Learning</vt:lpstr>
      <vt:lpstr>Situated or Authentic Learning Experience Examples:</vt:lpstr>
      <vt:lpstr>Performance jumped up in Q3 2021 largely due to design shifts</vt:lpstr>
      <vt:lpstr>Transitioning from Learning 1.0 to 2.0</vt:lpstr>
      <vt:lpstr>PowerPoint Presentation</vt:lpstr>
      <vt:lpstr>“Every maker of video games knows something that the makers of curriculum don't seem to understand. You'll never see a video game being advertised as being easy. Kids who do not like school will tell you it's not because it's too hard. It's because it's—boring” ​ - Seymour Papert, Founder of Constructionism</vt:lpstr>
      <vt:lpstr>PowerPoint Presentation</vt:lpstr>
      <vt:lpstr>We’ve seen a consistent improvement in retention is this course</vt:lpstr>
      <vt:lpstr>Transitioning from Learning 1.0 to 2.0</vt:lpstr>
      <vt:lpstr>PowerPoint Presentation</vt:lpstr>
      <vt:lpstr>PowerPoint Presentation</vt:lpstr>
      <vt:lpstr>PowerPoint Presentation</vt:lpstr>
      <vt:lpstr>Performance has been steadily trending upward.</vt:lpstr>
      <vt:lpstr>Transitioning from Learning 1.0 to 2.0</vt:lpstr>
      <vt:lpstr>PowerPoint Presentation</vt:lpstr>
      <vt:lpstr>PowerPoint Presentation</vt:lpstr>
      <vt:lpstr>Our new learning model (LAADS) aims to create a more engaging learning experience, thereby improving academic performance, persistence and completion rates</vt:lpstr>
      <vt:lpstr>PowerPoint Presentation</vt:lpstr>
      <vt:lpstr>PowerPoint Presentation</vt:lpstr>
      <vt:lpstr>PowerPoint Presentation</vt:lpstr>
      <vt:lpstr>PowerPoint Presentation</vt:lpstr>
      <vt:lpstr>Two Key Takeaways</vt:lpstr>
      <vt:lpstr>“Improvement in Post Secondary Education will require converting teaching from a ‘solo sport’ to a community based research activity.” -Herbert Simon Nobel Laureate</vt:lpstr>
      <vt:lpstr>PowerPoint Presentation</vt:lpstr>
      <vt:lpstr>PowerPoint Presentation</vt:lpstr>
      <vt:lpstr>“Applying transactional solutions to transformational challenges typically results in increased effort without better outcomes.” -Tony Frontier</vt:lpstr>
      <vt:lpstr>Examples of Point of Need Support:</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Odell, Kerri</dc:creator>
  <cp:keywords/>
  <dc:description/>
  <cp:lastModifiedBy>Shean, Andy</cp:lastModifiedBy>
  <cp:revision>48</cp:revision>
  <dcterms:created xsi:type="dcterms:W3CDTF">2023-07-11T19:07:45Z</dcterms:created>
  <dcterms:modified xsi:type="dcterms:W3CDTF">2025-04-02T20:06:11Z</dcterms:modified>
  <cp:category/>
</cp:coreProperties>
</file>