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D3_BC1EF177.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62" r:id="rId2"/>
    <p:sldId id="259" r:id="rId3"/>
    <p:sldId id="258" r:id="rId4"/>
    <p:sldId id="260" r:id="rId5"/>
    <p:sldId id="261" r:id="rId6"/>
    <p:sldId id="263" r:id="rId7"/>
    <p:sldId id="476" r:id="rId8"/>
    <p:sldId id="474" r:id="rId9"/>
    <p:sldId id="473" r:id="rId10"/>
    <p:sldId id="475" r:id="rId11"/>
    <p:sldId id="467" r:id="rId12"/>
    <p:sldId id="492" r:id="rId13"/>
    <p:sldId id="264" r:id="rId14"/>
    <p:sldId id="265" r:id="rId15"/>
    <p:sldId id="266" r:id="rId16"/>
    <p:sldId id="267" r:id="rId17"/>
    <p:sldId id="277" r:id="rId18"/>
    <p:sldId id="278" r:id="rId19"/>
    <p:sldId id="268" r:id="rId20"/>
    <p:sldId id="282" r:id="rId21"/>
    <p:sldId id="283" r:id="rId22"/>
    <p:sldId id="477" r:id="rId23"/>
    <p:sldId id="478" r:id="rId24"/>
    <p:sldId id="479" r:id="rId25"/>
    <p:sldId id="269" r:id="rId26"/>
    <p:sldId id="284" r:id="rId27"/>
    <p:sldId id="285" r:id="rId28"/>
    <p:sldId id="270" r:id="rId29"/>
    <p:sldId id="280" r:id="rId30"/>
    <p:sldId id="279" r:id="rId31"/>
    <p:sldId id="281" r:id="rId32"/>
    <p:sldId id="271" r:id="rId33"/>
    <p:sldId id="276" r:id="rId34"/>
    <p:sldId id="273" r:id="rId35"/>
    <p:sldId id="286" r:id="rId36"/>
    <p:sldId id="287" r:id="rId37"/>
    <p:sldId id="480" r:id="rId38"/>
    <p:sldId id="481" r:id="rId39"/>
    <p:sldId id="485" r:id="rId40"/>
    <p:sldId id="486" r:id="rId41"/>
    <p:sldId id="482" r:id="rId42"/>
    <p:sldId id="483" r:id="rId43"/>
    <p:sldId id="490" r:id="rId44"/>
    <p:sldId id="489" r:id="rId45"/>
    <p:sldId id="487" r:id="rId46"/>
    <p:sldId id="484" r:id="rId47"/>
    <p:sldId id="488" r:id="rId48"/>
    <p:sldId id="49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DE4DA9-69B2-57DD-C7A8-BE51D37B6B38}" name="Christopher Hess" initials="CH" userId="S::chris.hess@pearson.com::c14efd91-17a8-41cd-a87d-d8899a73fc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0F47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60" d="100"/>
          <a:sy n="60" d="100"/>
        </p:scale>
        <p:origin x="56" y="10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omments/modernComment_1D3_BC1EF177.xml><?xml version="1.0" encoding="utf-8"?>
<p188:cmLst xmlns:a="http://schemas.openxmlformats.org/drawingml/2006/main" xmlns:r="http://schemas.openxmlformats.org/officeDocument/2006/relationships" xmlns:p188="http://schemas.microsoft.com/office/powerpoint/2018/8/main">
  <p188:cm id="{118B5DC9-E1AC-479B-9ED5-DFC8EE6EC12C}" authorId="{5DDE4DA9-69B2-57DD-C7A8-BE51D37B6B38}" status="resolved" created="2024-12-30T16:42:37.297">
    <ac:txMkLst xmlns:ac="http://schemas.microsoft.com/office/drawing/2013/main/command">
      <pc:docMk xmlns:pc="http://schemas.microsoft.com/office/powerpoint/2013/main/command"/>
      <pc:sldMk xmlns:pc="http://schemas.microsoft.com/office/powerpoint/2013/main/command" cId="3156144503" sldId="467"/>
      <ac:spMk id="26" creationId="{916FA337-B3ED-549D-ADD1-15C1BBD4747C}"/>
      <ac:txMk cp="205" len="1">
        <ac:context len="288" hash="4008525063"/>
      </ac:txMk>
    </ac:txMkLst>
    <p188:pos x="2315307" y="1875692"/>
    <p188:txBody>
      <a:bodyPr/>
      <a:lstStyle/>
      <a:p>
        <a:r>
          <a:rPr lang="en-US"/>
          <a:t>I think maybe we should remove this since it is only in MyLab.</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13131A-1902-496E-9980-FAD6B848EFF8}"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4D3E71-4719-41E0-9894-AB02101FC2A0}" type="slidenum">
              <a:rPr lang="en-US" smtClean="0"/>
              <a:t>‹#›</a:t>
            </a:fld>
            <a:endParaRPr lang="en-US"/>
          </a:p>
        </p:txBody>
      </p:sp>
    </p:spTree>
    <p:extLst>
      <p:ext uri="{BB962C8B-B14F-4D97-AF65-F5344CB8AC3E}">
        <p14:creationId xmlns:p14="http://schemas.microsoft.com/office/powerpoint/2010/main" val="286301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4152741-683B-4A4C-B78A-19B93BF5BE01}" type="slidenum">
              <a:t>8</a:t>
            </a:fld>
            <a:endParaRPr lang="en-US"/>
          </a:p>
        </p:txBody>
      </p:sp>
    </p:spTree>
    <p:extLst>
      <p:ext uri="{BB962C8B-B14F-4D97-AF65-F5344CB8AC3E}">
        <p14:creationId xmlns:p14="http://schemas.microsoft.com/office/powerpoint/2010/main" val="501360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4152741-683B-4A4C-B78A-19B93BF5BE01}" type="slidenum">
              <a:t>10</a:t>
            </a:fld>
            <a:endParaRPr lang="en-US"/>
          </a:p>
        </p:txBody>
      </p:sp>
    </p:spTree>
    <p:extLst>
      <p:ext uri="{BB962C8B-B14F-4D97-AF65-F5344CB8AC3E}">
        <p14:creationId xmlns:p14="http://schemas.microsoft.com/office/powerpoint/2010/main" val="3895058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11E75-30FD-7841-9CE2-8BC66E86C122}" type="slidenum">
              <a:rPr lang="en-US" smtClean="0"/>
              <a:t>11</a:t>
            </a:fld>
            <a:endParaRPr lang="en-US"/>
          </a:p>
        </p:txBody>
      </p:sp>
    </p:spTree>
    <p:extLst>
      <p:ext uri="{BB962C8B-B14F-4D97-AF65-F5344CB8AC3E}">
        <p14:creationId xmlns:p14="http://schemas.microsoft.com/office/powerpoint/2010/main" val="2243093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7120D-5715-43E1-82C4-2002CC27B5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7546C4-5CD6-4121-937D-056C156973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527D71-BEE8-4B82-AEDC-4E13C66A3EBF}"/>
              </a:ext>
            </a:extLst>
          </p:cNvPr>
          <p:cNvSpPr>
            <a:spLocks noGrp="1"/>
          </p:cNvSpPr>
          <p:nvPr>
            <p:ph type="dt" sz="half" idx="10"/>
          </p:nvPr>
        </p:nvSpPr>
        <p:spPr/>
        <p:txBody>
          <a:bodyPr/>
          <a:lstStyle/>
          <a:p>
            <a:fld id="{5EC6841A-A05A-467C-9DBB-92125782CFD6}" type="datetimeFigureOut">
              <a:rPr lang="en-US" smtClean="0"/>
              <a:t>4/4/2025</a:t>
            </a:fld>
            <a:endParaRPr lang="en-US"/>
          </a:p>
        </p:txBody>
      </p:sp>
      <p:sp>
        <p:nvSpPr>
          <p:cNvPr id="5" name="Footer Placeholder 4">
            <a:extLst>
              <a:ext uri="{FF2B5EF4-FFF2-40B4-BE49-F238E27FC236}">
                <a16:creationId xmlns:a16="http://schemas.microsoft.com/office/drawing/2014/main" id="{E417AF2F-1FD2-424E-B412-330A118F5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8D61B-ECAF-4877-8EF4-C20D497C3EA2}"/>
              </a:ext>
            </a:extLst>
          </p:cNvPr>
          <p:cNvSpPr>
            <a:spLocks noGrp="1"/>
          </p:cNvSpPr>
          <p:nvPr>
            <p:ph type="sldNum" sz="quarter" idx="12"/>
          </p:nvPr>
        </p:nvSpPr>
        <p:spPr/>
        <p:txBody>
          <a:bodyPr/>
          <a:lstStyle/>
          <a:p>
            <a:fld id="{185A1376-705F-429F-8A5C-18799EAC8B80}" type="slidenum">
              <a:rPr lang="en-US" smtClean="0"/>
              <a:t>‹#›</a:t>
            </a:fld>
            <a:endParaRPr lang="en-US"/>
          </a:p>
        </p:txBody>
      </p:sp>
    </p:spTree>
    <p:extLst>
      <p:ext uri="{BB962C8B-B14F-4D97-AF65-F5344CB8AC3E}">
        <p14:creationId xmlns:p14="http://schemas.microsoft.com/office/powerpoint/2010/main" val="3393605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E1F82-4C69-49EB-AD56-C269F98C25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11C6CD-4EB6-4B39-A3F5-7A8F96CEF7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4FE8A-A520-4A81-A84D-F10419B03531}"/>
              </a:ext>
            </a:extLst>
          </p:cNvPr>
          <p:cNvSpPr>
            <a:spLocks noGrp="1"/>
          </p:cNvSpPr>
          <p:nvPr>
            <p:ph type="dt" sz="half" idx="10"/>
          </p:nvPr>
        </p:nvSpPr>
        <p:spPr/>
        <p:txBody>
          <a:bodyPr/>
          <a:lstStyle/>
          <a:p>
            <a:fld id="{5EC6841A-A05A-467C-9DBB-92125782CFD6}" type="datetimeFigureOut">
              <a:rPr lang="en-US" smtClean="0"/>
              <a:t>4/4/2025</a:t>
            </a:fld>
            <a:endParaRPr lang="en-US"/>
          </a:p>
        </p:txBody>
      </p:sp>
      <p:sp>
        <p:nvSpPr>
          <p:cNvPr id="5" name="Footer Placeholder 4">
            <a:extLst>
              <a:ext uri="{FF2B5EF4-FFF2-40B4-BE49-F238E27FC236}">
                <a16:creationId xmlns:a16="http://schemas.microsoft.com/office/drawing/2014/main" id="{2931C19C-8B2B-4923-85E8-5AF49D532A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7AF2B6-BF4A-4EFE-8112-B23C27825128}"/>
              </a:ext>
            </a:extLst>
          </p:cNvPr>
          <p:cNvSpPr>
            <a:spLocks noGrp="1"/>
          </p:cNvSpPr>
          <p:nvPr>
            <p:ph type="sldNum" sz="quarter" idx="12"/>
          </p:nvPr>
        </p:nvSpPr>
        <p:spPr/>
        <p:txBody>
          <a:bodyPr/>
          <a:lstStyle/>
          <a:p>
            <a:fld id="{185A1376-705F-429F-8A5C-18799EAC8B80}" type="slidenum">
              <a:rPr lang="en-US" smtClean="0"/>
              <a:t>‹#›</a:t>
            </a:fld>
            <a:endParaRPr lang="en-US"/>
          </a:p>
        </p:txBody>
      </p:sp>
    </p:spTree>
    <p:extLst>
      <p:ext uri="{BB962C8B-B14F-4D97-AF65-F5344CB8AC3E}">
        <p14:creationId xmlns:p14="http://schemas.microsoft.com/office/powerpoint/2010/main" val="2554494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C6721B-968F-4C0B-BEA6-73EE6BA48B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7BD853-CF75-4237-A0E4-E0D3AF5877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64EBF-B075-4C59-B643-55DBD51384DE}"/>
              </a:ext>
            </a:extLst>
          </p:cNvPr>
          <p:cNvSpPr>
            <a:spLocks noGrp="1"/>
          </p:cNvSpPr>
          <p:nvPr>
            <p:ph type="dt" sz="half" idx="10"/>
          </p:nvPr>
        </p:nvSpPr>
        <p:spPr/>
        <p:txBody>
          <a:bodyPr/>
          <a:lstStyle/>
          <a:p>
            <a:fld id="{5EC6841A-A05A-467C-9DBB-92125782CFD6}" type="datetimeFigureOut">
              <a:rPr lang="en-US" smtClean="0"/>
              <a:t>4/4/2025</a:t>
            </a:fld>
            <a:endParaRPr lang="en-US"/>
          </a:p>
        </p:txBody>
      </p:sp>
      <p:sp>
        <p:nvSpPr>
          <p:cNvPr id="5" name="Footer Placeholder 4">
            <a:extLst>
              <a:ext uri="{FF2B5EF4-FFF2-40B4-BE49-F238E27FC236}">
                <a16:creationId xmlns:a16="http://schemas.microsoft.com/office/drawing/2014/main" id="{F4A0B17C-290F-42F4-9DE3-B409491DB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8068E6-1300-48BA-891B-1E9BACDFD0CF}"/>
              </a:ext>
            </a:extLst>
          </p:cNvPr>
          <p:cNvSpPr>
            <a:spLocks noGrp="1"/>
          </p:cNvSpPr>
          <p:nvPr>
            <p:ph type="sldNum" sz="quarter" idx="12"/>
          </p:nvPr>
        </p:nvSpPr>
        <p:spPr/>
        <p:txBody>
          <a:bodyPr/>
          <a:lstStyle/>
          <a:p>
            <a:fld id="{185A1376-705F-429F-8A5C-18799EAC8B80}" type="slidenum">
              <a:rPr lang="en-US" smtClean="0"/>
              <a:t>‹#›</a:t>
            </a:fld>
            <a:endParaRPr lang="en-US"/>
          </a:p>
        </p:txBody>
      </p:sp>
    </p:spTree>
    <p:extLst>
      <p:ext uri="{BB962C8B-B14F-4D97-AF65-F5344CB8AC3E}">
        <p14:creationId xmlns:p14="http://schemas.microsoft.com/office/powerpoint/2010/main" val="1049281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98AA5-4FF6-4E37-B55B-2C772BC37D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D33672-F347-4668-83B9-22D8403EDC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483459-2382-4F55-A753-E17646249817}"/>
              </a:ext>
            </a:extLst>
          </p:cNvPr>
          <p:cNvSpPr>
            <a:spLocks noGrp="1"/>
          </p:cNvSpPr>
          <p:nvPr>
            <p:ph type="dt" sz="half" idx="10"/>
          </p:nvPr>
        </p:nvSpPr>
        <p:spPr/>
        <p:txBody>
          <a:bodyPr/>
          <a:lstStyle/>
          <a:p>
            <a:fld id="{5EC6841A-A05A-467C-9DBB-92125782CFD6}" type="datetimeFigureOut">
              <a:rPr lang="en-US" smtClean="0"/>
              <a:t>4/4/2025</a:t>
            </a:fld>
            <a:endParaRPr lang="en-US"/>
          </a:p>
        </p:txBody>
      </p:sp>
      <p:sp>
        <p:nvSpPr>
          <p:cNvPr id="5" name="Footer Placeholder 4">
            <a:extLst>
              <a:ext uri="{FF2B5EF4-FFF2-40B4-BE49-F238E27FC236}">
                <a16:creationId xmlns:a16="http://schemas.microsoft.com/office/drawing/2014/main" id="{07B7224E-087C-4049-87AA-65641B85BB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2F83F-B9F8-4C89-B585-6471FFF2DEDC}"/>
              </a:ext>
            </a:extLst>
          </p:cNvPr>
          <p:cNvSpPr>
            <a:spLocks noGrp="1"/>
          </p:cNvSpPr>
          <p:nvPr>
            <p:ph type="sldNum" sz="quarter" idx="12"/>
          </p:nvPr>
        </p:nvSpPr>
        <p:spPr/>
        <p:txBody>
          <a:bodyPr/>
          <a:lstStyle/>
          <a:p>
            <a:fld id="{185A1376-705F-429F-8A5C-18799EAC8B80}" type="slidenum">
              <a:rPr lang="en-US" smtClean="0"/>
              <a:t>‹#›</a:t>
            </a:fld>
            <a:endParaRPr lang="en-US"/>
          </a:p>
        </p:txBody>
      </p:sp>
    </p:spTree>
    <p:extLst>
      <p:ext uri="{BB962C8B-B14F-4D97-AF65-F5344CB8AC3E}">
        <p14:creationId xmlns:p14="http://schemas.microsoft.com/office/powerpoint/2010/main" val="3560964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6CC9-155D-401A-BCF9-BC820E4ECC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857509-2656-4AB1-8C23-E4B13BB2C0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C28873-6724-4751-B567-B2F73F2D0443}"/>
              </a:ext>
            </a:extLst>
          </p:cNvPr>
          <p:cNvSpPr>
            <a:spLocks noGrp="1"/>
          </p:cNvSpPr>
          <p:nvPr>
            <p:ph type="dt" sz="half" idx="10"/>
          </p:nvPr>
        </p:nvSpPr>
        <p:spPr/>
        <p:txBody>
          <a:bodyPr/>
          <a:lstStyle/>
          <a:p>
            <a:fld id="{5EC6841A-A05A-467C-9DBB-92125782CFD6}" type="datetimeFigureOut">
              <a:rPr lang="en-US" smtClean="0"/>
              <a:t>4/4/2025</a:t>
            </a:fld>
            <a:endParaRPr lang="en-US"/>
          </a:p>
        </p:txBody>
      </p:sp>
      <p:sp>
        <p:nvSpPr>
          <p:cNvPr id="5" name="Footer Placeholder 4">
            <a:extLst>
              <a:ext uri="{FF2B5EF4-FFF2-40B4-BE49-F238E27FC236}">
                <a16:creationId xmlns:a16="http://schemas.microsoft.com/office/drawing/2014/main" id="{C41A9BB0-4073-47C4-8F18-17578B2B8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14DF3-4C58-4FA5-B3ED-A41677112169}"/>
              </a:ext>
            </a:extLst>
          </p:cNvPr>
          <p:cNvSpPr>
            <a:spLocks noGrp="1"/>
          </p:cNvSpPr>
          <p:nvPr>
            <p:ph type="sldNum" sz="quarter" idx="12"/>
          </p:nvPr>
        </p:nvSpPr>
        <p:spPr/>
        <p:txBody>
          <a:bodyPr/>
          <a:lstStyle/>
          <a:p>
            <a:fld id="{185A1376-705F-429F-8A5C-18799EAC8B80}" type="slidenum">
              <a:rPr lang="en-US" smtClean="0"/>
              <a:t>‹#›</a:t>
            </a:fld>
            <a:endParaRPr lang="en-US"/>
          </a:p>
        </p:txBody>
      </p:sp>
    </p:spTree>
    <p:extLst>
      <p:ext uri="{BB962C8B-B14F-4D97-AF65-F5344CB8AC3E}">
        <p14:creationId xmlns:p14="http://schemas.microsoft.com/office/powerpoint/2010/main" val="1093023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9613A-B529-4F83-8358-B1669EBCF5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6CA364-61C4-45A6-9D27-59C0AAC5E5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BD6F90-AE3A-4026-AC1C-5A3E633D33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A4B0FA-E5F0-4E8D-BB9A-B6AEA6705238}"/>
              </a:ext>
            </a:extLst>
          </p:cNvPr>
          <p:cNvSpPr>
            <a:spLocks noGrp="1"/>
          </p:cNvSpPr>
          <p:nvPr>
            <p:ph type="dt" sz="half" idx="10"/>
          </p:nvPr>
        </p:nvSpPr>
        <p:spPr/>
        <p:txBody>
          <a:bodyPr/>
          <a:lstStyle/>
          <a:p>
            <a:fld id="{5EC6841A-A05A-467C-9DBB-92125782CFD6}" type="datetimeFigureOut">
              <a:rPr lang="en-US" smtClean="0"/>
              <a:t>4/4/2025</a:t>
            </a:fld>
            <a:endParaRPr lang="en-US"/>
          </a:p>
        </p:txBody>
      </p:sp>
      <p:sp>
        <p:nvSpPr>
          <p:cNvPr id="6" name="Footer Placeholder 5">
            <a:extLst>
              <a:ext uri="{FF2B5EF4-FFF2-40B4-BE49-F238E27FC236}">
                <a16:creationId xmlns:a16="http://schemas.microsoft.com/office/drawing/2014/main" id="{C36EB06C-7AD6-4154-8E4F-C472A43E27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CC709B-F966-48CD-9732-9CA5C0E0AB93}"/>
              </a:ext>
            </a:extLst>
          </p:cNvPr>
          <p:cNvSpPr>
            <a:spLocks noGrp="1"/>
          </p:cNvSpPr>
          <p:nvPr>
            <p:ph type="sldNum" sz="quarter" idx="12"/>
          </p:nvPr>
        </p:nvSpPr>
        <p:spPr/>
        <p:txBody>
          <a:bodyPr/>
          <a:lstStyle/>
          <a:p>
            <a:fld id="{185A1376-705F-429F-8A5C-18799EAC8B80}" type="slidenum">
              <a:rPr lang="en-US" smtClean="0"/>
              <a:t>‹#›</a:t>
            </a:fld>
            <a:endParaRPr lang="en-US"/>
          </a:p>
        </p:txBody>
      </p:sp>
    </p:spTree>
    <p:extLst>
      <p:ext uri="{BB962C8B-B14F-4D97-AF65-F5344CB8AC3E}">
        <p14:creationId xmlns:p14="http://schemas.microsoft.com/office/powerpoint/2010/main" val="775810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F8180-5E70-4C3F-BBBF-54F13D4C09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B5B986-0AC5-4CB2-A352-85301D2E65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3DEBF9-7FFB-472C-B765-16E7AAFB47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550B5-4850-4ED3-8D52-F2284FEB2E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DF9F1C-4D63-4943-AB92-C81339232B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3F9A40-9F6C-466A-8108-02B7775B8349}"/>
              </a:ext>
            </a:extLst>
          </p:cNvPr>
          <p:cNvSpPr>
            <a:spLocks noGrp="1"/>
          </p:cNvSpPr>
          <p:nvPr>
            <p:ph type="dt" sz="half" idx="10"/>
          </p:nvPr>
        </p:nvSpPr>
        <p:spPr/>
        <p:txBody>
          <a:bodyPr/>
          <a:lstStyle/>
          <a:p>
            <a:fld id="{5EC6841A-A05A-467C-9DBB-92125782CFD6}" type="datetimeFigureOut">
              <a:rPr lang="en-US" smtClean="0"/>
              <a:t>4/4/2025</a:t>
            </a:fld>
            <a:endParaRPr lang="en-US"/>
          </a:p>
        </p:txBody>
      </p:sp>
      <p:sp>
        <p:nvSpPr>
          <p:cNvPr id="8" name="Footer Placeholder 7">
            <a:extLst>
              <a:ext uri="{FF2B5EF4-FFF2-40B4-BE49-F238E27FC236}">
                <a16:creationId xmlns:a16="http://schemas.microsoft.com/office/drawing/2014/main" id="{EF82AB6E-29FA-4846-AFC4-FECA238A1D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0FFF76-33E6-4760-A3D1-B8F2C1F4A35E}"/>
              </a:ext>
            </a:extLst>
          </p:cNvPr>
          <p:cNvSpPr>
            <a:spLocks noGrp="1"/>
          </p:cNvSpPr>
          <p:nvPr>
            <p:ph type="sldNum" sz="quarter" idx="12"/>
          </p:nvPr>
        </p:nvSpPr>
        <p:spPr/>
        <p:txBody>
          <a:bodyPr/>
          <a:lstStyle/>
          <a:p>
            <a:fld id="{185A1376-705F-429F-8A5C-18799EAC8B80}" type="slidenum">
              <a:rPr lang="en-US" smtClean="0"/>
              <a:t>‹#›</a:t>
            </a:fld>
            <a:endParaRPr lang="en-US"/>
          </a:p>
        </p:txBody>
      </p:sp>
    </p:spTree>
    <p:extLst>
      <p:ext uri="{BB962C8B-B14F-4D97-AF65-F5344CB8AC3E}">
        <p14:creationId xmlns:p14="http://schemas.microsoft.com/office/powerpoint/2010/main" val="3133672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AD31-3602-4D2D-B992-419DFDA3E9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08D130-C642-4162-8176-F3F5469065CB}"/>
              </a:ext>
            </a:extLst>
          </p:cNvPr>
          <p:cNvSpPr>
            <a:spLocks noGrp="1"/>
          </p:cNvSpPr>
          <p:nvPr>
            <p:ph type="dt" sz="half" idx="10"/>
          </p:nvPr>
        </p:nvSpPr>
        <p:spPr/>
        <p:txBody>
          <a:bodyPr/>
          <a:lstStyle/>
          <a:p>
            <a:fld id="{5EC6841A-A05A-467C-9DBB-92125782CFD6}" type="datetimeFigureOut">
              <a:rPr lang="en-US" smtClean="0"/>
              <a:t>4/4/2025</a:t>
            </a:fld>
            <a:endParaRPr lang="en-US"/>
          </a:p>
        </p:txBody>
      </p:sp>
      <p:sp>
        <p:nvSpPr>
          <p:cNvPr id="4" name="Footer Placeholder 3">
            <a:extLst>
              <a:ext uri="{FF2B5EF4-FFF2-40B4-BE49-F238E27FC236}">
                <a16:creationId xmlns:a16="http://schemas.microsoft.com/office/drawing/2014/main" id="{F0AC41B0-390B-44EE-A781-825DA6220B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FF9E94-95C1-4829-8F90-CCE5F7CCE7DE}"/>
              </a:ext>
            </a:extLst>
          </p:cNvPr>
          <p:cNvSpPr>
            <a:spLocks noGrp="1"/>
          </p:cNvSpPr>
          <p:nvPr>
            <p:ph type="sldNum" sz="quarter" idx="12"/>
          </p:nvPr>
        </p:nvSpPr>
        <p:spPr/>
        <p:txBody>
          <a:bodyPr/>
          <a:lstStyle/>
          <a:p>
            <a:fld id="{185A1376-705F-429F-8A5C-18799EAC8B80}" type="slidenum">
              <a:rPr lang="en-US" smtClean="0"/>
              <a:t>‹#›</a:t>
            </a:fld>
            <a:endParaRPr lang="en-US"/>
          </a:p>
        </p:txBody>
      </p:sp>
    </p:spTree>
    <p:extLst>
      <p:ext uri="{BB962C8B-B14F-4D97-AF65-F5344CB8AC3E}">
        <p14:creationId xmlns:p14="http://schemas.microsoft.com/office/powerpoint/2010/main" val="2734153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FE4953-0144-4EEC-AED2-1ED39B7DFF3A}"/>
              </a:ext>
            </a:extLst>
          </p:cNvPr>
          <p:cNvSpPr>
            <a:spLocks noGrp="1"/>
          </p:cNvSpPr>
          <p:nvPr>
            <p:ph type="dt" sz="half" idx="10"/>
          </p:nvPr>
        </p:nvSpPr>
        <p:spPr/>
        <p:txBody>
          <a:bodyPr/>
          <a:lstStyle/>
          <a:p>
            <a:fld id="{5EC6841A-A05A-467C-9DBB-92125782CFD6}" type="datetimeFigureOut">
              <a:rPr lang="en-US" smtClean="0"/>
              <a:t>4/4/2025</a:t>
            </a:fld>
            <a:endParaRPr lang="en-US"/>
          </a:p>
        </p:txBody>
      </p:sp>
      <p:sp>
        <p:nvSpPr>
          <p:cNvPr id="3" name="Footer Placeholder 2">
            <a:extLst>
              <a:ext uri="{FF2B5EF4-FFF2-40B4-BE49-F238E27FC236}">
                <a16:creationId xmlns:a16="http://schemas.microsoft.com/office/drawing/2014/main" id="{D1894E3C-0BBF-4A81-AE13-B332278F38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7BDA1E-C86E-43CD-91A8-5B8179EF21F8}"/>
              </a:ext>
            </a:extLst>
          </p:cNvPr>
          <p:cNvSpPr>
            <a:spLocks noGrp="1"/>
          </p:cNvSpPr>
          <p:nvPr>
            <p:ph type="sldNum" sz="quarter" idx="12"/>
          </p:nvPr>
        </p:nvSpPr>
        <p:spPr/>
        <p:txBody>
          <a:bodyPr/>
          <a:lstStyle/>
          <a:p>
            <a:fld id="{185A1376-705F-429F-8A5C-18799EAC8B80}" type="slidenum">
              <a:rPr lang="en-US" smtClean="0"/>
              <a:t>‹#›</a:t>
            </a:fld>
            <a:endParaRPr lang="en-US"/>
          </a:p>
        </p:txBody>
      </p:sp>
    </p:spTree>
    <p:extLst>
      <p:ext uri="{BB962C8B-B14F-4D97-AF65-F5344CB8AC3E}">
        <p14:creationId xmlns:p14="http://schemas.microsoft.com/office/powerpoint/2010/main" val="2841083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B07D1-037B-4275-8322-11AC21E79D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3CFA28-932D-4491-982C-2F1E9A8A5C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3FF6CF-9435-4C62-9926-EBAD15604D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9CEF09-5DEC-4947-9427-27C86AF65ED7}"/>
              </a:ext>
            </a:extLst>
          </p:cNvPr>
          <p:cNvSpPr>
            <a:spLocks noGrp="1"/>
          </p:cNvSpPr>
          <p:nvPr>
            <p:ph type="dt" sz="half" idx="10"/>
          </p:nvPr>
        </p:nvSpPr>
        <p:spPr/>
        <p:txBody>
          <a:bodyPr/>
          <a:lstStyle/>
          <a:p>
            <a:fld id="{5EC6841A-A05A-467C-9DBB-92125782CFD6}" type="datetimeFigureOut">
              <a:rPr lang="en-US" smtClean="0"/>
              <a:t>4/4/2025</a:t>
            </a:fld>
            <a:endParaRPr lang="en-US"/>
          </a:p>
        </p:txBody>
      </p:sp>
      <p:sp>
        <p:nvSpPr>
          <p:cNvPr id="6" name="Footer Placeholder 5">
            <a:extLst>
              <a:ext uri="{FF2B5EF4-FFF2-40B4-BE49-F238E27FC236}">
                <a16:creationId xmlns:a16="http://schemas.microsoft.com/office/drawing/2014/main" id="{3DCFB3EA-5464-4EC6-B72C-45D4A4F77C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9D8FD-AC5D-46E5-9497-C1AB27C1B5EA}"/>
              </a:ext>
            </a:extLst>
          </p:cNvPr>
          <p:cNvSpPr>
            <a:spLocks noGrp="1"/>
          </p:cNvSpPr>
          <p:nvPr>
            <p:ph type="sldNum" sz="quarter" idx="12"/>
          </p:nvPr>
        </p:nvSpPr>
        <p:spPr/>
        <p:txBody>
          <a:bodyPr/>
          <a:lstStyle/>
          <a:p>
            <a:fld id="{185A1376-705F-429F-8A5C-18799EAC8B80}" type="slidenum">
              <a:rPr lang="en-US" smtClean="0"/>
              <a:t>‹#›</a:t>
            </a:fld>
            <a:endParaRPr lang="en-US"/>
          </a:p>
        </p:txBody>
      </p:sp>
    </p:spTree>
    <p:extLst>
      <p:ext uri="{BB962C8B-B14F-4D97-AF65-F5344CB8AC3E}">
        <p14:creationId xmlns:p14="http://schemas.microsoft.com/office/powerpoint/2010/main" val="848840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321D-824B-4308-8871-730CCDA294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92FB91-26DC-46D7-8551-298D2B92F4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417981-1E59-40DE-A450-D36634232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CE2100-4810-4F1D-B68C-70442BBF44F5}"/>
              </a:ext>
            </a:extLst>
          </p:cNvPr>
          <p:cNvSpPr>
            <a:spLocks noGrp="1"/>
          </p:cNvSpPr>
          <p:nvPr>
            <p:ph type="dt" sz="half" idx="10"/>
          </p:nvPr>
        </p:nvSpPr>
        <p:spPr/>
        <p:txBody>
          <a:bodyPr/>
          <a:lstStyle/>
          <a:p>
            <a:fld id="{5EC6841A-A05A-467C-9DBB-92125782CFD6}" type="datetimeFigureOut">
              <a:rPr lang="en-US" smtClean="0"/>
              <a:t>4/4/2025</a:t>
            </a:fld>
            <a:endParaRPr lang="en-US"/>
          </a:p>
        </p:txBody>
      </p:sp>
      <p:sp>
        <p:nvSpPr>
          <p:cNvPr id="6" name="Footer Placeholder 5">
            <a:extLst>
              <a:ext uri="{FF2B5EF4-FFF2-40B4-BE49-F238E27FC236}">
                <a16:creationId xmlns:a16="http://schemas.microsoft.com/office/drawing/2014/main" id="{859618F3-72E1-4F77-BC67-C07B38876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DA5528-D446-4ADE-9368-1504AF8E895F}"/>
              </a:ext>
            </a:extLst>
          </p:cNvPr>
          <p:cNvSpPr>
            <a:spLocks noGrp="1"/>
          </p:cNvSpPr>
          <p:nvPr>
            <p:ph type="sldNum" sz="quarter" idx="12"/>
          </p:nvPr>
        </p:nvSpPr>
        <p:spPr/>
        <p:txBody>
          <a:bodyPr/>
          <a:lstStyle/>
          <a:p>
            <a:fld id="{185A1376-705F-429F-8A5C-18799EAC8B80}" type="slidenum">
              <a:rPr lang="en-US" smtClean="0"/>
              <a:t>‹#›</a:t>
            </a:fld>
            <a:endParaRPr lang="en-US"/>
          </a:p>
        </p:txBody>
      </p:sp>
    </p:spTree>
    <p:extLst>
      <p:ext uri="{BB962C8B-B14F-4D97-AF65-F5344CB8AC3E}">
        <p14:creationId xmlns:p14="http://schemas.microsoft.com/office/powerpoint/2010/main" val="4074054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C935-65A8-4EA3-A529-93D70B8E3E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FB046F-D587-4C00-BD6D-D7A6861585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CE9B8-4299-497A-A5E1-006F166F9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C6841A-A05A-467C-9DBB-92125782CFD6}" type="datetimeFigureOut">
              <a:rPr lang="en-US" smtClean="0"/>
              <a:t>4/4/2025</a:t>
            </a:fld>
            <a:endParaRPr lang="en-US"/>
          </a:p>
        </p:txBody>
      </p:sp>
      <p:sp>
        <p:nvSpPr>
          <p:cNvPr id="5" name="Footer Placeholder 4">
            <a:extLst>
              <a:ext uri="{FF2B5EF4-FFF2-40B4-BE49-F238E27FC236}">
                <a16:creationId xmlns:a16="http://schemas.microsoft.com/office/drawing/2014/main" id="{A56600BC-537E-484C-A883-E6FD1716F3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BF6DBE-7B45-48E5-BE2C-FE6128514D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A1376-705F-429F-8A5C-18799EAC8B80}" type="slidenum">
              <a:rPr lang="en-US" smtClean="0"/>
              <a:t>‹#›</a:t>
            </a:fld>
            <a:endParaRPr lang="en-US"/>
          </a:p>
        </p:txBody>
      </p:sp>
    </p:spTree>
    <p:extLst>
      <p:ext uri="{BB962C8B-B14F-4D97-AF65-F5344CB8AC3E}">
        <p14:creationId xmlns:p14="http://schemas.microsoft.com/office/powerpoint/2010/main" val="941827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D3_BC1EF177.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doi.org/10.56294/dm202443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laude.ai/" TargetMode="External"/><Relationship Id="rId2" Type="http://schemas.openxmlformats.org/officeDocument/2006/relationships/hyperlink" Target="http://www.explodingtopics.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4"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4BA98FC9-69E9-492B-9200-222F5D0211AE}"/>
              </a:ext>
            </a:extLst>
          </p:cNvPr>
          <p:cNvSpPr>
            <a:spLocks noGrp="1"/>
          </p:cNvSpPr>
          <p:nvPr>
            <p:ph type="ctrTitle"/>
          </p:nvPr>
        </p:nvSpPr>
        <p:spPr>
          <a:xfrm>
            <a:off x="3215729" y="1764407"/>
            <a:ext cx="5760846" cy="2310312"/>
          </a:xfrm>
        </p:spPr>
        <p:txBody>
          <a:bodyPr>
            <a:normAutofit/>
          </a:bodyPr>
          <a:lstStyle/>
          <a:p>
            <a:r>
              <a:rPr lang="en-US" sz="4000">
                <a:solidFill>
                  <a:schemeClr val="tx2"/>
                </a:solidFill>
              </a:rPr>
              <a:t>Using AI in the Accounting Classroom to Enhance Student Engagement and Learning</a:t>
            </a:r>
          </a:p>
        </p:txBody>
      </p:sp>
      <p:sp>
        <p:nvSpPr>
          <p:cNvPr id="3" name="Subtitle 2">
            <a:extLst>
              <a:ext uri="{FF2B5EF4-FFF2-40B4-BE49-F238E27FC236}">
                <a16:creationId xmlns:a16="http://schemas.microsoft.com/office/drawing/2014/main" id="{4C50C33F-2B7D-46E1-8AD8-52EF089C91F3}"/>
              </a:ext>
            </a:extLst>
          </p:cNvPr>
          <p:cNvSpPr>
            <a:spLocks noGrp="1"/>
          </p:cNvSpPr>
          <p:nvPr>
            <p:ph type="subTitle" idx="1"/>
          </p:nvPr>
        </p:nvSpPr>
        <p:spPr>
          <a:xfrm>
            <a:off x="3215729" y="4165152"/>
            <a:ext cx="5760846" cy="682079"/>
          </a:xfrm>
        </p:spPr>
        <p:txBody>
          <a:bodyPr>
            <a:normAutofit/>
          </a:bodyPr>
          <a:lstStyle/>
          <a:p>
            <a:r>
              <a:rPr lang="en-US" sz="1500">
                <a:solidFill>
                  <a:schemeClr val="tx2"/>
                </a:solidFill>
              </a:rPr>
              <a:t>Dr. Phyllis Okrepkie</a:t>
            </a:r>
          </a:p>
          <a:p>
            <a:r>
              <a:rPr lang="en-US" sz="1500">
                <a:solidFill>
                  <a:schemeClr val="tx2"/>
                </a:solidFill>
              </a:rPr>
              <a:t>Florida Institute of  Technology</a:t>
            </a:r>
          </a:p>
        </p:txBody>
      </p:sp>
    </p:spTree>
    <p:extLst>
      <p:ext uri="{BB962C8B-B14F-4D97-AF65-F5344CB8AC3E}">
        <p14:creationId xmlns:p14="http://schemas.microsoft.com/office/powerpoint/2010/main" val="45695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0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ople learning in classroom">
            <a:extLst>
              <a:ext uri="{FF2B5EF4-FFF2-40B4-BE49-F238E27FC236}">
                <a16:creationId xmlns:a16="http://schemas.microsoft.com/office/drawing/2014/main" id="{F717B502-60A8-78F4-4E43-77721341CD68}"/>
              </a:ext>
            </a:extLst>
          </p:cNvPr>
          <p:cNvPicPr>
            <a:picLocks noChangeAspect="1"/>
          </p:cNvPicPr>
          <p:nvPr/>
        </p:nvPicPr>
        <p:blipFill>
          <a:blip r:embed="rId3"/>
          <a:srcRect l="12431" t="1587" r="11050" b="-1545"/>
          <a:stretch/>
        </p:blipFill>
        <p:spPr>
          <a:xfrm>
            <a:off x="4025660" y="1011"/>
            <a:ext cx="8166379" cy="6970180"/>
          </a:xfrm>
          <a:prstGeom prst="rect">
            <a:avLst/>
          </a:prstGeom>
        </p:spPr>
      </p:pic>
      <p:sp>
        <p:nvSpPr>
          <p:cNvPr id="2" name="Rectangle 1">
            <a:extLst>
              <a:ext uri="{FF2B5EF4-FFF2-40B4-BE49-F238E27FC236}">
                <a16:creationId xmlns:a16="http://schemas.microsoft.com/office/drawing/2014/main" id="{FE497133-FB14-EA3D-E62A-2504A7744FD8}"/>
              </a:ext>
            </a:extLst>
          </p:cNvPr>
          <p:cNvSpPr/>
          <p:nvPr/>
        </p:nvSpPr>
        <p:spPr>
          <a:xfrm>
            <a:off x="-1" y="0"/>
            <a:ext cx="5700713" cy="6866467"/>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984435D-84DB-83D6-17C1-33900EB9B312}"/>
              </a:ext>
            </a:extLst>
          </p:cNvPr>
          <p:cNvSpPr/>
          <p:nvPr/>
        </p:nvSpPr>
        <p:spPr>
          <a:xfrm>
            <a:off x="-3274" y="3185444"/>
            <a:ext cx="7032531" cy="1964565"/>
          </a:xfrm>
          <a:prstGeom prst="rect">
            <a:avLst/>
          </a:prstGeom>
          <a:solidFill>
            <a:srgbClr val="DFE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DC4140E-CF86-578A-BBA0-4331BA234C6E}"/>
              </a:ext>
            </a:extLst>
          </p:cNvPr>
          <p:cNvSpPr txBox="1"/>
          <p:nvPr/>
        </p:nvSpPr>
        <p:spPr>
          <a:xfrm>
            <a:off x="111937" y="3424311"/>
            <a:ext cx="7819748" cy="1323439"/>
          </a:xfrm>
          <a:prstGeom prst="rect">
            <a:avLst/>
          </a:prstGeom>
          <a:noFill/>
        </p:spPr>
        <p:txBody>
          <a:bodyPr wrap="square" lIns="548640" tIns="45720" rIns="91440" bIns="45720" rtlCol="0" anchor="t">
            <a:spAutoFit/>
          </a:bodyPr>
          <a:lstStyle/>
          <a:p>
            <a:r>
              <a:rPr lang="en-US" sz="4000" dirty="0">
                <a:latin typeface="Open Sans Light"/>
                <a:ea typeface="Open Sans Light"/>
                <a:cs typeface="Open Sans Light"/>
              </a:rPr>
              <a:t>AI-Powered Tools for </a:t>
            </a:r>
            <a:endParaRPr lang="en-US"/>
          </a:p>
          <a:p>
            <a:r>
              <a:rPr lang="en-US" sz="4000" b="1" dirty="0">
                <a:latin typeface="Open Sans Light"/>
                <a:ea typeface="Open Sans Light"/>
                <a:cs typeface="Open Sans Light"/>
              </a:rPr>
              <a:t>Teaching</a:t>
            </a:r>
            <a:endParaRPr lang="en-US" b="1" dirty="0"/>
          </a:p>
        </p:txBody>
      </p:sp>
    </p:spTree>
    <p:extLst>
      <p:ext uri="{BB962C8B-B14F-4D97-AF65-F5344CB8AC3E}">
        <p14:creationId xmlns:p14="http://schemas.microsoft.com/office/powerpoint/2010/main" val="3107066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28C2833-5C37-3528-46B0-69DEF0D62DDB}"/>
              </a:ext>
            </a:extLst>
          </p:cNvPr>
          <p:cNvSpPr txBox="1"/>
          <p:nvPr/>
        </p:nvSpPr>
        <p:spPr>
          <a:xfrm>
            <a:off x="368351" y="779803"/>
            <a:ext cx="5106324" cy="1446550"/>
          </a:xfrm>
          <a:prstGeom prst="rect">
            <a:avLst/>
          </a:prstGeom>
          <a:noFill/>
        </p:spPr>
        <p:txBody>
          <a:bodyPr wrap="square" lIns="36576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Light"/>
                <a:ea typeface="Open Sans Light"/>
                <a:cs typeface="Open Sans Light"/>
              </a:rPr>
              <a:t>AI-powered tools for </a:t>
            </a:r>
            <a:r>
              <a:rPr kumimoji="0" lang="en-US" sz="4400" b="1" i="0" u="none" strike="noStrike" kern="1200" cap="none" spc="0" normalizeH="0" baseline="0" noProof="0" dirty="0">
                <a:ln>
                  <a:noFill/>
                </a:ln>
                <a:solidFill>
                  <a:prstClr val="black"/>
                </a:solidFill>
                <a:effectLst/>
                <a:uLnTx/>
                <a:uFillTx/>
                <a:latin typeface="Open Sans Light"/>
                <a:ea typeface="Open Sans Light"/>
                <a:cs typeface="Open Sans Light"/>
              </a:rPr>
              <a:t>teaching</a:t>
            </a:r>
            <a:endParaRPr kumimoji="0" lang="en-US" sz="1800" b="1" i="0" u="none" strike="noStrike" kern="1200" cap="none" spc="0" normalizeH="0" baseline="0" noProof="0" dirty="0">
              <a:ln>
                <a:noFill/>
              </a:ln>
              <a:solidFill>
                <a:prstClr val="black"/>
              </a:solidFill>
              <a:effectLst/>
              <a:uLnTx/>
              <a:uFillTx/>
              <a:latin typeface="Open Sans Light"/>
            </a:endParaRPr>
          </a:p>
        </p:txBody>
      </p:sp>
      <p:sp>
        <p:nvSpPr>
          <p:cNvPr id="25" name="TextBox 24">
            <a:extLst>
              <a:ext uri="{FF2B5EF4-FFF2-40B4-BE49-F238E27FC236}">
                <a16:creationId xmlns:a16="http://schemas.microsoft.com/office/drawing/2014/main" id="{6ADB5A37-C730-AE04-50E8-098A7E1B305D}"/>
              </a:ext>
            </a:extLst>
          </p:cNvPr>
          <p:cNvSpPr txBox="1"/>
          <p:nvPr/>
        </p:nvSpPr>
        <p:spPr>
          <a:xfrm>
            <a:off x="369305" y="2328109"/>
            <a:ext cx="6508542" cy="323165"/>
          </a:xfrm>
          <a:prstGeom prst="rect">
            <a:avLst/>
          </a:prstGeom>
          <a:noFill/>
        </p:spPr>
        <p:txBody>
          <a:bodyPr wrap="square" lIns="36576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Open Sans Light"/>
                <a:ea typeface="Open Sans Semibold"/>
                <a:cs typeface="Open Sans Semibold"/>
              </a:rPr>
              <a:t>AI-powered instructor tools</a:t>
            </a:r>
            <a:endParaRPr lang="en-US" sz="1800" b="0" i="0" u="none" strike="noStrike" kern="1200" cap="none" spc="0" normalizeH="0" baseline="0" noProof="0" dirty="0">
              <a:ln>
                <a:noFill/>
              </a:ln>
              <a:solidFill>
                <a:prstClr val="black"/>
              </a:solidFill>
              <a:effectLst/>
              <a:uLnTx/>
              <a:uFillTx/>
              <a:latin typeface="Open Sans Light"/>
              <a:ea typeface="Open Sans Light"/>
              <a:cs typeface="Open Sans Light"/>
            </a:endParaRPr>
          </a:p>
        </p:txBody>
      </p:sp>
      <p:sp>
        <p:nvSpPr>
          <p:cNvPr id="26" name="TextBox 25">
            <a:extLst>
              <a:ext uri="{FF2B5EF4-FFF2-40B4-BE49-F238E27FC236}">
                <a16:creationId xmlns:a16="http://schemas.microsoft.com/office/drawing/2014/main" id="{916FA337-B3ED-549D-ADD1-15C1BBD4747C}"/>
              </a:ext>
            </a:extLst>
          </p:cNvPr>
          <p:cNvSpPr txBox="1"/>
          <p:nvPr/>
        </p:nvSpPr>
        <p:spPr>
          <a:xfrm>
            <a:off x="703893" y="2781137"/>
            <a:ext cx="4201285" cy="278903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Light"/>
                <a:ea typeface="Open Sans Light"/>
                <a:cs typeface="Open Sans Light"/>
              </a:rPr>
              <a:t>AI-powered instructor tools help educators focus on what matters most. </a:t>
            </a:r>
            <a:endParaRPr lang="en-US" sz="1600" b="0"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lang="en-US" sz="1600" b="0"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Light"/>
                <a:ea typeface="Open Sans Light"/>
                <a:cs typeface="Open Sans Light"/>
              </a:rPr>
              <a:t>Pearson's AI-powered instructor tools are here to revolutionize the way instructors create assignments, quizzes, and tests in </a:t>
            </a:r>
            <a:r>
              <a:rPr kumimoji="0" lang="en-US" sz="1600" b="0" i="0" u="none" strike="noStrike" kern="1200" cap="none" spc="0" normalizeH="0" baseline="0" noProof="0" err="1">
                <a:ln>
                  <a:noFill/>
                </a:ln>
                <a:solidFill>
                  <a:prstClr val="black"/>
                </a:solidFill>
                <a:effectLst/>
                <a:uLnTx/>
                <a:uFillTx/>
                <a:latin typeface="Open Sans Light"/>
                <a:ea typeface="Open Sans Light"/>
                <a:cs typeface="Open Sans Light"/>
              </a:rPr>
              <a:t>MyLab</a:t>
            </a:r>
            <a:r>
              <a:rPr kumimoji="0" lang="en-US" sz="1600" b="0" i="0" u="none" strike="noStrike" kern="1200" cap="none" spc="0" normalizeH="0" baseline="30000" noProof="0" dirty="0">
                <a:ln>
                  <a:noFill/>
                </a:ln>
                <a:solidFill>
                  <a:prstClr val="black"/>
                </a:solidFill>
                <a:effectLst/>
                <a:uLnTx/>
                <a:uFillTx/>
                <a:latin typeface="Open Sans Light"/>
                <a:ea typeface="Open Sans Light"/>
                <a:cs typeface="Open Sans Light"/>
              </a:rPr>
              <a:t>®</a:t>
            </a:r>
            <a:r>
              <a:rPr kumimoji="0" lang="en-US" sz="1600" b="0" i="0" u="none" strike="noStrike" kern="1200" cap="none" spc="0" normalizeH="0" baseline="0" noProof="0" dirty="0">
                <a:ln>
                  <a:noFill/>
                </a:ln>
                <a:solidFill>
                  <a:prstClr val="black"/>
                </a:solidFill>
                <a:effectLst/>
                <a:uLnTx/>
                <a:uFillTx/>
                <a:latin typeface="Open Sans Light"/>
                <a:ea typeface="Open Sans Light"/>
                <a:cs typeface="Open Sans Light"/>
              </a:rPr>
              <a:t>.</a:t>
            </a:r>
            <a:endParaRPr lang="en-US" sz="1600" b="0"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lang="en-US" sz="1600" b="0"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Light"/>
                <a:ea typeface="Open Sans Light"/>
                <a:cs typeface="Open Sans Light"/>
              </a:rPr>
              <a:t>Spend less time on administrative tasks and more time connecting with students.</a:t>
            </a:r>
            <a:endParaRPr lang="en-US" sz="1600" b="0" i="0" u="none" strike="noStrike" kern="1200" cap="none" spc="0" normalizeH="0" baseline="0" noProof="0">
              <a:ln>
                <a:noFill/>
              </a:ln>
              <a:solidFill>
                <a:prstClr val="black"/>
              </a:solidFill>
              <a:effectLst/>
              <a:uLnTx/>
              <a:uFillTx/>
              <a:latin typeface="Open Sans Light"/>
              <a:ea typeface="Open Sans Light"/>
              <a:cs typeface="Open Sans Light"/>
            </a:endParaRPr>
          </a:p>
        </p:txBody>
      </p:sp>
      <p:sp>
        <p:nvSpPr>
          <p:cNvPr id="11" name="Rectangle 10">
            <a:extLst>
              <a:ext uri="{FF2B5EF4-FFF2-40B4-BE49-F238E27FC236}">
                <a16:creationId xmlns:a16="http://schemas.microsoft.com/office/drawing/2014/main" id="{B7E411C9-9519-90AA-8524-1AE91E800F1E}"/>
              </a:ext>
            </a:extLst>
          </p:cNvPr>
          <p:cNvSpPr/>
          <p:nvPr/>
        </p:nvSpPr>
        <p:spPr>
          <a:xfrm>
            <a:off x="11799604" y="1"/>
            <a:ext cx="392913" cy="6858000"/>
          </a:xfrm>
          <a:prstGeom prst="rect">
            <a:avLst/>
          </a:prstGeom>
          <a:solidFill>
            <a:srgbClr val="9E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cxnSp>
        <p:nvCxnSpPr>
          <p:cNvPr id="3" name="Straight Connector 2">
            <a:extLst>
              <a:ext uri="{FF2B5EF4-FFF2-40B4-BE49-F238E27FC236}">
                <a16:creationId xmlns:a16="http://schemas.microsoft.com/office/drawing/2014/main" id="{99B178DA-D908-CE5A-65B8-9A825ED48176}"/>
              </a:ext>
            </a:extLst>
          </p:cNvPr>
          <p:cNvCxnSpPr>
            <a:cxnSpLocks/>
          </p:cNvCxnSpPr>
          <p:nvPr/>
        </p:nvCxnSpPr>
        <p:spPr>
          <a:xfrm>
            <a:off x="779483" y="6083368"/>
            <a:ext cx="0" cy="401909"/>
          </a:xfrm>
          <a:prstGeom prst="line">
            <a:avLst/>
          </a:prstGeom>
          <a:ln w="15875">
            <a:solidFill>
              <a:srgbClr val="9E007E"/>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15A5129-F9E1-93A8-DBE1-CC2939422A26}"/>
              </a:ext>
            </a:extLst>
          </p:cNvPr>
          <p:cNvSpPr txBox="1"/>
          <p:nvPr/>
        </p:nvSpPr>
        <p:spPr>
          <a:xfrm>
            <a:off x="261622" y="6131734"/>
            <a:ext cx="487678" cy="24750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fld id="{DC23B323-8B3D-B946-BA29-6702033AEFF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5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person sitting at a desk using a computer&#10;&#10;Description automatically generated">
            <a:extLst>
              <a:ext uri="{FF2B5EF4-FFF2-40B4-BE49-F238E27FC236}">
                <a16:creationId xmlns:a16="http://schemas.microsoft.com/office/drawing/2014/main" id="{AC31AD5C-D3B7-DA74-E562-B9F8147D3269}"/>
              </a:ext>
            </a:extLst>
          </p:cNvPr>
          <p:cNvPicPr>
            <a:picLocks noChangeAspect="1"/>
          </p:cNvPicPr>
          <p:nvPr/>
        </p:nvPicPr>
        <p:blipFill>
          <a:blip r:embed="rId4"/>
          <a:srcRect t="111" b="516"/>
          <a:stretch/>
        </p:blipFill>
        <p:spPr>
          <a:xfrm>
            <a:off x="5351067" y="1819"/>
            <a:ext cx="6096012" cy="3651860"/>
          </a:xfrm>
          <a:prstGeom prst="rect">
            <a:avLst/>
          </a:prstGeom>
        </p:spPr>
      </p:pic>
      <p:sp>
        <p:nvSpPr>
          <p:cNvPr id="7" name="Rectangle 6">
            <a:extLst>
              <a:ext uri="{FF2B5EF4-FFF2-40B4-BE49-F238E27FC236}">
                <a16:creationId xmlns:a16="http://schemas.microsoft.com/office/drawing/2014/main" id="{39AC21D8-3278-522F-0375-34CCD952DBA9}"/>
              </a:ext>
            </a:extLst>
          </p:cNvPr>
          <p:cNvSpPr/>
          <p:nvPr/>
        </p:nvSpPr>
        <p:spPr>
          <a:xfrm>
            <a:off x="5351067" y="3777668"/>
            <a:ext cx="6107056" cy="2942536"/>
          </a:xfrm>
          <a:prstGeom prst="rect">
            <a:avLst/>
          </a:prstGeom>
          <a:solidFill>
            <a:schemeClr val="accent5">
              <a:lumMod val="20000"/>
              <a:lumOff val="8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8" name="TextBox 7">
            <a:extLst>
              <a:ext uri="{FF2B5EF4-FFF2-40B4-BE49-F238E27FC236}">
                <a16:creationId xmlns:a16="http://schemas.microsoft.com/office/drawing/2014/main" id="{BD13470D-36D3-FA24-AB42-469692D93404}"/>
              </a:ext>
            </a:extLst>
          </p:cNvPr>
          <p:cNvSpPr txBox="1"/>
          <p:nvPr/>
        </p:nvSpPr>
        <p:spPr>
          <a:xfrm>
            <a:off x="5356164" y="3771436"/>
            <a:ext cx="6107659" cy="2914067"/>
          </a:xfrm>
          <a:prstGeom prst="rect">
            <a:avLst/>
          </a:prstGeom>
          <a:noFill/>
        </p:spPr>
        <p:txBody>
          <a:bodyPr wrap="square" lIns="91440" tIns="45720" rIns="91440" bIns="45720" rtlCol="0" anchor="t">
            <a:spAutoFit/>
          </a:bodyPr>
          <a:lstStyle/>
          <a:p>
            <a:pPr marL="285750" indent="-285750">
              <a:buFont typeface="Arial"/>
              <a:buChar char="•"/>
              <a:defRPr/>
            </a:pPr>
            <a:r>
              <a:rPr lang="en-US" sz="1600" dirty="0">
                <a:latin typeface="Open Sans Light"/>
                <a:ea typeface="Open Sans Light"/>
                <a:cs typeface="Open Sans Light"/>
              </a:rPr>
              <a:t>Our </a:t>
            </a:r>
            <a:r>
              <a:rPr kumimoji="0" lang="en-US" sz="1600" i="0" u="none" strike="noStrike" kern="1200" cap="none" spc="0" normalizeH="0" baseline="0" noProof="0" dirty="0">
                <a:ln>
                  <a:noFill/>
                </a:ln>
                <a:effectLst/>
                <a:uLnTx/>
                <a:uFillTx/>
                <a:latin typeface="Open Sans Light"/>
                <a:ea typeface="Open Sans Light"/>
                <a:cs typeface="Open Sans Light"/>
              </a:rPr>
              <a:t>AI instructor </a:t>
            </a:r>
            <a:r>
              <a:rPr lang="en-US" sz="1600" dirty="0">
                <a:latin typeface="Open Sans Light"/>
                <a:ea typeface="Open Sans Light"/>
                <a:cs typeface="Open Sans Light"/>
              </a:rPr>
              <a:t>tool is available 24/7 to assist you with assignment creation to increase efficiency. </a:t>
            </a:r>
            <a:endParaRPr lang="en-US" sz="1600"/>
          </a:p>
          <a:p>
            <a:pPr>
              <a:defRPr/>
            </a:pPr>
            <a:endParaRPr lang="en-US" sz="1600" dirty="0">
              <a:latin typeface="Open Sans Light"/>
              <a:ea typeface="Open Sans Light"/>
              <a:cs typeface="Open Sans Light"/>
            </a:endParaRPr>
          </a:p>
          <a:p>
            <a:pPr marL="342900" indent="-342900">
              <a:lnSpc>
                <a:spcPct val="107000"/>
              </a:lnSpc>
              <a:spcAft>
                <a:spcPts val="800"/>
              </a:spcAft>
              <a:buFont typeface="Arial"/>
              <a:buChar char="•"/>
              <a:defRPr/>
            </a:pPr>
            <a:r>
              <a:rPr lang="en-US" sz="1600" dirty="0">
                <a:latin typeface="Open Sans Light"/>
                <a:ea typeface="Open Sans Light"/>
                <a:cs typeface="Open Sans Light"/>
              </a:rPr>
              <a:t>Our AI instructor tool helps optimize your workflow. </a:t>
            </a:r>
          </a:p>
          <a:p>
            <a:pPr marL="342900" indent="-342900">
              <a:lnSpc>
                <a:spcPct val="107000"/>
              </a:lnSpc>
              <a:spcAft>
                <a:spcPts val="800"/>
              </a:spcAft>
              <a:buFont typeface="Arial"/>
              <a:buChar char="•"/>
              <a:defRPr/>
            </a:pPr>
            <a:r>
              <a:rPr lang="en-US" sz="1600" dirty="0">
                <a:latin typeface="Open Sans Light"/>
                <a:ea typeface="Open Sans Light"/>
                <a:cs typeface="Open Sans Light"/>
              </a:rPr>
              <a:t>Filter through hundreds of questions in a fraction of the time. </a:t>
            </a:r>
          </a:p>
          <a:p>
            <a:pPr marL="342900" indent="-342900">
              <a:lnSpc>
                <a:spcPct val="107000"/>
              </a:lnSpc>
              <a:spcAft>
                <a:spcPts val="800"/>
              </a:spcAft>
              <a:buFont typeface="Arial"/>
              <a:buChar char="•"/>
              <a:defRPr/>
            </a:pPr>
            <a:r>
              <a:rPr lang="en-US" sz="1600" dirty="0">
                <a:latin typeface="Open Sans Light"/>
                <a:ea typeface="Open Sans Light"/>
                <a:cs typeface="Open Sans Light"/>
              </a:rPr>
              <a:t>Instantly review, adjust, and assign with ease. </a:t>
            </a:r>
          </a:p>
          <a:p>
            <a:pPr marL="342900" indent="-342900">
              <a:buFont typeface="Arial"/>
              <a:buChar char="•"/>
              <a:defRPr/>
            </a:pPr>
            <a:r>
              <a:rPr lang="en-US" sz="1600" dirty="0">
                <a:latin typeface="Open Sans Light"/>
                <a:ea typeface="Open Sans Light"/>
                <a:cs typeface="Open Sans Light"/>
              </a:rPr>
              <a:t>Input a simple prompt – let AI handle the rest. </a:t>
            </a:r>
          </a:p>
          <a:p>
            <a:pPr marL="285750" indent="-285750">
              <a:buFont typeface="Arial"/>
              <a:buChar char="•"/>
              <a:defRPr/>
            </a:pPr>
            <a:endParaRPr lang="en-US" sz="1600" dirty="0">
              <a:latin typeface="Open Sans Light"/>
              <a:ea typeface="Open Sans Light"/>
              <a:cs typeface="Open Sans Light"/>
            </a:endParaRPr>
          </a:p>
          <a:p>
            <a:pPr marL="342900" indent="-342900">
              <a:buFont typeface="Arial"/>
              <a:buChar char="•"/>
              <a:defRPr/>
            </a:pPr>
            <a:r>
              <a:rPr lang="en-US" sz="1600" dirty="0">
                <a:latin typeface="Open Sans Light"/>
                <a:ea typeface="Open Sans Light"/>
                <a:cs typeface="Open Sans Light"/>
              </a:rPr>
              <a:t>Gives you more time to focus on teaching and engaging with students.</a:t>
            </a:r>
            <a:endParaRPr lang="en-US" sz="1600"/>
          </a:p>
        </p:txBody>
      </p:sp>
    </p:spTree>
    <p:extLst>
      <p:ext uri="{BB962C8B-B14F-4D97-AF65-F5344CB8AC3E}">
        <p14:creationId xmlns:p14="http://schemas.microsoft.com/office/powerpoint/2010/main" val="3156144503"/>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A6621-F5CB-4906-AD21-03A0C3F6B9A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DD9F896-E26D-4D38-9AF5-7537A2DB587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4829A74-9E74-4D9D-943D-24D278EB2EA9}"/>
              </a:ext>
            </a:extLst>
          </p:cNvPr>
          <p:cNvPicPr>
            <a:picLocks noChangeAspect="1"/>
          </p:cNvPicPr>
          <p:nvPr/>
        </p:nvPicPr>
        <p:blipFill>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971854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604C74CB-B998-4708-A4D9-E987D8201991}"/>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4000" b="1" kern="1200">
                <a:solidFill>
                  <a:schemeClr val="tx2"/>
                </a:solidFill>
                <a:latin typeface="+mj-lt"/>
                <a:ea typeface="+mj-ea"/>
                <a:cs typeface="+mj-cs"/>
              </a:rPr>
              <a:t>What AI do I Use?  </a:t>
            </a:r>
            <a:br>
              <a:rPr lang="en-US" sz="4000" b="1" kern="1200">
                <a:solidFill>
                  <a:schemeClr val="tx2"/>
                </a:solidFill>
                <a:latin typeface="+mj-lt"/>
                <a:ea typeface="+mj-ea"/>
                <a:cs typeface="+mj-cs"/>
              </a:rPr>
            </a:br>
            <a:br>
              <a:rPr lang="en-US" sz="4000" b="1" kern="1200">
                <a:solidFill>
                  <a:schemeClr val="tx2"/>
                </a:solidFill>
                <a:latin typeface="+mj-lt"/>
                <a:ea typeface="+mj-ea"/>
                <a:cs typeface="+mj-cs"/>
              </a:rPr>
            </a:br>
            <a:br>
              <a:rPr lang="en-US" sz="4000" b="1" kern="1200">
                <a:solidFill>
                  <a:schemeClr val="tx2"/>
                </a:solidFill>
                <a:latin typeface="+mj-lt"/>
                <a:ea typeface="+mj-ea"/>
                <a:cs typeface="+mj-cs"/>
              </a:rPr>
            </a:br>
            <a:r>
              <a:rPr lang="en-US" sz="4000" b="1" kern="1200">
                <a:solidFill>
                  <a:schemeClr val="tx2"/>
                </a:solidFill>
                <a:latin typeface="+mj-lt"/>
                <a:ea typeface="+mj-ea"/>
                <a:cs typeface="+mj-cs"/>
              </a:rPr>
              <a:t>Claude from Anthropic</a:t>
            </a:r>
          </a:p>
        </p:txBody>
      </p:sp>
    </p:spTree>
    <p:extLst>
      <p:ext uri="{BB962C8B-B14F-4D97-AF65-F5344CB8AC3E}">
        <p14:creationId xmlns:p14="http://schemas.microsoft.com/office/powerpoint/2010/main" val="288044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9FA9F-18C8-4594-9819-ADF7A6E70E24}"/>
              </a:ext>
            </a:extLst>
          </p:cNvPr>
          <p:cNvSpPr>
            <a:spLocks noGrp="1"/>
          </p:cNvSpPr>
          <p:nvPr>
            <p:ph type="title"/>
          </p:nvPr>
        </p:nvSpPr>
        <p:spPr>
          <a:xfrm>
            <a:off x="838200" y="365126"/>
            <a:ext cx="10515600" cy="1000536"/>
          </a:xfrm>
        </p:spPr>
        <p:txBody>
          <a:bodyPr/>
          <a:lstStyle/>
          <a:p>
            <a:r>
              <a:rPr lang="en-US" dirty="0"/>
              <a:t>What Can Claude 3.7 Sonnet Do?</a:t>
            </a:r>
          </a:p>
        </p:txBody>
      </p:sp>
      <p:sp>
        <p:nvSpPr>
          <p:cNvPr id="4" name="Rectangle 1">
            <a:extLst>
              <a:ext uri="{FF2B5EF4-FFF2-40B4-BE49-F238E27FC236}">
                <a16:creationId xmlns:a16="http://schemas.microsoft.com/office/drawing/2014/main" id="{AE8FED2C-A59B-4101-A7D6-10A2DC25F9B6}"/>
              </a:ext>
            </a:extLst>
          </p:cNvPr>
          <p:cNvSpPr>
            <a:spLocks noGrp="1" noChangeArrowheads="1"/>
          </p:cNvSpPr>
          <p:nvPr>
            <p:ph idx="1"/>
          </p:nvPr>
        </p:nvSpPr>
        <p:spPr bwMode="auto">
          <a:xfrm>
            <a:off x="838200" y="1877635"/>
            <a:ext cx="10675776"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Char char="•"/>
              <a:tabLst/>
            </a:pPr>
            <a:r>
              <a:rPr kumimoji="0" lang="en-US" altLang="en-US" sz="2000" b="0" i="0" u="none" strike="noStrike" cap="none" normalizeH="0" baseline="0" dirty="0">
                <a:ln>
                  <a:noFill/>
                </a:ln>
                <a:solidFill>
                  <a:schemeClr val="tx1"/>
                </a:solidFill>
                <a:effectLst/>
              </a:rPr>
              <a:t>Engage in natural, nuanced conversations on a wide range of topics </a:t>
            </a:r>
          </a:p>
          <a:p>
            <a:pPr marL="0" marR="0" lvl="0" indent="0" algn="l" defTabSz="914400" rtl="0" eaLnBrk="0" fontAlgn="base" latinLnBrk="0" hangingPunct="0">
              <a:lnSpc>
                <a:spcPct val="100000"/>
              </a:lnSpc>
              <a:spcBef>
                <a:spcPct val="0"/>
              </a:spcBef>
              <a:spcAft>
                <a:spcPts val="600"/>
              </a:spcAft>
              <a:buClrTx/>
              <a:buSzTx/>
              <a:buFontTx/>
              <a:buChar char="•"/>
              <a:tabLst/>
            </a:pPr>
            <a:r>
              <a:rPr kumimoji="0" lang="en-US" altLang="en-US" sz="2000" b="0" i="0" u="none" strike="noStrike" cap="none" normalizeH="0" baseline="0" dirty="0">
                <a:ln>
                  <a:noFill/>
                </a:ln>
                <a:solidFill>
                  <a:schemeClr val="tx1"/>
                </a:solidFill>
                <a:effectLst/>
              </a:rPr>
              <a:t>Generate high-quality written content in various formats (essays, stories, code, emails, etc.) </a:t>
            </a:r>
          </a:p>
          <a:p>
            <a:pPr marL="0" marR="0" lvl="0" indent="0" algn="l" defTabSz="914400" rtl="0" eaLnBrk="0" fontAlgn="base" latinLnBrk="0" hangingPunct="0">
              <a:lnSpc>
                <a:spcPct val="100000"/>
              </a:lnSpc>
              <a:spcBef>
                <a:spcPct val="0"/>
              </a:spcBef>
              <a:spcAft>
                <a:spcPts val="600"/>
              </a:spcAft>
              <a:buClrTx/>
              <a:buSzTx/>
              <a:buFontTx/>
              <a:buChar char="•"/>
              <a:tabLst/>
            </a:pPr>
            <a:r>
              <a:rPr kumimoji="0" lang="en-US" altLang="en-US" sz="2000" b="0" i="0" u="none" strike="noStrike" cap="none" normalizeH="0" baseline="0" dirty="0">
                <a:ln>
                  <a:noFill/>
                </a:ln>
                <a:solidFill>
                  <a:schemeClr val="tx1"/>
                </a:solidFill>
                <a:effectLst/>
              </a:rPr>
              <a:t>Analyze and extract insights from text </a:t>
            </a:r>
          </a:p>
          <a:p>
            <a:pPr marL="0" marR="0" lvl="0" indent="0" algn="l" defTabSz="914400" rtl="0" eaLnBrk="0" fontAlgn="base" latinLnBrk="0" hangingPunct="0">
              <a:lnSpc>
                <a:spcPct val="100000"/>
              </a:lnSpc>
              <a:spcBef>
                <a:spcPct val="0"/>
              </a:spcBef>
              <a:spcAft>
                <a:spcPts val="600"/>
              </a:spcAft>
              <a:buClrTx/>
              <a:buSzTx/>
              <a:buFontTx/>
              <a:buChar char="•"/>
              <a:tabLst/>
            </a:pPr>
            <a:r>
              <a:rPr kumimoji="0" lang="en-US" altLang="en-US" sz="2000" b="0" i="0" u="none" strike="noStrike" cap="none" normalizeH="0" baseline="0" dirty="0">
                <a:ln>
                  <a:noFill/>
                </a:ln>
                <a:solidFill>
                  <a:schemeClr val="tx1"/>
                </a:solidFill>
                <a:effectLst/>
              </a:rPr>
              <a:t>Assist with problem-solving across domains like mathematics, science, and programming </a:t>
            </a:r>
          </a:p>
          <a:p>
            <a:pPr marL="0" marR="0" lvl="0" indent="0" algn="l" defTabSz="914400" rtl="0" eaLnBrk="0" fontAlgn="base" latinLnBrk="0" hangingPunct="0">
              <a:lnSpc>
                <a:spcPct val="100000"/>
              </a:lnSpc>
              <a:spcBef>
                <a:spcPct val="0"/>
              </a:spcBef>
              <a:spcAft>
                <a:spcPts val="600"/>
              </a:spcAft>
              <a:buClrTx/>
              <a:buSzTx/>
              <a:buFontTx/>
              <a:buChar char="•"/>
              <a:tabLst/>
            </a:pPr>
            <a:r>
              <a:rPr kumimoji="0" lang="en-US" altLang="en-US" sz="2000" b="0" i="0" u="none" strike="noStrike" cap="none" normalizeH="0" baseline="0" dirty="0">
                <a:ln>
                  <a:noFill/>
                </a:ln>
                <a:solidFill>
                  <a:schemeClr val="tx1"/>
                </a:solidFill>
                <a:effectLst/>
              </a:rPr>
              <a:t>Create structured content like tables, lists, and formatted text </a:t>
            </a:r>
          </a:p>
          <a:p>
            <a:pPr marL="0" marR="0" lvl="0" indent="0" algn="l" defTabSz="914400" rtl="0" eaLnBrk="0" fontAlgn="base" latinLnBrk="0" hangingPunct="0">
              <a:lnSpc>
                <a:spcPct val="100000"/>
              </a:lnSpc>
              <a:spcBef>
                <a:spcPct val="0"/>
              </a:spcBef>
              <a:spcAft>
                <a:spcPts val="600"/>
              </a:spcAft>
              <a:buClrTx/>
              <a:buSzTx/>
              <a:buFontTx/>
              <a:buChar char="•"/>
              <a:tabLst/>
            </a:pPr>
            <a:r>
              <a:rPr kumimoji="0" lang="en-US" altLang="en-US" sz="2000" b="0" i="0" u="none" strike="noStrike" cap="none" normalizeH="0" baseline="0" dirty="0">
                <a:ln>
                  <a:noFill/>
                </a:ln>
                <a:solidFill>
                  <a:schemeClr val="tx1"/>
                </a:solidFill>
                <a:effectLst/>
              </a:rPr>
              <a:t>Help with creative writing, brainstorming, and idea generation </a:t>
            </a:r>
          </a:p>
          <a:p>
            <a:pPr marL="0" marR="0" lvl="0" indent="0" algn="l" defTabSz="914400" rtl="0" eaLnBrk="0" fontAlgn="base" latinLnBrk="0" hangingPunct="0">
              <a:lnSpc>
                <a:spcPct val="100000"/>
              </a:lnSpc>
              <a:spcBef>
                <a:spcPct val="0"/>
              </a:spcBef>
              <a:spcAft>
                <a:spcPts val="600"/>
              </a:spcAft>
              <a:buClrTx/>
              <a:buSzTx/>
              <a:buFontTx/>
              <a:buChar char="•"/>
              <a:tabLst/>
            </a:pPr>
            <a:r>
              <a:rPr kumimoji="0" lang="en-US" altLang="en-US" sz="2000" b="0" i="0" u="none" strike="noStrike" cap="none" normalizeH="0" baseline="0" dirty="0">
                <a:ln>
                  <a:noFill/>
                </a:ln>
                <a:solidFill>
                  <a:schemeClr val="tx1"/>
                </a:solidFill>
                <a:effectLst/>
              </a:rPr>
              <a:t>Explain complex concepts in accessible ways </a:t>
            </a:r>
          </a:p>
          <a:p>
            <a:pPr marL="0" marR="0" lvl="0" indent="0" algn="l" defTabSz="914400" rtl="0" eaLnBrk="0" fontAlgn="base" latinLnBrk="0" hangingPunct="0">
              <a:lnSpc>
                <a:spcPct val="100000"/>
              </a:lnSpc>
              <a:spcBef>
                <a:spcPct val="0"/>
              </a:spcBef>
              <a:spcAft>
                <a:spcPts val="600"/>
              </a:spcAft>
              <a:buClrTx/>
              <a:buSzTx/>
              <a:buFontTx/>
              <a:buChar char="•"/>
              <a:tabLst/>
            </a:pPr>
            <a:r>
              <a:rPr kumimoji="0" lang="en-US" altLang="en-US" sz="2000" b="0" i="0" u="none" strike="noStrike" cap="none" normalizeH="0" baseline="0" dirty="0">
                <a:ln>
                  <a:noFill/>
                </a:ln>
                <a:solidFill>
                  <a:schemeClr val="tx1"/>
                </a:solidFill>
                <a:effectLst/>
              </a:rPr>
              <a:t>Generate visualizations like charts and diagrams using code </a:t>
            </a:r>
          </a:p>
          <a:p>
            <a:pPr marL="0" marR="0" lvl="0" indent="0" algn="l" defTabSz="914400" rtl="0" eaLnBrk="0" fontAlgn="base" latinLnBrk="0" hangingPunct="0">
              <a:lnSpc>
                <a:spcPct val="100000"/>
              </a:lnSpc>
              <a:spcBef>
                <a:spcPct val="0"/>
              </a:spcBef>
              <a:spcAft>
                <a:spcPts val="600"/>
              </a:spcAft>
              <a:buClrTx/>
              <a:buSzTx/>
              <a:buFontTx/>
              <a:buChar char="•"/>
              <a:tabLst/>
            </a:pPr>
            <a:r>
              <a:rPr kumimoji="0" lang="en-US" altLang="en-US" sz="2000" b="0" i="0" u="none" strike="noStrike" cap="none" normalizeH="0" baseline="0" dirty="0">
                <a:ln>
                  <a:noFill/>
                </a:ln>
                <a:solidFill>
                  <a:schemeClr val="tx1"/>
                </a:solidFill>
                <a:effectLst/>
              </a:rPr>
              <a:t>Answer questions based on Claude’s training (with knowledge up to October 2024) </a:t>
            </a:r>
          </a:p>
          <a:p>
            <a:pPr marL="0" marR="0" lvl="0" indent="0" algn="l" defTabSz="914400" rtl="0" eaLnBrk="0" fontAlgn="base" latinLnBrk="0" hangingPunct="0">
              <a:lnSpc>
                <a:spcPct val="100000"/>
              </a:lnSpc>
              <a:spcBef>
                <a:spcPct val="0"/>
              </a:spcBef>
              <a:spcAft>
                <a:spcPts val="600"/>
              </a:spcAft>
              <a:buClrTx/>
              <a:buSzTx/>
              <a:buFontTx/>
              <a:buChar char="•"/>
              <a:tabLst/>
            </a:pPr>
            <a:r>
              <a:rPr kumimoji="0" lang="en-US" altLang="en-US" sz="2000" b="0" i="0" u="none" strike="noStrike" cap="none" normalizeH="0" baseline="0" dirty="0">
                <a:ln>
                  <a:noFill/>
                </a:ln>
                <a:solidFill>
                  <a:schemeClr val="tx1"/>
                </a:solidFill>
                <a:effectLst/>
              </a:rPr>
              <a:t>Maintain context throughout long conversations </a:t>
            </a:r>
          </a:p>
          <a:p>
            <a:pPr marL="0" marR="0" lvl="0" indent="0" algn="l" defTabSz="914400" rtl="0" eaLnBrk="0" fontAlgn="base" latinLnBrk="0" hangingPunct="0">
              <a:lnSpc>
                <a:spcPct val="100000"/>
              </a:lnSpc>
              <a:spcBef>
                <a:spcPct val="0"/>
              </a:spcBef>
              <a:spcAft>
                <a:spcPts val="600"/>
              </a:spcAft>
              <a:buClrTx/>
              <a:buSzTx/>
              <a:buFontTx/>
              <a:buChar char="•"/>
              <a:tabLst/>
            </a:pPr>
            <a:r>
              <a:rPr kumimoji="0" lang="en-US" altLang="en-US" sz="2000" b="0" i="0" u="none" strike="noStrike" cap="none" normalizeH="0" baseline="0" dirty="0">
                <a:ln>
                  <a:noFill/>
                </a:ln>
                <a:solidFill>
                  <a:schemeClr val="tx1"/>
                </a:solidFill>
                <a:effectLst/>
              </a:rPr>
              <a:t>Adapt my tone and style based on user preferences </a:t>
            </a:r>
          </a:p>
        </p:txBody>
      </p:sp>
    </p:spTree>
    <p:extLst>
      <p:ext uri="{BB962C8B-B14F-4D97-AF65-F5344CB8AC3E}">
        <p14:creationId xmlns:p14="http://schemas.microsoft.com/office/powerpoint/2010/main" val="2304425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741D7459-5EC9-4069-AE6E-DFF7F081F4AE}"/>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5200" kern="1200">
                <a:solidFill>
                  <a:schemeClr val="tx2"/>
                </a:solidFill>
                <a:latin typeface="+mj-lt"/>
                <a:ea typeface="+mj-ea"/>
                <a:cs typeface="+mj-cs"/>
              </a:rPr>
              <a:t>How Have I Used AI?</a:t>
            </a:r>
          </a:p>
        </p:txBody>
      </p:sp>
    </p:spTree>
    <p:extLst>
      <p:ext uri="{BB962C8B-B14F-4D97-AF65-F5344CB8AC3E}">
        <p14:creationId xmlns:p14="http://schemas.microsoft.com/office/powerpoint/2010/main" val="13492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1A4A-216E-4D37-814F-DA1B44BB8F3F}"/>
              </a:ext>
            </a:extLst>
          </p:cNvPr>
          <p:cNvSpPr>
            <a:spLocks noGrp="1"/>
          </p:cNvSpPr>
          <p:nvPr>
            <p:ph type="title"/>
          </p:nvPr>
        </p:nvSpPr>
        <p:spPr/>
        <p:txBody>
          <a:bodyPr/>
          <a:lstStyle/>
          <a:p>
            <a:r>
              <a:rPr kumimoji="0" lang="en-US" altLang="en-US" sz="4400" b="0" i="0" u="none" strike="noStrike" cap="none" normalizeH="0" baseline="0" dirty="0">
                <a:ln>
                  <a:noFill/>
                </a:ln>
                <a:solidFill>
                  <a:schemeClr val="tx1"/>
                </a:solidFill>
                <a:effectLst/>
              </a:rPr>
              <a:t>Generate high-quality written content</a:t>
            </a:r>
            <a:endParaRPr lang="en-US" dirty="0"/>
          </a:p>
        </p:txBody>
      </p:sp>
      <p:sp>
        <p:nvSpPr>
          <p:cNvPr id="3" name="Content Placeholder 2">
            <a:extLst>
              <a:ext uri="{FF2B5EF4-FFF2-40B4-BE49-F238E27FC236}">
                <a16:creationId xmlns:a16="http://schemas.microsoft.com/office/drawing/2014/main" id="{BF4A0071-99F3-4AC5-8027-B33A23F5B7BE}"/>
              </a:ext>
            </a:extLst>
          </p:cNvPr>
          <p:cNvSpPr>
            <a:spLocks noGrp="1"/>
          </p:cNvSpPr>
          <p:nvPr>
            <p:ph idx="1"/>
          </p:nvPr>
        </p:nvSpPr>
        <p:spPr/>
        <p:txBody>
          <a:bodyPr vert="horz" lIns="91440" tIns="45720" rIns="91440" bIns="45720" rtlCol="0" anchor="t">
            <a:normAutofit fontScale="92500" lnSpcReduction="10000"/>
          </a:bodyPr>
          <a:lstStyle/>
          <a:p>
            <a:r>
              <a:rPr lang="en-US" dirty="0"/>
              <a:t>Challenge: Available case studies may not be relevant to your student population – Tailoring a case to a specific degree program can increase student engagement.</a:t>
            </a:r>
            <a:endParaRPr lang="en-US" dirty="0">
              <a:ea typeface="Calibri"/>
              <a:cs typeface="Calibri"/>
            </a:endParaRPr>
          </a:p>
          <a:p>
            <a:r>
              <a:rPr lang="en-US" dirty="0"/>
              <a:t>Example: Introductory Financial accounting class with non-business students – most students are in an aviation management program (with flight)</a:t>
            </a:r>
          </a:p>
          <a:p>
            <a:r>
              <a:rPr lang="en-US" dirty="0"/>
              <a:t>Solution: Create a custom case study</a:t>
            </a:r>
          </a:p>
          <a:p>
            <a:pPr marL="457200" lvl="1" indent="0">
              <a:buNone/>
            </a:pPr>
            <a:r>
              <a:rPr lang="en-US" sz="2600" dirty="0">
                <a:solidFill>
                  <a:srgbClr val="141413"/>
                </a:solidFill>
                <a:latin typeface="Calibri"/>
                <a:ea typeface="Calibri"/>
                <a:cs typeface="Calibri"/>
              </a:rPr>
              <a:t>Prompt: </a:t>
            </a:r>
            <a:br>
              <a:rPr lang="en-US" sz="2600" dirty="0">
                <a:latin typeface="Calibri"/>
              </a:rPr>
            </a:br>
            <a:r>
              <a:rPr lang="en-US" sz="2600" dirty="0">
                <a:solidFill>
                  <a:srgbClr val="141413"/>
                </a:solidFill>
                <a:latin typeface="Calibri"/>
                <a:ea typeface="Calibri"/>
                <a:cs typeface="Calibri"/>
              </a:rPr>
              <a:t>- Write</a:t>
            </a:r>
            <a:r>
              <a:rPr lang="en-US" sz="2600" b="0" i="0" dirty="0">
                <a:solidFill>
                  <a:srgbClr val="141413"/>
                </a:solidFill>
                <a:effectLst/>
                <a:latin typeface="Calibri"/>
                <a:ea typeface="Calibri"/>
                <a:cs typeface="Calibri"/>
              </a:rPr>
              <a:t> a case study about a recent college graduate with a pilot’s license who wants to start an air transport business. The student will need to buy a plane, find hanger space, plan expenses to run the business, and find customers.</a:t>
            </a:r>
            <a:br>
              <a:rPr lang="en-US" sz="2600" b="0" i="0" dirty="0">
                <a:effectLst/>
                <a:latin typeface="Calibri"/>
              </a:rPr>
            </a:br>
            <a:r>
              <a:rPr lang="en-US" sz="2600" b="0" i="0" dirty="0">
                <a:solidFill>
                  <a:srgbClr val="141413"/>
                </a:solidFill>
                <a:effectLst/>
                <a:latin typeface="Calibri"/>
                <a:ea typeface="Calibri"/>
                <a:cs typeface="Calibri"/>
              </a:rPr>
              <a:t>- </a:t>
            </a:r>
            <a:r>
              <a:rPr lang="en-US" sz="2600" dirty="0">
                <a:solidFill>
                  <a:srgbClr val="141413"/>
                </a:solidFill>
                <a:latin typeface="Calibri"/>
                <a:ea typeface="Calibri"/>
                <a:cs typeface="Calibri"/>
              </a:rPr>
              <a:t>Provide an example solution for the case</a:t>
            </a:r>
            <a:endParaRPr lang="en-US" sz="2600" dirty="0">
              <a:latin typeface="Calibri"/>
              <a:ea typeface="Calibri"/>
              <a:cs typeface="Calibri"/>
            </a:endParaRPr>
          </a:p>
        </p:txBody>
      </p:sp>
    </p:spTree>
    <p:extLst>
      <p:ext uri="{BB962C8B-B14F-4D97-AF65-F5344CB8AC3E}">
        <p14:creationId xmlns:p14="http://schemas.microsoft.com/office/powerpoint/2010/main" val="3552340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B7621-BBF0-45E9-8C8F-501ECC4F3A55}"/>
              </a:ext>
            </a:extLst>
          </p:cNvPr>
          <p:cNvSpPr>
            <a:spLocks noGrp="1"/>
          </p:cNvSpPr>
          <p:nvPr>
            <p:ph type="title"/>
          </p:nvPr>
        </p:nvSpPr>
        <p:spPr>
          <a:xfrm>
            <a:off x="838200" y="365126"/>
            <a:ext cx="10515600" cy="994752"/>
          </a:xfrm>
        </p:spPr>
        <p:txBody>
          <a:bodyPr/>
          <a:lstStyle/>
          <a:p>
            <a:r>
              <a:rPr lang="en-US" dirty="0"/>
              <a:t>Sample Case - Claude</a:t>
            </a:r>
          </a:p>
        </p:txBody>
      </p:sp>
      <p:sp>
        <p:nvSpPr>
          <p:cNvPr id="3" name="Content Placeholder 2">
            <a:extLst>
              <a:ext uri="{FF2B5EF4-FFF2-40B4-BE49-F238E27FC236}">
                <a16:creationId xmlns:a16="http://schemas.microsoft.com/office/drawing/2014/main" id="{28934552-B3F2-446B-A7CE-73808C8CD2C6}"/>
              </a:ext>
            </a:extLst>
          </p:cNvPr>
          <p:cNvSpPr>
            <a:spLocks noGrp="1"/>
          </p:cNvSpPr>
          <p:nvPr>
            <p:ph idx="1"/>
          </p:nvPr>
        </p:nvSpPr>
        <p:spPr>
          <a:xfrm>
            <a:off x="838200" y="1512278"/>
            <a:ext cx="10515600" cy="4664686"/>
          </a:xfrm>
        </p:spPr>
        <p:txBody>
          <a:bodyPr>
            <a:normAutofit lnSpcReduction="10000"/>
          </a:bodyPr>
          <a:lstStyle/>
          <a:p>
            <a:pPr marL="0" indent="0">
              <a:buNone/>
            </a:pPr>
            <a:r>
              <a:rPr lang="en-US" b="1" dirty="0"/>
              <a:t>Sky High Transport: Air Transport Business Case Study</a:t>
            </a:r>
          </a:p>
          <a:p>
            <a:pPr marL="0" indent="0">
              <a:buNone/>
            </a:pPr>
            <a:r>
              <a:rPr lang="en-US" sz="2400" b="1" dirty="0">
                <a:solidFill>
                  <a:srgbClr val="0F4761"/>
                </a:solidFill>
              </a:rPr>
              <a:t>Background:</a:t>
            </a:r>
          </a:p>
          <a:p>
            <a:pPr marL="0" indent="0">
              <a:buNone/>
            </a:pPr>
            <a:r>
              <a:rPr lang="en-US" sz="2400" dirty="0"/>
              <a:t>Sarah Chen, a recent graduate from Florida Institute of Technology with a BS in Aviation Management with Flight, holds a commercial pilot's license with multi-engine rating and instrument certification. With 500 flight hours logged, she aims to establish an air transport business serving the southeastern United States, focusing on both cargo and passenger charter services.</a:t>
            </a:r>
          </a:p>
          <a:p>
            <a:pPr marL="0" indent="0">
              <a:buNone/>
            </a:pPr>
            <a:r>
              <a:rPr lang="en-US" sz="2400" b="1" i="0" dirty="0">
                <a:solidFill>
                  <a:srgbClr val="0F4761"/>
                </a:solidFill>
                <a:effectLst/>
                <a:latin typeface="Aptos"/>
              </a:rPr>
              <a:t>Learning Outcomes:</a:t>
            </a:r>
            <a:r>
              <a:rPr lang="en-US" sz="2400" b="0" i="0" dirty="0">
                <a:solidFill>
                  <a:srgbClr val="0F4761"/>
                </a:solidFill>
                <a:effectLst/>
                <a:latin typeface="Aptos"/>
              </a:rPr>
              <a:t> </a:t>
            </a:r>
          </a:p>
          <a:p>
            <a:pPr lvl="1"/>
            <a:r>
              <a:rPr lang="en-US" dirty="0">
                <a:latin typeface="Aptos"/>
              </a:rPr>
              <a:t>Financial panning and capital requirements</a:t>
            </a:r>
          </a:p>
          <a:p>
            <a:pPr lvl="1"/>
            <a:r>
              <a:rPr lang="en-US" b="0" i="0" dirty="0">
                <a:effectLst/>
                <a:latin typeface="Aptos"/>
              </a:rPr>
              <a:t>Market analysis and customer segmentation</a:t>
            </a:r>
          </a:p>
          <a:p>
            <a:pPr lvl="1"/>
            <a:r>
              <a:rPr lang="en-US" dirty="0">
                <a:latin typeface="Aptos"/>
              </a:rPr>
              <a:t>Operational risk assessment</a:t>
            </a:r>
          </a:p>
          <a:p>
            <a:pPr lvl="1"/>
            <a:r>
              <a:rPr lang="en-US" b="0" i="0" dirty="0">
                <a:effectLst/>
                <a:latin typeface="Aptos"/>
              </a:rPr>
              <a:t>Business scalability and growth planning</a:t>
            </a:r>
            <a:endParaRPr lang="en-US" b="0" i="0" dirty="0">
              <a:effectLst/>
              <a:latin typeface="Segoe UI" panose="020B0502040204020203" pitchFamily="34" charset="0"/>
            </a:endParaRPr>
          </a:p>
          <a:p>
            <a:pPr marL="0" indent="0">
              <a:buNone/>
            </a:pPr>
            <a:endParaRPr lang="en-US" dirty="0"/>
          </a:p>
        </p:txBody>
      </p:sp>
    </p:spTree>
    <p:extLst>
      <p:ext uri="{BB962C8B-B14F-4D97-AF65-F5344CB8AC3E}">
        <p14:creationId xmlns:p14="http://schemas.microsoft.com/office/powerpoint/2010/main" val="410207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E3121-1C1C-4940-9544-2D4B14B95775}"/>
              </a:ext>
            </a:extLst>
          </p:cNvPr>
          <p:cNvSpPr>
            <a:spLocks noGrp="1"/>
          </p:cNvSpPr>
          <p:nvPr>
            <p:ph type="title"/>
          </p:nvPr>
        </p:nvSpPr>
        <p:spPr>
          <a:xfrm>
            <a:off x="838200" y="365126"/>
            <a:ext cx="10515600" cy="903838"/>
          </a:xfrm>
        </p:spPr>
        <p:txBody>
          <a:bodyPr/>
          <a:lstStyle/>
          <a:p>
            <a:r>
              <a:rPr lang="en-US" dirty="0"/>
              <a:t>Sample Case – </a:t>
            </a:r>
            <a:r>
              <a:rPr lang="en-US" dirty="0" err="1"/>
              <a:t>ChatGPT</a:t>
            </a:r>
            <a:endParaRPr lang="en-US" dirty="0"/>
          </a:p>
        </p:txBody>
      </p:sp>
      <p:sp>
        <p:nvSpPr>
          <p:cNvPr id="3" name="Content Placeholder 2">
            <a:extLst>
              <a:ext uri="{FF2B5EF4-FFF2-40B4-BE49-F238E27FC236}">
                <a16:creationId xmlns:a16="http://schemas.microsoft.com/office/drawing/2014/main" id="{C0BBB029-D16F-4A4D-9F9B-0F695C4A8CC0}"/>
              </a:ext>
            </a:extLst>
          </p:cNvPr>
          <p:cNvSpPr>
            <a:spLocks noGrp="1"/>
          </p:cNvSpPr>
          <p:nvPr>
            <p:ph idx="1"/>
          </p:nvPr>
        </p:nvSpPr>
        <p:spPr>
          <a:xfrm>
            <a:off x="838200" y="1380931"/>
            <a:ext cx="10515600" cy="4907901"/>
          </a:xfrm>
        </p:spPr>
        <p:txBody>
          <a:bodyPr>
            <a:normAutofit fontScale="92500" lnSpcReduction="20000"/>
          </a:bodyPr>
          <a:lstStyle/>
          <a:p>
            <a:pPr marL="0" indent="0" algn="l" rtl="0" fontAlgn="base">
              <a:buNone/>
            </a:pPr>
            <a:r>
              <a:rPr lang="en-US" b="1" i="0" dirty="0">
                <a:solidFill>
                  <a:srgbClr val="000000"/>
                </a:solidFill>
                <a:effectLst/>
                <a:latin typeface="Aptos"/>
              </a:rPr>
              <a:t>Case Study: Financial Accounting for </a:t>
            </a:r>
            <a:r>
              <a:rPr lang="en-US" b="1" i="0" dirty="0" err="1">
                <a:solidFill>
                  <a:srgbClr val="000000"/>
                </a:solidFill>
                <a:effectLst/>
                <a:latin typeface="Aptos"/>
              </a:rPr>
              <a:t>SkyLink</a:t>
            </a:r>
            <a:r>
              <a:rPr lang="en-US" b="1" i="0" dirty="0">
                <a:solidFill>
                  <a:srgbClr val="000000"/>
                </a:solidFill>
                <a:effectLst/>
                <a:latin typeface="Aptos"/>
              </a:rPr>
              <a:t> Air Transport</a:t>
            </a:r>
            <a:r>
              <a:rPr lang="en-US" b="0" i="0" dirty="0">
                <a:solidFill>
                  <a:srgbClr val="000000"/>
                </a:solidFill>
                <a:effectLst/>
                <a:latin typeface="Aptos"/>
              </a:rPr>
              <a:t> </a:t>
            </a:r>
            <a:endParaRPr lang="en-US" b="0" i="0" dirty="0">
              <a:solidFill>
                <a:srgbClr val="000000"/>
              </a:solidFill>
              <a:effectLst/>
              <a:latin typeface="Segoe UI" panose="020B0502040204020203" pitchFamily="34" charset="0"/>
            </a:endParaRPr>
          </a:p>
          <a:p>
            <a:pPr marL="0" indent="0" algn="l" rtl="0" fontAlgn="base">
              <a:buNone/>
            </a:pPr>
            <a:r>
              <a:rPr lang="en-US" sz="2400" b="1" i="0" dirty="0">
                <a:solidFill>
                  <a:srgbClr val="0F4761"/>
                </a:solidFill>
                <a:effectLst/>
                <a:latin typeface="Aptos"/>
              </a:rPr>
              <a:t>Background:</a:t>
            </a:r>
            <a:r>
              <a:rPr lang="en-US" sz="2400" b="0" i="0" dirty="0">
                <a:solidFill>
                  <a:srgbClr val="0F4761"/>
                </a:solidFill>
                <a:effectLst/>
                <a:latin typeface="Aptos"/>
              </a:rPr>
              <a:t> </a:t>
            </a:r>
            <a:endParaRPr lang="en-US" sz="2400" b="0" i="0" dirty="0">
              <a:solidFill>
                <a:srgbClr val="0F4761"/>
              </a:solidFill>
              <a:effectLst/>
              <a:latin typeface="Segoe UI" panose="020B0502040204020203" pitchFamily="34" charset="0"/>
            </a:endParaRPr>
          </a:p>
          <a:p>
            <a:pPr marL="0" indent="0" algn="l" rtl="0" fontAlgn="base">
              <a:buNone/>
            </a:pPr>
            <a:r>
              <a:rPr lang="en-US" sz="2600" b="0" i="0" dirty="0" err="1">
                <a:solidFill>
                  <a:srgbClr val="000000"/>
                </a:solidFill>
                <a:effectLst/>
                <a:latin typeface="Aptos"/>
              </a:rPr>
              <a:t>SkyLink</a:t>
            </a:r>
            <a:r>
              <a:rPr lang="en-US" sz="2600" b="0" i="0" dirty="0">
                <a:solidFill>
                  <a:srgbClr val="000000"/>
                </a:solidFill>
                <a:effectLst/>
                <a:latin typeface="Aptos"/>
              </a:rPr>
              <a:t> Air Transport is a small aviation company specializing in regional cargo and passenger transport. Established in 2020, the company operates out of a mid-sized airport and has a fleet of three aircraft: two small cargo planes and one passenger aircraft. </a:t>
            </a:r>
            <a:r>
              <a:rPr lang="en-US" sz="2600" b="0" i="0" dirty="0" err="1">
                <a:solidFill>
                  <a:srgbClr val="000000"/>
                </a:solidFill>
                <a:effectLst/>
                <a:latin typeface="Aptos"/>
              </a:rPr>
              <a:t>SkyLink</a:t>
            </a:r>
            <a:r>
              <a:rPr lang="en-US" sz="2600" b="0" i="0" dirty="0">
                <a:solidFill>
                  <a:srgbClr val="000000"/>
                </a:solidFill>
                <a:effectLst/>
                <a:latin typeface="Aptos"/>
              </a:rPr>
              <a:t> provides essential air services to remote areas, ensuring the delivery of time-sensitive goods such as medical supplies and perishable items. The company’s revenue comes from freight contracts, ticket sales, and charter services. </a:t>
            </a:r>
            <a:endParaRPr lang="en-US" sz="2600" b="0" i="0" dirty="0">
              <a:solidFill>
                <a:srgbClr val="000000"/>
              </a:solidFill>
              <a:effectLst/>
              <a:latin typeface="Segoe UI" panose="020B0502040204020203" pitchFamily="34" charset="0"/>
            </a:endParaRPr>
          </a:p>
          <a:p>
            <a:pPr marL="0" indent="0" algn="l" rtl="0" fontAlgn="base">
              <a:buNone/>
            </a:pPr>
            <a:r>
              <a:rPr lang="en-US" sz="2400" b="1" i="0" dirty="0">
                <a:solidFill>
                  <a:srgbClr val="0F4761"/>
                </a:solidFill>
                <a:effectLst/>
                <a:latin typeface="Aptos"/>
              </a:rPr>
              <a:t>Learning Outcomes:</a:t>
            </a:r>
            <a:r>
              <a:rPr lang="en-US" sz="2400" b="0" i="0" dirty="0">
                <a:solidFill>
                  <a:srgbClr val="0F4761"/>
                </a:solidFill>
                <a:effectLst/>
                <a:latin typeface="Aptos"/>
              </a:rPr>
              <a:t> </a:t>
            </a:r>
            <a:endParaRPr lang="en-US" sz="2400" b="0" i="0" dirty="0">
              <a:solidFill>
                <a:srgbClr val="0F4761"/>
              </a:solidFill>
              <a:effectLst/>
              <a:latin typeface="Segoe UI" panose="020B0502040204020203" pitchFamily="34" charset="0"/>
            </a:endParaRPr>
          </a:p>
          <a:p>
            <a:pPr marL="0" indent="0" algn="l" rtl="0" fontAlgn="base">
              <a:buNone/>
            </a:pPr>
            <a:r>
              <a:rPr lang="en-US" sz="2400" b="0" i="0" dirty="0">
                <a:solidFill>
                  <a:srgbClr val="000000"/>
                </a:solidFill>
                <a:effectLst/>
                <a:latin typeface="Aptos"/>
              </a:rPr>
              <a:t>This case study is designed to help students: </a:t>
            </a:r>
            <a:endParaRPr lang="en-US" sz="24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2400" b="0" i="0" dirty="0">
                <a:solidFill>
                  <a:srgbClr val="000000"/>
                </a:solidFill>
                <a:effectLst/>
                <a:latin typeface="Aptos"/>
              </a:rPr>
              <a:t>Apply fundamental accounting principles in a real-world aviation business context. </a:t>
            </a:r>
          </a:p>
          <a:p>
            <a:pPr algn="l" rtl="0" fontAlgn="base">
              <a:buFont typeface="Arial" panose="020B0604020202020204" pitchFamily="34" charset="0"/>
              <a:buChar char="•"/>
            </a:pPr>
            <a:r>
              <a:rPr lang="en-US" sz="2400" b="0" i="0" dirty="0">
                <a:solidFill>
                  <a:srgbClr val="000000"/>
                </a:solidFill>
                <a:effectLst/>
                <a:latin typeface="Aptos"/>
              </a:rPr>
              <a:t>Understand the classification and recording of financial transactions. </a:t>
            </a:r>
          </a:p>
          <a:p>
            <a:pPr algn="l" rtl="0" fontAlgn="base">
              <a:buFont typeface="Arial" panose="020B0604020202020204" pitchFamily="34" charset="0"/>
              <a:buChar char="•"/>
            </a:pPr>
            <a:r>
              <a:rPr lang="en-US" sz="2400" b="0" i="0" dirty="0">
                <a:solidFill>
                  <a:srgbClr val="000000"/>
                </a:solidFill>
                <a:effectLst/>
                <a:latin typeface="Aptos"/>
              </a:rPr>
              <a:t>Prepare and analyze key financial statements. </a:t>
            </a:r>
          </a:p>
          <a:p>
            <a:pPr algn="l" rtl="0" fontAlgn="base">
              <a:buFont typeface="Arial" panose="020B0604020202020204" pitchFamily="34" charset="0"/>
              <a:buChar char="•"/>
            </a:pPr>
            <a:r>
              <a:rPr lang="en-US" sz="2400" b="0" i="0" dirty="0">
                <a:solidFill>
                  <a:srgbClr val="000000"/>
                </a:solidFill>
                <a:effectLst/>
                <a:latin typeface="Aptos"/>
              </a:rPr>
              <a:t>Develop financial decision-making skills based on financial data. </a:t>
            </a:r>
          </a:p>
        </p:txBody>
      </p:sp>
    </p:spTree>
    <p:extLst>
      <p:ext uri="{BB962C8B-B14F-4D97-AF65-F5344CB8AC3E}">
        <p14:creationId xmlns:p14="http://schemas.microsoft.com/office/powerpoint/2010/main" val="2487393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D6F2D-9E57-4E7A-AC3B-7BA504BF2E0F}"/>
              </a:ext>
            </a:extLst>
          </p:cNvPr>
          <p:cNvSpPr>
            <a:spLocks noGrp="1"/>
          </p:cNvSpPr>
          <p:nvPr>
            <p:ph type="title"/>
          </p:nvPr>
        </p:nvSpPr>
        <p:spPr>
          <a:xfrm>
            <a:off x="838200" y="365125"/>
            <a:ext cx="10515600" cy="969153"/>
          </a:xfrm>
        </p:spPr>
        <p:txBody>
          <a:bodyPr/>
          <a:lstStyle/>
          <a:p>
            <a:r>
              <a:rPr kumimoji="0" lang="en-US" altLang="en-US" sz="4400" b="0" i="0" u="none" strike="noStrike" cap="none" normalizeH="0" baseline="0" dirty="0">
                <a:ln>
                  <a:noFill/>
                </a:ln>
                <a:solidFill>
                  <a:schemeClr val="tx1"/>
                </a:solidFill>
                <a:effectLst/>
              </a:rPr>
              <a:t>Analyze and extract insights from text </a:t>
            </a:r>
            <a:endParaRPr lang="en-US" dirty="0"/>
          </a:p>
        </p:txBody>
      </p:sp>
      <p:sp>
        <p:nvSpPr>
          <p:cNvPr id="3" name="Content Placeholder 2">
            <a:extLst>
              <a:ext uri="{FF2B5EF4-FFF2-40B4-BE49-F238E27FC236}">
                <a16:creationId xmlns:a16="http://schemas.microsoft.com/office/drawing/2014/main" id="{3DA6BD45-DA4B-411E-B07C-BAC2DA57C994}"/>
              </a:ext>
            </a:extLst>
          </p:cNvPr>
          <p:cNvSpPr>
            <a:spLocks noGrp="1"/>
          </p:cNvSpPr>
          <p:nvPr>
            <p:ph idx="1"/>
          </p:nvPr>
        </p:nvSpPr>
        <p:spPr>
          <a:xfrm>
            <a:off x="838200" y="1427584"/>
            <a:ext cx="10515600" cy="4907902"/>
          </a:xfrm>
        </p:spPr>
        <p:txBody>
          <a:bodyPr vert="horz" lIns="91440" tIns="45720" rIns="91440" bIns="45720" rtlCol="0" anchor="t">
            <a:normAutofit/>
          </a:bodyPr>
          <a:lstStyle/>
          <a:p>
            <a:r>
              <a:rPr lang="en-US" dirty="0"/>
              <a:t>Challenge: Staying current in the field – never enough time to read</a:t>
            </a:r>
          </a:p>
          <a:p>
            <a:endParaRPr lang="en-US" dirty="0"/>
          </a:p>
          <a:p>
            <a:r>
              <a:rPr lang="en-US" dirty="0"/>
              <a:t>Example: Found a great article – no time to read it</a:t>
            </a:r>
            <a:br>
              <a:rPr lang="en-US" dirty="0"/>
            </a:br>
            <a:r>
              <a:rPr lang="en-US" sz="2000" dirty="0" err="1"/>
              <a:t>Ievsieieva</a:t>
            </a:r>
            <a:r>
              <a:rPr lang="en-US" sz="2000" dirty="0"/>
              <a:t>, O., </a:t>
            </a:r>
            <a:r>
              <a:rPr lang="en-US" sz="2000" dirty="0" err="1"/>
              <a:t>Matskiv</a:t>
            </a:r>
            <a:r>
              <a:rPr lang="en-US" sz="2000" dirty="0"/>
              <a:t>, H., Raiter, N., Momot, O., &amp; </a:t>
            </a:r>
            <a:r>
              <a:rPr lang="en-US" sz="2000" dirty="0" err="1"/>
              <a:t>Shysh</a:t>
            </a:r>
            <a:r>
              <a:rPr lang="en-US" sz="2000" dirty="0"/>
              <a:t>, A. (2024). The Use of Big Data in Corporate Accounting and Data Analysis: Opportunities and Challenges. </a:t>
            </a:r>
            <a:r>
              <a:rPr lang="en-US" sz="2000" i="1" dirty="0"/>
              <a:t>Data &amp; Metadata</a:t>
            </a:r>
            <a:r>
              <a:rPr lang="en-US" sz="2000" dirty="0"/>
              <a:t>, </a:t>
            </a:r>
            <a:r>
              <a:rPr lang="en-US" sz="2000" i="1" dirty="0"/>
              <a:t>3</a:t>
            </a:r>
            <a:r>
              <a:rPr lang="en-US" sz="2000" dirty="0"/>
              <a:t>, 1–14. </a:t>
            </a:r>
            <a:r>
              <a:rPr lang="en-US" sz="2000" dirty="0">
                <a:hlinkClick r:id="rId2"/>
              </a:rPr>
              <a:t>https://doi.org/10.56294/dm2024430</a:t>
            </a:r>
            <a:endParaRPr lang="en-US" sz="2000" dirty="0"/>
          </a:p>
          <a:p>
            <a:endParaRPr lang="en-US" sz="2000" dirty="0"/>
          </a:p>
          <a:p>
            <a:r>
              <a:rPr lang="en-US" dirty="0"/>
              <a:t>Solution: Have AI read the article for you, then decide if you will take the time to read it</a:t>
            </a:r>
          </a:p>
          <a:p>
            <a:pPr lvl="1"/>
            <a:r>
              <a:rPr lang="en-US" dirty="0"/>
              <a:t>Prompt: Analyze the attached article (pdf) and list any insights gained </a:t>
            </a:r>
          </a:p>
        </p:txBody>
      </p:sp>
    </p:spTree>
    <p:extLst>
      <p:ext uri="{BB962C8B-B14F-4D97-AF65-F5344CB8AC3E}">
        <p14:creationId xmlns:p14="http://schemas.microsoft.com/office/powerpoint/2010/main" val="1587251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3589-4C97-43FF-B288-092C9AFD81D9}"/>
              </a:ext>
            </a:extLst>
          </p:cNvPr>
          <p:cNvSpPr>
            <a:spLocks noGrp="1"/>
          </p:cNvSpPr>
          <p:nvPr>
            <p:ph type="title"/>
          </p:nvPr>
        </p:nvSpPr>
        <p:spPr/>
        <p:txBody>
          <a:bodyPr/>
          <a:lstStyle/>
          <a:p>
            <a:r>
              <a:rPr lang="en-US" dirty="0"/>
              <a:t>History of AI</a:t>
            </a:r>
          </a:p>
        </p:txBody>
      </p:sp>
      <p:sp>
        <p:nvSpPr>
          <p:cNvPr id="3" name="Content Placeholder 2">
            <a:extLst>
              <a:ext uri="{FF2B5EF4-FFF2-40B4-BE49-F238E27FC236}">
                <a16:creationId xmlns:a16="http://schemas.microsoft.com/office/drawing/2014/main" id="{40B2B686-D02C-41A5-B5DE-98AF0D20F967}"/>
              </a:ext>
            </a:extLst>
          </p:cNvPr>
          <p:cNvSpPr>
            <a:spLocks noGrp="1"/>
          </p:cNvSpPr>
          <p:nvPr>
            <p:ph idx="1"/>
          </p:nvPr>
        </p:nvSpPr>
        <p:spPr>
          <a:xfrm>
            <a:off x="838200" y="1511559"/>
            <a:ext cx="10515600" cy="4665404"/>
          </a:xfrm>
        </p:spPr>
        <p:txBody>
          <a:bodyPr>
            <a:normAutofit/>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effectLst/>
                <a:ea typeface="Times New Roman" panose="02020603050405020304" pitchFamily="18" charset="0"/>
                <a:cs typeface="Times New Roman" panose="02020603050405020304" pitchFamily="18" charset="0"/>
              </a:rPr>
              <a:t>1950s-60s:</a:t>
            </a:r>
            <a:r>
              <a:rPr lang="en-US" sz="2000" dirty="0">
                <a:effectLst/>
                <a:ea typeface="Times New Roman" panose="02020603050405020304" pitchFamily="18" charset="0"/>
                <a:cs typeface="Times New Roman" panose="02020603050405020304" pitchFamily="18" charset="0"/>
              </a:rPr>
              <a:t> The field formally began with the 1956 Dartmouth Conference. Early researchers like Alan Turing, John McCarthy, and Marvin Minsky established foundational concepts and developed programs that could solve mathematical problems and play games.</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effectLst/>
                <a:ea typeface="Times New Roman" panose="02020603050405020304" pitchFamily="18" charset="0"/>
                <a:cs typeface="Times New Roman" panose="02020603050405020304" pitchFamily="18" charset="0"/>
              </a:rPr>
              <a:t>1970s-80s:</a:t>
            </a:r>
            <a:r>
              <a:rPr lang="en-US" sz="2000" dirty="0">
                <a:effectLst/>
                <a:ea typeface="Times New Roman" panose="02020603050405020304" pitchFamily="18" charset="0"/>
                <a:cs typeface="Times New Roman" panose="02020603050405020304" pitchFamily="18" charset="0"/>
              </a:rPr>
              <a:t> This period saw the rise of expert systems and knowledge-based approaches, attempting to encode human expertise into rule-based systems.</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effectLst/>
                <a:ea typeface="Times New Roman" panose="02020603050405020304" pitchFamily="18" charset="0"/>
                <a:cs typeface="Times New Roman" panose="02020603050405020304" pitchFamily="18" charset="0"/>
              </a:rPr>
              <a:t>1990s-2000s:</a:t>
            </a:r>
            <a:r>
              <a:rPr lang="en-US" sz="2000" dirty="0">
                <a:effectLst/>
                <a:ea typeface="Times New Roman" panose="02020603050405020304" pitchFamily="18" charset="0"/>
                <a:cs typeface="Times New Roman" panose="02020603050405020304" pitchFamily="18" charset="0"/>
              </a:rPr>
              <a:t> Machine learning gained prominence, with algorithms that could learn from data rather than following explicit programming.</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effectLst/>
                <a:ea typeface="Times New Roman" panose="02020603050405020304" pitchFamily="18" charset="0"/>
                <a:cs typeface="Times New Roman" panose="02020603050405020304" pitchFamily="18" charset="0"/>
              </a:rPr>
              <a:t>2010s:</a:t>
            </a:r>
            <a:r>
              <a:rPr lang="en-US" sz="2000" dirty="0">
                <a:effectLst/>
                <a:ea typeface="Times New Roman" panose="02020603050405020304" pitchFamily="18" charset="0"/>
                <a:cs typeface="Times New Roman" panose="02020603050405020304" pitchFamily="18" charset="0"/>
              </a:rPr>
              <a:t> Deep learning emerged as a breakthrough approach, using neural networks with many layers to process complex data. This led to significant advances in image recognition, natural language processing, and other domains.</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effectLst/>
                <a:ea typeface="Times New Roman" panose="02020603050405020304" pitchFamily="18" charset="0"/>
                <a:cs typeface="Times New Roman" panose="02020603050405020304" pitchFamily="18" charset="0"/>
              </a:rPr>
              <a:t>2020s:</a:t>
            </a:r>
            <a:r>
              <a:rPr lang="en-US" sz="2000" dirty="0">
                <a:effectLst/>
                <a:ea typeface="Times New Roman" panose="02020603050405020304" pitchFamily="18" charset="0"/>
                <a:cs typeface="Times New Roman" panose="02020603050405020304" pitchFamily="18" charset="0"/>
              </a:rPr>
              <a:t> Large language models and multimodal systems capable of understanding and generating various types of content became mainstream.</a:t>
            </a:r>
            <a:endParaRPr lang="en-US" sz="20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41277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C8159-1BA4-4D6C-9281-A0C0C40ACAB3}"/>
              </a:ext>
            </a:extLst>
          </p:cNvPr>
          <p:cNvSpPr>
            <a:spLocks noGrp="1"/>
          </p:cNvSpPr>
          <p:nvPr>
            <p:ph type="title"/>
          </p:nvPr>
        </p:nvSpPr>
        <p:spPr>
          <a:xfrm>
            <a:off x="838200" y="365125"/>
            <a:ext cx="10515600" cy="829193"/>
          </a:xfrm>
        </p:spPr>
        <p:txBody>
          <a:bodyPr/>
          <a:lstStyle/>
          <a:p>
            <a:r>
              <a:rPr lang="en-US" dirty="0"/>
              <a:t>Analyze and Extract - Example</a:t>
            </a:r>
          </a:p>
        </p:txBody>
      </p:sp>
      <p:sp>
        <p:nvSpPr>
          <p:cNvPr id="3" name="Content Placeholder 2">
            <a:extLst>
              <a:ext uri="{FF2B5EF4-FFF2-40B4-BE49-F238E27FC236}">
                <a16:creationId xmlns:a16="http://schemas.microsoft.com/office/drawing/2014/main" id="{446E4005-1224-4659-BAB0-4944ED082904}"/>
              </a:ext>
            </a:extLst>
          </p:cNvPr>
          <p:cNvSpPr>
            <a:spLocks noGrp="1"/>
          </p:cNvSpPr>
          <p:nvPr>
            <p:ph idx="1"/>
          </p:nvPr>
        </p:nvSpPr>
        <p:spPr>
          <a:xfrm>
            <a:off x="838200" y="1268963"/>
            <a:ext cx="10515600" cy="4908000"/>
          </a:xfrm>
        </p:spPr>
        <p:txBody>
          <a:bodyPr>
            <a:normAutofit fontScale="92500" lnSpcReduction="20000"/>
          </a:bodyPr>
          <a:lstStyle/>
          <a:p>
            <a:pPr marL="0" indent="0">
              <a:buNone/>
            </a:pPr>
            <a:r>
              <a:rPr lang="en-US" sz="2600" dirty="0"/>
              <a:t>Main Themes and Findings (abbreviated)</a:t>
            </a:r>
          </a:p>
          <a:p>
            <a:r>
              <a:rPr lang="en-US" sz="2400" b="1" dirty="0"/>
              <a:t>Big Data Transforming Accounting: </a:t>
            </a:r>
            <a:r>
              <a:rPr lang="en-US" sz="2400" dirty="0"/>
              <a:t>Big Data is fundamentally restructuring corporate accounting, shifting it from traditional compliance-focused approaches to more dynamic, predictive analytics-based methods.</a:t>
            </a:r>
          </a:p>
          <a:p>
            <a:r>
              <a:rPr lang="en-US" sz="2400" b="1" dirty="0"/>
              <a:t>Financial Forecasting Improvements: </a:t>
            </a:r>
            <a:r>
              <a:rPr lang="en-US" sz="2400" dirty="0"/>
              <a:t>Big Data enhances financial forecasting accuracy by analyzing historical data, market trends, and consumer behavior patterns, resulting in more comprehensive financial predictions.</a:t>
            </a:r>
          </a:p>
          <a:p>
            <a:r>
              <a:rPr lang="en-US" sz="2400" b="1" dirty="0"/>
              <a:t>Evolution in Risk Management: </a:t>
            </a:r>
            <a:r>
              <a:rPr lang="en-US" sz="2400" dirty="0"/>
              <a:t>There's a shift from reactive to proactive risk management through Big Data analytics, with real-time monitoring and predictive capabilities enabling earlier risk detection and mitigation.</a:t>
            </a:r>
          </a:p>
          <a:p>
            <a:pPr>
              <a:buFont typeface="Arial" panose="020B0604020202020204" pitchFamily="34" charset="0"/>
              <a:buChar char="•"/>
            </a:pPr>
            <a:r>
              <a:rPr lang="en-US" sz="2400" b="1" dirty="0"/>
              <a:t>Key Implementation Challenges</a:t>
            </a:r>
            <a:r>
              <a:rPr lang="en-US" sz="2400" dirty="0"/>
              <a:t>: </a:t>
            </a:r>
          </a:p>
          <a:p>
            <a:pPr lvl="1"/>
            <a:r>
              <a:rPr lang="en-US" dirty="0"/>
              <a:t>Data governance and quality assurance issues</a:t>
            </a:r>
          </a:p>
          <a:p>
            <a:pPr lvl="1"/>
            <a:r>
              <a:rPr lang="en-US" dirty="0"/>
              <a:t>Skills gap in data analytics expertise</a:t>
            </a:r>
          </a:p>
          <a:p>
            <a:pPr lvl="1"/>
            <a:r>
              <a:rPr lang="en-US" dirty="0"/>
              <a:t>Data privacy and ethical concerns</a:t>
            </a:r>
          </a:p>
          <a:p>
            <a:pPr lvl="1"/>
            <a:r>
              <a:rPr lang="en-US" dirty="0"/>
              <a:t>Integration difficulties with existing accounting systems</a:t>
            </a:r>
          </a:p>
          <a:p>
            <a:pPr lvl="1"/>
            <a:r>
              <a:rPr lang="en-US" dirty="0"/>
              <a:t>High technological infrastructure requirements</a:t>
            </a:r>
          </a:p>
          <a:p>
            <a:endParaRPr lang="en-US" dirty="0"/>
          </a:p>
        </p:txBody>
      </p:sp>
    </p:spTree>
    <p:extLst>
      <p:ext uri="{BB962C8B-B14F-4D97-AF65-F5344CB8AC3E}">
        <p14:creationId xmlns:p14="http://schemas.microsoft.com/office/powerpoint/2010/main" val="3752933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D0186-8DD7-49FB-874A-6E163084D851}"/>
              </a:ext>
            </a:extLst>
          </p:cNvPr>
          <p:cNvSpPr>
            <a:spLocks noGrp="1"/>
          </p:cNvSpPr>
          <p:nvPr>
            <p:ph type="title"/>
          </p:nvPr>
        </p:nvSpPr>
        <p:spPr>
          <a:xfrm>
            <a:off x="838200" y="365125"/>
            <a:ext cx="10515600" cy="1137103"/>
          </a:xfrm>
        </p:spPr>
        <p:txBody>
          <a:bodyPr/>
          <a:lstStyle/>
          <a:p>
            <a:r>
              <a:rPr lang="en-US" dirty="0"/>
              <a:t>Analyze and Extract – Example, </a:t>
            </a:r>
            <a:r>
              <a:rPr lang="en-US" dirty="0" err="1"/>
              <a:t>con’t</a:t>
            </a:r>
            <a:endParaRPr lang="en-US" dirty="0"/>
          </a:p>
        </p:txBody>
      </p:sp>
      <p:sp>
        <p:nvSpPr>
          <p:cNvPr id="5" name="Rectangle 2">
            <a:extLst>
              <a:ext uri="{FF2B5EF4-FFF2-40B4-BE49-F238E27FC236}">
                <a16:creationId xmlns:a16="http://schemas.microsoft.com/office/drawing/2014/main" id="{0FA555D9-2406-49EE-96B1-027BE39FE985}"/>
              </a:ext>
            </a:extLst>
          </p:cNvPr>
          <p:cNvSpPr>
            <a:spLocks noGrp="1" noChangeArrowheads="1"/>
          </p:cNvSpPr>
          <p:nvPr>
            <p:ph idx="1"/>
          </p:nvPr>
        </p:nvSpPr>
        <p:spPr bwMode="auto">
          <a:xfrm>
            <a:off x="767443" y="1782032"/>
            <a:ext cx="10657114"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en-US" altLang="en-US" sz="2000" b="1" i="0" u="none" strike="noStrike" cap="none" normalizeH="0" baseline="0" dirty="0">
                <a:ln>
                  <a:noFill/>
                </a:ln>
                <a:solidFill>
                  <a:schemeClr val="tx1"/>
                </a:solidFill>
                <a:effectLst/>
                <a:latin typeface="Arial" panose="020B0604020202020204" pitchFamily="34" charset="0"/>
              </a:rPr>
              <a:t>Emerging Technologies</a:t>
            </a:r>
            <a:r>
              <a:rPr kumimoji="0" lang="en-US" altLang="en-US" sz="2000" b="0" i="0" u="none" strike="noStrike" cap="none" normalizeH="0" baseline="0" dirty="0">
                <a:ln>
                  <a:noFill/>
                </a:ln>
                <a:solidFill>
                  <a:schemeClr val="tx1"/>
                </a:solidFill>
                <a:effectLst/>
                <a:latin typeface="Arial" panose="020B0604020202020204" pitchFamily="34" charset="0"/>
              </a:rPr>
              <a:t>: AI, machine learning, and blockchain are expected to further revolutionize accounting by automating complex tasks, enhancing predictive capabilities, and improving security in financial transactions. </a:t>
            </a:r>
          </a:p>
          <a:p>
            <a:pPr eaLnBrk="0" fontAlgn="base" hangingPunct="0">
              <a:lnSpc>
                <a:spcPct val="100000"/>
              </a:lnSpc>
              <a:spcBef>
                <a:spcPct val="0"/>
              </a:spcBef>
              <a:spcAft>
                <a:spcPct val="0"/>
              </a:spcAft>
            </a:pPr>
            <a:r>
              <a:rPr kumimoji="0" lang="en-US" altLang="en-US" sz="2000" b="1" i="0" u="none" strike="noStrike" cap="none" normalizeH="0" baseline="0" dirty="0">
                <a:ln>
                  <a:noFill/>
                </a:ln>
                <a:solidFill>
                  <a:schemeClr val="tx1"/>
                </a:solidFill>
                <a:effectLst/>
                <a:latin typeface="Arial" panose="020B0604020202020204" pitchFamily="34" charset="0"/>
              </a:rPr>
              <a:t>Regulatory Compliance</a:t>
            </a:r>
            <a:r>
              <a:rPr kumimoji="0" lang="en-US" altLang="en-US" sz="2000" b="0" i="0" u="none" strike="noStrike" cap="none" normalizeH="0" baseline="0" dirty="0">
                <a:ln>
                  <a:noFill/>
                </a:ln>
                <a:solidFill>
                  <a:schemeClr val="tx1"/>
                </a:solidFill>
                <a:effectLst/>
                <a:latin typeface="Arial" panose="020B0604020202020204" pitchFamily="34" charset="0"/>
              </a:rPr>
              <a:t>: Frameworks like GDPR and CCPA significantly impact how organizations handle financial data, creating additional complexity for Big Data implementation. </a:t>
            </a:r>
          </a:p>
          <a:p>
            <a:pPr eaLnBrk="0" fontAlgn="base" hangingPunct="0">
              <a:lnSpc>
                <a:spcPct val="100000"/>
              </a:lnSpc>
              <a:spcBef>
                <a:spcPct val="0"/>
              </a:spcBef>
              <a:spcAft>
                <a:spcPct val="0"/>
              </a:spcAft>
            </a:pPr>
            <a:r>
              <a:rPr kumimoji="0" lang="en-US" altLang="en-US" sz="2000" b="1" i="0" u="none" strike="noStrike" cap="none" normalizeH="0" baseline="0" dirty="0">
                <a:ln>
                  <a:noFill/>
                </a:ln>
                <a:solidFill>
                  <a:schemeClr val="tx1"/>
                </a:solidFill>
                <a:effectLst/>
                <a:latin typeface="Arial" panose="020B0604020202020204" pitchFamily="34" charset="0"/>
              </a:rPr>
              <a:t>Skills Evolution</a:t>
            </a:r>
            <a:r>
              <a:rPr kumimoji="0" lang="en-US" altLang="en-US" sz="2000" b="0" i="0" u="none" strike="noStrike" cap="none" normalizeH="0" baseline="0" dirty="0">
                <a:ln>
                  <a:noFill/>
                </a:ln>
                <a:solidFill>
                  <a:schemeClr val="tx1"/>
                </a:solidFill>
                <a:effectLst/>
                <a:latin typeface="Arial" panose="020B0604020202020204" pitchFamily="34" charset="0"/>
              </a:rPr>
              <a:t>: The accounting profession is evolving to require specialized data analytics skills, prompting changes in education and professional development. </a:t>
            </a:r>
          </a:p>
          <a:p>
            <a:pPr eaLnBrk="0" fontAlgn="base" hangingPunct="0">
              <a:lnSpc>
                <a:spcPct val="100000"/>
              </a:lnSpc>
              <a:spcBef>
                <a:spcPct val="0"/>
              </a:spcBef>
              <a:spcAft>
                <a:spcPct val="0"/>
              </a:spcAft>
            </a:pPr>
            <a:r>
              <a:rPr kumimoji="0" lang="en-US" altLang="en-US" sz="2000" b="1" i="0" u="none" strike="noStrike" cap="none" normalizeH="0" baseline="0" dirty="0">
                <a:ln>
                  <a:noFill/>
                </a:ln>
                <a:solidFill>
                  <a:schemeClr val="tx1"/>
                </a:solidFill>
                <a:effectLst/>
                <a:latin typeface="Arial" panose="020B0604020202020204" pitchFamily="34" charset="0"/>
              </a:rPr>
              <a:t>Strategic Decision-Making</a:t>
            </a:r>
            <a:r>
              <a:rPr kumimoji="0" lang="en-US" altLang="en-US" sz="2000" b="0" i="0" u="none" strike="noStrike" cap="none" normalizeH="0" baseline="0" dirty="0">
                <a:ln>
                  <a:noFill/>
                </a:ln>
                <a:solidFill>
                  <a:schemeClr val="tx1"/>
                </a:solidFill>
                <a:effectLst/>
                <a:latin typeface="Arial" panose="020B0604020202020204" pitchFamily="34" charset="0"/>
              </a:rPr>
              <a:t>: Big Data analysis provides valuable insights for strategic business decisions around investments, market expansions, and product developments. </a:t>
            </a:r>
          </a:p>
          <a:p>
            <a:pPr eaLnBrk="0" fontAlgn="base" hangingPunct="0">
              <a:lnSpc>
                <a:spcPct val="100000"/>
              </a:lnSpc>
              <a:spcBef>
                <a:spcPct val="0"/>
              </a:spcBef>
              <a:spcAft>
                <a:spcPct val="0"/>
              </a:spcAft>
            </a:pPr>
            <a:r>
              <a:rPr kumimoji="0" lang="en-US" altLang="en-US" sz="2000" b="1" i="0" u="none" strike="noStrike" cap="none" normalizeH="0" baseline="0" dirty="0">
                <a:ln>
                  <a:noFill/>
                </a:ln>
                <a:solidFill>
                  <a:schemeClr val="tx1"/>
                </a:solidFill>
                <a:effectLst/>
                <a:latin typeface="Arial" panose="020B0604020202020204" pitchFamily="34" charset="0"/>
              </a:rPr>
              <a:t>Research Directions</a:t>
            </a:r>
            <a:r>
              <a:rPr kumimoji="0" lang="en-US" altLang="en-US" sz="2000" b="0" i="0" u="none" strike="noStrike" cap="none" normalizeH="0" baseline="0" dirty="0">
                <a:ln>
                  <a:noFill/>
                </a:ln>
                <a:solidFill>
                  <a:schemeClr val="tx1"/>
                </a:solidFill>
                <a:effectLst/>
                <a:latin typeface="Arial" panose="020B0604020202020204" pitchFamily="34" charset="0"/>
              </a:rPr>
              <a:t>: Future research will likely focus on integrating unstructured data sources and developing advanced analytical tools to handle Big Data's complexity. </a:t>
            </a:r>
          </a:p>
          <a:p>
            <a:pPr eaLnBrk="0" fontAlgn="base" hangingPunct="0">
              <a:lnSpc>
                <a:spcPct val="100000"/>
              </a:lnSpc>
              <a:spcBef>
                <a:spcPct val="0"/>
              </a:spcBef>
              <a:spcAft>
                <a:spcPct val="0"/>
              </a:spcAft>
            </a:pPr>
            <a:r>
              <a:rPr kumimoji="0" lang="en-US" altLang="en-US" sz="2000" b="1" i="0" u="none" strike="noStrike" cap="none" normalizeH="0" baseline="0" dirty="0">
                <a:ln>
                  <a:noFill/>
                </a:ln>
                <a:solidFill>
                  <a:schemeClr val="tx1"/>
                </a:solidFill>
                <a:effectLst/>
                <a:latin typeface="Arial" panose="020B0604020202020204" pitchFamily="34" charset="0"/>
              </a:rPr>
              <a:t>Ethical Considerations</a:t>
            </a:r>
            <a:r>
              <a:rPr kumimoji="0" lang="en-US" altLang="en-US" sz="2000" b="0" i="0" u="none" strike="noStrike" cap="none" normalizeH="0" baseline="0" dirty="0">
                <a:ln>
                  <a:noFill/>
                </a:ln>
                <a:solidFill>
                  <a:schemeClr val="tx1"/>
                </a:solidFill>
                <a:effectLst/>
                <a:latin typeface="Arial" panose="020B0604020202020204" pitchFamily="34" charset="0"/>
              </a:rPr>
              <a:t>: As Big Data analytics advance, there's increasing need to address ethical implications and potential biases in data-driven decision-mak</a:t>
            </a:r>
            <a:r>
              <a:rPr lang="en-US" altLang="en-US" sz="2000" dirty="0">
                <a:latin typeface="Arial" panose="020B0604020202020204" pitchFamily="34" charset="0"/>
              </a:rPr>
              <a:t>ing.</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58491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C90CC-ACF7-424F-8A84-394A1F35AA7F}"/>
              </a:ext>
            </a:extLst>
          </p:cNvPr>
          <p:cNvSpPr>
            <a:spLocks noGrp="1"/>
          </p:cNvSpPr>
          <p:nvPr>
            <p:ph type="title"/>
          </p:nvPr>
        </p:nvSpPr>
        <p:spPr/>
        <p:txBody>
          <a:bodyPr/>
          <a:lstStyle/>
          <a:p>
            <a:r>
              <a:rPr kumimoji="0" lang="en-US" altLang="en-US" sz="4400" b="0" i="0" u="none" strike="noStrike" cap="none" normalizeH="0" baseline="0" dirty="0">
                <a:ln>
                  <a:noFill/>
                </a:ln>
                <a:solidFill>
                  <a:schemeClr val="tx1"/>
                </a:solidFill>
                <a:effectLst/>
              </a:rPr>
              <a:t>Create structured content like tables, lists, and formatted text </a:t>
            </a:r>
            <a:endParaRPr lang="en-US" dirty="0"/>
          </a:p>
        </p:txBody>
      </p:sp>
      <p:sp>
        <p:nvSpPr>
          <p:cNvPr id="3" name="Content Placeholder 2">
            <a:extLst>
              <a:ext uri="{FF2B5EF4-FFF2-40B4-BE49-F238E27FC236}">
                <a16:creationId xmlns:a16="http://schemas.microsoft.com/office/drawing/2014/main" id="{94830DFE-A911-4DBF-AE87-9107FF6FF387}"/>
              </a:ext>
            </a:extLst>
          </p:cNvPr>
          <p:cNvSpPr>
            <a:spLocks noGrp="1"/>
          </p:cNvSpPr>
          <p:nvPr>
            <p:ph idx="1"/>
          </p:nvPr>
        </p:nvSpPr>
        <p:spPr/>
        <p:txBody>
          <a:bodyPr/>
          <a:lstStyle/>
          <a:p>
            <a:r>
              <a:rPr lang="en-US" dirty="0"/>
              <a:t>Challenge: Helping students to complete work in the proper order and not miss any steps</a:t>
            </a:r>
          </a:p>
          <a:p>
            <a:r>
              <a:rPr lang="en-US" dirty="0"/>
              <a:t>Example: Prepare the trial balance, adjusting entries, adjusted trial balance, and financial statements.</a:t>
            </a:r>
          </a:p>
          <a:p>
            <a:r>
              <a:rPr lang="en-US" dirty="0"/>
              <a:t>Prompts:</a:t>
            </a:r>
            <a:br>
              <a:rPr lang="en-US" dirty="0"/>
            </a:br>
            <a:r>
              <a:rPr lang="en-US" dirty="0"/>
              <a:t>create a list of the steps to take prepare the trial balance worksheet, make adjusting entries, prepare adjusted trial balance and to prepare the financial statements. include a list of typical adjusting entries and identify common mistakes that are made.</a:t>
            </a:r>
          </a:p>
          <a:p>
            <a:endParaRPr lang="en-US" dirty="0"/>
          </a:p>
        </p:txBody>
      </p:sp>
    </p:spTree>
    <p:extLst>
      <p:ext uri="{BB962C8B-B14F-4D97-AF65-F5344CB8AC3E}">
        <p14:creationId xmlns:p14="http://schemas.microsoft.com/office/powerpoint/2010/main" val="2900373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EE74B-0E6C-40C1-9E44-00A0585FA98B}"/>
              </a:ext>
            </a:extLst>
          </p:cNvPr>
          <p:cNvSpPr>
            <a:spLocks noGrp="1"/>
          </p:cNvSpPr>
          <p:nvPr>
            <p:ph type="title"/>
          </p:nvPr>
        </p:nvSpPr>
        <p:spPr>
          <a:xfrm>
            <a:off x="838200" y="365125"/>
            <a:ext cx="10515600" cy="1217490"/>
          </a:xfrm>
        </p:spPr>
        <p:txBody>
          <a:bodyPr>
            <a:normAutofit/>
          </a:bodyPr>
          <a:lstStyle/>
          <a:p>
            <a:r>
              <a:rPr lang="en-US" sz="3600" dirty="0">
                <a:effectLst/>
                <a:latin typeface="Calibri" panose="020F0502020204030204" pitchFamily="34" charset="0"/>
                <a:ea typeface="Calibri" panose="020F0502020204030204" pitchFamily="34" charset="0"/>
                <a:cs typeface="Times New Roman" panose="02020603050405020304" pitchFamily="18" charset="0"/>
              </a:rPr>
              <a:t>Accounting Cycle: Trial Balance to Financial Statements - Example</a:t>
            </a:r>
            <a:endParaRPr lang="en-US" sz="3600" dirty="0"/>
          </a:p>
        </p:txBody>
      </p:sp>
      <p:sp>
        <p:nvSpPr>
          <p:cNvPr id="3" name="Content Placeholder 2">
            <a:extLst>
              <a:ext uri="{FF2B5EF4-FFF2-40B4-BE49-F238E27FC236}">
                <a16:creationId xmlns:a16="http://schemas.microsoft.com/office/drawing/2014/main" id="{6C065FF8-5B7C-4FE7-B84C-56B6EDF99678}"/>
              </a:ext>
            </a:extLst>
          </p:cNvPr>
          <p:cNvSpPr>
            <a:spLocks noGrp="1"/>
          </p:cNvSpPr>
          <p:nvPr>
            <p:ph idx="1"/>
          </p:nvPr>
        </p:nvSpPr>
        <p:spPr>
          <a:xfrm>
            <a:off x="838200" y="1676400"/>
            <a:ext cx="10515600" cy="4500563"/>
          </a:xfrm>
        </p:spPr>
        <p:txBody>
          <a:bodyPr>
            <a:normAutofit lnSpcReduction="10000"/>
          </a:bodyPr>
          <a:lstStyle/>
          <a:p>
            <a:r>
              <a:rPr lang="en-US" dirty="0">
                <a:effectLst/>
                <a:ea typeface="Times New Roman" panose="02020603050405020304" pitchFamily="18" charset="0"/>
              </a:rPr>
              <a:t>Step 1: Prepare the Trial Balance Worksheet</a:t>
            </a:r>
          </a:p>
          <a:p>
            <a:r>
              <a:rPr lang="en-US" dirty="0">
                <a:effectLst/>
                <a:ea typeface="Times New Roman" panose="02020603050405020304" pitchFamily="18" charset="0"/>
              </a:rPr>
              <a:t>Step 2: Make Adjusting Entries</a:t>
            </a:r>
          </a:p>
          <a:p>
            <a:r>
              <a:rPr lang="en-US" dirty="0">
                <a:effectLst/>
                <a:ea typeface="Times New Roman" panose="02020603050405020304" pitchFamily="18" charset="0"/>
              </a:rPr>
              <a:t>Step 3: Prepare the Adjusted Trial Balance</a:t>
            </a:r>
          </a:p>
          <a:p>
            <a:r>
              <a:rPr lang="en-US" dirty="0">
                <a:effectLst/>
                <a:ea typeface="Times New Roman" panose="02020603050405020304" pitchFamily="18" charset="0"/>
              </a:rPr>
              <a:t>Step 4: Prepare Financial Statements</a:t>
            </a:r>
          </a:p>
          <a:p>
            <a:pPr lvl="1"/>
            <a:r>
              <a:rPr lang="en-US" dirty="0"/>
              <a:t>Income Statement</a:t>
            </a:r>
          </a:p>
          <a:p>
            <a:pPr lvl="1"/>
            <a:r>
              <a:rPr lang="en-US" dirty="0"/>
              <a:t>Statement of Retained Earnings</a:t>
            </a:r>
          </a:p>
          <a:p>
            <a:pPr lvl="1"/>
            <a:r>
              <a:rPr lang="en-US" dirty="0"/>
              <a:t>Balance Sheet</a:t>
            </a:r>
          </a:p>
          <a:p>
            <a:pPr lvl="1"/>
            <a:r>
              <a:rPr lang="en-US" dirty="0"/>
              <a:t>Statement of Cash Flows</a:t>
            </a:r>
          </a:p>
          <a:p>
            <a:r>
              <a:rPr lang="en-US" dirty="0"/>
              <a:t>Example Adjusting Entries</a:t>
            </a:r>
          </a:p>
          <a:p>
            <a:r>
              <a:rPr lang="en-US" dirty="0"/>
              <a:t>Common Mistakes to Avoid</a:t>
            </a:r>
          </a:p>
        </p:txBody>
      </p:sp>
    </p:spTree>
    <p:extLst>
      <p:ext uri="{BB962C8B-B14F-4D97-AF65-F5344CB8AC3E}">
        <p14:creationId xmlns:p14="http://schemas.microsoft.com/office/powerpoint/2010/main" val="2734307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C3674-1440-4E96-A3C5-4300A24596A5}"/>
              </a:ext>
            </a:extLst>
          </p:cNvPr>
          <p:cNvSpPr>
            <a:spLocks noGrp="1"/>
          </p:cNvSpPr>
          <p:nvPr>
            <p:ph type="title"/>
          </p:nvPr>
        </p:nvSpPr>
        <p:spPr/>
        <p:txBody>
          <a:bodyPr>
            <a:normAutofit/>
          </a:bodyPr>
          <a:lstStyle/>
          <a:p>
            <a:r>
              <a:rPr lang="en-US" sz="3600" dirty="0">
                <a:effectLst/>
                <a:latin typeface="Calibri"/>
                <a:ea typeface="Calibri"/>
                <a:cs typeface="Times New Roman"/>
              </a:rPr>
              <a:t>Accounting Cycle: </a:t>
            </a:r>
            <a:r>
              <a:rPr lang="en-US" sz="3600" dirty="0">
                <a:latin typeface="Calibri"/>
                <a:ea typeface="Calibri"/>
                <a:cs typeface="Times New Roman"/>
              </a:rPr>
              <a:t>Income Statement</a:t>
            </a:r>
            <a:r>
              <a:rPr lang="en-US" sz="3600" dirty="0">
                <a:effectLst/>
                <a:latin typeface="Calibri"/>
                <a:ea typeface="Calibri"/>
                <a:cs typeface="Times New Roman"/>
              </a:rPr>
              <a:t> – Example Checklist</a:t>
            </a:r>
            <a:endParaRPr lang="en-US" sz="3600" dirty="0">
              <a:latin typeface="Calibri"/>
              <a:ea typeface="Calibri"/>
              <a:cs typeface="Times New Roman"/>
            </a:endParaRPr>
          </a:p>
        </p:txBody>
      </p:sp>
      <p:sp>
        <p:nvSpPr>
          <p:cNvPr id="3" name="Content Placeholder 2">
            <a:extLst>
              <a:ext uri="{FF2B5EF4-FFF2-40B4-BE49-F238E27FC236}">
                <a16:creationId xmlns:a16="http://schemas.microsoft.com/office/drawing/2014/main" id="{660B5F40-7E82-471A-A82B-5D02E48C0897}"/>
              </a:ext>
            </a:extLst>
          </p:cNvPr>
          <p:cNvSpPr>
            <a:spLocks noGrp="1"/>
          </p:cNvSpPr>
          <p:nvPr>
            <p:ph idx="1"/>
          </p:nvPr>
        </p:nvSpPr>
        <p:spPr>
          <a:xfrm>
            <a:off x="658091" y="1728644"/>
            <a:ext cx="10945090" cy="4448319"/>
          </a:xfrm>
        </p:spPr>
        <p:txBody>
          <a:bodyPr vert="horz" lIns="91440" tIns="45720" rIns="91440" bIns="45720" rtlCol="0" anchor="t">
            <a:noAutofit/>
          </a:bodyPr>
          <a:lstStyle/>
          <a:p>
            <a:pPr marL="0" marR="0" indent="0">
              <a:lnSpc>
                <a:spcPct val="107000"/>
              </a:lnSpc>
              <a:spcBef>
                <a:spcPts val="200"/>
              </a:spcBef>
              <a:spcAft>
                <a:spcPts val="0"/>
              </a:spcAft>
              <a:buNone/>
            </a:pPr>
            <a:r>
              <a:rPr lang="en-US" sz="2400" b="1" dirty="0">
                <a:solidFill>
                  <a:srgbClr val="1F3763"/>
                </a:solidFill>
                <a:effectLst/>
                <a:latin typeface="Calibri Light"/>
                <a:ea typeface="Times New Roman" panose="02020603050405020304" pitchFamily="18" charset="0"/>
                <a:cs typeface="Times New Roman"/>
              </a:rPr>
              <a:t>Income Statement</a:t>
            </a:r>
            <a:endParaRPr lang="en-US"/>
          </a:p>
          <a:p>
            <a:pPr marL="457200" marR="0" lvl="1" indent="0">
              <a:lnSpc>
                <a:spcPct val="107000"/>
              </a:lnSpc>
              <a:spcBef>
                <a:spcPts val="0"/>
              </a:spcBef>
              <a:spcAft>
                <a:spcPts val="800"/>
              </a:spcAft>
              <a:buNone/>
            </a:pPr>
            <a:r>
              <a:rPr lang="en-US" dirty="0">
                <a:effectLst/>
                <a:latin typeface="Calibri"/>
                <a:ea typeface="Calibri"/>
                <a:cs typeface="Times New Roman"/>
              </a:rPr>
              <a:t>[ ] Identify all revenue, expense, gain, and loss accounts</a:t>
            </a:r>
          </a:p>
          <a:p>
            <a:pPr marL="457200" marR="0" lvl="1" indent="0">
              <a:lnSpc>
                <a:spcPct val="107000"/>
              </a:lnSpc>
              <a:spcBef>
                <a:spcPts val="0"/>
              </a:spcBef>
              <a:spcAft>
                <a:spcPts val="800"/>
              </a:spcAft>
              <a:buNone/>
            </a:pPr>
            <a:r>
              <a:rPr lang="en-US" dirty="0">
                <a:effectLst/>
                <a:latin typeface="Calibri"/>
                <a:ea typeface="Calibri"/>
                <a:cs typeface="Times New Roman"/>
              </a:rPr>
              <a:t>[ ] Transfer revenue/gain account balances to the income statement credit column</a:t>
            </a:r>
          </a:p>
          <a:p>
            <a:pPr marL="457200" marR="0" lvl="1" indent="0">
              <a:lnSpc>
                <a:spcPct val="107000"/>
              </a:lnSpc>
              <a:spcBef>
                <a:spcPts val="0"/>
              </a:spcBef>
              <a:spcAft>
                <a:spcPts val="800"/>
              </a:spcAft>
              <a:buNone/>
            </a:pPr>
            <a:r>
              <a:rPr lang="en-US" dirty="0">
                <a:effectLst/>
                <a:latin typeface="Calibri"/>
                <a:ea typeface="Calibri"/>
                <a:cs typeface="Times New Roman"/>
              </a:rPr>
              <a:t>[ ] Transfer expense/loss account balances to the income statement debit column</a:t>
            </a:r>
          </a:p>
          <a:p>
            <a:pPr marL="457200" marR="0" lvl="1" indent="0">
              <a:lnSpc>
                <a:spcPct val="107000"/>
              </a:lnSpc>
              <a:spcBef>
                <a:spcPts val="0"/>
              </a:spcBef>
              <a:spcAft>
                <a:spcPts val="800"/>
              </a:spcAft>
              <a:buNone/>
            </a:pPr>
            <a:r>
              <a:rPr lang="en-US" dirty="0">
                <a:effectLst/>
                <a:latin typeface="Calibri"/>
                <a:ea typeface="Calibri"/>
                <a:cs typeface="Times New Roman"/>
              </a:rPr>
              <a:t>[ ] Calculate the subtotal for revenues and gains</a:t>
            </a:r>
          </a:p>
          <a:p>
            <a:pPr marL="457200" marR="0" lvl="1" indent="0">
              <a:lnSpc>
                <a:spcPct val="107000"/>
              </a:lnSpc>
              <a:spcBef>
                <a:spcPts val="0"/>
              </a:spcBef>
              <a:spcAft>
                <a:spcPts val="800"/>
              </a:spcAft>
              <a:buNone/>
            </a:pPr>
            <a:r>
              <a:rPr lang="en-US" dirty="0">
                <a:effectLst/>
                <a:latin typeface="Calibri"/>
                <a:ea typeface="Calibri"/>
                <a:cs typeface="Times New Roman"/>
              </a:rPr>
              <a:t>[ ] Calculate the subtotal for expenses and losses</a:t>
            </a:r>
          </a:p>
          <a:p>
            <a:pPr marL="457200" marR="0" lvl="1" indent="0">
              <a:lnSpc>
                <a:spcPct val="107000"/>
              </a:lnSpc>
              <a:spcBef>
                <a:spcPts val="0"/>
              </a:spcBef>
              <a:spcAft>
                <a:spcPts val="800"/>
              </a:spcAft>
              <a:buNone/>
            </a:pPr>
            <a:r>
              <a:rPr lang="en-US" dirty="0">
                <a:effectLst/>
                <a:latin typeface="Calibri"/>
                <a:ea typeface="Calibri"/>
                <a:cs typeface="Times New Roman"/>
              </a:rPr>
              <a:t>[ ] Calculate net income (revenue - expenses) or net loss (expenses &gt; revenue)</a:t>
            </a:r>
          </a:p>
          <a:p>
            <a:pPr marL="457200" marR="0" lvl="1" indent="0">
              <a:lnSpc>
                <a:spcPct val="107000"/>
              </a:lnSpc>
              <a:spcBef>
                <a:spcPts val="0"/>
              </a:spcBef>
              <a:spcAft>
                <a:spcPts val="800"/>
              </a:spcAft>
              <a:buNone/>
            </a:pPr>
            <a:r>
              <a:rPr lang="en-US" dirty="0">
                <a:effectLst/>
                <a:latin typeface="Calibri"/>
                <a:ea typeface="Calibri"/>
                <a:cs typeface="Times New Roman"/>
              </a:rPr>
              <a:t>[ ] Record net income/loss on the appropriate side to balance the columns</a:t>
            </a:r>
          </a:p>
          <a:p>
            <a:pPr marL="0" indent="0">
              <a:buNone/>
            </a:pPr>
            <a:endParaRPr lang="en-US" dirty="0"/>
          </a:p>
        </p:txBody>
      </p:sp>
    </p:spTree>
    <p:extLst>
      <p:ext uri="{BB962C8B-B14F-4D97-AF65-F5344CB8AC3E}">
        <p14:creationId xmlns:p14="http://schemas.microsoft.com/office/powerpoint/2010/main" val="4037191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BA7C4-6369-493B-A690-7F67890F02C7}"/>
              </a:ext>
            </a:extLst>
          </p:cNvPr>
          <p:cNvSpPr>
            <a:spLocks noGrp="1"/>
          </p:cNvSpPr>
          <p:nvPr>
            <p:ph type="title"/>
          </p:nvPr>
        </p:nvSpPr>
        <p:spPr>
          <a:xfrm>
            <a:off x="838200" y="365126"/>
            <a:ext cx="10515600" cy="1025136"/>
          </a:xfrm>
        </p:spPr>
        <p:txBody>
          <a:bodyPr>
            <a:normAutofit fontScale="90000"/>
          </a:bodyPr>
          <a:lstStyle/>
          <a:p>
            <a:r>
              <a:rPr lang="en-US" dirty="0"/>
              <a:t>Generate high-quality written content in various formats</a:t>
            </a:r>
          </a:p>
        </p:txBody>
      </p:sp>
      <p:sp>
        <p:nvSpPr>
          <p:cNvPr id="3" name="Content Placeholder 2">
            <a:extLst>
              <a:ext uri="{FF2B5EF4-FFF2-40B4-BE49-F238E27FC236}">
                <a16:creationId xmlns:a16="http://schemas.microsoft.com/office/drawing/2014/main" id="{DB44922A-3B41-433A-B514-9117DDB77051}"/>
              </a:ext>
            </a:extLst>
          </p:cNvPr>
          <p:cNvSpPr>
            <a:spLocks noGrp="1"/>
          </p:cNvSpPr>
          <p:nvPr>
            <p:ph idx="1"/>
          </p:nvPr>
        </p:nvSpPr>
        <p:spPr>
          <a:xfrm>
            <a:off x="838200" y="1520890"/>
            <a:ext cx="10515600" cy="4971984"/>
          </a:xfrm>
        </p:spPr>
        <p:txBody>
          <a:bodyPr vert="horz" lIns="91440" tIns="45720" rIns="91440" bIns="45720" rtlCol="0" anchor="t">
            <a:normAutofit fontScale="92500"/>
          </a:bodyPr>
          <a:lstStyle/>
          <a:p>
            <a:r>
              <a:rPr lang="en-US" dirty="0"/>
              <a:t>Challenge: Providing guidance as students read a chapter, try to identify what is important, and summarize information</a:t>
            </a:r>
          </a:p>
          <a:p>
            <a:r>
              <a:rPr lang="en-US" dirty="0"/>
              <a:t>Example: Chapter on Fraud, Internal Control and Cash – Where to begin?</a:t>
            </a:r>
          </a:p>
          <a:p>
            <a:r>
              <a:rPr lang="en-US" dirty="0"/>
              <a:t>Prompt:</a:t>
            </a:r>
          </a:p>
          <a:p>
            <a:pPr lvl="1"/>
            <a:r>
              <a:rPr lang="en-US" b="0" i="0" dirty="0">
                <a:solidFill>
                  <a:srgbClr val="141413"/>
                </a:solidFill>
                <a:effectLst/>
                <a:latin typeface="Calibri"/>
                <a:ea typeface="Calibri"/>
                <a:cs typeface="Calibri"/>
              </a:rPr>
              <a:t>prepare a basic overview of how to reconcile petty cash followed by a basic petty cash reconciliation problem</a:t>
            </a:r>
            <a:r>
              <a:rPr lang="en-US" dirty="0">
                <a:solidFill>
                  <a:srgbClr val="141413"/>
                </a:solidFill>
                <a:latin typeface="Calibri"/>
                <a:ea typeface="Calibri"/>
                <a:cs typeface="Calibri"/>
              </a:rPr>
              <a:t>; </a:t>
            </a:r>
            <a:r>
              <a:rPr lang="en-US" b="0" i="0" dirty="0">
                <a:solidFill>
                  <a:srgbClr val="141413"/>
                </a:solidFill>
                <a:effectLst/>
                <a:latin typeface="Calibri"/>
                <a:ea typeface="Calibri"/>
                <a:cs typeface="Calibri"/>
              </a:rPr>
              <a:t>create a </a:t>
            </a:r>
            <a:r>
              <a:rPr lang="en-US" dirty="0">
                <a:solidFill>
                  <a:srgbClr val="141413"/>
                </a:solidFill>
                <a:latin typeface="Calibri"/>
                <a:ea typeface="Calibri"/>
                <a:cs typeface="Calibri"/>
              </a:rPr>
              <a:t>P</a:t>
            </a:r>
            <a:r>
              <a:rPr lang="en-US" b="0" i="0" dirty="0">
                <a:solidFill>
                  <a:srgbClr val="141413"/>
                </a:solidFill>
                <a:effectLst/>
                <a:latin typeface="Calibri"/>
                <a:ea typeface="Calibri"/>
                <a:cs typeface="Calibri"/>
              </a:rPr>
              <a:t>owerPoint presentation for this topic</a:t>
            </a:r>
          </a:p>
          <a:p>
            <a:pPr lvl="1"/>
            <a:r>
              <a:rPr lang="en-US" b="0" i="0" dirty="0">
                <a:solidFill>
                  <a:srgbClr val="141413"/>
                </a:solidFill>
                <a:effectLst/>
                <a:latin typeface="Calibri"/>
                <a:ea typeface="Calibri"/>
                <a:cs typeface="Calibri"/>
              </a:rPr>
              <a:t>create a case study related to fraud, internal control, and cash control that is appropriate for an introductory accounting course</a:t>
            </a:r>
            <a:r>
              <a:rPr lang="en-US" dirty="0">
                <a:solidFill>
                  <a:srgbClr val="141413"/>
                </a:solidFill>
                <a:latin typeface="Calibri"/>
                <a:ea typeface="Calibri"/>
                <a:cs typeface="Calibri"/>
              </a:rPr>
              <a:t>; elaborate on the fraud triangle and on internal control principles; provide an overview of cash controls</a:t>
            </a:r>
          </a:p>
          <a:p>
            <a:pPr lvl="1"/>
            <a:r>
              <a:rPr lang="en-US" dirty="0"/>
              <a:t>Create a practical problem for a student to perform a bank account reconciliation</a:t>
            </a:r>
            <a:br>
              <a:rPr lang="en-US" dirty="0"/>
            </a:br>
            <a:r>
              <a:rPr lang="en-US" dirty="0"/>
              <a:t>before the case information, add a basic outline for a bank reconciliation</a:t>
            </a:r>
            <a:br>
              <a:rPr lang="en-US" dirty="0"/>
            </a:br>
            <a:r>
              <a:rPr lang="en-US" dirty="0"/>
              <a:t>a</a:t>
            </a:r>
            <a:r>
              <a:rPr lang="en-US" b="0" i="0" dirty="0">
                <a:solidFill>
                  <a:srgbClr val="141413"/>
                </a:solidFill>
                <a:effectLst/>
                <a:latin typeface="Calibri"/>
                <a:ea typeface="Calibri"/>
                <a:cs typeface="Calibri"/>
              </a:rPr>
              <a:t>dd an example problem with the solution before the exercise and provide instructor solutions for the exercise</a:t>
            </a:r>
            <a:endParaRPr lang="en-US" dirty="0">
              <a:latin typeface="Calibri"/>
              <a:ea typeface="Calibri"/>
              <a:cs typeface="Calibri"/>
            </a:endParaRPr>
          </a:p>
          <a:p>
            <a:endParaRPr lang="en-US" dirty="0"/>
          </a:p>
          <a:p>
            <a:endParaRPr lang="en-US" dirty="0"/>
          </a:p>
        </p:txBody>
      </p:sp>
    </p:spTree>
    <p:extLst>
      <p:ext uri="{BB962C8B-B14F-4D97-AF65-F5344CB8AC3E}">
        <p14:creationId xmlns:p14="http://schemas.microsoft.com/office/powerpoint/2010/main" val="3219750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4E88-67D6-4DD1-B9F0-CC56A53A67B1}"/>
              </a:ext>
            </a:extLst>
          </p:cNvPr>
          <p:cNvSpPr>
            <a:spLocks noGrp="1"/>
          </p:cNvSpPr>
          <p:nvPr>
            <p:ph type="title"/>
          </p:nvPr>
        </p:nvSpPr>
        <p:spPr/>
        <p:txBody>
          <a:bodyPr/>
          <a:lstStyle/>
          <a:p>
            <a:r>
              <a:rPr lang="en-US" dirty="0"/>
              <a:t>Example Structured Content: Petty Cash</a:t>
            </a:r>
          </a:p>
        </p:txBody>
      </p:sp>
      <p:sp>
        <p:nvSpPr>
          <p:cNvPr id="3" name="Content Placeholder 2">
            <a:extLst>
              <a:ext uri="{FF2B5EF4-FFF2-40B4-BE49-F238E27FC236}">
                <a16:creationId xmlns:a16="http://schemas.microsoft.com/office/drawing/2014/main" id="{D42B7611-2C30-4629-84A4-34F82EBFD6DC}"/>
              </a:ext>
            </a:extLst>
          </p:cNvPr>
          <p:cNvSpPr>
            <a:spLocks noGrp="1"/>
          </p:cNvSpPr>
          <p:nvPr>
            <p:ph idx="1"/>
          </p:nvPr>
        </p:nvSpPr>
        <p:spPr/>
        <p:txBody>
          <a:bodyPr>
            <a:normAutofit fontScale="92500" lnSpcReduction="20000"/>
          </a:bodyPr>
          <a:lstStyle/>
          <a:p>
            <a:pPr marL="0" indent="0">
              <a:buNone/>
            </a:pPr>
            <a:r>
              <a:rPr lang="en-US" b="1" dirty="0"/>
              <a:t>Petty Cash Reconciliation Overview</a:t>
            </a:r>
          </a:p>
          <a:p>
            <a:pPr marL="0" indent="0">
              <a:buNone/>
            </a:pPr>
            <a:r>
              <a:rPr lang="en-US" dirty="0"/>
              <a:t>Petty cash is a small amount of cash kept on hand for minor expenses. Reconciling petty cash ensures the cash on hand matches your records. Here's how to do it:</a:t>
            </a:r>
          </a:p>
          <a:p>
            <a:pPr marL="0" indent="0">
              <a:buNone/>
            </a:pPr>
            <a:r>
              <a:rPr lang="en-US" b="1" dirty="0"/>
              <a:t>Basic Petty Cash Reconciliation Process</a:t>
            </a:r>
          </a:p>
          <a:p>
            <a:pPr marL="457200" lvl="1" indent="0">
              <a:buNone/>
            </a:pPr>
            <a:r>
              <a:rPr lang="en-US" b="1" dirty="0"/>
              <a:t>Establish the starting balance</a:t>
            </a:r>
            <a:r>
              <a:rPr lang="en-US" dirty="0"/>
              <a:t> - Begin with your initial petty cash fund amount</a:t>
            </a:r>
          </a:p>
          <a:p>
            <a:pPr marL="457200" lvl="1" indent="0">
              <a:buNone/>
            </a:pPr>
            <a:r>
              <a:rPr lang="en-US" b="1" dirty="0"/>
              <a:t>Collect all receipts</a:t>
            </a:r>
            <a:r>
              <a:rPr lang="en-US" dirty="0"/>
              <a:t> - Gather receipts for all petty cash expenditures</a:t>
            </a:r>
          </a:p>
          <a:p>
            <a:pPr marL="457200" lvl="1" indent="0">
              <a:buNone/>
            </a:pPr>
            <a:r>
              <a:rPr lang="en-US" b="1" dirty="0"/>
              <a:t>Count the remaining cash</a:t>
            </a:r>
            <a:r>
              <a:rPr lang="en-US" dirty="0"/>
              <a:t> - Count all cash currently in the petty cash drawer/box</a:t>
            </a:r>
          </a:p>
          <a:p>
            <a:pPr marL="457200" lvl="1" indent="0">
              <a:buNone/>
            </a:pPr>
            <a:r>
              <a:rPr lang="en-US" b="1" dirty="0"/>
              <a:t>Complete the reconciliation formula</a:t>
            </a:r>
            <a:r>
              <a:rPr lang="en-US" dirty="0"/>
              <a:t>: Starting balance - Total expenses (from receipts) = Expected cash on hand</a:t>
            </a:r>
          </a:p>
          <a:p>
            <a:pPr marL="457200" lvl="1" indent="0">
              <a:buNone/>
            </a:pPr>
            <a:r>
              <a:rPr lang="en-US" b="1" dirty="0"/>
              <a:t>Compare</a:t>
            </a:r>
            <a:r>
              <a:rPr lang="en-US" dirty="0"/>
              <a:t> the expected cash amount with the actual cash counted</a:t>
            </a:r>
          </a:p>
          <a:p>
            <a:pPr marL="457200" lvl="1" indent="0">
              <a:buNone/>
            </a:pPr>
            <a:r>
              <a:rPr lang="en-US" b="1" dirty="0"/>
              <a:t>Investigate discrepancies</a:t>
            </a:r>
            <a:r>
              <a:rPr lang="en-US" dirty="0"/>
              <a:t> if the amounts don't match</a:t>
            </a:r>
          </a:p>
          <a:p>
            <a:pPr marL="457200" lvl="1" indent="0">
              <a:buNone/>
            </a:pPr>
            <a:r>
              <a:rPr lang="en-US" b="1" dirty="0"/>
              <a:t>Replenish</a:t>
            </a:r>
            <a:r>
              <a:rPr lang="en-US" dirty="0"/>
              <a:t> the fund back to the starting balance if needed</a:t>
            </a:r>
          </a:p>
          <a:p>
            <a:pPr marL="0" indent="0">
              <a:buNone/>
            </a:pPr>
            <a:endParaRPr lang="en-US" dirty="0"/>
          </a:p>
        </p:txBody>
      </p:sp>
    </p:spTree>
    <p:extLst>
      <p:ext uri="{BB962C8B-B14F-4D97-AF65-F5344CB8AC3E}">
        <p14:creationId xmlns:p14="http://schemas.microsoft.com/office/powerpoint/2010/main" val="2062106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66CA8-3229-4BD2-89C9-FCB4886D93BE}"/>
              </a:ext>
            </a:extLst>
          </p:cNvPr>
          <p:cNvSpPr>
            <a:spLocks noGrp="1"/>
          </p:cNvSpPr>
          <p:nvPr>
            <p:ph type="title"/>
          </p:nvPr>
        </p:nvSpPr>
        <p:spPr>
          <a:xfrm>
            <a:off x="625151" y="365125"/>
            <a:ext cx="10851501" cy="1325563"/>
          </a:xfrm>
        </p:spPr>
        <p:txBody>
          <a:bodyPr/>
          <a:lstStyle/>
          <a:p>
            <a:r>
              <a:rPr lang="en-US" dirty="0"/>
              <a:t>Example Structured Content: Petty Cash – </a:t>
            </a:r>
            <a:r>
              <a:rPr lang="en-US" dirty="0" err="1"/>
              <a:t>con’t</a:t>
            </a:r>
            <a:endParaRPr lang="en-US" dirty="0"/>
          </a:p>
        </p:txBody>
      </p:sp>
      <p:sp>
        <p:nvSpPr>
          <p:cNvPr id="3" name="Content Placeholder 2">
            <a:extLst>
              <a:ext uri="{FF2B5EF4-FFF2-40B4-BE49-F238E27FC236}">
                <a16:creationId xmlns:a16="http://schemas.microsoft.com/office/drawing/2014/main" id="{51788DF2-5D9A-4038-B65B-267C69B22C8E}"/>
              </a:ext>
            </a:extLst>
          </p:cNvPr>
          <p:cNvSpPr>
            <a:spLocks noGrp="1"/>
          </p:cNvSpPr>
          <p:nvPr>
            <p:ph idx="1"/>
          </p:nvPr>
        </p:nvSpPr>
        <p:spPr/>
        <p:txBody>
          <a:bodyPr>
            <a:normAutofit fontScale="85000" lnSpcReduction="20000"/>
          </a:bodyPr>
          <a:lstStyle/>
          <a:p>
            <a:r>
              <a:rPr lang="en-US" b="1" dirty="0"/>
              <a:t>Sample Petty Cash Reconciliation Problem</a:t>
            </a:r>
          </a:p>
          <a:p>
            <a:pPr marL="457200" lvl="1" indent="0">
              <a:buNone/>
            </a:pPr>
            <a:r>
              <a:rPr lang="en-US" dirty="0"/>
              <a:t>Let's work through a basic reconciliation example:</a:t>
            </a:r>
          </a:p>
          <a:p>
            <a:pPr marL="457200" lvl="1" indent="0">
              <a:buNone/>
            </a:pPr>
            <a:r>
              <a:rPr lang="en-US" dirty="0"/>
              <a:t>Your company maintains a petty cash fund with a standard balance of $200. You need to reconcile the fund at month-end. Here's what you find:</a:t>
            </a:r>
          </a:p>
          <a:p>
            <a:pPr lvl="1"/>
            <a:r>
              <a:rPr lang="en-US" dirty="0"/>
              <a:t>Starting balance: $200.00</a:t>
            </a:r>
          </a:p>
          <a:p>
            <a:pPr lvl="1"/>
            <a:r>
              <a:rPr lang="en-US" dirty="0"/>
              <a:t>Receipts collected: </a:t>
            </a:r>
          </a:p>
          <a:p>
            <a:pPr marL="1200150" lvl="2" indent="-285750"/>
            <a:r>
              <a:rPr lang="en-US" dirty="0"/>
              <a:t>Office supplies: $24.75</a:t>
            </a:r>
          </a:p>
          <a:p>
            <a:pPr marL="1200150" lvl="2" indent="-285750"/>
            <a:r>
              <a:rPr lang="en-US" dirty="0"/>
              <a:t>Coffee for meeting: $18.50</a:t>
            </a:r>
          </a:p>
          <a:p>
            <a:pPr marL="1200150" lvl="2" indent="-285750"/>
            <a:r>
              <a:rPr lang="en-US" dirty="0"/>
              <a:t>Parking fees: $12.00</a:t>
            </a:r>
          </a:p>
          <a:p>
            <a:pPr marL="1200150" lvl="2" indent="-285750"/>
            <a:r>
              <a:rPr lang="en-US" dirty="0"/>
              <a:t>Postage: $11.25</a:t>
            </a:r>
          </a:p>
          <a:p>
            <a:pPr lvl="1"/>
            <a:r>
              <a:rPr lang="en-US" dirty="0"/>
              <a:t>Cash remaining in the drawer: $131.80</a:t>
            </a:r>
          </a:p>
          <a:p>
            <a:r>
              <a:rPr lang="en-US" b="1" dirty="0"/>
              <a:t>Followed by the reconciliation steps and solutions.</a:t>
            </a:r>
          </a:p>
          <a:p>
            <a:r>
              <a:rPr lang="en-US" b="1" dirty="0"/>
              <a:t>Students are provided with a problem to complete on their own</a:t>
            </a:r>
          </a:p>
          <a:p>
            <a:r>
              <a:rPr lang="en-US" b="1" dirty="0"/>
              <a:t>Instructor solutions are provided for review during class or distribution to students</a:t>
            </a:r>
            <a:endParaRPr lang="en-US" dirty="0"/>
          </a:p>
        </p:txBody>
      </p:sp>
    </p:spTree>
    <p:extLst>
      <p:ext uri="{BB962C8B-B14F-4D97-AF65-F5344CB8AC3E}">
        <p14:creationId xmlns:p14="http://schemas.microsoft.com/office/powerpoint/2010/main" val="2976960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EA309-F2B4-4341-AD21-4EA4D5E21237}"/>
              </a:ext>
            </a:extLst>
          </p:cNvPr>
          <p:cNvSpPr>
            <a:spLocks noGrp="1"/>
          </p:cNvSpPr>
          <p:nvPr>
            <p:ph type="title"/>
          </p:nvPr>
        </p:nvSpPr>
        <p:spPr/>
        <p:txBody>
          <a:bodyPr/>
          <a:lstStyle/>
          <a:p>
            <a:r>
              <a:rPr kumimoji="0" lang="en-US" altLang="en-US" sz="4400" b="0" i="0" u="none" strike="noStrike" cap="none" normalizeH="0" baseline="0" dirty="0">
                <a:ln>
                  <a:noFill/>
                </a:ln>
                <a:solidFill>
                  <a:schemeClr val="tx1"/>
                </a:solidFill>
                <a:effectLst/>
              </a:rPr>
              <a:t>Explain complex concepts in accessible ways </a:t>
            </a:r>
            <a:endParaRPr lang="en-US" dirty="0"/>
          </a:p>
        </p:txBody>
      </p:sp>
      <p:sp>
        <p:nvSpPr>
          <p:cNvPr id="3" name="Content Placeholder 2">
            <a:extLst>
              <a:ext uri="{FF2B5EF4-FFF2-40B4-BE49-F238E27FC236}">
                <a16:creationId xmlns:a16="http://schemas.microsoft.com/office/drawing/2014/main" id="{470A5A87-47A3-4214-9BAD-252A2B24BC64}"/>
              </a:ext>
            </a:extLst>
          </p:cNvPr>
          <p:cNvSpPr>
            <a:spLocks noGrp="1"/>
          </p:cNvSpPr>
          <p:nvPr>
            <p:ph idx="1"/>
          </p:nvPr>
        </p:nvSpPr>
        <p:spPr/>
        <p:txBody>
          <a:bodyPr/>
          <a:lstStyle/>
          <a:p>
            <a:r>
              <a:rPr lang="en-US" dirty="0"/>
              <a:t>Challenge: Explaining accounting concepts to students in an introductory accounting classes</a:t>
            </a:r>
          </a:p>
          <a:p>
            <a:r>
              <a:rPr lang="en-US" dirty="0"/>
              <a:t>Example: Helping students to understand bond structure, interest rates, and pricing</a:t>
            </a:r>
          </a:p>
          <a:p>
            <a:r>
              <a:rPr lang="en-US" dirty="0"/>
              <a:t>Prompt: Explain bond pricing in simple terms for an introductory accounting class</a:t>
            </a:r>
          </a:p>
          <a:p>
            <a:endParaRPr lang="en-US" dirty="0"/>
          </a:p>
        </p:txBody>
      </p:sp>
    </p:spTree>
    <p:extLst>
      <p:ext uri="{BB962C8B-B14F-4D97-AF65-F5344CB8AC3E}">
        <p14:creationId xmlns:p14="http://schemas.microsoft.com/office/powerpoint/2010/main" val="4082529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5AE9-33E6-4200-8D56-25566F4CB39C}"/>
              </a:ext>
            </a:extLst>
          </p:cNvPr>
          <p:cNvSpPr>
            <a:spLocks noGrp="1"/>
          </p:cNvSpPr>
          <p:nvPr>
            <p:ph type="title"/>
          </p:nvPr>
        </p:nvSpPr>
        <p:spPr>
          <a:xfrm>
            <a:off x="838200" y="365126"/>
            <a:ext cx="10515600" cy="745218"/>
          </a:xfrm>
        </p:spPr>
        <p:txBody>
          <a:bodyPr/>
          <a:lstStyle/>
          <a:p>
            <a:r>
              <a:rPr lang="en-US" dirty="0"/>
              <a:t>Example: Complex Concept</a:t>
            </a:r>
          </a:p>
        </p:txBody>
      </p:sp>
      <p:sp>
        <p:nvSpPr>
          <p:cNvPr id="3" name="Content Placeholder 2">
            <a:extLst>
              <a:ext uri="{FF2B5EF4-FFF2-40B4-BE49-F238E27FC236}">
                <a16:creationId xmlns:a16="http://schemas.microsoft.com/office/drawing/2014/main" id="{96D43660-74A1-418F-BB79-60C158447A2A}"/>
              </a:ext>
            </a:extLst>
          </p:cNvPr>
          <p:cNvSpPr>
            <a:spLocks noGrp="1"/>
          </p:cNvSpPr>
          <p:nvPr>
            <p:ph idx="1"/>
          </p:nvPr>
        </p:nvSpPr>
        <p:spPr/>
        <p:txBody>
          <a:bodyPr/>
          <a:lstStyle/>
          <a:p>
            <a:pPr marL="0" marR="0" indent="0">
              <a:buNone/>
            </a:pPr>
            <a:r>
              <a:rPr lang="en-US" sz="2000" b="1" dirty="0">
                <a:effectLst/>
                <a:ea typeface="Times New Roman" panose="02020603050405020304" pitchFamily="18" charset="0"/>
              </a:rPr>
              <a:t>Introductory Information:</a:t>
            </a:r>
          </a:p>
          <a:p>
            <a:pPr marL="0" marR="0" indent="0">
              <a:buNone/>
            </a:pPr>
            <a:r>
              <a:rPr lang="en-US" sz="2000" b="1" dirty="0">
                <a:effectLst/>
                <a:ea typeface="Times New Roman" panose="02020603050405020304" pitchFamily="18" charset="0"/>
              </a:rPr>
              <a:t>How Bonds Are Priced</a:t>
            </a:r>
          </a:p>
          <a:p>
            <a:pPr marL="0" marR="0" indent="0">
              <a:buNone/>
            </a:pPr>
            <a:r>
              <a:rPr lang="en-US" sz="2000" dirty="0">
                <a:effectLst/>
                <a:ea typeface="Times New Roman" panose="02020603050405020304" pitchFamily="18" charset="0"/>
              </a:rPr>
              <a:t>Bond pricing comes down to the relationship between three key elements:</a:t>
            </a:r>
          </a:p>
          <a:p>
            <a:pPr marL="0" marR="0" indent="0">
              <a:lnSpc>
                <a:spcPct val="107000"/>
              </a:lnSpc>
              <a:spcBef>
                <a:spcPts val="200"/>
              </a:spcBef>
              <a:spcAft>
                <a:spcPts val="0"/>
              </a:spcAft>
              <a:buNone/>
            </a:pPr>
            <a:r>
              <a:rPr lang="en-US" sz="2000" b="1" dirty="0">
                <a:solidFill>
                  <a:srgbClr val="1F3763"/>
                </a:solidFill>
                <a:effectLst/>
                <a:ea typeface="Times New Roman" panose="02020603050405020304" pitchFamily="18" charset="0"/>
                <a:cs typeface="Times New Roman" panose="02020603050405020304" pitchFamily="18" charset="0"/>
              </a:rPr>
              <a:t>1. Face Value</a:t>
            </a:r>
          </a:p>
          <a:p>
            <a:pPr marL="0" marR="0" indent="0">
              <a:buNone/>
            </a:pPr>
            <a:r>
              <a:rPr lang="en-US" sz="2000" dirty="0">
                <a:effectLst/>
                <a:ea typeface="Times New Roman" panose="02020603050405020304" pitchFamily="18" charset="0"/>
              </a:rPr>
              <a:t>This is the amount printed on the bond (like $1,000) that will be paid back at maturity.</a:t>
            </a:r>
          </a:p>
          <a:p>
            <a:pPr marL="0" marR="0" indent="0">
              <a:lnSpc>
                <a:spcPct val="107000"/>
              </a:lnSpc>
              <a:spcBef>
                <a:spcPts val="200"/>
              </a:spcBef>
              <a:spcAft>
                <a:spcPts val="0"/>
              </a:spcAft>
              <a:buNone/>
            </a:pPr>
            <a:r>
              <a:rPr lang="en-US" sz="2000" b="1" dirty="0">
                <a:solidFill>
                  <a:srgbClr val="1F3763"/>
                </a:solidFill>
                <a:effectLst/>
                <a:ea typeface="Times New Roman" panose="02020603050405020304" pitchFamily="18" charset="0"/>
                <a:cs typeface="Times New Roman" panose="02020603050405020304" pitchFamily="18" charset="0"/>
              </a:rPr>
              <a:t>2. Coupon Rate</a:t>
            </a:r>
          </a:p>
          <a:p>
            <a:pPr marL="0" marR="0" indent="0">
              <a:buNone/>
            </a:pPr>
            <a:r>
              <a:rPr lang="en-US" sz="2000" dirty="0">
                <a:effectLst/>
                <a:ea typeface="Times New Roman" panose="02020603050405020304" pitchFamily="18" charset="0"/>
              </a:rPr>
              <a:t>This is the annual interest rate the bond pays, expressed as a percentage of face value. If a $1,000 bond has a 5% coupon rate, it pays $50 in interest each year.</a:t>
            </a:r>
          </a:p>
          <a:p>
            <a:pPr marL="0" marR="0" indent="0">
              <a:lnSpc>
                <a:spcPct val="107000"/>
              </a:lnSpc>
              <a:spcBef>
                <a:spcPts val="200"/>
              </a:spcBef>
              <a:spcAft>
                <a:spcPts val="0"/>
              </a:spcAft>
              <a:buNone/>
            </a:pPr>
            <a:r>
              <a:rPr lang="en-US" sz="2000" b="1" dirty="0">
                <a:solidFill>
                  <a:srgbClr val="1F3763"/>
                </a:solidFill>
                <a:effectLst/>
                <a:ea typeface="Times New Roman" panose="02020603050405020304" pitchFamily="18" charset="0"/>
                <a:cs typeface="Times New Roman" panose="02020603050405020304" pitchFamily="18" charset="0"/>
              </a:rPr>
              <a:t>3. Market Interest Rate</a:t>
            </a:r>
          </a:p>
          <a:p>
            <a:pPr marL="0" marR="0" indent="0">
              <a:buNone/>
            </a:pPr>
            <a:r>
              <a:rPr lang="en-US" sz="2000" dirty="0">
                <a:effectLst/>
                <a:ea typeface="Times New Roman" panose="02020603050405020304" pitchFamily="18" charset="0"/>
              </a:rPr>
              <a:t>This is the current rate investors expect to earn on similar investments. It constantly changes based on economic conditions.</a:t>
            </a:r>
          </a:p>
          <a:p>
            <a:endParaRPr lang="en-US" dirty="0"/>
          </a:p>
        </p:txBody>
      </p:sp>
    </p:spTree>
    <p:extLst>
      <p:ext uri="{BB962C8B-B14F-4D97-AF65-F5344CB8AC3E}">
        <p14:creationId xmlns:p14="http://schemas.microsoft.com/office/powerpoint/2010/main" val="772521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7575D-C566-401A-BAEA-C345EE09F27C}"/>
              </a:ext>
            </a:extLst>
          </p:cNvPr>
          <p:cNvSpPr>
            <a:spLocks noGrp="1"/>
          </p:cNvSpPr>
          <p:nvPr>
            <p:ph type="title"/>
          </p:nvPr>
        </p:nvSpPr>
        <p:spPr/>
        <p:txBody>
          <a:bodyPr/>
          <a:lstStyle/>
          <a:p>
            <a:r>
              <a:rPr lang="en-US" dirty="0"/>
              <a:t>What is Generative AI?</a:t>
            </a:r>
          </a:p>
        </p:txBody>
      </p:sp>
      <p:sp>
        <p:nvSpPr>
          <p:cNvPr id="3" name="Content Placeholder 2">
            <a:extLst>
              <a:ext uri="{FF2B5EF4-FFF2-40B4-BE49-F238E27FC236}">
                <a16:creationId xmlns:a16="http://schemas.microsoft.com/office/drawing/2014/main" id="{D8A3E57F-4139-40BE-9C25-77C42AC9755B}"/>
              </a:ext>
            </a:extLst>
          </p:cNvPr>
          <p:cNvSpPr>
            <a:spLocks noGrp="1"/>
          </p:cNvSpPr>
          <p:nvPr>
            <p:ph idx="1"/>
          </p:nvPr>
        </p:nvSpPr>
        <p:spPr>
          <a:xfrm>
            <a:off x="838200" y="1690688"/>
            <a:ext cx="10515600" cy="4486275"/>
          </a:xfrm>
        </p:spPr>
        <p:txBody>
          <a:bodyPr/>
          <a:lstStyle/>
          <a:p>
            <a:pPr marL="0" marR="0" indent="0">
              <a:lnSpc>
                <a:spcPct val="107000"/>
              </a:lnSpc>
              <a:spcBef>
                <a:spcPts val="0"/>
              </a:spcBef>
              <a:spcAft>
                <a:spcPts val="800"/>
              </a:spcAft>
              <a:buNone/>
            </a:pPr>
            <a:r>
              <a:rPr lang="en-US" sz="2000" dirty="0">
                <a:effectLst/>
                <a:ea typeface="Times New Roman" panose="02020603050405020304" pitchFamily="18" charset="0"/>
                <a:cs typeface="Times New Roman" panose="02020603050405020304" pitchFamily="18" charset="0"/>
              </a:rPr>
              <a:t>Generative AI refers to artificial intelligence systems that can create new content rather than simply analyzing or classifying existing data. These systems learn patterns from training data and then generate novel outputs that reflect those patterns while introducing variations.</a:t>
            </a:r>
          </a:p>
          <a:p>
            <a:pPr marL="0" marR="0" indent="0">
              <a:lnSpc>
                <a:spcPct val="107000"/>
              </a:lnSpc>
              <a:spcBef>
                <a:spcPts val="0"/>
              </a:spcBef>
              <a:spcAft>
                <a:spcPts val="800"/>
              </a:spcAft>
              <a:buNone/>
            </a:pPr>
            <a:endParaRPr lang="en-US" sz="20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000" dirty="0">
                <a:effectLst/>
                <a:ea typeface="Times New Roman" panose="02020603050405020304" pitchFamily="18" charset="0"/>
                <a:cs typeface="Times New Roman" panose="02020603050405020304" pitchFamily="18" charset="0"/>
              </a:rPr>
              <a:t>The most notable examples include:</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dirty="0">
                <a:effectLst/>
                <a:ea typeface="Times New Roman" panose="02020603050405020304" pitchFamily="18" charset="0"/>
                <a:cs typeface="Times New Roman" panose="02020603050405020304" pitchFamily="18" charset="0"/>
              </a:rPr>
              <a:t>Large Language Models (LLMs) that generate text</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dirty="0">
                <a:effectLst/>
                <a:ea typeface="Times New Roman" panose="02020603050405020304" pitchFamily="18" charset="0"/>
                <a:cs typeface="Times New Roman" panose="02020603050405020304" pitchFamily="18" charset="0"/>
              </a:rPr>
              <a:t>Image generation models like DALL-E, </a:t>
            </a:r>
            <a:r>
              <a:rPr lang="en-US" sz="2000" dirty="0" err="1">
                <a:effectLst/>
                <a:ea typeface="Times New Roman" panose="02020603050405020304" pitchFamily="18" charset="0"/>
                <a:cs typeface="Times New Roman" panose="02020603050405020304" pitchFamily="18" charset="0"/>
              </a:rPr>
              <a:t>Midjourney</a:t>
            </a:r>
            <a:r>
              <a:rPr lang="en-US" sz="2000" dirty="0">
                <a:effectLst/>
                <a:ea typeface="Times New Roman" panose="02020603050405020304" pitchFamily="18" charset="0"/>
                <a:cs typeface="Times New Roman" panose="02020603050405020304" pitchFamily="18" charset="0"/>
              </a:rPr>
              <a:t>, and Stable Diffusion</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dirty="0">
                <a:effectLst/>
                <a:ea typeface="Times New Roman" panose="02020603050405020304" pitchFamily="18" charset="0"/>
                <a:cs typeface="Times New Roman" panose="02020603050405020304" pitchFamily="18" charset="0"/>
              </a:rPr>
              <a:t>Audio generation systems for music and speech</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dirty="0">
                <a:effectLst/>
                <a:ea typeface="Times New Roman" panose="02020603050405020304" pitchFamily="18" charset="0"/>
                <a:cs typeface="Times New Roman" panose="02020603050405020304" pitchFamily="18" charset="0"/>
              </a:rPr>
              <a:t>Video generation models</a:t>
            </a:r>
            <a:endParaRPr lang="en-US" sz="20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74982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AD92A-DA7A-415C-B8EC-94B3BBD0A110}"/>
              </a:ext>
            </a:extLst>
          </p:cNvPr>
          <p:cNvSpPr>
            <a:spLocks noGrp="1"/>
          </p:cNvSpPr>
          <p:nvPr>
            <p:ph type="title"/>
          </p:nvPr>
        </p:nvSpPr>
        <p:spPr>
          <a:xfrm>
            <a:off x="838200" y="365125"/>
            <a:ext cx="10515600" cy="735887"/>
          </a:xfrm>
        </p:spPr>
        <p:txBody>
          <a:bodyPr>
            <a:normAutofit/>
          </a:bodyPr>
          <a:lstStyle/>
          <a:p>
            <a:r>
              <a:rPr lang="en-US" dirty="0"/>
              <a:t>Example: Complex Concept, </a:t>
            </a:r>
            <a:r>
              <a:rPr lang="en-US" dirty="0" err="1"/>
              <a:t>con’t</a:t>
            </a:r>
            <a:endParaRPr lang="en-US" dirty="0"/>
          </a:p>
        </p:txBody>
      </p:sp>
      <p:sp>
        <p:nvSpPr>
          <p:cNvPr id="3" name="Content Placeholder 2">
            <a:extLst>
              <a:ext uri="{FF2B5EF4-FFF2-40B4-BE49-F238E27FC236}">
                <a16:creationId xmlns:a16="http://schemas.microsoft.com/office/drawing/2014/main" id="{BFC533BC-896A-4973-9541-66962C0CCB96}"/>
              </a:ext>
            </a:extLst>
          </p:cNvPr>
          <p:cNvSpPr>
            <a:spLocks noGrp="1"/>
          </p:cNvSpPr>
          <p:nvPr>
            <p:ph idx="1"/>
          </p:nvPr>
        </p:nvSpPr>
        <p:spPr>
          <a:xfrm>
            <a:off x="838200" y="1315615"/>
            <a:ext cx="10515600" cy="4861347"/>
          </a:xfrm>
        </p:spPr>
        <p:txBody>
          <a:bodyPr>
            <a:normAutofit/>
          </a:bodyPr>
          <a:lstStyle/>
          <a:p>
            <a:pPr marL="0" marR="0" indent="0">
              <a:buNone/>
            </a:pPr>
            <a:r>
              <a:rPr lang="en-US" sz="2000" b="1" dirty="0">
                <a:effectLst/>
                <a:ea typeface="Times New Roman" panose="02020603050405020304" pitchFamily="18" charset="0"/>
              </a:rPr>
              <a:t>The Basic Pricing Rule</a:t>
            </a:r>
          </a:p>
          <a:p>
            <a:r>
              <a:rPr lang="en-US" sz="2000" b="1" dirty="0">
                <a:effectLst/>
                <a:ea typeface="Times New Roman" panose="02020603050405020304" pitchFamily="18" charset="0"/>
              </a:rPr>
              <a:t>When the market interest rate equals the coupon rate:</a:t>
            </a:r>
            <a:r>
              <a:rPr lang="en-US" sz="2000" dirty="0">
                <a:effectLst/>
                <a:ea typeface="Times New Roman" panose="02020603050405020304" pitchFamily="18" charset="0"/>
              </a:rPr>
              <a:t> The bond sells at face value (par)</a:t>
            </a:r>
          </a:p>
          <a:p>
            <a:r>
              <a:rPr lang="en-US" sz="2000" b="1" dirty="0">
                <a:effectLst/>
                <a:ea typeface="Times New Roman" panose="02020603050405020304" pitchFamily="18" charset="0"/>
              </a:rPr>
              <a:t>When the market interest rate is higher than the coupon rate:</a:t>
            </a:r>
            <a:r>
              <a:rPr lang="en-US" sz="2000" dirty="0">
                <a:effectLst/>
                <a:ea typeface="Times New Roman" panose="02020603050405020304" pitchFamily="18" charset="0"/>
              </a:rPr>
              <a:t> The bond sells at a discount (below face value)</a:t>
            </a:r>
          </a:p>
          <a:p>
            <a:r>
              <a:rPr lang="en-US" sz="2000" b="1" dirty="0">
                <a:effectLst/>
                <a:ea typeface="Times New Roman" panose="02020603050405020304" pitchFamily="18" charset="0"/>
              </a:rPr>
              <a:t>When the market interest rate is lower than the coupon rate:</a:t>
            </a:r>
            <a:r>
              <a:rPr lang="en-US" sz="2000" dirty="0">
                <a:effectLst/>
                <a:ea typeface="Times New Roman" panose="02020603050405020304" pitchFamily="18" charset="0"/>
              </a:rPr>
              <a:t> The bond sells at a premium (above face value)</a:t>
            </a:r>
          </a:p>
          <a:p>
            <a:pPr marL="0" marR="0" indent="0">
              <a:buNone/>
            </a:pPr>
            <a:r>
              <a:rPr lang="en-US" sz="2000" b="1" dirty="0">
                <a:effectLst/>
                <a:ea typeface="Times New Roman" panose="02020603050405020304" pitchFamily="18" charset="0"/>
              </a:rPr>
              <a:t>Why This Makes Sense</a:t>
            </a:r>
          </a:p>
          <a:p>
            <a:pPr marL="0" marR="0" indent="0">
              <a:buNone/>
            </a:pPr>
            <a:r>
              <a:rPr lang="en-US" sz="2000" dirty="0">
                <a:effectLst/>
                <a:ea typeface="Times New Roman" panose="02020603050405020304" pitchFamily="18" charset="0"/>
              </a:rPr>
              <a:t>Imagine you have a choice between:</a:t>
            </a:r>
          </a:p>
          <a:p>
            <a:pPr marL="0" marR="0" lvl="0" indent="0">
              <a:buSzPts val="1000"/>
              <a:buNone/>
              <a:tabLst>
                <a:tab pos="457200" algn="l"/>
              </a:tabLst>
            </a:pPr>
            <a:r>
              <a:rPr lang="en-US" sz="2000" dirty="0">
                <a:effectLst/>
                <a:ea typeface="Times New Roman" panose="02020603050405020304" pitchFamily="18" charset="0"/>
              </a:rPr>
              <a:t>A new bond paying 5% interest and an existing bond paying 3% interest</a:t>
            </a:r>
          </a:p>
          <a:p>
            <a:pPr marL="0" marR="0" indent="0">
              <a:buNone/>
            </a:pPr>
            <a:r>
              <a:rPr lang="en-US" sz="2000" dirty="0">
                <a:effectLst/>
                <a:ea typeface="Times New Roman" panose="02020603050405020304" pitchFamily="18" charset="0"/>
              </a:rPr>
              <a:t>You'd only buy the existing 3% bond if it were cheaper (discounted), because why accept less interest unless you're paying less?</a:t>
            </a:r>
          </a:p>
          <a:p>
            <a:pPr marL="0" marR="0" indent="0">
              <a:buNone/>
            </a:pPr>
            <a:r>
              <a:rPr lang="en-US" sz="2000" dirty="0">
                <a:effectLst/>
                <a:ea typeface="Times New Roman" panose="02020603050405020304" pitchFamily="18" charset="0"/>
              </a:rPr>
              <a:t>Conversely, if a bond pays 7% when new bonds only pay 5%, investors will pay extra (a premium) for that better interest rate.</a:t>
            </a:r>
          </a:p>
          <a:p>
            <a:endParaRPr lang="en-US" dirty="0"/>
          </a:p>
        </p:txBody>
      </p:sp>
    </p:spTree>
    <p:extLst>
      <p:ext uri="{BB962C8B-B14F-4D97-AF65-F5344CB8AC3E}">
        <p14:creationId xmlns:p14="http://schemas.microsoft.com/office/powerpoint/2010/main" val="1071233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69157-1794-4850-B661-CF966BE4FF3A}"/>
              </a:ext>
            </a:extLst>
          </p:cNvPr>
          <p:cNvSpPr>
            <a:spLocks noGrp="1"/>
          </p:cNvSpPr>
          <p:nvPr>
            <p:ph type="title"/>
          </p:nvPr>
        </p:nvSpPr>
        <p:spPr>
          <a:xfrm>
            <a:off x="838200" y="365125"/>
            <a:ext cx="10515600" cy="773210"/>
          </a:xfrm>
        </p:spPr>
        <p:txBody>
          <a:bodyPr>
            <a:normAutofit/>
          </a:bodyPr>
          <a:lstStyle/>
          <a:p>
            <a:r>
              <a:rPr lang="en-US" dirty="0"/>
              <a:t>Example: Complex Concept, </a:t>
            </a:r>
            <a:r>
              <a:rPr lang="en-US" dirty="0" err="1"/>
              <a:t>con’t</a:t>
            </a:r>
            <a:endParaRPr lang="en-US" dirty="0"/>
          </a:p>
        </p:txBody>
      </p:sp>
      <p:sp>
        <p:nvSpPr>
          <p:cNvPr id="3" name="Content Placeholder 2">
            <a:extLst>
              <a:ext uri="{FF2B5EF4-FFF2-40B4-BE49-F238E27FC236}">
                <a16:creationId xmlns:a16="http://schemas.microsoft.com/office/drawing/2014/main" id="{D6B3E587-07E2-47A0-BC54-177FF6E107AE}"/>
              </a:ext>
            </a:extLst>
          </p:cNvPr>
          <p:cNvSpPr>
            <a:spLocks noGrp="1"/>
          </p:cNvSpPr>
          <p:nvPr>
            <p:ph idx="1"/>
          </p:nvPr>
        </p:nvSpPr>
        <p:spPr>
          <a:xfrm>
            <a:off x="838200" y="1324947"/>
            <a:ext cx="10515600" cy="4852016"/>
          </a:xfrm>
        </p:spPr>
        <p:txBody>
          <a:bodyPr>
            <a:normAutofit fontScale="92500" lnSpcReduction="20000"/>
          </a:bodyPr>
          <a:lstStyle/>
          <a:p>
            <a:pPr marL="0" marR="0" indent="0">
              <a:buNone/>
            </a:pPr>
            <a:r>
              <a:rPr lang="en-US" sz="2000" b="1" dirty="0">
                <a:effectLst/>
                <a:ea typeface="Times New Roman" panose="02020603050405020304" pitchFamily="18" charset="0"/>
              </a:rPr>
              <a:t>Simple Example</a:t>
            </a:r>
          </a:p>
          <a:p>
            <a:pPr marL="0" marR="0"/>
            <a:r>
              <a:rPr lang="en-US" sz="2000" dirty="0">
                <a:effectLst/>
                <a:ea typeface="Times New Roman" panose="02020603050405020304" pitchFamily="18" charset="0"/>
              </a:rPr>
              <a:t>Let's say a 3-year bond has:</a:t>
            </a:r>
          </a:p>
          <a:p>
            <a:pPr marL="342900" marR="0" lvl="0" indent="-342900">
              <a:buSzPts val="1000"/>
              <a:buFont typeface="Symbol" panose="05050102010706020507" pitchFamily="18" charset="2"/>
              <a:buChar char=""/>
              <a:tabLst>
                <a:tab pos="457200" algn="l"/>
              </a:tabLst>
            </a:pPr>
            <a:r>
              <a:rPr lang="en-US" sz="2000" dirty="0">
                <a:effectLst/>
                <a:ea typeface="Times New Roman" panose="02020603050405020304" pitchFamily="18" charset="0"/>
              </a:rPr>
              <a:t>Face value: $1,000</a:t>
            </a:r>
          </a:p>
          <a:p>
            <a:pPr marL="342900" marR="0" lvl="0" indent="-342900">
              <a:buSzPts val="1000"/>
              <a:buFont typeface="Symbol" panose="05050102010706020507" pitchFamily="18" charset="2"/>
              <a:buChar char=""/>
              <a:tabLst>
                <a:tab pos="457200" algn="l"/>
              </a:tabLst>
            </a:pPr>
            <a:r>
              <a:rPr lang="en-US" sz="2000" dirty="0">
                <a:effectLst/>
                <a:ea typeface="Times New Roman" panose="02020603050405020304" pitchFamily="18" charset="0"/>
              </a:rPr>
              <a:t>Coupon rate: 6% ($60 per year)</a:t>
            </a:r>
          </a:p>
          <a:p>
            <a:pPr marL="0" marR="0"/>
            <a:r>
              <a:rPr lang="en-US" sz="2000" b="1" dirty="0">
                <a:effectLst/>
                <a:ea typeface="Times New Roman" panose="02020603050405020304" pitchFamily="18" charset="0"/>
              </a:rPr>
              <a:t>Scenario 1:</a:t>
            </a:r>
            <a:r>
              <a:rPr lang="en-US" sz="2000" dirty="0">
                <a:effectLst/>
                <a:ea typeface="Times New Roman" panose="02020603050405020304" pitchFamily="18" charset="0"/>
              </a:rPr>
              <a:t> Market interest rate is 6%</a:t>
            </a:r>
          </a:p>
          <a:p>
            <a:pPr marL="342900" marR="0" lvl="0" indent="-342900">
              <a:buSzPts val="1000"/>
              <a:buFont typeface="Symbol" panose="05050102010706020507" pitchFamily="18" charset="2"/>
              <a:buChar char=""/>
              <a:tabLst>
                <a:tab pos="457200" algn="l"/>
              </a:tabLst>
            </a:pPr>
            <a:r>
              <a:rPr lang="en-US" sz="2000" dirty="0">
                <a:effectLst/>
                <a:ea typeface="Times New Roman" panose="02020603050405020304" pitchFamily="18" charset="0"/>
              </a:rPr>
              <a:t>Bond price = $1,000 (par)</a:t>
            </a:r>
          </a:p>
          <a:p>
            <a:pPr marL="0" marR="0"/>
            <a:r>
              <a:rPr lang="en-US" sz="2000" b="1" dirty="0">
                <a:effectLst/>
                <a:ea typeface="Times New Roman" panose="02020603050405020304" pitchFamily="18" charset="0"/>
              </a:rPr>
              <a:t>Scenario 2:</a:t>
            </a:r>
            <a:r>
              <a:rPr lang="en-US" sz="2000" dirty="0">
                <a:effectLst/>
                <a:ea typeface="Times New Roman" panose="02020603050405020304" pitchFamily="18" charset="0"/>
              </a:rPr>
              <a:t> Market interest rate rises to 8%</a:t>
            </a:r>
          </a:p>
          <a:p>
            <a:pPr marL="342900" marR="0" lvl="0" indent="-342900">
              <a:buSzPts val="1000"/>
              <a:buFont typeface="Symbol" panose="05050102010706020507" pitchFamily="18" charset="2"/>
              <a:buChar char=""/>
              <a:tabLst>
                <a:tab pos="457200" algn="l"/>
              </a:tabLst>
            </a:pPr>
            <a:r>
              <a:rPr lang="en-US" sz="2000" dirty="0">
                <a:effectLst/>
                <a:ea typeface="Times New Roman" panose="02020603050405020304" pitchFamily="18" charset="0"/>
              </a:rPr>
              <a:t>Bond price falls below $1,000 (discount)</a:t>
            </a:r>
          </a:p>
          <a:p>
            <a:pPr marL="342900" marR="0" lvl="0" indent="-342900">
              <a:buSzPts val="1000"/>
              <a:buFont typeface="Symbol" panose="05050102010706020507" pitchFamily="18" charset="2"/>
              <a:buChar char=""/>
              <a:tabLst>
                <a:tab pos="457200" algn="l"/>
              </a:tabLst>
            </a:pPr>
            <a:r>
              <a:rPr lang="en-US" sz="2000" dirty="0">
                <a:effectLst/>
                <a:ea typeface="Times New Roman" panose="02020603050405020304" pitchFamily="18" charset="0"/>
              </a:rPr>
              <a:t>Exact price: around $947 (the discount compensates for the below-market interest rate)</a:t>
            </a:r>
          </a:p>
          <a:p>
            <a:pPr marL="0" marR="0"/>
            <a:r>
              <a:rPr lang="en-US" sz="2000" b="1" dirty="0">
                <a:effectLst/>
                <a:ea typeface="Times New Roman" panose="02020603050405020304" pitchFamily="18" charset="0"/>
              </a:rPr>
              <a:t>Scenario 3:</a:t>
            </a:r>
            <a:r>
              <a:rPr lang="en-US" sz="2000" dirty="0">
                <a:effectLst/>
                <a:ea typeface="Times New Roman" panose="02020603050405020304" pitchFamily="18" charset="0"/>
              </a:rPr>
              <a:t> Market interest rate falls to 4%</a:t>
            </a:r>
          </a:p>
          <a:p>
            <a:pPr marL="342900" marR="0" lvl="0" indent="-342900">
              <a:buSzPts val="1000"/>
              <a:buFont typeface="Symbol" panose="05050102010706020507" pitchFamily="18" charset="2"/>
              <a:buChar char=""/>
              <a:tabLst>
                <a:tab pos="457200" algn="l"/>
              </a:tabLst>
            </a:pPr>
            <a:r>
              <a:rPr lang="en-US" sz="2000" dirty="0">
                <a:effectLst/>
                <a:ea typeface="Times New Roman" panose="02020603050405020304" pitchFamily="18" charset="0"/>
              </a:rPr>
              <a:t>Bond price rises above $1,000 (premium)</a:t>
            </a:r>
          </a:p>
          <a:p>
            <a:pPr marL="342900" marR="0" lvl="0" indent="-342900">
              <a:buSzPts val="1000"/>
              <a:buFont typeface="Symbol" panose="05050102010706020507" pitchFamily="18" charset="2"/>
              <a:buChar char=""/>
              <a:tabLst>
                <a:tab pos="457200" algn="l"/>
              </a:tabLst>
            </a:pPr>
            <a:r>
              <a:rPr lang="en-US" sz="2000" dirty="0">
                <a:effectLst/>
                <a:ea typeface="Times New Roman" panose="02020603050405020304" pitchFamily="18" charset="0"/>
              </a:rPr>
              <a:t>Exact price: around $1,055 (the premium reflects the above-market interest rate)</a:t>
            </a:r>
          </a:p>
          <a:p>
            <a:pPr marL="0" marR="0" indent="0">
              <a:buNone/>
            </a:pPr>
            <a:r>
              <a:rPr lang="en-US" sz="2000" dirty="0">
                <a:effectLst/>
                <a:ea typeface="Times New Roman" panose="02020603050405020304" pitchFamily="18" charset="0"/>
              </a:rPr>
              <a:t>Remember: Bond prices and interest rates move in opposite directions—when one goes up, the other goes down.</a:t>
            </a:r>
          </a:p>
          <a:p>
            <a:endParaRPr lang="en-US" dirty="0"/>
          </a:p>
        </p:txBody>
      </p:sp>
    </p:spTree>
    <p:extLst>
      <p:ext uri="{BB962C8B-B14F-4D97-AF65-F5344CB8AC3E}">
        <p14:creationId xmlns:p14="http://schemas.microsoft.com/office/powerpoint/2010/main" val="2706111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BA95-EFC7-4E01-8023-FD3AC49CD948}"/>
              </a:ext>
            </a:extLst>
          </p:cNvPr>
          <p:cNvSpPr>
            <a:spLocks noGrp="1"/>
          </p:cNvSpPr>
          <p:nvPr>
            <p:ph type="title"/>
          </p:nvPr>
        </p:nvSpPr>
        <p:spPr/>
        <p:txBody>
          <a:bodyPr>
            <a:normAutofit/>
          </a:bodyPr>
          <a:lstStyle/>
          <a:p>
            <a:r>
              <a:rPr kumimoji="0" lang="en-US" altLang="en-US" sz="4400" b="0" i="0" u="none" strike="noStrike" cap="none" normalizeH="0" baseline="0" dirty="0">
                <a:ln>
                  <a:noFill/>
                </a:ln>
                <a:solidFill>
                  <a:schemeClr val="tx1"/>
                </a:solidFill>
                <a:effectLst/>
              </a:rPr>
              <a:t>Generate visualizations like charts and diagrams using code </a:t>
            </a:r>
            <a:endParaRPr lang="en-US" dirty="0"/>
          </a:p>
        </p:txBody>
      </p:sp>
      <p:sp>
        <p:nvSpPr>
          <p:cNvPr id="3" name="Content Placeholder 2">
            <a:extLst>
              <a:ext uri="{FF2B5EF4-FFF2-40B4-BE49-F238E27FC236}">
                <a16:creationId xmlns:a16="http://schemas.microsoft.com/office/drawing/2014/main" id="{43076933-5508-4F1C-BC01-B5E84DB3E292}"/>
              </a:ext>
            </a:extLst>
          </p:cNvPr>
          <p:cNvSpPr>
            <a:spLocks noGrp="1"/>
          </p:cNvSpPr>
          <p:nvPr>
            <p:ph idx="1"/>
          </p:nvPr>
        </p:nvSpPr>
        <p:spPr/>
        <p:txBody>
          <a:bodyPr vert="horz" lIns="91440" tIns="45720" rIns="91440" bIns="45720" rtlCol="0" anchor="t">
            <a:normAutofit fontScale="92500"/>
          </a:bodyPr>
          <a:lstStyle/>
          <a:p>
            <a:r>
              <a:rPr lang="en-US" dirty="0"/>
              <a:t>For example: </a:t>
            </a:r>
          </a:p>
          <a:p>
            <a:pPr lvl="1"/>
            <a:r>
              <a:rPr lang="en-US" dirty="0"/>
              <a:t>Flowcharts</a:t>
            </a:r>
            <a:endParaRPr lang="en-US">
              <a:ea typeface="Calibri"/>
              <a:cs typeface="Calibri"/>
            </a:endParaRPr>
          </a:p>
          <a:p>
            <a:pPr lvl="1"/>
            <a:r>
              <a:rPr lang="en-US" dirty="0"/>
              <a:t>Venn Diagrams</a:t>
            </a:r>
          </a:p>
          <a:p>
            <a:pPr lvl="1"/>
            <a:r>
              <a:rPr lang="en-US" dirty="0"/>
              <a:t>Organizational Charts</a:t>
            </a:r>
          </a:p>
          <a:p>
            <a:pPr lvl="1"/>
            <a:r>
              <a:rPr lang="en-US" dirty="0"/>
              <a:t>Mind Maps</a:t>
            </a:r>
          </a:p>
          <a:p>
            <a:r>
              <a:rPr lang="en-US" dirty="0"/>
              <a:t>Desired outcome: Flow chart depicting the lifecycle of a non-current asset</a:t>
            </a:r>
          </a:p>
          <a:p>
            <a:r>
              <a:rPr lang="en-US" dirty="0"/>
              <a:t>Prompts</a:t>
            </a:r>
          </a:p>
          <a:p>
            <a:pPr lvl="1"/>
            <a:r>
              <a:rPr lang="en-US" b="0" i="0" dirty="0">
                <a:solidFill>
                  <a:srgbClr val="141413"/>
                </a:solidFill>
                <a:effectLst/>
                <a:latin typeface="Calibri"/>
                <a:ea typeface="Calibri"/>
                <a:cs typeface="Calibri"/>
              </a:rPr>
              <a:t>create a flow chart for recording the purchase, annual reporting, and sale of a non-current asset</a:t>
            </a:r>
          </a:p>
          <a:p>
            <a:pPr lvl="1"/>
            <a:r>
              <a:rPr lang="en-US" b="0" i="0" dirty="0">
                <a:solidFill>
                  <a:srgbClr val="141413"/>
                </a:solidFill>
                <a:effectLst/>
                <a:latin typeface="Calibri"/>
                <a:ea typeface="Calibri"/>
                <a:cs typeface="Calibri"/>
              </a:rPr>
              <a:t>format the flow chart so that it can be printed or added to a </a:t>
            </a:r>
            <a:r>
              <a:rPr lang="en-US" b="0" i="0" dirty="0" err="1">
                <a:solidFill>
                  <a:srgbClr val="141413"/>
                </a:solidFill>
                <a:effectLst/>
                <a:latin typeface="Calibri"/>
                <a:ea typeface="Calibri"/>
                <a:cs typeface="Calibri"/>
              </a:rPr>
              <a:t>powerpoint</a:t>
            </a:r>
            <a:r>
              <a:rPr lang="en-US" b="0" i="0" dirty="0">
                <a:solidFill>
                  <a:srgbClr val="141413"/>
                </a:solidFill>
                <a:effectLst/>
                <a:latin typeface="Calibri"/>
                <a:ea typeface="Calibri"/>
                <a:cs typeface="Calibri"/>
              </a:rPr>
              <a:t> presentation</a:t>
            </a:r>
          </a:p>
          <a:p>
            <a:pPr lvl="1"/>
            <a:endParaRPr lang="en-US" dirty="0"/>
          </a:p>
        </p:txBody>
      </p:sp>
    </p:spTree>
    <p:extLst>
      <p:ext uri="{BB962C8B-B14F-4D97-AF65-F5344CB8AC3E}">
        <p14:creationId xmlns:p14="http://schemas.microsoft.com/office/powerpoint/2010/main" val="405329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a:extLst>
              <a:ext uri="{FF2B5EF4-FFF2-40B4-BE49-F238E27FC236}">
                <a16:creationId xmlns:a16="http://schemas.microsoft.com/office/drawing/2014/main" id="{3B9D6619-9CA1-443B-9BAB-DEC6AAAFDCEA}"/>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46120" y="347662"/>
            <a:ext cx="5977890" cy="6447351"/>
          </a:xfrm>
        </p:spPr>
      </p:pic>
    </p:spTree>
    <p:extLst>
      <p:ext uri="{BB962C8B-B14F-4D97-AF65-F5344CB8AC3E}">
        <p14:creationId xmlns:p14="http://schemas.microsoft.com/office/powerpoint/2010/main" val="678904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EBC46-C59B-4319-8A45-512EC3DC44B6}"/>
              </a:ext>
            </a:extLst>
          </p:cNvPr>
          <p:cNvSpPr>
            <a:spLocks noGrp="1"/>
          </p:cNvSpPr>
          <p:nvPr>
            <p:ph type="title"/>
          </p:nvPr>
        </p:nvSpPr>
        <p:spPr/>
        <p:txBody>
          <a:bodyPr>
            <a:normAutofit/>
          </a:bodyPr>
          <a:lstStyle/>
          <a:p>
            <a:r>
              <a:rPr kumimoji="0" lang="en-US" altLang="en-US" sz="4400" b="0" i="0" u="none" strike="noStrike" cap="none" normalizeH="0" baseline="0" dirty="0">
                <a:ln>
                  <a:noFill/>
                </a:ln>
                <a:solidFill>
                  <a:schemeClr val="tx1"/>
                </a:solidFill>
                <a:effectLst/>
              </a:rPr>
              <a:t>Other Uses – Pre and Posttest</a:t>
            </a:r>
            <a:endParaRPr lang="en-US" dirty="0"/>
          </a:p>
        </p:txBody>
      </p:sp>
      <p:sp>
        <p:nvSpPr>
          <p:cNvPr id="3" name="Content Placeholder 2">
            <a:extLst>
              <a:ext uri="{FF2B5EF4-FFF2-40B4-BE49-F238E27FC236}">
                <a16:creationId xmlns:a16="http://schemas.microsoft.com/office/drawing/2014/main" id="{9DC9821D-6F6D-466B-85FA-718E6128864B}"/>
              </a:ext>
            </a:extLst>
          </p:cNvPr>
          <p:cNvSpPr>
            <a:spLocks noGrp="1"/>
          </p:cNvSpPr>
          <p:nvPr>
            <p:ph idx="1"/>
          </p:nvPr>
        </p:nvSpPr>
        <p:spPr/>
        <p:txBody>
          <a:bodyPr/>
          <a:lstStyle/>
          <a:p>
            <a:r>
              <a:rPr lang="en-US" dirty="0"/>
              <a:t>Challenge: Encouraging students to focus on what is important in the chapter</a:t>
            </a:r>
          </a:p>
          <a:p>
            <a:r>
              <a:rPr lang="en-US" dirty="0"/>
              <a:t>Example: Chapters are long and students can be overwhelmed – common question is “what will be on the test?”</a:t>
            </a:r>
            <a:br>
              <a:rPr lang="en-US" dirty="0"/>
            </a:br>
            <a:br>
              <a:rPr lang="en-US" dirty="0"/>
            </a:br>
            <a:r>
              <a:rPr lang="en-US" dirty="0"/>
              <a:t>Develop the pretest first, then ask the AI to created a paired posttest.</a:t>
            </a:r>
          </a:p>
          <a:p>
            <a:endParaRPr lang="en-US" dirty="0"/>
          </a:p>
        </p:txBody>
      </p:sp>
    </p:spTree>
    <p:extLst>
      <p:ext uri="{BB962C8B-B14F-4D97-AF65-F5344CB8AC3E}">
        <p14:creationId xmlns:p14="http://schemas.microsoft.com/office/powerpoint/2010/main" val="3068833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648A9-9108-4625-82A9-EA35F2399CE2}"/>
              </a:ext>
            </a:extLst>
          </p:cNvPr>
          <p:cNvSpPr>
            <a:spLocks noGrp="1"/>
          </p:cNvSpPr>
          <p:nvPr>
            <p:ph type="title"/>
          </p:nvPr>
        </p:nvSpPr>
        <p:spPr>
          <a:xfrm>
            <a:off x="838200" y="365125"/>
            <a:ext cx="10515600" cy="840654"/>
          </a:xfrm>
        </p:spPr>
        <p:txBody>
          <a:bodyPr/>
          <a:lstStyle/>
          <a:p>
            <a:r>
              <a:rPr lang="en-US" dirty="0"/>
              <a:t>Pretest Prompt</a:t>
            </a:r>
          </a:p>
        </p:txBody>
      </p:sp>
      <p:sp>
        <p:nvSpPr>
          <p:cNvPr id="3" name="Content Placeholder 2">
            <a:extLst>
              <a:ext uri="{FF2B5EF4-FFF2-40B4-BE49-F238E27FC236}">
                <a16:creationId xmlns:a16="http://schemas.microsoft.com/office/drawing/2014/main" id="{485F321E-6628-46E4-AA83-39C386BB715A}"/>
              </a:ext>
            </a:extLst>
          </p:cNvPr>
          <p:cNvSpPr>
            <a:spLocks noGrp="1"/>
          </p:cNvSpPr>
          <p:nvPr>
            <p:ph idx="1"/>
          </p:nvPr>
        </p:nvSpPr>
        <p:spPr>
          <a:xfrm>
            <a:off x="838200" y="1229879"/>
            <a:ext cx="10515600" cy="4960938"/>
          </a:xfrm>
        </p:spPr>
        <p:txBody>
          <a:bodyPr>
            <a:normAutofit lnSpcReduction="10000"/>
          </a:bodyPr>
          <a:lstStyle/>
          <a:p>
            <a:r>
              <a:rPr lang="en-US" dirty="0"/>
              <a:t>Prompt: </a:t>
            </a:r>
            <a:br>
              <a:rPr lang="en-US" dirty="0"/>
            </a:br>
            <a:r>
              <a:rPr lang="en-US" dirty="0"/>
              <a:t>For an introductory financial accounting, college-level course - Create 20 multiple choice questions as a pretest that cover the following learning objectives - explain how to account for current liabilities, describe the major characteristics of bonds, explain how to account for bond transactions, explain how to account for long-term notes payable, discuss how liabilities are reported and analyzed, list different types of current liabilities, determine the issue price of a bond, account for bond transactions including issuance at a discount and at a premium, account for long-term notes payable, describe the accounting for a lease, distinguish between debt and equity financing. Ensure that each multiple-choice question contains an option for the correct answer. Provide instructor solutions with explanations.</a:t>
            </a:r>
          </a:p>
        </p:txBody>
      </p:sp>
    </p:spTree>
    <p:extLst>
      <p:ext uri="{BB962C8B-B14F-4D97-AF65-F5344CB8AC3E}">
        <p14:creationId xmlns:p14="http://schemas.microsoft.com/office/powerpoint/2010/main" val="4249472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6055-327C-492D-BC0C-B838B94F79C5}"/>
              </a:ext>
            </a:extLst>
          </p:cNvPr>
          <p:cNvSpPr>
            <a:spLocks noGrp="1"/>
          </p:cNvSpPr>
          <p:nvPr>
            <p:ph type="title"/>
          </p:nvPr>
        </p:nvSpPr>
        <p:spPr/>
        <p:txBody>
          <a:bodyPr/>
          <a:lstStyle/>
          <a:p>
            <a:r>
              <a:rPr lang="en-US" dirty="0"/>
              <a:t>Posttest Prompt</a:t>
            </a:r>
          </a:p>
        </p:txBody>
      </p:sp>
      <p:sp>
        <p:nvSpPr>
          <p:cNvPr id="3" name="Content Placeholder 2">
            <a:extLst>
              <a:ext uri="{FF2B5EF4-FFF2-40B4-BE49-F238E27FC236}">
                <a16:creationId xmlns:a16="http://schemas.microsoft.com/office/drawing/2014/main" id="{275C7FBB-E32C-4321-9C91-7C2FF34695EB}"/>
              </a:ext>
            </a:extLst>
          </p:cNvPr>
          <p:cNvSpPr>
            <a:spLocks noGrp="1"/>
          </p:cNvSpPr>
          <p:nvPr>
            <p:ph idx="1"/>
          </p:nvPr>
        </p:nvSpPr>
        <p:spPr/>
        <p:txBody>
          <a:bodyPr/>
          <a:lstStyle/>
          <a:p>
            <a:r>
              <a:rPr lang="en-US" dirty="0"/>
              <a:t>Prompt: Create a posttest with 20 multiple-choice questions that are paired with the questions in the pretest </a:t>
            </a:r>
          </a:p>
          <a:p>
            <a:endParaRPr lang="en-US" dirty="0"/>
          </a:p>
          <a:p>
            <a:r>
              <a:rPr lang="en-US" dirty="0"/>
              <a:t>Additional prompt: change the order of the questions in the posttest</a:t>
            </a:r>
          </a:p>
        </p:txBody>
      </p:sp>
    </p:spTree>
    <p:extLst>
      <p:ext uri="{BB962C8B-B14F-4D97-AF65-F5344CB8AC3E}">
        <p14:creationId xmlns:p14="http://schemas.microsoft.com/office/powerpoint/2010/main" val="3029925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1AD5B-D2FF-40F6-99C2-69DB6B1E9EE8}"/>
              </a:ext>
            </a:extLst>
          </p:cNvPr>
          <p:cNvSpPr>
            <a:spLocks noGrp="1"/>
          </p:cNvSpPr>
          <p:nvPr>
            <p:ph type="title"/>
          </p:nvPr>
        </p:nvSpPr>
        <p:spPr>
          <a:xfrm>
            <a:off x="839788" y="365125"/>
            <a:ext cx="10515600" cy="1076813"/>
          </a:xfrm>
        </p:spPr>
        <p:txBody>
          <a:bodyPr/>
          <a:lstStyle/>
          <a:p>
            <a:r>
              <a:rPr lang="en-US" dirty="0"/>
              <a:t>Example Paired Questions and Explanations</a:t>
            </a:r>
          </a:p>
        </p:txBody>
      </p:sp>
      <p:sp>
        <p:nvSpPr>
          <p:cNvPr id="3" name="Text Placeholder 2">
            <a:extLst>
              <a:ext uri="{FF2B5EF4-FFF2-40B4-BE49-F238E27FC236}">
                <a16:creationId xmlns:a16="http://schemas.microsoft.com/office/drawing/2014/main" id="{31FD0C89-5AFD-486E-83D6-A5849F22543C}"/>
              </a:ext>
            </a:extLst>
          </p:cNvPr>
          <p:cNvSpPr>
            <a:spLocks noGrp="1"/>
          </p:cNvSpPr>
          <p:nvPr>
            <p:ph type="body" idx="1"/>
          </p:nvPr>
        </p:nvSpPr>
        <p:spPr>
          <a:xfrm>
            <a:off x="839788" y="1265528"/>
            <a:ext cx="5254767" cy="536629"/>
          </a:xfrm>
        </p:spPr>
        <p:txBody>
          <a:bodyPr/>
          <a:lstStyle/>
          <a:p>
            <a:r>
              <a:rPr lang="en-US" dirty="0"/>
              <a:t>Pretest</a:t>
            </a:r>
          </a:p>
        </p:txBody>
      </p:sp>
      <p:sp>
        <p:nvSpPr>
          <p:cNvPr id="4" name="Content Placeholder 3">
            <a:extLst>
              <a:ext uri="{FF2B5EF4-FFF2-40B4-BE49-F238E27FC236}">
                <a16:creationId xmlns:a16="http://schemas.microsoft.com/office/drawing/2014/main" id="{5A75BD68-6273-4873-AAA3-66D04BC710DF}"/>
              </a:ext>
            </a:extLst>
          </p:cNvPr>
          <p:cNvSpPr>
            <a:spLocks noGrp="1"/>
          </p:cNvSpPr>
          <p:nvPr>
            <p:ph sz="half" idx="2"/>
          </p:nvPr>
        </p:nvSpPr>
        <p:spPr>
          <a:xfrm>
            <a:off x="368734" y="1812349"/>
            <a:ext cx="5725822" cy="4848368"/>
          </a:xfrm>
        </p:spPr>
        <p:txBody>
          <a:bodyPr vert="horz" lIns="91440" tIns="45720" rIns="91440" bIns="45720" rtlCol="0" anchor="t">
            <a:noAutofit/>
          </a:bodyPr>
          <a:lstStyle/>
          <a:p>
            <a:pPr>
              <a:lnSpc>
                <a:spcPct val="120000"/>
              </a:lnSpc>
              <a:spcBef>
                <a:spcPts val="600"/>
              </a:spcBef>
            </a:pPr>
            <a:r>
              <a:rPr lang="en-US" sz="2200" b="0" i="0" dirty="0">
                <a:solidFill>
                  <a:srgbClr val="000000"/>
                </a:solidFill>
                <a:effectLst/>
              </a:rPr>
              <a:t>Which of the following is NOT classified as a current liability? </a:t>
            </a:r>
            <a:br>
              <a:rPr lang="en-US" sz="2200" b="0" i="0" dirty="0">
                <a:effectLst/>
              </a:rPr>
            </a:br>
            <a:r>
              <a:rPr lang="en-US" sz="2200" b="0" i="0" dirty="0">
                <a:solidFill>
                  <a:srgbClr val="000000"/>
                </a:solidFill>
                <a:effectLst/>
              </a:rPr>
              <a:t>A) Accounts payable </a:t>
            </a:r>
            <a:br>
              <a:rPr lang="en-US" sz="2200" b="0" i="0" dirty="0">
                <a:effectLst/>
              </a:rPr>
            </a:br>
            <a:r>
              <a:rPr lang="en-US" sz="2200" b="0" i="0" dirty="0">
                <a:solidFill>
                  <a:srgbClr val="000000"/>
                </a:solidFill>
                <a:effectLst/>
              </a:rPr>
              <a:t>B) Unearned revenue </a:t>
            </a:r>
            <a:br>
              <a:rPr lang="en-US" sz="2200" b="0" i="0" dirty="0">
                <a:effectLst/>
              </a:rPr>
            </a:br>
            <a:r>
              <a:rPr lang="en-US" sz="2200" b="0" i="0" dirty="0">
                <a:solidFill>
                  <a:srgbClr val="000000"/>
                </a:solidFill>
                <a:effectLst/>
              </a:rPr>
              <a:t>C) Current portion of long-term debt </a:t>
            </a:r>
            <a:br>
              <a:rPr lang="en-US" sz="2200" b="0" i="0" dirty="0">
                <a:effectLst/>
              </a:rPr>
            </a:br>
            <a:r>
              <a:rPr lang="en-US" sz="2200" b="0" i="0" dirty="0">
                <a:solidFill>
                  <a:srgbClr val="000000"/>
                </a:solidFill>
                <a:effectLst/>
              </a:rPr>
              <a:t>D) Bonds payable due in 5 years </a:t>
            </a:r>
            <a:endParaRPr lang="en-US" sz="2200" b="0" i="0" dirty="0">
              <a:solidFill>
                <a:srgbClr val="000000"/>
              </a:solidFill>
              <a:effectLst/>
              <a:ea typeface="Calibri"/>
              <a:cs typeface="Calibri"/>
            </a:endParaRPr>
          </a:p>
          <a:p>
            <a:r>
              <a:rPr lang="en-US" sz="2200" b="1" i="0" dirty="0">
                <a:solidFill>
                  <a:srgbClr val="000000"/>
                </a:solidFill>
                <a:effectLst/>
              </a:rPr>
              <a:t>D) Bonds payable due in 5 years</a:t>
            </a:r>
            <a:r>
              <a:rPr lang="en-US" sz="2200" b="0" i="0" dirty="0">
                <a:solidFill>
                  <a:srgbClr val="000000"/>
                </a:solidFill>
                <a:effectLst/>
              </a:rPr>
              <a:t> </a:t>
            </a:r>
            <a:br>
              <a:rPr lang="en-US" sz="2200" b="0" i="0" dirty="0">
                <a:effectLst/>
              </a:rPr>
            </a:br>
            <a:r>
              <a:rPr lang="en-US" sz="2200" b="0" i="1" dirty="0">
                <a:solidFill>
                  <a:srgbClr val="000000"/>
                </a:solidFill>
                <a:effectLst/>
              </a:rPr>
              <a:t>Explanation: Current liabilities are obligations that are expected to be settled within one year or the normal operating cycle, whichever is longer. Bonds payable due in 5 years would be classified as a long-term liability since the obligation extends beyond one year.</a:t>
            </a:r>
            <a:r>
              <a:rPr lang="en-US" sz="2200" b="0" i="0" dirty="0">
                <a:solidFill>
                  <a:srgbClr val="000000"/>
                </a:solidFill>
                <a:effectLst/>
              </a:rPr>
              <a:t> </a:t>
            </a:r>
            <a:endParaRPr lang="en-US" sz="2200" b="0" i="0" dirty="0">
              <a:solidFill>
                <a:srgbClr val="000000"/>
              </a:solidFill>
              <a:effectLst/>
              <a:ea typeface="Calibri"/>
              <a:cs typeface="Calibri"/>
            </a:endParaRPr>
          </a:p>
          <a:p>
            <a:endParaRPr lang="en-US" dirty="0"/>
          </a:p>
        </p:txBody>
      </p:sp>
      <p:sp>
        <p:nvSpPr>
          <p:cNvPr id="5" name="Text Placeholder 4">
            <a:extLst>
              <a:ext uri="{FF2B5EF4-FFF2-40B4-BE49-F238E27FC236}">
                <a16:creationId xmlns:a16="http://schemas.microsoft.com/office/drawing/2014/main" id="{18D1B89D-F58A-46F2-BB02-390A10CE5AA3}"/>
              </a:ext>
            </a:extLst>
          </p:cNvPr>
          <p:cNvSpPr>
            <a:spLocks noGrp="1"/>
          </p:cNvSpPr>
          <p:nvPr>
            <p:ph type="body" sz="quarter" idx="3"/>
          </p:nvPr>
        </p:nvSpPr>
        <p:spPr>
          <a:xfrm>
            <a:off x="6102928" y="1265527"/>
            <a:ext cx="5252460" cy="536630"/>
          </a:xfrm>
        </p:spPr>
        <p:txBody>
          <a:bodyPr/>
          <a:lstStyle/>
          <a:p>
            <a:r>
              <a:rPr lang="en-US" dirty="0"/>
              <a:t>Posttest</a:t>
            </a:r>
          </a:p>
        </p:txBody>
      </p:sp>
      <p:sp>
        <p:nvSpPr>
          <p:cNvPr id="6" name="Content Placeholder 5">
            <a:extLst>
              <a:ext uri="{FF2B5EF4-FFF2-40B4-BE49-F238E27FC236}">
                <a16:creationId xmlns:a16="http://schemas.microsoft.com/office/drawing/2014/main" id="{79731442-0C8F-4D9D-AAF2-40BC83E56A13}"/>
              </a:ext>
            </a:extLst>
          </p:cNvPr>
          <p:cNvSpPr>
            <a:spLocks noGrp="1"/>
          </p:cNvSpPr>
          <p:nvPr>
            <p:ph sz="quarter" idx="4"/>
          </p:nvPr>
        </p:nvSpPr>
        <p:spPr>
          <a:xfrm>
            <a:off x="6102928" y="1819709"/>
            <a:ext cx="5709660" cy="4841008"/>
          </a:xfrm>
        </p:spPr>
        <p:txBody>
          <a:bodyPr vert="horz" lIns="91440" tIns="45720" rIns="91440" bIns="45720" rtlCol="0" anchor="t">
            <a:noAutofit/>
          </a:bodyPr>
          <a:lstStyle/>
          <a:p>
            <a:pPr marL="0" indent="0" algn="l" rtl="0" fontAlgn="base">
              <a:lnSpc>
                <a:spcPct val="120000"/>
              </a:lnSpc>
              <a:spcBef>
                <a:spcPts val="0"/>
              </a:spcBef>
              <a:buNone/>
            </a:pPr>
            <a:r>
              <a:rPr lang="en-US" sz="2200" b="0" i="0" dirty="0">
                <a:solidFill>
                  <a:srgbClr val="000000"/>
                </a:solidFill>
                <a:effectLst/>
              </a:rPr>
              <a:t>Which of the following would be classified as a long-term liability? </a:t>
            </a:r>
            <a:endParaRPr lang="en-US" sz="2200" b="0" i="0" dirty="0">
              <a:solidFill>
                <a:srgbClr val="000000"/>
              </a:solidFill>
              <a:effectLst/>
              <a:ea typeface="Calibri"/>
              <a:cs typeface="Calibri"/>
            </a:endParaRPr>
          </a:p>
          <a:p>
            <a:pPr marL="0" indent="0" algn="l" rtl="0" fontAlgn="base">
              <a:lnSpc>
                <a:spcPct val="120000"/>
              </a:lnSpc>
              <a:spcBef>
                <a:spcPts val="0"/>
              </a:spcBef>
              <a:buNone/>
            </a:pPr>
            <a:r>
              <a:rPr lang="en-US" sz="2200" b="0" i="0" dirty="0">
                <a:solidFill>
                  <a:srgbClr val="000000"/>
                </a:solidFill>
                <a:effectLst/>
              </a:rPr>
              <a:t>A) Accounts payable due in 45 days </a:t>
            </a:r>
            <a:endParaRPr lang="en-US" sz="2200" b="0" i="0" dirty="0">
              <a:solidFill>
                <a:srgbClr val="000000"/>
              </a:solidFill>
              <a:effectLst/>
              <a:ea typeface="Calibri"/>
              <a:cs typeface="Calibri"/>
            </a:endParaRPr>
          </a:p>
          <a:p>
            <a:pPr marL="0" indent="0" algn="l" rtl="0" fontAlgn="base">
              <a:lnSpc>
                <a:spcPct val="120000"/>
              </a:lnSpc>
              <a:spcBef>
                <a:spcPts val="0"/>
              </a:spcBef>
              <a:buNone/>
            </a:pPr>
            <a:r>
              <a:rPr lang="en-US" sz="2200" b="0" i="0" dirty="0">
                <a:solidFill>
                  <a:srgbClr val="000000"/>
                </a:solidFill>
                <a:effectLst/>
              </a:rPr>
              <a:t>B) Sales tax collected but not yet remitted </a:t>
            </a:r>
            <a:endParaRPr lang="en-US" sz="2200" b="0" i="0" dirty="0">
              <a:solidFill>
                <a:srgbClr val="000000"/>
              </a:solidFill>
              <a:effectLst/>
              <a:ea typeface="Calibri"/>
              <a:cs typeface="Calibri"/>
            </a:endParaRPr>
          </a:p>
          <a:p>
            <a:pPr marL="0" indent="0" algn="l" rtl="0" fontAlgn="base">
              <a:lnSpc>
                <a:spcPct val="120000"/>
              </a:lnSpc>
              <a:spcBef>
                <a:spcPts val="0"/>
              </a:spcBef>
              <a:buNone/>
            </a:pPr>
            <a:r>
              <a:rPr lang="en-US" sz="2200" b="0" i="0" dirty="0">
                <a:solidFill>
                  <a:srgbClr val="000000"/>
                </a:solidFill>
                <a:effectLst/>
              </a:rPr>
              <a:t>C) Bonds payable maturing in 7 years </a:t>
            </a:r>
            <a:endParaRPr lang="en-US" sz="2200" b="0" i="0" dirty="0">
              <a:solidFill>
                <a:srgbClr val="000000"/>
              </a:solidFill>
              <a:effectLst/>
              <a:ea typeface="Calibri"/>
              <a:cs typeface="Calibri"/>
            </a:endParaRPr>
          </a:p>
          <a:p>
            <a:pPr marL="0" indent="0" algn="l" rtl="0" fontAlgn="base">
              <a:lnSpc>
                <a:spcPct val="120000"/>
              </a:lnSpc>
              <a:spcBef>
                <a:spcPts val="0"/>
              </a:spcBef>
              <a:buNone/>
            </a:pPr>
            <a:r>
              <a:rPr lang="en-US" sz="2200" b="0" i="0" dirty="0">
                <a:solidFill>
                  <a:srgbClr val="000000"/>
                </a:solidFill>
                <a:effectLst/>
              </a:rPr>
              <a:t>D) Wages payable to employees </a:t>
            </a:r>
            <a:endParaRPr lang="en-US" sz="2200" b="0" i="0" dirty="0">
              <a:solidFill>
                <a:srgbClr val="000000"/>
              </a:solidFill>
              <a:effectLst/>
              <a:ea typeface="Calibri"/>
              <a:cs typeface="Calibri"/>
            </a:endParaRPr>
          </a:p>
          <a:p>
            <a:pPr algn="l" rtl="0" fontAlgn="base"/>
            <a:r>
              <a:rPr lang="en-US" sz="2200" b="1" i="0" dirty="0">
                <a:solidFill>
                  <a:srgbClr val="000000"/>
                </a:solidFill>
                <a:effectLst/>
              </a:rPr>
              <a:t>C) Bonds payable maturing in 7 years</a:t>
            </a:r>
            <a:r>
              <a:rPr lang="en-US" sz="2200" b="0" i="0" dirty="0">
                <a:solidFill>
                  <a:srgbClr val="000000"/>
                </a:solidFill>
                <a:effectLst/>
              </a:rPr>
              <a:t> </a:t>
            </a:r>
            <a:br>
              <a:rPr lang="en-US" sz="2200" b="0" i="0" dirty="0">
                <a:effectLst/>
              </a:rPr>
            </a:br>
            <a:r>
              <a:rPr lang="en-US" sz="2200" b="0" i="1" dirty="0">
                <a:solidFill>
                  <a:srgbClr val="000000"/>
                </a:solidFill>
                <a:effectLst/>
              </a:rPr>
              <a:t>Explanation: Long-term liabilities are obligations that are due beyond one year from the balance sheet date. Bonds payable maturing in 7 years would be classified as long-term liabilities.</a:t>
            </a:r>
            <a:endParaRPr lang="en-US" sz="2200" dirty="0">
              <a:ea typeface="Calibri"/>
              <a:cs typeface="Calibri"/>
            </a:endParaRPr>
          </a:p>
        </p:txBody>
      </p:sp>
    </p:spTree>
    <p:extLst>
      <p:ext uri="{BB962C8B-B14F-4D97-AF65-F5344CB8AC3E}">
        <p14:creationId xmlns:p14="http://schemas.microsoft.com/office/powerpoint/2010/main" val="1467972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E6D6B1F4-D1B9-D38B-C4BB-BE44A37D3388}"/>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5200" kern="1200">
                <a:solidFill>
                  <a:schemeClr val="tx2"/>
                </a:solidFill>
                <a:latin typeface="+mj-lt"/>
                <a:ea typeface="+mj-ea"/>
                <a:cs typeface="+mj-cs"/>
              </a:rPr>
              <a:t>How Can Students Use AI?</a:t>
            </a:r>
          </a:p>
        </p:txBody>
      </p:sp>
    </p:spTree>
    <p:extLst>
      <p:ext uri="{BB962C8B-B14F-4D97-AF65-F5344CB8AC3E}">
        <p14:creationId xmlns:p14="http://schemas.microsoft.com/office/powerpoint/2010/main" val="73363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D537-C0EB-0D27-C5CE-E691E9598BFA}"/>
              </a:ext>
            </a:extLst>
          </p:cNvPr>
          <p:cNvSpPr>
            <a:spLocks noGrp="1"/>
          </p:cNvSpPr>
          <p:nvPr>
            <p:ph type="title"/>
          </p:nvPr>
        </p:nvSpPr>
        <p:spPr/>
        <p:txBody>
          <a:bodyPr/>
          <a:lstStyle/>
          <a:p>
            <a:r>
              <a:rPr lang="en-US" dirty="0">
                <a:ea typeface="Calibri Light"/>
                <a:cs typeface="Calibri Light"/>
              </a:rPr>
              <a:t>Teach Students How to Use AI</a:t>
            </a:r>
            <a:endParaRPr lang="en-US" dirty="0"/>
          </a:p>
        </p:txBody>
      </p:sp>
      <p:sp>
        <p:nvSpPr>
          <p:cNvPr id="3" name="Content Placeholder 2">
            <a:extLst>
              <a:ext uri="{FF2B5EF4-FFF2-40B4-BE49-F238E27FC236}">
                <a16:creationId xmlns:a16="http://schemas.microsoft.com/office/drawing/2014/main" id="{1BC27B3F-D793-2900-466F-54EF45DE07B4}"/>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sz="3200" dirty="0">
                <a:ea typeface="Calibri" panose="020F0502020204030204"/>
                <a:cs typeface="Calibri" panose="020F0502020204030204"/>
              </a:rPr>
              <a:t>What AI can and can't do</a:t>
            </a:r>
          </a:p>
          <a:p>
            <a:pPr marL="514350" indent="-514350">
              <a:buAutoNum type="arabicPeriod"/>
            </a:pPr>
            <a:r>
              <a:rPr lang="en-US" sz="3200" dirty="0">
                <a:ea typeface="Calibri" panose="020F0502020204030204"/>
                <a:cs typeface="Calibri" panose="020F0502020204030204"/>
              </a:rPr>
              <a:t>What school policy says AI should be used for</a:t>
            </a:r>
          </a:p>
          <a:p>
            <a:pPr marL="514350" indent="-514350">
              <a:buAutoNum type="arabicPeriod"/>
            </a:pPr>
            <a:r>
              <a:rPr lang="en-US" sz="3200" dirty="0">
                <a:ea typeface="Calibri" panose="020F0502020204030204"/>
                <a:cs typeface="Calibri" panose="020F0502020204030204"/>
              </a:rPr>
              <a:t>What your course policy says AI can be used for</a:t>
            </a:r>
          </a:p>
          <a:p>
            <a:pPr marL="514350" indent="-514350">
              <a:buAutoNum type="arabicPeriod"/>
            </a:pPr>
            <a:r>
              <a:rPr lang="en-US" sz="3200" dirty="0">
                <a:ea typeface="Calibri" panose="020F0502020204030204"/>
                <a:cs typeface="Calibri" panose="020F0502020204030204"/>
              </a:rPr>
              <a:t>How to correctly cite AI</a:t>
            </a:r>
          </a:p>
          <a:p>
            <a:pPr marL="514350" indent="-514350">
              <a:buAutoNum type="arabicPeriod"/>
            </a:pPr>
            <a:r>
              <a:rPr lang="en-US" sz="3200" dirty="0">
                <a:ea typeface="Calibri" panose="020F0502020204030204"/>
                <a:cs typeface="Calibri" panose="020F0502020204030204"/>
              </a:rPr>
              <a:t>How to write prompts that will return the desired result</a:t>
            </a:r>
          </a:p>
          <a:p>
            <a:pPr marL="514350" indent="-514350">
              <a:buAutoNum type="arabicPeriod"/>
            </a:pPr>
            <a:r>
              <a:rPr lang="en-US" sz="3200" dirty="0">
                <a:ea typeface="Calibri" panose="020F0502020204030204"/>
                <a:cs typeface="Calibri" panose="020F0502020204030204"/>
              </a:rPr>
              <a:t>Skepticism – AI's do not always return the correct information, students should always confirm what is returned</a:t>
            </a:r>
          </a:p>
        </p:txBody>
      </p:sp>
    </p:spTree>
    <p:extLst>
      <p:ext uri="{BB962C8B-B14F-4D97-AF65-F5344CB8AC3E}">
        <p14:creationId xmlns:p14="http://schemas.microsoft.com/office/powerpoint/2010/main" val="4191365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280B2-252C-4CFF-AA33-A546C788D793}"/>
              </a:ext>
            </a:extLst>
          </p:cNvPr>
          <p:cNvSpPr>
            <a:spLocks noGrp="1"/>
          </p:cNvSpPr>
          <p:nvPr>
            <p:ph type="title"/>
          </p:nvPr>
        </p:nvSpPr>
        <p:spPr/>
        <p:txBody>
          <a:bodyPr/>
          <a:lstStyle/>
          <a:p>
            <a:r>
              <a:rPr lang="en-US" dirty="0"/>
              <a:t>What can Generative AI Do?</a:t>
            </a:r>
          </a:p>
        </p:txBody>
      </p:sp>
      <p:sp>
        <p:nvSpPr>
          <p:cNvPr id="3" name="Content Placeholder 2">
            <a:extLst>
              <a:ext uri="{FF2B5EF4-FFF2-40B4-BE49-F238E27FC236}">
                <a16:creationId xmlns:a16="http://schemas.microsoft.com/office/drawing/2014/main" id="{1344978A-F4FA-471A-88CE-E8F955DD818C}"/>
              </a:ext>
            </a:extLst>
          </p:cNvPr>
          <p:cNvSpPr>
            <a:spLocks noGrp="1"/>
          </p:cNvSpPr>
          <p:nvPr>
            <p:ph idx="1"/>
          </p:nvPr>
        </p:nvSpPr>
        <p:spPr>
          <a:xfrm>
            <a:off x="838200" y="1586204"/>
            <a:ext cx="10515600" cy="4590759"/>
          </a:xfrm>
        </p:spPr>
        <p:txBody>
          <a:bodyPr>
            <a:normAutofit/>
          </a:bodyPr>
          <a:lstStyle/>
          <a:p>
            <a:pPr marL="342900" marR="0" lvl="0" indent="-342900">
              <a:lnSpc>
                <a:spcPct val="107000"/>
              </a:lnSpc>
              <a:spcBef>
                <a:spcPts val="0"/>
              </a:spcBef>
              <a:spcAft>
                <a:spcPts val="800"/>
              </a:spcAft>
              <a:buFont typeface="+mj-lt"/>
              <a:buAutoNum type="arabicPeriod"/>
              <a:tabLst>
                <a:tab pos="457200" algn="l"/>
              </a:tabLst>
            </a:pPr>
            <a:r>
              <a:rPr lang="en-US" sz="2000" b="1" dirty="0">
                <a:effectLst/>
                <a:ea typeface="Times New Roman" panose="02020603050405020304" pitchFamily="18" charset="0"/>
                <a:cs typeface="Times New Roman" panose="02020603050405020304" pitchFamily="18" charset="0"/>
              </a:rPr>
              <a:t>Computer Vision</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2000" dirty="0">
                <a:effectLst/>
                <a:ea typeface="Times New Roman" panose="02020603050405020304" pitchFamily="18" charset="0"/>
                <a:cs typeface="Times New Roman" panose="02020603050405020304" pitchFamily="18" charset="0"/>
              </a:rPr>
              <a:t>Identifying objects, people, and actions in images</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2000" dirty="0">
                <a:effectLst/>
                <a:ea typeface="Times New Roman" panose="02020603050405020304" pitchFamily="18" charset="0"/>
                <a:cs typeface="Times New Roman" panose="02020603050405020304" pitchFamily="18" charset="0"/>
              </a:rPr>
              <a:t>Medical image analysis for disease detection</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2000" dirty="0">
                <a:effectLst/>
                <a:ea typeface="Times New Roman" panose="02020603050405020304" pitchFamily="18" charset="0"/>
                <a:cs typeface="Times New Roman" panose="02020603050405020304" pitchFamily="18" charset="0"/>
              </a:rPr>
              <a:t>Quality control in manufacturing</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2000" dirty="0">
                <a:effectLst/>
                <a:ea typeface="Times New Roman" panose="02020603050405020304" pitchFamily="18" charset="0"/>
                <a:cs typeface="Times New Roman" panose="02020603050405020304" pitchFamily="18" charset="0"/>
              </a:rPr>
              <a:t>Facial recognition and emotion detection</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2000" b="1" dirty="0">
                <a:effectLst/>
                <a:ea typeface="Times New Roman" panose="02020603050405020304" pitchFamily="18" charset="0"/>
                <a:cs typeface="Times New Roman" panose="02020603050405020304" pitchFamily="18" charset="0"/>
              </a:rPr>
              <a:t>Creative Applications</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2000" dirty="0">
                <a:effectLst/>
                <a:ea typeface="Times New Roman" panose="02020603050405020304" pitchFamily="18" charset="0"/>
                <a:cs typeface="Times New Roman" panose="02020603050405020304" pitchFamily="18" charset="0"/>
              </a:rPr>
              <a:t>Generating artwork in various styles</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2000" dirty="0">
                <a:effectLst/>
                <a:ea typeface="Times New Roman" panose="02020603050405020304" pitchFamily="18" charset="0"/>
                <a:cs typeface="Times New Roman" panose="02020603050405020304" pitchFamily="18" charset="0"/>
              </a:rPr>
              <a:t>Composing music</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2000" dirty="0">
                <a:effectLst/>
                <a:ea typeface="Times New Roman" panose="02020603050405020304" pitchFamily="18" charset="0"/>
                <a:cs typeface="Times New Roman" panose="02020603050405020304" pitchFamily="18" charset="0"/>
              </a:rPr>
              <a:t>Creating game environments and characters</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2000" dirty="0">
                <a:effectLst/>
                <a:ea typeface="Times New Roman" panose="02020603050405020304" pitchFamily="18" charset="0"/>
                <a:cs typeface="Times New Roman" panose="02020603050405020304" pitchFamily="18" charset="0"/>
              </a:rPr>
              <a:t>Designing architectural layouts</a:t>
            </a:r>
            <a:endParaRPr lang="en-US" sz="2000" dirty="0">
              <a:effectLst/>
              <a:ea typeface="Calibri" panose="020F0502020204030204" pitchFamily="34" charset="0"/>
              <a:cs typeface="Times New Roman" panose="02020603050405020304" pitchFamily="18" charset="0"/>
            </a:endParaRPr>
          </a:p>
          <a:p>
            <a:pPr>
              <a:spcAft>
                <a:spcPts val="0"/>
              </a:spcAft>
            </a:pPr>
            <a:endParaRPr lang="en-US" dirty="0"/>
          </a:p>
        </p:txBody>
      </p:sp>
    </p:spTree>
    <p:extLst>
      <p:ext uri="{BB962C8B-B14F-4D97-AF65-F5344CB8AC3E}">
        <p14:creationId xmlns:p14="http://schemas.microsoft.com/office/powerpoint/2010/main" val="3399277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4773E-2B14-1EFB-D02A-5270883237C6}"/>
              </a:ext>
            </a:extLst>
          </p:cNvPr>
          <p:cNvSpPr>
            <a:spLocks noGrp="1"/>
          </p:cNvSpPr>
          <p:nvPr>
            <p:ph type="title"/>
          </p:nvPr>
        </p:nvSpPr>
        <p:spPr>
          <a:xfrm>
            <a:off x="838200" y="2046007"/>
            <a:ext cx="10515600" cy="2434945"/>
          </a:xfrm>
        </p:spPr>
        <p:txBody>
          <a:bodyPr/>
          <a:lstStyle/>
          <a:p>
            <a:pPr algn="ctr"/>
            <a:r>
              <a:rPr lang="en-US" dirty="0">
                <a:ea typeface="Calibri Light"/>
                <a:cs typeface="Calibri Light"/>
              </a:rPr>
              <a:t>Examples of Ways that Students can Use AI as a Support Tool for Their Learning</a:t>
            </a:r>
          </a:p>
        </p:txBody>
      </p:sp>
    </p:spTree>
    <p:extLst>
      <p:ext uri="{BB962C8B-B14F-4D97-AF65-F5344CB8AC3E}">
        <p14:creationId xmlns:p14="http://schemas.microsoft.com/office/powerpoint/2010/main" val="1241416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F1B5F-5DEC-4F6F-12DC-D460991A2426}"/>
              </a:ext>
            </a:extLst>
          </p:cNvPr>
          <p:cNvSpPr>
            <a:spLocks noGrp="1"/>
          </p:cNvSpPr>
          <p:nvPr>
            <p:ph type="title"/>
          </p:nvPr>
        </p:nvSpPr>
        <p:spPr/>
        <p:txBody>
          <a:bodyPr/>
          <a:lstStyle/>
          <a:p>
            <a:r>
              <a:rPr lang="en-US" dirty="0">
                <a:ea typeface="Calibri Light"/>
                <a:cs typeface="Calibri Light"/>
              </a:rPr>
              <a:t>Study Guides</a:t>
            </a:r>
            <a:endParaRPr lang="en-US" dirty="0"/>
          </a:p>
        </p:txBody>
      </p:sp>
      <p:sp>
        <p:nvSpPr>
          <p:cNvPr id="3" name="Content Placeholder 2">
            <a:extLst>
              <a:ext uri="{FF2B5EF4-FFF2-40B4-BE49-F238E27FC236}">
                <a16:creationId xmlns:a16="http://schemas.microsoft.com/office/drawing/2014/main" id="{A7A7BC5D-D868-E3B7-4152-D55EB64DB255}"/>
              </a:ext>
            </a:extLst>
          </p:cNvPr>
          <p:cNvSpPr>
            <a:spLocks noGrp="1"/>
          </p:cNvSpPr>
          <p:nvPr>
            <p:ph idx="1"/>
          </p:nvPr>
        </p:nvSpPr>
        <p:spPr/>
        <p:txBody>
          <a:bodyPr vert="horz" lIns="91440" tIns="45720" rIns="91440" bIns="45720" rtlCol="0" anchor="t">
            <a:normAutofit fontScale="92500" lnSpcReduction="20000"/>
          </a:bodyPr>
          <a:lstStyle/>
          <a:p>
            <a:pPr>
              <a:lnSpc>
                <a:spcPct val="150000"/>
              </a:lnSpc>
            </a:pPr>
            <a:r>
              <a:rPr lang="en-US" sz="3200" dirty="0">
                <a:ea typeface="Calibri"/>
                <a:cs typeface="Calibri"/>
              </a:rPr>
              <a:t>Develop their own study guides</a:t>
            </a:r>
            <a:endParaRPr lang="en-US"/>
          </a:p>
          <a:p>
            <a:pPr>
              <a:lnSpc>
                <a:spcPct val="150000"/>
              </a:lnSpc>
            </a:pPr>
            <a:r>
              <a:rPr lang="en-US" sz="3200" dirty="0">
                <a:ea typeface="Calibri"/>
                <a:cs typeface="Calibri"/>
              </a:rPr>
              <a:t>Review and vet a study guide created by the instructor </a:t>
            </a:r>
          </a:p>
          <a:p>
            <a:pPr>
              <a:lnSpc>
                <a:spcPct val="150000"/>
              </a:lnSpc>
            </a:pPr>
            <a:r>
              <a:rPr lang="en-US" sz="3200" dirty="0">
                <a:ea typeface="Calibri"/>
                <a:cs typeface="Calibri"/>
              </a:rPr>
              <a:t> Review and vet a study guide created by other students</a:t>
            </a:r>
          </a:p>
          <a:p>
            <a:pPr marL="0" indent="0">
              <a:lnSpc>
                <a:spcPct val="120000"/>
              </a:lnSpc>
              <a:buNone/>
            </a:pPr>
            <a:r>
              <a:rPr lang="en-US" sz="3200" dirty="0">
                <a:ea typeface="Calibri"/>
                <a:cs typeface="Calibri"/>
              </a:rPr>
              <a:t>I have given students a study guide that I created with AI, they worked in groups to go through and confirm that the information matches the chapter and that nothing was missed. I made the corrections and posted the study guide to the class.</a:t>
            </a:r>
          </a:p>
        </p:txBody>
      </p:sp>
    </p:spTree>
    <p:extLst>
      <p:ext uri="{BB962C8B-B14F-4D97-AF65-F5344CB8AC3E}">
        <p14:creationId xmlns:p14="http://schemas.microsoft.com/office/powerpoint/2010/main" val="42568375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560D3-295B-16CE-D3A4-4F1494C82066}"/>
              </a:ext>
            </a:extLst>
          </p:cNvPr>
          <p:cNvSpPr>
            <a:spLocks noGrp="1"/>
          </p:cNvSpPr>
          <p:nvPr>
            <p:ph type="title"/>
          </p:nvPr>
        </p:nvSpPr>
        <p:spPr>
          <a:xfrm>
            <a:off x="838200" y="365125"/>
            <a:ext cx="10515600" cy="776475"/>
          </a:xfrm>
        </p:spPr>
        <p:txBody>
          <a:bodyPr/>
          <a:lstStyle/>
          <a:p>
            <a:r>
              <a:rPr lang="en-US" dirty="0">
                <a:ea typeface="Calibri Light"/>
                <a:cs typeface="Calibri Light"/>
              </a:rPr>
              <a:t>Selecting Journal Articles for a Research Paper</a:t>
            </a:r>
            <a:endParaRPr lang="en-US" dirty="0"/>
          </a:p>
        </p:txBody>
      </p:sp>
      <p:sp>
        <p:nvSpPr>
          <p:cNvPr id="3" name="Content Placeholder 2">
            <a:extLst>
              <a:ext uri="{FF2B5EF4-FFF2-40B4-BE49-F238E27FC236}">
                <a16:creationId xmlns:a16="http://schemas.microsoft.com/office/drawing/2014/main" id="{6B9FCA99-78F7-1DAA-21EB-5DDB319202C9}"/>
              </a:ext>
            </a:extLst>
          </p:cNvPr>
          <p:cNvSpPr>
            <a:spLocks noGrp="1"/>
          </p:cNvSpPr>
          <p:nvPr>
            <p:ph idx="1"/>
          </p:nvPr>
        </p:nvSpPr>
        <p:spPr>
          <a:xfrm>
            <a:off x="838200" y="1186890"/>
            <a:ext cx="10515600" cy="4990073"/>
          </a:xfrm>
        </p:spPr>
        <p:txBody>
          <a:bodyPr vert="horz" lIns="91440" tIns="45720" rIns="91440" bIns="45720" rtlCol="0" anchor="t">
            <a:normAutofit/>
          </a:bodyPr>
          <a:lstStyle/>
          <a:p>
            <a:pPr marL="0" indent="0">
              <a:buNone/>
            </a:pPr>
            <a:r>
              <a:rPr lang="en-US">
                <a:ea typeface="Calibri"/>
                <a:cs typeface="Calibri"/>
              </a:rPr>
              <a:t>Step 1</a:t>
            </a:r>
            <a:br>
              <a:rPr lang="en-US" dirty="0">
                <a:ea typeface="Calibri"/>
                <a:cs typeface="Calibri"/>
              </a:rPr>
            </a:br>
            <a:r>
              <a:rPr lang="en-US">
                <a:ea typeface="Calibri"/>
                <a:cs typeface="Calibri"/>
              </a:rPr>
              <a:t>Students identify the articles that they are interested in - For </a:t>
            </a:r>
            <a:r>
              <a:rPr lang="en-US" dirty="0">
                <a:ea typeface="Calibri"/>
                <a:cs typeface="Calibri"/>
              </a:rPr>
              <a:t>Claude the article needs to be in .pdf form </a:t>
            </a:r>
            <a:endParaRPr lang="en-US"/>
          </a:p>
          <a:p>
            <a:pPr marL="0" indent="0">
              <a:buNone/>
            </a:pPr>
            <a:r>
              <a:rPr lang="en-US" dirty="0">
                <a:ea typeface="Calibri"/>
                <a:cs typeface="Calibri"/>
              </a:rPr>
              <a:t>Step 2 </a:t>
            </a:r>
          </a:p>
          <a:p>
            <a:r>
              <a:rPr lang="en-US" dirty="0">
                <a:ea typeface="Calibri"/>
                <a:cs typeface="Calibri"/>
              </a:rPr>
              <a:t>Ask the AI to summarize the article in simple terms – sometimes the abstract is not helpful in determining if the article fits the topic</a:t>
            </a:r>
            <a:endParaRPr lang="en-US"/>
          </a:p>
          <a:p>
            <a:r>
              <a:rPr lang="en-US" dirty="0">
                <a:ea typeface="Calibri"/>
                <a:cs typeface="Calibri"/>
              </a:rPr>
              <a:t>Ask the AI to analyze the article and provide relevant points</a:t>
            </a:r>
          </a:p>
          <a:p>
            <a:endParaRPr lang="en-US" dirty="0">
              <a:ea typeface="Calibri"/>
              <a:cs typeface="Calibri"/>
            </a:endParaRPr>
          </a:p>
          <a:p>
            <a:pPr marL="0" indent="0">
              <a:buNone/>
            </a:pPr>
            <a:r>
              <a:rPr lang="en-US" dirty="0">
                <a:ea typeface="Calibri"/>
                <a:cs typeface="Calibri"/>
              </a:rPr>
              <a:t>It is important to stress to students that the summary does not replace reading the articles, rather it helps them to sift through more articles to find the ones that are the best fit with their topic.</a:t>
            </a:r>
          </a:p>
        </p:txBody>
      </p:sp>
    </p:spTree>
    <p:extLst>
      <p:ext uri="{BB962C8B-B14F-4D97-AF65-F5344CB8AC3E}">
        <p14:creationId xmlns:p14="http://schemas.microsoft.com/office/powerpoint/2010/main" val="1913994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1674-2E25-C566-85A9-5D5705CE46F0}"/>
              </a:ext>
            </a:extLst>
          </p:cNvPr>
          <p:cNvSpPr>
            <a:spLocks noGrp="1"/>
          </p:cNvSpPr>
          <p:nvPr>
            <p:ph type="title"/>
          </p:nvPr>
        </p:nvSpPr>
        <p:spPr>
          <a:xfrm>
            <a:off x="838200" y="2617508"/>
            <a:ext cx="10515600" cy="1325563"/>
          </a:xfrm>
        </p:spPr>
        <p:txBody>
          <a:bodyPr/>
          <a:lstStyle/>
          <a:p>
            <a:pPr algn="ctr"/>
            <a:r>
              <a:rPr lang="en-US" dirty="0">
                <a:ea typeface="Calibri Light"/>
                <a:cs typeface="Calibri Light"/>
              </a:rPr>
              <a:t>How have you used AI in your classes?</a:t>
            </a:r>
          </a:p>
        </p:txBody>
      </p:sp>
    </p:spTree>
    <p:extLst>
      <p:ext uri="{BB962C8B-B14F-4D97-AF65-F5344CB8AC3E}">
        <p14:creationId xmlns:p14="http://schemas.microsoft.com/office/powerpoint/2010/main" val="2469687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32" name="Freeform: Shape 3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Shape 3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Freeform: Shape 3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Shape 3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7" name="Freeform: Shape 3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Shape 3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F7280A20-5D62-1185-B1D2-85E7EDA7C739}"/>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5200" kern="1200">
                <a:solidFill>
                  <a:schemeClr val="tx2"/>
                </a:solidFill>
                <a:latin typeface="+mj-lt"/>
                <a:ea typeface="+mj-ea"/>
                <a:cs typeface="+mj-cs"/>
              </a:rPr>
              <a:t>Conclusion</a:t>
            </a:r>
          </a:p>
        </p:txBody>
      </p:sp>
    </p:spTree>
    <p:extLst>
      <p:ext uri="{BB962C8B-B14F-4D97-AF65-F5344CB8AC3E}">
        <p14:creationId xmlns:p14="http://schemas.microsoft.com/office/powerpoint/2010/main" val="373546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2513D-D50A-FF34-A864-90E9DE84A9F3}"/>
              </a:ext>
            </a:extLst>
          </p:cNvPr>
          <p:cNvSpPr>
            <a:spLocks noGrp="1"/>
          </p:cNvSpPr>
          <p:nvPr>
            <p:ph type="title"/>
          </p:nvPr>
        </p:nvSpPr>
        <p:spPr/>
        <p:txBody>
          <a:bodyPr/>
          <a:lstStyle/>
          <a:p>
            <a:r>
              <a:rPr lang="en-US" dirty="0">
                <a:ea typeface="Calibri Light"/>
                <a:cs typeface="Calibri Light"/>
              </a:rPr>
              <a:t>Historical Perspective: Wikipedia vs AI</a:t>
            </a:r>
            <a:endParaRPr lang="en-US" dirty="0"/>
          </a:p>
        </p:txBody>
      </p:sp>
      <p:sp>
        <p:nvSpPr>
          <p:cNvPr id="3" name="Content Placeholder 2">
            <a:extLst>
              <a:ext uri="{FF2B5EF4-FFF2-40B4-BE49-F238E27FC236}">
                <a16:creationId xmlns:a16="http://schemas.microsoft.com/office/drawing/2014/main" id="{9CBFB1CF-5D9A-4491-6AC0-3E01A4AC7AAD}"/>
              </a:ext>
            </a:extLst>
          </p:cNvPr>
          <p:cNvSpPr>
            <a:spLocks noGrp="1"/>
          </p:cNvSpPr>
          <p:nvPr>
            <p:ph idx="1"/>
          </p:nvPr>
        </p:nvSpPr>
        <p:spPr/>
        <p:txBody>
          <a:bodyPr vert="horz" lIns="91440" tIns="45720" rIns="91440" bIns="45720" rtlCol="0" anchor="t">
            <a:normAutofit/>
          </a:bodyPr>
          <a:lstStyle/>
          <a:p>
            <a:r>
              <a:rPr lang="en-US" sz="3600" dirty="0">
                <a:ea typeface="Calibri"/>
                <a:cs typeface="Calibri"/>
              </a:rPr>
              <a:t>Wikipedia was founded in 2001 –  we taught students that  Wikipedia shouldn't be used as a substitute for schoolwork, but a tool to allow them to do more.</a:t>
            </a:r>
          </a:p>
          <a:p>
            <a:endParaRPr lang="en-US" sz="3600" dirty="0">
              <a:ea typeface="Calibri"/>
              <a:cs typeface="Calibri"/>
            </a:endParaRPr>
          </a:p>
          <a:p>
            <a:r>
              <a:rPr lang="en-US" sz="3600" dirty="0">
                <a:ea typeface="Calibri"/>
                <a:cs typeface="Calibri"/>
              </a:rPr>
              <a:t>AI has/will replace Wikipedia just as Wikipedia replaced encyclopedias.</a:t>
            </a:r>
            <a:endParaRPr lang="en-US" sz="3600" dirty="0"/>
          </a:p>
          <a:p>
            <a:pPr marL="0" indent="0">
              <a:buNone/>
            </a:pPr>
            <a:endParaRPr lang="en-US" dirty="0">
              <a:ea typeface="Calibri"/>
              <a:cs typeface="Calibri"/>
            </a:endParaRPr>
          </a:p>
        </p:txBody>
      </p:sp>
    </p:spTree>
    <p:extLst>
      <p:ext uri="{BB962C8B-B14F-4D97-AF65-F5344CB8AC3E}">
        <p14:creationId xmlns:p14="http://schemas.microsoft.com/office/powerpoint/2010/main" val="42445760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67965-88FA-E96C-E5AF-71E33700B835}"/>
              </a:ext>
            </a:extLst>
          </p:cNvPr>
          <p:cNvSpPr>
            <a:spLocks noGrp="1"/>
          </p:cNvSpPr>
          <p:nvPr>
            <p:ph type="title"/>
          </p:nvPr>
        </p:nvSpPr>
        <p:spPr>
          <a:xfrm>
            <a:off x="838200" y="858183"/>
            <a:ext cx="10515600" cy="843710"/>
          </a:xfrm>
        </p:spPr>
        <p:txBody>
          <a:bodyPr/>
          <a:lstStyle/>
          <a:p>
            <a:r>
              <a:rPr lang="en-US" dirty="0">
                <a:ea typeface="Calibri Light"/>
                <a:cs typeface="Calibri Light"/>
              </a:rPr>
              <a:t>Professional Skepticism</a:t>
            </a:r>
            <a:endParaRPr lang="en-US" dirty="0"/>
          </a:p>
        </p:txBody>
      </p:sp>
      <p:sp>
        <p:nvSpPr>
          <p:cNvPr id="3" name="Content Placeholder 2">
            <a:extLst>
              <a:ext uri="{FF2B5EF4-FFF2-40B4-BE49-F238E27FC236}">
                <a16:creationId xmlns:a16="http://schemas.microsoft.com/office/drawing/2014/main" id="{8FFCFF60-47A3-637C-C61C-447FBFC0270F}"/>
              </a:ext>
            </a:extLst>
          </p:cNvPr>
          <p:cNvSpPr>
            <a:spLocks noGrp="1"/>
          </p:cNvSpPr>
          <p:nvPr>
            <p:ph idx="1"/>
          </p:nvPr>
        </p:nvSpPr>
        <p:spPr>
          <a:xfrm>
            <a:off x="838200" y="2240242"/>
            <a:ext cx="10515600" cy="3936721"/>
          </a:xfrm>
        </p:spPr>
        <p:txBody>
          <a:bodyPr vert="horz" lIns="91440" tIns="45720" rIns="91440" bIns="45720" rtlCol="0" anchor="t">
            <a:normAutofit/>
          </a:bodyPr>
          <a:lstStyle/>
          <a:p>
            <a:pPr marL="0" indent="0">
              <a:buNone/>
            </a:pPr>
            <a:r>
              <a:rPr lang="en-US" sz="3600" dirty="0">
                <a:ea typeface="Calibri"/>
                <a:cs typeface="Calibri"/>
              </a:rPr>
              <a:t>Professional skepticism is the ability to maintain a questioning attitude and critically assess information.</a:t>
            </a:r>
            <a:endParaRPr lang="en-US" dirty="0"/>
          </a:p>
          <a:p>
            <a:pPr marL="0" indent="0">
              <a:buNone/>
            </a:pPr>
            <a:r>
              <a:rPr lang="en-US" sz="3600" dirty="0">
                <a:ea typeface="Calibri"/>
                <a:cs typeface="Calibri"/>
              </a:rPr>
              <a:t>As the auditor uses professional skepticism when performing the audit, we must use professional skepticism when using an AI and we must teach our students to do the same.</a:t>
            </a:r>
          </a:p>
          <a:p>
            <a:endParaRPr lang="en-US"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39012886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B275-5719-ECAC-90CE-1ADBE25283B1}"/>
              </a:ext>
            </a:extLst>
          </p:cNvPr>
          <p:cNvSpPr>
            <a:spLocks noGrp="1"/>
          </p:cNvSpPr>
          <p:nvPr>
            <p:ph type="title"/>
          </p:nvPr>
        </p:nvSpPr>
        <p:spPr/>
        <p:txBody>
          <a:bodyPr/>
          <a:lstStyle/>
          <a:p>
            <a:r>
              <a:rPr lang="en-US" dirty="0">
                <a:ea typeface="Calibri Light"/>
                <a:cs typeface="Calibri Light"/>
              </a:rPr>
              <a:t>Will AI Replace Higher Education?</a:t>
            </a:r>
            <a:endParaRPr lang="en-US" dirty="0"/>
          </a:p>
        </p:txBody>
      </p:sp>
      <p:sp>
        <p:nvSpPr>
          <p:cNvPr id="3" name="Content Placeholder 2">
            <a:extLst>
              <a:ext uri="{FF2B5EF4-FFF2-40B4-BE49-F238E27FC236}">
                <a16:creationId xmlns:a16="http://schemas.microsoft.com/office/drawing/2014/main" id="{0CC2DFC1-067D-E7D6-B569-A0269004C58C}"/>
              </a:ext>
            </a:extLst>
          </p:cNvPr>
          <p:cNvSpPr>
            <a:spLocks noGrp="1"/>
          </p:cNvSpPr>
          <p:nvPr>
            <p:ph idx="1"/>
          </p:nvPr>
        </p:nvSpPr>
        <p:spPr/>
        <p:txBody>
          <a:bodyPr vert="horz" lIns="91440" tIns="45720" rIns="91440" bIns="45720" rtlCol="0" anchor="t">
            <a:normAutofit/>
          </a:bodyPr>
          <a:lstStyle/>
          <a:p>
            <a:pPr marL="0" indent="0">
              <a:buNone/>
            </a:pPr>
            <a:r>
              <a:rPr lang="en-US" sz="3600" dirty="0">
                <a:ea typeface="Calibri"/>
                <a:cs typeface="Calibri"/>
              </a:rPr>
              <a:t>The opportunity for AI to replace higher education or to allow us to make higher ed so much more is our choice. </a:t>
            </a:r>
          </a:p>
          <a:p>
            <a:pPr marL="0" indent="0">
              <a:buNone/>
            </a:pPr>
            <a:r>
              <a:rPr lang="en-US" sz="3600" dirty="0">
                <a:ea typeface="Calibri"/>
                <a:cs typeface="Calibri"/>
              </a:rPr>
              <a:t>The idea of mass </a:t>
            </a:r>
            <a:r>
              <a:rPr lang="en-US" sz="3600" dirty="0" err="1">
                <a:ea typeface="Calibri"/>
                <a:cs typeface="Calibri"/>
              </a:rPr>
              <a:t>customizaiton</a:t>
            </a:r>
            <a:r>
              <a:rPr lang="en-US" sz="3600" dirty="0">
                <a:ea typeface="Calibri"/>
                <a:cs typeface="Calibri"/>
              </a:rPr>
              <a:t> of education is at our fingertips.</a:t>
            </a:r>
          </a:p>
          <a:p>
            <a:pPr marL="0" indent="0">
              <a:buNone/>
            </a:pPr>
            <a:endParaRPr lang="en-US" sz="3600" dirty="0">
              <a:ea typeface="Calibri"/>
              <a:cs typeface="Calibri"/>
            </a:endParaRPr>
          </a:p>
          <a:p>
            <a:pPr marL="0" indent="0" algn="ctr">
              <a:buNone/>
            </a:pPr>
            <a:r>
              <a:rPr lang="en-US" sz="3600" dirty="0">
                <a:ea typeface="Calibri"/>
                <a:cs typeface="Calibri"/>
              </a:rPr>
              <a:t>We can either fight AI or embrace this new opportunity – the choice is ours.</a:t>
            </a:r>
          </a:p>
          <a:p>
            <a:endParaRPr lang="en-US" dirty="0">
              <a:ea typeface="Calibri"/>
              <a:cs typeface="Calibri"/>
            </a:endParaRPr>
          </a:p>
        </p:txBody>
      </p:sp>
    </p:spTree>
    <p:extLst>
      <p:ext uri="{BB962C8B-B14F-4D97-AF65-F5344CB8AC3E}">
        <p14:creationId xmlns:p14="http://schemas.microsoft.com/office/powerpoint/2010/main" val="20208984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12F2DBC5-1C69-5C98-7046-4659D7012423}"/>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5200" kern="1200">
                <a:solidFill>
                  <a:schemeClr val="tx2"/>
                </a:solidFill>
                <a:latin typeface="+mj-lt"/>
                <a:ea typeface="+mj-ea"/>
                <a:cs typeface="+mj-cs"/>
              </a:rPr>
              <a:t>Questions or Comments???</a:t>
            </a:r>
          </a:p>
        </p:txBody>
      </p:sp>
    </p:spTree>
    <p:extLst>
      <p:ext uri="{BB962C8B-B14F-4D97-AF65-F5344CB8AC3E}">
        <p14:creationId xmlns:p14="http://schemas.microsoft.com/office/powerpoint/2010/main" val="2372354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80815-BBED-4505-A37C-136D90DC7D43}"/>
              </a:ext>
            </a:extLst>
          </p:cNvPr>
          <p:cNvSpPr>
            <a:spLocks noGrp="1"/>
          </p:cNvSpPr>
          <p:nvPr>
            <p:ph type="title"/>
          </p:nvPr>
        </p:nvSpPr>
        <p:spPr/>
        <p:txBody>
          <a:bodyPr/>
          <a:lstStyle/>
          <a:p>
            <a:r>
              <a:rPr lang="en-US" dirty="0"/>
              <a:t>What can Generative AI Do? – </a:t>
            </a:r>
            <a:r>
              <a:rPr lang="en-US" dirty="0" err="1"/>
              <a:t>con’t</a:t>
            </a:r>
            <a:endParaRPr lang="en-US" dirty="0"/>
          </a:p>
        </p:txBody>
      </p:sp>
      <p:sp>
        <p:nvSpPr>
          <p:cNvPr id="3" name="Content Placeholder 2">
            <a:extLst>
              <a:ext uri="{FF2B5EF4-FFF2-40B4-BE49-F238E27FC236}">
                <a16:creationId xmlns:a16="http://schemas.microsoft.com/office/drawing/2014/main" id="{607C1777-22A2-41F6-81B1-9EC41A358348}"/>
              </a:ext>
            </a:extLst>
          </p:cNvPr>
          <p:cNvSpPr>
            <a:spLocks noGrp="1"/>
          </p:cNvSpPr>
          <p:nvPr>
            <p:ph idx="1"/>
          </p:nvPr>
        </p:nvSpPr>
        <p:spPr>
          <a:xfrm>
            <a:off x="838200" y="1690688"/>
            <a:ext cx="10515600" cy="4486275"/>
          </a:xfrm>
        </p:spPr>
        <p:txBody>
          <a:bodyPr>
            <a:normAutofit/>
          </a:bodyPr>
          <a:lstStyle/>
          <a:p>
            <a:pPr marL="342900" marR="0" lvl="0" indent="-342900">
              <a:lnSpc>
                <a:spcPct val="107000"/>
              </a:lnSpc>
              <a:spcBef>
                <a:spcPts val="0"/>
              </a:spcBef>
              <a:spcAft>
                <a:spcPts val="800"/>
              </a:spcAft>
              <a:buFont typeface="+mj-lt"/>
              <a:buAutoNum type="arabicPeriod" startAt="3"/>
              <a:tabLst>
                <a:tab pos="457200" algn="l"/>
              </a:tabLst>
            </a:pPr>
            <a:r>
              <a:rPr lang="en-US" sz="2000" b="1" dirty="0">
                <a:effectLst/>
                <a:ea typeface="Times New Roman" panose="02020603050405020304" pitchFamily="18" charset="0"/>
                <a:cs typeface="Times New Roman" panose="02020603050405020304" pitchFamily="18" charset="0"/>
              </a:rPr>
              <a:t>Natural Language Processing</a:t>
            </a:r>
            <a:endParaRPr lang="en-US" sz="2000" dirty="0">
              <a:effectLs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800"/>
              </a:spcAft>
              <a:buSzPts val="1000"/>
              <a:buFont typeface="+mj-lt"/>
              <a:buAutoNum type="arabicPeriod" startAt="3"/>
              <a:tabLst>
                <a:tab pos="914400" algn="l"/>
              </a:tabLst>
            </a:pPr>
            <a:r>
              <a:rPr lang="en-US" sz="2000" dirty="0">
                <a:effectLst/>
                <a:ea typeface="Times New Roman" panose="02020603050405020304" pitchFamily="18" charset="0"/>
                <a:cs typeface="Times New Roman" panose="02020603050405020304" pitchFamily="18" charset="0"/>
              </a:rPr>
              <a:t>Translation between languages</a:t>
            </a:r>
            <a:endParaRPr lang="en-US" sz="2000" dirty="0">
              <a:effectLs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800"/>
              </a:spcAft>
              <a:buSzPts val="1000"/>
              <a:buFont typeface="+mj-lt"/>
              <a:buAutoNum type="arabicPeriod" startAt="3"/>
              <a:tabLst>
                <a:tab pos="914400" algn="l"/>
              </a:tabLst>
            </a:pPr>
            <a:r>
              <a:rPr lang="en-US" sz="2000" dirty="0">
                <a:effectLst/>
                <a:ea typeface="Times New Roman" panose="02020603050405020304" pitchFamily="18" charset="0"/>
                <a:cs typeface="Times New Roman" panose="02020603050405020304" pitchFamily="18" charset="0"/>
              </a:rPr>
              <a:t>Summarizing documents</a:t>
            </a:r>
            <a:endParaRPr lang="en-US" sz="2000" dirty="0">
              <a:effectLs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800"/>
              </a:spcAft>
              <a:buSzPts val="1000"/>
              <a:buFont typeface="+mj-lt"/>
              <a:buAutoNum type="arabicPeriod" startAt="3"/>
              <a:tabLst>
                <a:tab pos="914400" algn="l"/>
              </a:tabLst>
            </a:pPr>
            <a:r>
              <a:rPr lang="en-US" sz="2000" dirty="0">
                <a:effectLst/>
                <a:ea typeface="Times New Roman" panose="02020603050405020304" pitchFamily="18" charset="0"/>
                <a:cs typeface="Times New Roman" panose="02020603050405020304" pitchFamily="18" charset="0"/>
              </a:rPr>
              <a:t>Answering questions based on provided information</a:t>
            </a:r>
            <a:endParaRPr lang="en-US" sz="2000" dirty="0">
              <a:effectLs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800"/>
              </a:spcAft>
              <a:buSzPts val="1000"/>
              <a:buFont typeface="+mj-lt"/>
              <a:buAutoNum type="arabicPeriod" startAt="3"/>
              <a:tabLst>
                <a:tab pos="914400" algn="l"/>
              </a:tabLst>
            </a:pPr>
            <a:r>
              <a:rPr lang="en-US" sz="2000" dirty="0">
                <a:effectLst/>
                <a:ea typeface="Times New Roman" panose="02020603050405020304" pitchFamily="18" charset="0"/>
                <a:cs typeface="Times New Roman" panose="02020603050405020304" pitchFamily="18" charset="0"/>
              </a:rPr>
              <a:t>Writing creative content like stories or poetry</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startAt="3"/>
              <a:tabLst>
                <a:tab pos="457200" algn="l"/>
              </a:tabLst>
            </a:pPr>
            <a:r>
              <a:rPr lang="en-US" sz="2000" b="1" dirty="0">
                <a:effectLst/>
                <a:ea typeface="Times New Roman" panose="02020603050405020304" pitchFamily="18" charset="0"/>
                <a:cs typeface="Times New Roman" panose="02020603050405020304" pitchFamily="18" charset="0"/>
              </a:rPr>
              <a:t>Decision Support</a:t>
            </a:r>
            <a:endParaRPr lang="en-US" sz="2000" dirty="0">
              <a:effectLs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800"/>
              </a:spcAft>
              <a:buSzPts val="1000"/>
              <a:buFont typeface="+mj-lt"/>
              <a:buAutoNum type="arabicPeriod" startAt="3"/>
              <a:tabLst>
                <a:tab pos="914400" algn="l"/>
              </a:tabLst>
            </a:pPr>
            <a:r>
              <a:rPr lang="en-US" sz="2000" dirty="0">
                <a:effectLst/>
                <a:ea typeface="Times New Roman" panose="02020603050405020304" pitchFamily="18" charset="0"/>
                <a:cs typeface="Times New Roman" panose="02020603050405020304" pitchFamily="18" charset="0"/>
              </a:rPr>
              <a:t>Predicting stock market trends</a:t>
            </a:r>
            <a:endParaRPr lang="en-US" sz="2000" dirty="0">
              <a:effectLs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800"/>
              </a:spcAft>
              <a:buSzPts val="1000"/>
              <a:buFont typeface="+mj-lt"/>
              <a:buAutoNum type="arabicPeriod" startAt="3"/>
              <a:tabLst>
                <a:tab pos="914400" algn="l"/>
              </a:tabLst>
            </a:pPr>
            <a:r>
              <a:rPr lang="en-US" sz="2000" dirty="0">
                <a:effectLst/>
                <a:ea typeface="Times New Roman" panose="02020603050405020304" pitchFamily="18" charset="0"/>
                <a:cs typeface="Times New Roman" panose="02020603050405020304" pitchFamily="18" charset="0"/>
              </a:rPr>
              <a:t>Recommending products based on user preferences</a:t>
            </a:r>
            <a:endParaRPr lang="en-US" sz="2000" dirty="0">
              <a:effectLs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800"/>
              </a:spcAft>
              <a:buSzPts val="1000"/>
              <a:buFont typeface="+mj-lt"/>
              <a:buAutoNum type="arabicPeriod" startAt="3"/>
              <a:tabLst>
                <a:tab pos="914400" algn="l"/>
              </a:tabLst>
            </a:pPr>
            <a:r>
              <a:rPr lang="en-US" sz="2000" dirty="0">
                <a:effectLst/>
                <a:ea typeface="Times New Roman" panose="02020603050405020304" pitchFamily="18" charset="0"/>
                <a:cs typeface="Times New Roman" panose="02020603050405020304" pitchFamily="18" charset="0"/>
              </a:rPr>
              <a:t>Diagnosing diseases based on symptoms and test results</a:t>
            </a:r>
            <a:endParaRPr lang="en-US" sz="2000" dirty="0">
              <a:effectLs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800"/>
              </a:spcAft>
              <a:buSzPts val="1000"/>
              <a:buFont typeface="+mj-lt"/>
              <a:buAutoNum type="arabicPeriod" startAt="3"/>
              <a:tabLst>
                <a:tab pos="914400" algn="l"/>
              </a:tabLst>
            </a:pPr>
            <a:r>
              <a:rPr lang="en-US" sz="2000" dirty="0">
                <a:effectLst/>
                <a:ea typeface="Times New Roman" panose="02020603050405020304" pitchFamily="18" charset="0"/>
                <a:cs typeface="Times New Roman" panose="02020603050405020304" pitchFamily="18" charset="0"/>
              </a:rPr>
              <a:t>Optimizing supply chains and logistics</a:t>
            </a:r>
            <a:endParaRPr lang="en-US" sz="2000" dirty="0">
              <a:effectLst/>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153566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C59E4-3650-4D13-9E52-73A940EAE0FC}"/>
              </a:ext>
            </a:extLst>
          </p:cNvPr>
          <p:cNvSpPr>
            <a:spLocks noGrp="1"/>
          </p:cNvSpPr>
          <p:nvPr>
            <p:ph type="title"/>
          </p:nvPr>
        </p:nvSpPr>
        <p:spPr>
          <a:xfrm>
            <a:off x="838200" y="365125"/>
            <a:ext cx="10515600" cy="978483"/>
          </a:xfrm>
        </p:spPr>
        <p:txBody>
          <a:bodyPr/>
          <a:lstStyle/>
          <a:p>
            <a:r>
              <a:rPr lang="en-US" dirty="0"/>
              <a:t>Consumer Facing AI Systems</a:t>
            </a:r>
          </a:p>
        </p:txBody>
      </p:sp>
      <p:sp>
        <p:nvSpPr>
          <p:cNvPr id="3" name="Content Placeholder 2">
            <a:extLst>
              <a:ext uri="{FF2B5EF4-FFF2-40B4-BE49-F238E27FC236}">
                <a16:creationId xmlns:a16="http://schemas.microsoft.com/office/drawing/2014/main" id="{C9BF4635-9492-45B1-AC9D-2C8AFB415081}"/>
              </a:ext>
            </a:extLst>
          </p:cNvPr>
          <p:cNvSpPr>
            <a:spLocks noGrp="1"/>
          </p:cNvSpPr>
          <p:nvPr>
            <p:ph idx="1"/>
          </p:nvPr>
        </p:nvSpPr>
        <p:spPr>
          <a:xfrm>
            <a:off x="690465" y="1436914"/>
            <a:ext cx="10804849" cy="4740049"/>
          </a:xfrm>
        </p:spPr>
        <p:txBody>
          <a:bodyPr>
            <a:normAutofit lnSpcReduction="10000"/>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err="1">
                <a:effectLst/>
                <a:ea typeface="Times New Roman" panose="02020603050405020304" pitchFamily="18" charset="0"/>
                <a:cs typeface="Times New Roman" panose="02020603050405020304" pitchFamily="18" charset="0"/>
              </a:rPr>
              <a:t>ChatGPT</a:t>
            </a:r>
            <a:r>
              <a:rPr lang="en-US" sz="2000" dirty="0">
                <a:effectLst/>
                <a:ea typeface="Times New Roman" panose="02020603050405020304" pitchFamily="18" charset="0"/>
                <a:cs typeface="Times New Roman" panose="02020603050405020304" pitchFamily="18" charset="0"/>
              </a:rPr>
              <a:t> (</a:t>
            </a:r>
            <a:r>
              <a:rPr lang="en-US" sz="2000" dirty="0" err="1">
                <a:effectLst/>
                <a:ea typeface="Times New Roman" panose="02020603050405020304" pitchFamily="18" charset="0"/>
                <a:cs typeface="Times New Roman" panose="02020603050405020304" pitchFamily="18" charset="0"/>
              </a:rPr>
              <a:t>OpenAI</a:t>
            </a:r>
            <a:r>
              <a:rPr lang="en-US" sz="2000" dirty="0">
                <a:effectLst/>
                <a:ea typeface="Times New Roman" panose="02020603050405020304" pitchFamily="18" charset="0"/>
                <a:cs typeface="Times New Roman" panose="02020603050405020304" pitchFamily="18" charset="0"/>
              </a:rPr>
              <a:t>): Arguably the most popular AI with over 100 million weekly active users, available in free and subscription (Plus) versions</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effectLst/>
                <a:ea typeface="Times New Roman" panose="02020603050405020304" pitchFamily="18" charset="0"/>
                <a:cs typeface="Times New Roman" panose="02020603050405020304" pitchFamily="18" charset="0"/>
              </a:rPr>
              <a:t>Claude</a:t>
            </a:r>
            <a:r>
              <a:rPr lang="en-US" sz="2000" dirty="0">
                <a:effectLst/>
                <a:ea typeface="Times New Roman" panose="02020603050405020304" pitchFamily="18" charset="0"/>
                <a:cs typeface="Times New Roman" panose="02020603050405020304" pitchFamily="18" charset="0"/>
              </a:rPr>
              <a:t> (Anthropic): Known for thoughtful responses and safety features, available via web interface, API, and through integrations</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effectLst/>
                <a:ea typeface="Times New Roman" panose="02020603050405020304" pitchFamily="18" charset="0"/>
                <a:cs typeface="Times New Roman" panose="02020603050405020304" pitchFamily="18" charset="0"/>
              </a:rPr>
              <a:t>Gemini</a:t>
            </a:r>
            <a:r>
              <a:rPr lang="en-US" sz="2000" dirty="0">
                <a:effectLst/>
                <a:ea typeface="Times New Roman" panose="02020603050405020304" pitchFamily="18" charset="0"/>
                <a:cs typeface="Times New Roman" panose="02020603050405020304" pitchFamily="18" charset="0"/>
              </a:rPr>
              <a:t> (Google): Google's AI assistant integrated into search and various Google products</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effectLst/>
                <a:ea typeface="Times New Roman" panose="02020603050405020304" pitchFamily="18" charset="0"/>
                <a:cs typeface="Times New Roman" panose="02020603050405020304" pitchFamily="18" charset="0"/>
              </a:rPr>
              <a:t>Copilot</a:t>
            </a:r>
            <a:r>
              <a:rPr lang="en-US" sz="2000" dirty="0">
                <a:effectLst/>
                <a:ea typeface="Times New Roman" panose="02020603050405020304" pitchFamily="18" charset="0"/>
                <a:cs typeface="Times New Roman" panose="02020603050405020304" pitchFamily="18" charset="0"/>
              </a:rPr>
              <a:t> (Microsoft): Microsoft's AI assistant built into Windows, Office products, and Edge browser</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ea typeface="Calibri" panose="020F0502020204030204" pitchFamily="34" charset="0"/>
                <a:cs typeface="Times New Roman" panose="02020603050405020304" pitchFamily="18" charset="0"/>
              </a:rPr>
              <a:t>Canva</a:t>
            </a:r>
            <a:r>
              <a:rPr lang="en-US" sz="2000" dirty="0">
                <a:ea typeface="Calibri" panose="020F0502020204030204" pitchFamily="34" charset="0"/>
                <a:cs typeface="Times New Roman" panose="02020603050405020304" pitchFamily="18" charset="0"/>
              </a:rPr>
              <a:t>: AI powered graphic design tool that allows users to create presentations, logos, banners, etc.</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err="1">
                <a:effectLst/>
                <a:ea typeface="Calibri" panose="020F0502020204030204" pitchFamily="34" charset="0"/>
                <a:cs typeface="Times New Roman" panose="02020603050405020304" pitchFamily="18" charset="0"/>
              </a:rPr>
              <a:t>DeepL</a:t>
            </a:r>
            <a:r>
              <a:rPr lang="en-US" sz="2000" dirty="0">
                <a:effectLst/>
                <a:ea typeface="Calibri" panose="020F0502020204030204" pitchFamily="34" charset="0"/>
                <a:cs typeface="Times New Roman" panose="02020603050405020304" pitchFamily="18" charset="0"/>
              </a:rPr>
              <a:t>: Provides translation services using artificial neural networks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ea typeface="Calibri" panose="020F0502020204030204" pitchFamily="34" charset="0"/>
                <a:cs typeface="Times New Roman" panose="02020603050405020304" pitchFamily="18" charset="0"/>
              </a:rPr>
              <a:t>Poe</a:t>
            </a:r>
            <a:r>
              <a:rPr lang="en-US" sz="2000" dirty="0">
                <a:ea typeface="Calibri" panose="020F0502020204030204" pitchFamily="34" charset="0"/>
                <a:cs typeface="Times New Roman" panose="02020603050405020304" pitchFamily="18" charset="0"/>
              </a:rPr>
              <a:t>: Is an AI chatbot aggregator that allows users to create custom bots or access existing models</a:t>
            </a:r>
            <a:endParaRPr lang="en-US" dirty="0"/>
          </a:p>
          <a:p>
            <a:pPr marL="0" indent="0">
              <a:buNone/>
            </a:pPr>
            <a:endParaRPr lang="en-US" sz="1600" dirty="0"/>
          </a:p>
          <a:p>
            <a:pPr marL="0" indent="0">
              <a:buNone/>
            </a:pPr>
            <a:r>
              <a:rPr lang="en-US" sz="1600" dirty="0"/>
              <a:t>Sources: 60 Most Popular AI Tools Ranked (Feb 2025) </a:t>
            </a:r>
            <a:r>
              <a:rPr lang="en-US" sz="1600" dirty="0">
                <a:hlinkClick r:id="rId2"/>
              </a:rPr>
              <a:t>www.explodingtopics.com</a:t>
            </a:r>
            <a:r>
              <a:rPr lang="en-US" sz="1600" dirty="0"/>
              <a:t>, </a:t>
            </a:r>
            <a:r>
              <a:rPr lang="en-US" sz="1600" dirty="0" err="1"/>
              <a:t>ClaudeAI</a:t>
            </a:r>
            <a:r>
              <a:rPr lang="en-US" sz="1600" dirty="0"/>
              <a:t>, retrieved 4-1-25 </a:t>
            </a:r>
            <a:r>
              <a:rPr lang="en-US" sz="1600" dirty="0">
                <a:hlinkClick r:id="rId3"/>
              </a:rPr>
              <a:t>https://claude.ai</a:t>
            </a:r>
            <a:r>
              <a:rPr lang="en-US" sz="1600" dirty="0"/>
              <a:t> </a:t>
            </a:r>
          </a:p>
        </p:txBody>
      </p:sp>
    </p:spTree>
    <p:extLst>
      <p:ext uri="{BB962C8B-B14F-4D97-AF65-F5344CB8AC3E}">
        <p14:creationId xmlns:p14="http://schemas.microsoft.com/office/powerpoint/2010/main" val="4245576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E7DDB3EC-CD24-4723-B6E5-BD0F6D9F4E9A}"/>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5200" kern="1200">
                <a:solidFill>
                  <a:schemeClr val="tx2"/>
                </a:solidFill>
                <a:latin typeface="+mj-lt"/>
                <a:ea typeface="+mj-ea"/>
                <a:cs typeface="+mj-cs"/>
              </a:rPr>
              <a:t>How Are Publishers Using AI?</a:t>
            </a:r>
          </a:p>
        </p:txBody>
      </p:sp>
    </p:spTree>
    <p:extLst>
      <p:ext uri="{BB962C8B-B14F-4D97-AF65-F5344CB8AC3E}">
        <p14:creationId xmlns:p14="http://schemas.microsoft.com/office/powerpoint/2010/main" val="368888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udying at the library">
            <a:extLst>
              <a:ext uri="{FF2B5EF4-FFF2-40B4-BE49-F238E27FC236}">
                <a16:creationId xmlns:a16="http://schemas.microsoft.com/office/drawing/2014/main" id="{A2FB31AE-993C-419E-E299-69774EE7DD36}"/>
              </a:ext>
            </a:extLst>
          </p:cNvPr>
          <p:cNvPicPr>
            <a:picLocks noChangeAspect="1"/>
          </p:cNvPicPr>
          <p:nvPr/>
        </p:nvPicPr>
        <p:blipFill>
          <a:blip r:embed="rId3"/>
          <a:srcRect l="-87" t="13891" r="9477" b="-468"/>
          <a:stretch/>
        </p:blipFill>
        <p:spPr>
          <a:xfrm>
            <a:off x="1509964" y="-11560"/>
            <a:ext cx="10711325" cy="6880396"/>
          </a:xfrm>
          <a:prstGeom prst="rect">
            <a:avLst/>
          </a:prstGeom>
        </p:spPr>
      </p:pic>
      <p:sp>
        <p:nvSpPr>
          <p:cNvPr id="2" name="Rectangle 1">
            <a:extLst>
              <a:ext uri="{FF2B5EF4-FFF2-40B4-BE49-F238E27FC236}">
                <a16:creationId xmlns:a16="http://schemas.microsoft.com/office/drawing/2014/main" id="{FE497133-FB14-EA3D-E62A-2504A7744FD8}"/>
              </a:ext>
            </a:extLst>
          </p:cNvPr>
          <p:cNvSpPr/>
          <p:nvPr/>
        </p:nvSpPr>
        <p:spPr>
          <a:xfrm>
            <a:off x="-1" y="0"/>
            <a:ext cx="5700713" cy="6866467"/>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984435D-84DB-83D6-17C1-33900EB9B312}"/>
              </a:ext>
            </a:extLst>
          </p:cNvPr>
          <p:cNvSpPr/>
          <p:nvPr/>
        </p:nvSpPr>
        <p:spPr>
          <a:xfrm>
            <a:off x="-9093" y="2983826"/>
            <a:ext cx="6516173" cy="2814913"/>
          </a:xfrm>
          <a:prstGeom prst="rect">
            <a:avLst/>
          </a:prstGeom>
          <a:solidFill>
            <a:srgbClr val="DFE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DC4140E-CF86-578A-BBA0-4331BA234C6E}"/>
              </a:ext>
            </a:extLst>
          </p:cNvPr>
          <p:cNvSpPr txBox="1"/>
          <p:nvPr/>
        </p:nvSpPr>
        <p:spPr>
          <a:xfrm>
            <a:off x="184168" y="3730693"/>
            <a:ext cx="5719100" cy="1323439"/>
          </a:xfrm>
          <a:prstGeom prst="rect">
            <a:avLst/>
          </a:prstGeom>
          <a:noFill/>
        </p:spPr>
        <p:txBody>
          <a:bodyPr wrap="square" lIns="548640" tIns="45720" rIns="91440" bIns="45720" rtlCol="0" anchor="t">
            <a:spAutoFit/>
          </a:bodyPr>
          <a:lstStyle/>
          <a:p>
            <a:r>
              <a:rPr lang="en-US" sz="4000">
                <a:latin typeface="Open Sans Light"/>
                <a:ea typeface="Open Sans Light"/>
                <a:cs typeface="Open Sans Light"/>
              </a:rPr>
              <a:t>AI-Powered Tools for </a:t>
            </a:r>
            <a:r>
              <a:rPr lang="en-US" sz="4000" b="1">
                <a:latin typeface="Open Sans Light"/>
                <a:ea typeface="Open Sans Light"/>
                <a:cs typeface="Open Sans Light"/>
              </a:rPr>
              <a:t>Learning</a:t>
            </a:r>
          </a:p>
        </p:txBody>
      </p:sp>
    </p:spTree>
    <p:extLst>
      <p:ext uri="{BB962C8B-B14F-4D97-AF65-F5344CB8AC3E}">
        <p14:creationId xmlns:p14="http://schemas.microsoft.com/office/powerpoint/2010/main" val="3092508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790062-69E9-CBDF-2C76-DC256F913E4B}"/>
              </a:ext>
            </a:extLst>
          </p:cNvPr>
          <p:cNvSpPr/>
          <p:nvPr/>
        </p:nvSpPr>
        <p:spPr>
          <a:xfrm>
            <a:off x="-27520" y="1"/>
            <a:ext cx="3060908" cy="6858000"/>
          </a:xfrm>
          <a:prstGeom prst="rect">
            <a:avLst/>
          </a:prstGeom>
          <a:solidFill>
            <a:srgbClr val="DFE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28C2833-5C37-3528-46B0-69DEF0D62DDB}"/>
              </a:ext>
            </a:extLst>
          </p:cNvPr>
          <p:cNvSpPr txBox="1"/>
          <p:nvPr/>
        </p:nvSpPr>
        <p:spPr>
          <a:xfrm>
            <a:off x="-35455" y="1236910"/>
            <a:ext cx="3039021" cy="1200329"/>
          </a:xfrm>
          <a:prstGeom prst="rect">
            <a:avLst/>
          </a:prstGeom>
          <a:noFill/>
        </p:spPr>
        <p:txBody>
          <a:bodyPr wrap="square" lIns="365760" tIns="45720" rIns="91440" bIns="45720" rtlCol="0" anchor="t">
            <a:spAutoFit/>
          </a:bodyPr>
          <a:lstStyle/>
          <a:p>
            <a:r>
              <a:rPr lang="en-US" sz="3600" b="1">
                <a:latin typeface="Open Sans Light"/>
                <a:ea typeface="Open Sans Light"/>
                <a:cs typeface="Open Sans Light"/>
              </a:rPr>
              <a:t>AI-powered study tools</a:t>
            </a:r>
          </a:p>
        </p:txBody>
      </p:sp>
      <p:sp>
        <p:nvSpPr>
          <p:cNvPr id="5" name="Text Placeholder 19">
            <a:extLst>
              <a:ext uri="{FF2B5EF4-FFF2-40B4-BE49-F238E27FC236}">
                <a16:creationId xmlns:a16="http://schemas.microsoft.com/office/drawing/2014/main" id="{01D26F7D-91E5-B0DB-917B-8C07BAB57A96}"/>
              </a:ext>
            </a:extLst>
          </p:cNvPr>
          <p:cNvSpPr txBox="1"/>
          <p:nvPr/>
        </p:nvSpPr>
        <p:spPr>
          <a:xfrm>
            <a:off x="3069613" y="2599163"/>
            <a:ext cx="1976503" cy="221599"/>
          </a:xfrm>
          <a:prstGeom prst="rect">
            <a:avLst/>
          </a:prstGeom>
          <a:ln w="12700">
            <a:no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nchor="t">
            <a:spAutoFit/>
          </a:bodyPr>
          <a:lstStyle>
            <a:lvl1pPr defTabSz="914353">
              <a:lnSpc>
                <a:spcPct val="90000"/>
              </a:lnSpc>
              <a:spcBef>
                <a:spcPts val="1000"/>
              </a:spcBef>
              <a:defRPr sz="1600" b="1"/>
            </a:lvl1pPr>
          </a:lstStyle>
          <a:p>
            <a:r>
              <a:rPr lang="en-US" err="1">
                <a:latin typeface="Open Sans"/>
                <a:ea typeface="Open Sans"/>
                <a:cs typeface="Open Sans"/>
              </a:rPr>
              <a:t>MyLab</a:t>
            </a:r>
            <a:r>
              <a:rPr lang="en-US">
                <a:latin typeface="Open Sans"/>
                <a:ea typeface="Open Sans"/>
                <a:cs typeface="Open Sans"/>
              </a:rPr>
              <a:t> &amp; Mastering</a:t>
            </a:r>
            <a:endParaRPr lang="en-US"/>
          </a:p>
        </p:txBody>
      </p:sp>
      <p:sp>
        <p:nvSpPr>
          <p:cNvPr id="6" name="TextBox 5">
            <a:extLst>
              <a:ext uri="{FF2B5EF4-FFF2-40B4-BE49-F238E27FC236}">
                <a16:creationId xmlns:a16="http://schemas.microsoft.com/office/drawing/2014/main" id="{8ABE98A8-2B50-E89E-1C1D-C0BECA53700B}"/>
              </a:ext>
            </a:extLst>
          </p:cNvPr>
          <p:cNvSpPr txBox="1"/>
          <p:nvPr/>
        </p:nvSpPr>
        <p:spPr>
          <a:xfrm>
            <a:off x="3001027" y="2960187"/>
            <a:ext cx="3080886" cy="1569660"/>
          </a:xfrm>
          <a:prstGeom prst="rect">
            <a:avLst/>
          </a:prstGeom>
          <a:noFill/>
          <a:ln>
            <a:noFill/>
          </a:ln>
        </p:spPr>
        <p:txBody>
          <a:bodyPr wrap="square" lIns="91440" tIns="45720" rIns="91440" bIns="45720" anchor="t">
            <a:spAutoFit/>
          </a:bodyPr>
          <a:lstStyle/>
          <a:p>
            <a:pPr marL="171450" indent="-171450">
              <a:buFont typeface="Arial"/>
              <a:buChar char="•"/>
              <a:defRPr sz="1200">
                <a:latin typeface="Open Sans Light"/>
                <a:ea typeface="Open Sans Light"/>
                <a:cs typeface="Open Sans Light"/>
                <a:sym typeface="Open Sans Light"/>
              </a:defRPr>
            </a:pPr>
            <a:r>
              <a:rPr lang="en-ZA" sz="1600"/>
              <a:t>Personalized homework help</a:t>
            </a:r>
          </a:p>
          <a:p>
            <a:pPr marL="171450" indent="-171450">
              <a:buFont typeface="Arial"/>
              <a:buChar char="•"/>
              <a:defRPr sz="1200">
                <a:latin typeface="Open Sans Light"/>
                <a:ea typeface="Open Sans Light"/>
                <a:cs typeface="Open Sans Light"/>
                <a:sym typeface="Open Sans Light"/>
              </a:defRPr>
            </a:pPr>
            <a:r>
              <a:rPr lang="en-ZA" sz="1600"/>
              <a:t>Simplified explanation</a:t>
            </a:r>
          </a:p>
          <a:p>
            <a:pPr marL="171450" indent="-171450">
              <a:buFont typeface="Arial"/>
              <a:buChar char="•"/>
              <a:defRPr sz="1200">
                <a:latin typeface="Open Sans Light"/>
                <a:ea typeface="Open Sans Light"/>
                <a:cs typeface="Open Sans Light"/>
                <a:sym typeface="Open Sans Light"/>
              </a:defRPr>
            </a:pPr>
            <a:r>
              <a:rPr lang="en-ZA" sz="1600"/>
              <a:t>Productive practice</a:t>
            </a:r>
          </a:p>
          <a:p>
            <a:pPr marL="171450" indent="-171450">
              <a:buFont typeface="Arial"/>
              <a:buChar char="•"/>
              <a:defRPr sz="1200">
                <a:latin typeface="Open Sans Light"/>
                <a:ea typeface="Open Sans Light"/>
                <a:cs typeface="Open Sans Light"/>
                <a:sym typeface="Open Sans Light"/>
              </a:defRPr>
            </a:pPr>
            <a:r>
              <a:rPr lang="en-ZA" sz="1600"/>
              <a:t>AI Skills Modules</a:t>
            </a:r>
          </a:p>
          <a:p>
            <a:pPr marL="171450" indent="-171450">
              <a:buFont typeface="Arial"/>
              <a:buChar char="•"/>
              <a:defRPr sz="1200">
                <a:latin typeface="Open Sans Light"/>
                <a:ea typeface="Open Sans Light"/>
                <a:cs typeface="Open Sans Light"/>
                <a:sym typeface="Open Sans Light"/>
              </a:defRPr>
            </a:pPr>
            <a:r>
              <a:rPr lang="en-ZA" sz="1600"/>
              <a:t>AI Assignments</a:t>
            </a:r>
          </a:p>
          <a:p>
            <a:pPr marL="171450" indent="-171450">
              <a:buFont typeface="Arial"/>
              <a:buChar char="•"/>
              <a:defRPr sz="1200">
                <a:latin typeface="Open Sans Light"/>
                <a:ea typeface="Open Sans Light"/>
                <a:cs typeface="Open Sans Light"/>
                <a:sym typeface="Open Sans Light"/>
              </a:defRPr>
            </a:pPr>
            <a:r>
              <a:rPr lang="en-ZA" sz="1600"/>
              <a:t>AI Simulations</a:t>
            </a:r>
          </a:p>
        </p:txBody>
      </p:sp>
      <p:sp>
        <p:nvSpPr>
          <p:cNvPr id="15" name="TextBox 14">
            <a:extLst>
              <a:ext uri="{FF2B5EF4-FFF2-40B4-BE49-F238E27FC236}">
                <a16:creationId xmlns:a16="http://schemas.microsoft.com/office/drawing/2014/main" id="{73E6AFCA-B87C-D0B8-6091-FD58EC7C7AE0}"/>
              </a:ext>
            </a:extLst>
          </p:cNvPr>
          <p:cNvSpPr txBox="1"/>
          <p:nvPr/>
        </p:nvSpPr>
        <p:spPr>
          <a:xfrm>
            <a:off x="121132" y="2922505"/>
            <a:ext cx="2771688" cy="2320059"/>
          </a:xfrm>
          <a:prstGeom prst="rect">
            <a:avLst/>
          </a:prstGeom>
          <a:noFill/>
        </p:spPr>
        <p:txBody>
          <a:bodyPr wrap="square" lIns="91440" tIns="45720" rIns="91440" bIns="45720" rtlCol="0" anchor="t">
            <a:spAutoFit/>
          </a:bodyPr>
          <a:lstStyle/>
          <a:p>
            <a:pPr>
              <a:lnSpc>
                <a:spcPct val="150000"/>
              </a:lnSpc>
            </a:pPr>
            <a:r>
              <a:rPr lang="en-US" sz="1400">
                <a:latin typeface="Open Sans Light"/>
                <a:ea typeface="Open Sans Light"/>
                <a:cs typeface="Open Sans Light"/>
              </a:rPr>
              <a:t>In August 2023, </a:t>
            </a:r>
            <a:r>
              <a:rPr lang="en-US" sz="1400">
                <a:latin typeface="Open Sans Light"/>
                <a:ea typeface="Open Sans"/>
                <a:cs typeface="Open Sans"/>
              </a:rPr>
              <a:t>Pearson became the first major higher education publisher to integrate generative AI study tools into its proprietary academic content to enable better teaching and learning experiences.</a:t>
            </a:r>
            <a:endParaRPr lang="en-US" sz="1400">
              <a:latin typeface="Open Sans Light"/>
              <a:ea typeface="Open Sans Light"/>
              <a:cs typeface="Open Sans Light"/>
            </a:endParaRPr>
          </a:p>
        </p:txBody>
      </p:sp>
      <p:sp>
        <p:nvSpPr>
          <p:cNvPr id="17" name="Text Placeholder 19">
            <a:extLst>
              <a:ext uri="{FF2B5EF4-FFF2-40B4-BE49-F238E27FC236}">
                <a16:creationId xmlns:a16="http://schemas.microsoft.com/office/drawing/2014/main" id="{D786D373-9510-C753-24E0-B61B4C151C00}"/>
              </a:ext>
            </a:extLst>
          </p:cNvPr>
          <p:cNvSpPr txBox="1"/>
          <p:nvPr/>
        </p:nvSpPr>
        <p:spPr>
          <a:xfrm>
            <a:off x="6162699" y="2597270"/>
            <a:ext cx="2414956" cy="221599"/>
          </a:xfrm>
          <a:prstGeom prst="rect">
            <a:avLst/>
          </a:prstGeom>
          <a:ln w="12700">
            <a:no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nchor="t">
            <a:spAutoFit/>
          </a:bodyPr>
          <a:lstStyle>
            <a:lvl1pPr defTabSz="914353">
              <a:lnSpc>
                <a:spcPct val="90000"/>
              </a:lnSpc>
              <a:spcBef>
                <a:spcPts val="1000"/>
              </a:spcBef>
              <a:defRPr sz="1600" b="1"/>
            </a:lvl1pPr>
          </a:lstStyle>
          <a:p>
            <a:r>
              <a:rPr lang="en-US" dirty="0" err="1">
                <a:latin typeface="Open Sans"/>
                <a:ea typeface="Open Sans"/>
                <a:cs typeface="Open Sans"/>
              </a:rPr>
              <a:t>eTextbooks</a:t>
            </a:r>
            <a:r>
              <a:rPr lang="en-US" dirty="0">
                <a:latin typeface="Open Sans"/>
                <a:ea typeface="Open Sans"/>
                <a:cs typeface="Open Sans"/>
              </a:rPr>
              <a:t> in Pearson+</a:t>
            </a:r>
            <a:endParaRPr lang="en-US" dirty="0" err="1"/>
          </a:p>
        </p:txBody>
      </p:sp>
      <p:sp>
        <p:nvSpPr>
          <p:cNvPr id="18" name="TextBox 17">
            <a:extLst>
              <a:ext uri="{FF2B5EF4-FFF2-40B4-BE49-F238E27FC236}">
                <a16:creationId xmlns:a16="http://schemas.microsoft.com/office/drawing/2014/main" id="{5081990C-69AD-F8CF-3245-B342325E6068}"/>
              </a:ext>
            </a:extLst>
          </p:cNvPr>
          <p:cNvSpPr txBox="1"/>
          <p:nvPr/>
        </p:nvSpPr>
        <p:spPr>
          <a:xfrm>
            <a:off x="6076672" y="2958295"/>
            <a:ext cx="3242439" cy="1323439"/>
          </a:xfrm>
          <a:prstGeom prst="rect">
            <a:avLst/>
          </a:prstGeom>
          <a:noFill/>
          <a:ln>
            <a:noFill/>
          </a:ln>
        </p:spPr>
        <p:txBody>
          <a:bodyPr wrap="square" lIns="91440" tIns="45720" rIns="91440" bIns="45720" anchor="t">
            <a:spAutoFit/>
          </a:bodyPr>
          <a:lstStyle/>
          <a:p>
            <a:pPr marL="171450" indent="-171450">
              <a:buFont typeface="Arial"/>
              <a:buChar char="•"/>
              <a:defRPr sz="1200">
                <a:latin typeface="Open Sans Light"/>
                <a:ea typeface="Open Sans Light"/>
                <a:cs typeface="Open Sans Light"/>
                <a:sym typeface="Open Sans Light"/>
              </a:defRPr>
            </a:pPr>
            <a:r>
              <a:rPr lang="en-ZA" sz="1600"/>
              <a:t>Instant explanations</a:t>
            </a:r>
          </a:p>
          <a:p>
            <a:pPr marL="171450" indent="-171450">
              <a:buFont typeface="Arial"/>
              <a:buChar char="•"/>
              <a:defRPr sz="1200">
                <a:latin typeface="Open Sans Light"/>
                <a:ea typeface="Open Sans Light"/>
                <a:cs typeface="Open Sans Light"/>
                <a:sym typeface="Open Sans Light"/>
              </a:defRPr>
            </a:pPr>
            <a:r>
              <a:rPr lang="en-ZA" sz="1600"/>
              <a:t>On-demand summaries</a:t>
            </a:r>
          </a:p>
          <a:p>
            <a:pPr marL="171450" indent="-171450">
              <a:buFont typeface="Arial"/>
              <a:buChar char="•"/>
              <a:defRPr sz="1200">
                <a:latin typeface="Open Sans Light"/>
                <a:ea typeface="Open Sans Light"/>
                <a:cs typeface="Open Sans Light"/>
                <a:sym typeface="Open Sans Light"/>
              </a:defRPr>
            </a:pPr>
            <a:r>
              <a:rPr lang="en-ZA" sz="1600"/>
              <a:t>Choose your own practice</a:t>
            </a:r>
          </a:p>
          <a:p>
            <a:pPr marL="171450" indent="-171450">
              <a:buFont typeface="Arial"/>
              <a:buChar char="•"/>
              <a:defRPr sz="1200">
                <a:latin typeface="Open Sans Light"/>
                <a:ea typeface="Open Sans Light"/>
                <a:cs typeface="Open Sans Light"/>
                <a:sym typeface="Open Sans Light"/>
              </a:defRPr>
            </a:pPr>
            <a:r>
              <a:rPr lang="en-ZA" sz="1600"/>
              <a:t>AI-generated flashcards*</a:t>
            </a:r>
          </a:p>
          <a:p>
            <a:pPr marL="171450" indent="-171450">
              <a:buFont typeface="Arial"/>
              <a:buChar char="•"/>
              <a:defRPr sz="1200">
                <a:latin typeface="Open Sans Light"/>
                <a:ea typeface="Open Sans Light"/>
                <a:cs typeface="Open Sans Light"/>
                <a:sym typeface="Open Sans Light"/>
              </a:defRPr>
            </a:pPr>
            <a:r>
              <a:rPr lang="en-ZA" sz="1600"/>
              <a:t>Image capabilities</a:t>
            </a:r>
          </a:p>
        </p:txBody>
      </p:sp>
      <p:sp>
        <p:nvSpPr>
          <p:cNvPr id="10" name="Rectangle 9">
            <a:extLst>
              <a:ext uri="{FF2B5EF4-FFF2-40B4-BE49-F238E27FC236}">
                <a16:creationId xmlns:a16="http://schemas.microsoft.com/office/drawing/2014/main" id="{24668683-2F14-B67A-C86D-6B05E1065D1D}"/>
              </a:ext>
            </a:extLst>
          </p:cNvPr>
          <p:cNvSpPr/>
          <p:nvPr/>
        </p:nvSpPr>
        <p:spPr>
          <a:xfrm>
            <a:off x="12007422" y="1"/>
            <a:ext cx="185095" cy="6858000"/>
          </a:xfrm>
          <a:prstGeom prst="rect">
            <a:avLst/>
          </a:prstGeom>
          <a:solidFill>
            <a:srgbClr val="9E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4B36C8AD-502E-BAD3-9641-8F12DC09D722}"/>
              </a:ext>
            </a:extLst>
          </p:cNvPr>
          <p:cNvCxnSpPr>
            <a:cxnSpLocks/>
          </p:cNvCxnSpPr>
          <p:nvPr/>
        </p:nvCxnSpPr>
        <p:spPr>
          <a:xfrm>
            <a:off x="779483" y="6083368"/>
            <a:ext cx="0" cy="401909"/>
          </a:xfrm>
          <a:prstGeom prst="line">
            <a:avLst/>
          </a:prstGeom>
          <a:ln w="15875">
            <a:solidFill>
              <a:srgbClr val="9E007E"/>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75398E8-76A4-A198-5BE2-F7352FFB507B}"/>
              </a:ext>
            </a:extLst>
          </p:cNvPr>
          <p:cNvSpPr txBox="1"/>
          <p:nvPr/>
        </p:nvSpPr>
        <p:spPr>
          <a:xfrm>
            <a:off x="261622" y="6131734"/>
            <a:ext cx="487678" cy="247504"/>
          </a:xfrm>
          <a:prstGeom prst="rect">
            <a:avLst/>
          </a:prstGeom>
          <a:noFill/>
        </p:spPr>
        <p:txBody>
          <a:bodyPr wrap="square" lIns="0" tIns="0" rIns="0" bIns="0" rtlCol="0" anchor="ctr">
            <a:spAutoFit/>
          </a:bodyPr>
          <a:lstStyle/>
          <a:p>
            <a:pPr algn="ctr">
              <a:lnSpc>
                <a:spcPct val="150000"/>
              </a:lnSpc>
            </a:pPr>
            <a:fld id="{DC23B323-8B3D-B946-BA29-6702033AEFF3}" type="slidenum">
              <a:rPr lang="en-US" sz="1200" smtClean="0">
                <a:latin typeface="Open Sans" panose="020B0606030504020204" pitchFamily="34" charset="0"/>
                <a:ea typeface="Open Sans" panose="020B0606030504020204" pitchFamily="34" charset="0"/>
                <a:cs typeface="Open Sans" panose="020B0606030504020204" pitchFamily="34" charset="0"/>
              </a:rPr>
              <a:pPr algn="ctr">
                <a:lnSpc>
                  <a:spcPct val="150000"/>
                </a:lnSpc>
              </a:pPr>
              <a:t>9</a:t>
            </a:fld>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490341A5-3D1E-E09D-FB91-5BAC205C65C2}"/>
              </a:ext>
            </a:extLst>
          </p:cNvPr>
          <p:cNvSpPr txBox="1"/>
          <p:nvPr/>
        </p:nvSpPr>
        <p:spPr>
          <a:xfrm>
            <a:off x="10875437" y="6538445"/>
            <a:ext cx="3721065" cy="319190"/>
          </a:xfrm>
          <a:prstGeom prst="rect">
            <a:avLst/>
          </a:prstGeom>
          <a:noFill/>
        </p:spPr>
        <p:txBody>
          <a:bodyPr wrap="square" lIns="91440" tIns="45720" rIns="91440" bIns="45720" rtlCol="0" anchor="t">
            <a:spAutoFit/>
          </a:bodyPr>
          <a:lstStyle/>
          <a:p>
            <a:pPr>
              <a:lnSpc>
                <a:spcPct val="150000"/>
              </a:lnSpc>
            </a:pPr>
            <a:r>
              <a:rPr lang="en-US" sz="1100" dirty="0">
                <a:latin typeface="Open Sans Light"/>
                <a:ea typeface="Open Sans Light"/>
                <a:cs typeface="Open Sans Light"/>
              </a:rPr>
              <a:t>*Select titles.</a:t>
            </a:r>
          </a:p>
        </p:txBody>
      </p:sp>
      <p:pic>
        <p:nvPicPr>
          <p:cNvPr id="8" name="Picture 7" descr="A person sitting on a bench holding a phone&#10;&#10;Description automatically generated">
            <a:extLst>
              <a:ext uri="{FF2B5EF4-FFF2-40B4-BE49-F238E27FC236}">
                <a16:creationId xmlns:a16="http://schemas.microsoft.com/office/drawing/2014/main" id="{1A9820E7-D834-DBFF-5889-29A02B74E5F0}"/>
              </a:ext>
            </a:extLst>
          </p:cNvPr>
          <p:cNvPicPr>
            <a:picLocks noChangeAspect="1"/>
          </p:cNvPicPr>
          <p:nvPr/>
        </p:nvPicPr>
        <p:blipFill>
          <a:blip r:embed="rId2"/>
          <a:srcRect b="11039"/>
          <a:stretch/>
        </p:blipFill>
        <p:spPr>
          <a:xfrm>
            <a:off x="5951021" y="332088"/>
            <a:ext cx="2746909" cy="1852368"/>
          </a:xfrm>
          <a:prstGeom prst="rect">
            <a:avLst/>
          </a:prstGeom>
          <a:ln>
            <a:noFill/>
          </a:ln>
          <a:effectLst>
            <a:softEdge rad="112500"/>
          </a:effectLst>
        </p:spPr>
      </p:pic>
      <p:pic>
        <p:nvPicPr>
          <p:cNvPr id="9" name="Picture 8" descr="A person sitting at a desk with a computer&#10;&#10;Description automatically generated">
            <a:extLst>
              <a:ext uri="{FF2B5EF4-FFF2-40B4-BE49-F238E27FC236}">
                <a16:creationId xmlns:a16="http://schemas.microsoft.com/office/drawing/2014/main" id="{EE926862-DBE7-0FB6-6D6C-B7BE3B1D66E0}"/>
              </a:ext>
            </a:extLst>
          </p:cNvPr>
          <p:cNvPicPr>
            <a:picLocks noChangeAspect="1"/>
          </p:cNvPicPr>
          <p:nvPr/>
        </p:nvPicPr>
        <p:blipFill>
          <a:blip r:embed="rId3"/>
          <a:srcRect l="5301" t="3688" r="-433" b="439"/>
          <a:stretch/>
        </p:blipFill>
        <p:spPr>
          <a:xfrm>
            <a:off x="3073540" y="294989"/>
            <a:ext cx="2752679" cy="1858159"/>
          </a:xfrm>
          <a:prstGeom prst="rect">
            <a:avLst/>
          </a:prstGeom>
          <a:ln>
            <a:noFill/>
          </a:ln>
          <a:effectLst>
            <a:softEdge rad="112500"/>
          </a:effectLst>
        </p:spPr>
      </p:pic>
      <p:sp>
        <p:nvSpPr>
          <p:cNvPr id="13" name="Text Placeholder 19">
            <a:extLst>
              <a:ext uri="{FF2B5EF4-FFF2-40B4-BE49-F238E27FC236}">
                <a16:creationId xmlns:a16="http://schemas.microsoft.com/office/drawing/2014/main" id="{B70F228F-A856-EB6E-63DD-BD65C9841247}"/>
              </a:ext>
            </a:extLst>
          </p:cNvPr>
          <p:cNvSpPr txBox="1"/>
          <p:nvPr/>
        </p:nvSpPr>
        <p:spPr>
          <a:xfrm>
            <a:off x="9027667" y="2597270"/>
            <a:ext cx="2357120" cy="221599"/>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t">
            <a:spAutoFit/>
          </a:bodyPr>
          <a:lstStyle>
            <a:lvl1pPr defTabSz="914353">
              <a:lnSpc>
                <a:spcPct val="90000"/>
              </a:lnSpc>
              <a:spcBef>
                <a:spcPts val="1000"/>
              </a:spcBef>
              <a:defRPr sz="1600" b="1"/>
            </a:lvl1pPr>
          </a:lstStyle>
          <a:p>
            <a:r>
              <a:rPr lang="en-US" dirty="0">
                <a:latin typeface="Open Sans"/>
                <a:ea typeface="Open Sans"/>
                <a:cs typeface="Open Sans"/>
              </a:rPr>
              <a:t>Study Prep in Pearson+</a:t>
            </a:r>
            <a:endParaRPr lang="en-US" dirty="0"/>
          </a:p>
        </p:txBody>
      </p:sp>
      <p:sp>
        <p:nvSpPr>
          <p:cNvPr id="14" name="TextBox 13">
            <a:extLst>
              <a:ext uri="{FF2B5EF4-FFF2-40B4-BE49-F238E27FC236}">
                <a16:creationId xmlns:a16="http://schemas.microsoft.com/office/drawing/2014/main" id="{A1B585EA-FCCE-6289-3323-EF7BFC3A2866}"/>
              </a:ext>
            </a:extLst>
          </p:cNvPr>
          <p:cNvSpPr txBox="1"/>
          <p:nvPr/>
        </p:nvSpPr>
        <p:spPr>
          <a:xfrm>
            <a:off x="9031977" y="2958294"/>
            <a:ext cx="3076788" cy="1077218"/>
          </a:xfrm>
          <a:prstGeom prst="rect">
            <a:avLst/>
          </a:prstGeom>
          <a:noFill/>
          <a:ln>
            <a:noFill/>
          </a:ln>
        </p:spPr>
        <p:txBody>
          <a:bodyPr wrap="square" lIns="91440" tIns="45720" rIns="91440" bIns="45720" anchor="t">
            <a:spAutoFit/>
          </a:bodyPr>
          <a:lstStyle/>
          <a:p>
            <a:pPr marL="171450" indent="-171450">
              <a:buFont typeface="Arial"/>
              <a:buChar char="•"/>
              <a:defRPr sz="1200">
                <a:latin typeface="Open Sans Light"/>
                <a:ea typeface="Open Sans Light"/>
                <a:cs typeface="Open Sans Light"/>
                <a:sym typeface="Open Sans Light"/>
              </a:defRPr>
            </a:pPr>
            <a:r>
              <a:rPr lang="en-ZA" sz="1600"/>
              <a:t>Step-by-step guidance</a:t>
            </a:r>
          </a:p>
          <a:p>
            <a:pPr marL="171450" indent="-171450">
              <a:buFont typeface="Arial"/>
              <a:buChar char="•"/>
              <a:defRPr sz="1200">
                <a:latin typeface="Open Sans Light"/>
                <a:ea typeface="Open Sans Light"/>
                <a:cs typeface="Open Sans Light"/>
                <a:sym typeface="Open Sans Light"/>
              </a:defRPr>
            </a:pPr>
            <a:r>
              <a:rPr lang="en-ZA" sz="1600"/>
              <a:t>AI-powered video lessons</a:t>
            </a:r>
          </a:p>
          <a:p>
            <a:pPr marL="171450" indent="-171450">
              <a:buFont typeface="Arial"/>
              <a:buChar char="•"/>
              <a:defRPr sz="1200">
                <a:latin typeface="Open Sans Light"/>
                <a:ea typeface="Open Sans Light"/>
                <a:cs typeface="Open Sans Light"/>
                <a:sym typeface="Open Sans Light"/>
              </a:defRPr>
            </a:pPr>
            <a:r>
              <a:rPr lang="en-ZA" sz="1600"/>
              <a:t>Extra practice questions</a:t>
            </a:r>
          </a:p>
          <a:p>
            <a:pPr marL="171450" indent="-171450">
              <a:buFont typeface="Arial"/>
              <a:buChar char="•"/>
              <a:defRPr sz="1200">
                <a:latin typeface="Open Sans Light"/>
                <a:ea typeface="Open Sans Light"/>
                <a:cs typeface="Open Sans Light"/>
                <a:sym typeface="Open Sans Light"/>
              </a:defRPr>
            </a:pPr>
            <a:r>
              <a:rPr lang="en-ZA" sz="1600"/>
              <a:t>Syllabus upload</a:t>
            </a:r>
          </a:p>
        </p:txBody>
      </p:sp>
      <p:pic>
        <p:nvPicPr>
          <p:cNvPr id="12" name="Picture 11" descr="Person using laptop">
            <a:extLst>
              <a:ext uri="{FF2B5EF4-FFF2-40B4-BE49-F238E27FC236}">
                <a16:creationId xmlns:a16="http://schemas.microsoft.com/office/drawing/2014/main" id="{6ABF383D-BEAB-5CC3-8E9F-09907CFE911F}"/>
              </a:ext>
            </a:extLst>
          </p:cNvPr>
          <p:cNvPicPr>
            <a:picLocks noChangeAspect="1"/>
          </p:cNvPicPr>
          <p:nvPr/>
        </p:nvPicPr>
        <p:blipFill>
          <a:blip r:embed="rId4"/>
          <a:stretch>
            <a:fillRect/>
          </a:stretch>
        </p:blipFill>
        <p:spPr>
          <a:xfrm flipH="1">
            <a:off x="8899586" y="259310"/>
            <a:ext cx="2746075" cy="1885521"/>
          </a:xfrm>
          <a:prstGeom prst="rect">
            <a:avLst/>
          </a:prstGeom>
          <a:ln>
            <a:noFill/>
          </a:ln>
          <a:effectLst>
            <a:softEdge rad="112500"/>
          </a:effectLst>
        </p:spPr>
      </p:pic>
      <p:pic>
        <p:nvPicPr>
          <p:cNvPr id="11" name="Picture 10" descr="step2">
            <a:extLst>
              <a:ext uri="{FF2B5EF4-FFF2-40B4-BE49-F238E27FC236}">
                <a16:creationId xmlns:a16="http://schemas.microsoft.com/office/drawing/2014/main" id="{4A75C66C-A50D-3510-11FE-655E81EA37F8}"/>
              </a:ext>
            </a:extLst>
          </p:cNvPr>
          <p:cNvPicPr>
            <a:picLocks noChangeAspect="1"/>
          </p:cNvPicPr>
          <p:nvPr/>
        </p:nvPicPr>
        <p:blipFill>
          <a:blip r:embed="rId5"/>
          <a:stretch>
            <a:fillRect/>
          </a:stretch>
        </p:blipFill>
        <p:spPr>
          <a:xfrm>
            <a:off x="10048053" y="1138341"/>
            <a:ext cx="2050472" cy="1298214"/>
          </a:xfrm>
          <a:prstGeom prst="rect">
            <a:avLst/>
          </a:prstGeom>
        </p:spPr>
      </p:pic>
      <p:pic>
        <p:nvPicPr>
          <p:cNvPr id="16" name="Picture 15" descr="A blue and black logo&#10;&#10;AI-generated content may be incorrect.">
            <a:extLst>
              <a:ext uri="{FF2B5EF4-FFF2-40B4-BE49-F238E27FC236}">
                <a16:creationId xmlns:a16="http://schemas.microsoft.com/office/drawing/2014/main" id="{AB570DFF-D9AA-9C80-26A9-74BBAB4D6EB0}"/>
              </a:ext>
            </a:extLst>
          </p:cNvPr>
          <p:cNvPicPr>
            <a:picLocks noChangeAspect="1"/>
          </p:cNvPicPr>
          <p:nvPr/>
        </p:nvPicPr>
        <p:blipFill>
          <a:blip r:embed="rId6"/>
          <a:stretch>
            <a:fillRect/>
          </a:stretch>
        </p:blipFill>
        <p:spPr>
          <a:xfrm>
            <a:off x="505733" y="316355"/>
            <a:ext cx="1737606" cy="810203"/>
          </a:xfrm>
          <a:prstGeom prst="rect">
            <a:avLst/>
          </a:prstGeom>
          <a:ln>
            <a:noFill/>
          </a:ln>
          <a:effectLst>
            <a:softEdge rad="112500"/>
          </a:effectLst>
        </p:spPr>
      </p:pic>
      <p:sp>
        <p:nvSpPr>
          <p:cNvPr id="2" name="TextBox 1">
            <a:extLst>
              <a:ext uri="{FF2B5EF4-FFF2-40B4-BE49-F238E27FC236}">
                <a16:creationId xmlns:a16="http://schemas.microsoft.com/office/drawing/2014/main" id="{0F38E2DC-EBFF-03EF-FC46-2F6338B3AF5A}"/>
              </a:ext>
            </a:extLst>
          </p:cNvPr>
          <p:cNvSpPr txBox="1"/>
          <p:nvPr/>
        </p:nvSpPr>
        <p:spPr>
          <a:xfrm>
            <a:off x="3216560" y="4625583"/>
            <a:ext cx="8567412" cy="1969770"/>
          </a:xfrm>
          <a:prstGeom prst="rect">
            <a:avLst/>
          </a:prstGeom>
          <a:solidFill>
            <a:schemeClr val="accent5">
              <a:lumMod val="20000"/>
              <a:lumOff val="80000"/>
            </a:schemeClr>
          </a:solidFill>
          <a:ln>
            <a:solidFill>
              <a:schemeClr val="accent5"/>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Open Sans Light"/>
                <a:ea typeface="Open Sans Light"/>
                <a:cs typeface="Open Sans Light"/>
              </a:rPr>
              <a:t>Our AI-powered tools are always ready to support your students with trusted, expertly vetted guidance, making learning efficient, accessible, and reliable whenever they need it most.</a:t>
            </a:r>
          </a:p>
          <a:p>
            <a:endParaRPr lang="en-US" sz="1000" dirty="0">
              <a:latin typeface="Open Sans Light"/>
              <a:ea typeface="Open Sans Light"/>
              <a:cs typeface="Open Sans Light"/>
            </a:endParaRPr>
          </a:p>
          <a:p>
            <a:pPr marL="285750" indent="-285750">
              <a:buFont typeface="Arial"/>
              <a:buChar char="•"/>
            </a:pPr>
            <a:r>
              <a:rPr lang="en-US" sz="1600" dirty="0">
                <a:latin typeface="Open Sans Light"/>
                <a:ea typeface="Open Sans Light"/>
                <a:cs typeface="Open Sans Light"/>
              </a:rPr>
              <a:t>Increase engagement in assigned materials</a:t>
            </a:r>
          </a:p>
          <a:p>
            <a:pPr marL="285750" indent="-285750">
              <a:buFont typeface="Arial"/>
              <a:buChar char="•"/>
            </a:pPr>
            <a:r>
              <a:rPr lang="en-US" sz="1600" dirty="0">
                <a:latin typeface="Open Sans Light"/>
                <a:ea typeface="Open Sans Light"/>
                <a:cs typeface="Open Sans Light"/>
              </a:rPr>
              <a:t>Enable opportunities for personalized learning</a:t>
            </a:r>
          </a:p>
          <a:p>
            <a:pPr marL="285750" indent="-285750">
              <a:buFont typeface="Arial"/>
              <a:buChar char="•"/>
            </a:pPr>
            <a:r>
              <a:rPr lang="en-US" sz="1600" dirty="0">
                <a:latin typeface="Open Sans Light"/>
                <a:ea typeface="Open Sans Light"/>
                <a:cs typeface="Open Sans Light"/>
              </a:rPr>
              <a:t>Provide trusted support, available 24/7</a:t>
            </a:r>
          </a:p>
          <a:p>
            <a:pPr marL="285750" indent="-285750">
              <a:buFont typeface="Arial"/>
              <a:buChar char="•"/>
            </a:pPr>
            <a:r>
              <a:rPr lang="en-US" sz="1600" dirty="0">
                <a:latin typeface="Open Sans Light"/>
                <a:ea typeface="Open Sans Light"/>
                <a:cs typeface="Open Sans Light"/>
              </a:rPr>
              <a:t>Safe space to practice and refine "AI literacy" skills</a:t>
            </a:r>
          </a:p>
        </p:txBody>
      </p:sp>
    </p:spTree>
    <p:extLst>
      <p:ext uri="{BB962C8B-B14F-4D97-AF65-F5344CB8AC3E}">
        <p14:creationId xmlns:p14="http://schemas.microsoft.com/office/powerpoint/2010/main" val="3607884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408</TotalTime>
  <Words>3726</Words>
  <Application>Microsoft Office PowerPoint</Application>
  <PresentationFormat>Widescreen</PresentationFormat>
  <Paragraphs>323</Paragraphs>
  <Slides>48</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Aptos</vt:lpstr>
      <vt:lpstr>Arial</vt:lpstr>
      <vt:lpstr>Calibri</vt:lpstr>
      <vt:lpstr>Calibri Light</vt:lpstr>
      <vt:lpstr>Courier New</vt:lpstr>
      <vt:lpstr>Open Sans</vt:lpstr>
      <vt:lpstr>Open Sans Light</vt:lpstr>
      <vt:lpstr>Segoe UI</vt:lpstr>
      <vt:lpstr>Symbol</vt:lpstr>
      <vt:lpstr>Office Theme</vt:lpstr>
      <vt:lpstr>Using AI in the Accounting Classroom to Enhance Student Engagement and Learning</vt:lpstr>
      <vt:lpstr>History of AI</vt:lpstr>
      <vt:lpstr>What is Generative AI?</vt:lpstr>
      <vt:lpstr>What can Generative AI Do?</vt:lpstr>
      <vt:lpstr>What can Generative AI Do? – con’t</vt:lpstr>
      <vt:lpstr>Consumer Facing AI Systems</vt:lpstr>
      <vt:lpstr>How Are Publishers Using AI?</vt:lpstr>
      <vt:lpstr>PowerPoint Presentation</vt:lpstr>
      <vt:lpstr>PowerPoint Presentation</vt:lpstr>
      <vt:lpstr>PowerPoint Presentation</vt:lpstr>
      <vt:lpstr>PowerPoint Presentation</vt:lpstr>
      <vt:lpstr>PowerPoint Presentation</vt:lpstr>
      <vt:lpstr>What AI do I Use?     Claude from Anthropic</vt:lpstr>
      <vt:lpstr>What Can Claude 3.7 Sonnet Do?</vt:lpstr>
      <vt:lpstr>How Have I Used AI?</vt:lpstr>
      <vt:lpstr>Generate high-quality written content</vt:lpstr>
      <vt:lpstr>Sample Case - Claude</vt:lpstr>
      <vt:lpstr>Sample Case – ChatGPT</vt:lpstr>
      <vt:lpstr>Analyze and extract insights from text </vt:lpstr>
      <vt:lpstr>Analyze and Extract - Example</vt:lpstr>
      <vt:lpstr>Analyze and Extract – Example, con’t</vt:lpstr>
      <vt:lpstr>Create structured content like tables, lists, and formatted text </vt:lpstr>
      <vt:lpstr>Accounting Cycle: Trial Balance to Financial Statements - Example</vt:lpstr>
      <vt:lpstr>Accounting Cycle: Income Statement – Example Checklist</vt:lpstr>
      <vt:lpstr>Generate high-quality written content in various formats</vt:lpstr>
      <vt:lpstr>Example Structured Content: Petty Cash</vt:lpstr>
      <vt:lpstr>Example Structured Content: Petty Cash – con’t</vt:lpstr>
      <vt:lpstr>Explain complex concepts in accessible ways </vt:lpstr>
      <vt:lpstr>Example: Complex Concept</vt:lpstr>
      <vt:lpstr>Example: Complex Concept, con’t</vt:lpstr>
      <vt:lpstr>Example: Complex Concept, con’t</vt:lpstr>
      <vt:lpstr>Generate visualizations like charts and diagrams using code </vt:lpstr>
      <vt:lpstr>PowerPoint Presentation</vt:lpstr>
      <vt:lpstr>Other Uses – Pre and Posttest</vt:lpstr>
      <vt:lpstr>Pretest Prompt</vt:lpstr>
      <vt:lpstr>Posttest Prompt</vt:lpstr>
      <vt:lpstr>Example Paired Questions and Explanations</vt:lpstr>
      <vt:lpstr>How Can Students Use AI?</vt:lpstr>
      <vt:lpstr>Teach Students How to Use AI</vt:lpstr>
      <vt:lpstr>Examples of Ways that Students can Use AI as a Support Tool for Their Learning</vt:lpstr>
      <vt:lpstr>Study Guides</vt:lpstr>
      <vt:lpstr>Selecting Journal Articles for a Research Paper</vt:lpstr>
      <vt:lpstr>How have you used AI in your classes?</vt:lpstr>
      <vt:lpstr>Conclusion</vt:lpstr>
      <vt:lpstr>Historical Perspective: Wikipedia vs AI</vt:lpstr>
      <vt:lpstr>Professional Skepticism</vt:lpstr>
      <vt:lpstr>Will AI Replace Higher Education?</vt:lpstr>
      <vt:lpstr>Questions or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AI to Enhance Student engagement in Accounting Classes</dc:title>
  <dc:creator>Phyllis Okrepkie</dc:creator>
  <cp:lastModifiedBy>Phyllis Okrepkie</cp:lastModifiedBy>
  <cp:revision>416</cp:revision>
  <dcterms:created xsi:type="dcterms:W3CDTF">2025-04-02T13:39:20Z</dcterms:created>
  <dcterms:modified xsi:type="dcterms:W3CDTF">2025-04-04T11:21:08Z</dcterms:modified>
</cp:coreProperties>
</file>