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6" r:id="rId2"/>
    <p:sldId id="272" r:id="rId3"/>
    <p:sldId id="274" r:id="rId4"/>
    <p:sldId id="275" r:id="rId5"/>
    <p:sldId id="277" r:id="rId6"/>
    <p:sldId id="278" r:id="rId7"/>
    <p:sldId id="281" r:id="rId8"/>
    <p:sldId id="280" r:id="rId9"/>
    <p:sldId id="282" r:id="rId10"/>
    <p:sldId id="273" r:id="rId11"/>
    <p:sldId id="299" r:id="rId12"/>
    <p:sldId id="268" r:id="rId13"/>
    <p:sldId id="270" r:id="rId14"/>
    <p:sldId id="269" r:id="rId15"/>
    <p:sldId id="271" r:id="rId16"/>
    <p:sldId id="284" r:id="rId17"/>
    <p:sldId id="285" r:id="rId18"/>
    <p:sldId id="283" r:id="rId19"/>
    <p:sldId id="287" r:id="rId20"/>
    <p:sldId id="293" r:id="rId21"/>
    <p:sldId id="294" r:id="rId22"/>
    <p:sldId id="295" r:id="rId23"/>
    <p:sldId id="296" r:id="rId24"/>
    <p:sldId id="290" r:id="rId25"/>
    <p:sldId id="292" r:id="rId26"/>
    <p:sldId id="286" r:id="rId27"/>
    <p:sldId id="298" r:id="rId28"/>
    <p:sldId id="297" r:id="rId29"/>
    <p:sldId id="27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7"/>
    <p:restoredTop sz="94795"/>
  </p:normalViewPr>
  <p:slideViewPr>
    <p:cSldViewPr snapToGrid="0">
      <p:cViewPr varScale="1">
        <p:scale>
          <a:sx n="104" d="100"/>
          <a:sy n="104" d="100"/>
        </p:scale>
        <p:origin x="240" y="552"/>
      </p:cViewPr>
      <p:guideLst/>
    </p:cSldViewPr>
  </p:slideViewPr>
  <p:outlineViewPr>
    <p:cViewPr>
      <p:scale>
        <a:sx n="33" d="100"/>
        <a:sy n="33" d="100"/>
      </p:scale>
      <p:origin x="0" y="-75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8EE35-DEDA-45C7-B963-8C7777136A6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1DBED51-4C04-4C3A-9876-E050C01DD812}">
      <dgm:prSet/>
      <dgm:spPr/>
      <dgm:t>
        <a:bodyPr/>
        <a:lstStyle/>
        <a:p>
          <a:r>
            <a:rPr lang="en-US" b="1" i="0" dirty="0">
              <a:latin typeface="Aptos SemiBold" panose="020B0004020202020204" pitchFamily="34" charset="0"/>
            </a:rPr>
            <a:t>- A transformative assessment tool in entrepreneurship education</a:t>
          </a:r>
        </a:p>
      </dgm:t>
    </dgm:pt>
    <dgm:pt modelId="{2FC5FB9A-7C4D-4C27-9F5F-E3530FADAEE9}" type="parTrans" cxnId="{75B29F93-6400-4FB2-B183-CA6884E926A4}">
      <dgm:prSet/>
      <dgm:spPr/>
      <dgm:t>
        <a:bodyPr/>
        <a:lstStyle/>
        <a:p>
          <a:endParaRPr lang="en-US"/>
        </a:p>
      </dgm:t>
    </dgm:pt>
    <dgm:pt modelId="{E30273E5-357D-4B57-A4D2-2900325563BC}" type="sibTrans" cxnId="{75B29F93-6400-4FB2-B183-CA6884E926A4}">
      <dgm:prSet/>
      <dgm:spPr/>
      <dgm:t>
        <a:bodyPr/>
        <a:lstStyle/>
        <a:p>
          <a:endParaRPr lang="en-US"/>
        </a:p>
      </dgm:t>
    </dgm:pt>
    <dgm:pt modelId="{85DFFF62-E879-4275-8614-49E950A47864}">
      <dgm:prSet/>
      <dgm:spPr/>
      <dgm:t>
        <a:bodyPr/>
        <a:lstStyle/>
        <a:p>
          <a:r>
            <a:rPr lang="en-US" b="1" i="0" dirty="0">
              <a:latin typeface="Aptos SemiBold" panose="020B0004020202020204" pitchFamily="34" charset="0"/>
            </a:rPr>
            <a:t>- Focuses on psychological and behavioral traits</a:t>
          </a:r>
        </a:p>
      </dgm:t>
    </dgm:pt>
    <dgm:pt modelId="{7965E8F2-4370-4E51-B4C5-F4A6A9253007}" type="parTrans" cxnId="{3372E579-12C3-458C-8824-A1310C7F2859}">
      <dgm:prSet/>
      <dgm:spPr/>
      <dgm:t>
        <a:bodyPr/>
        <a:lstStyle/>
        <a:p>
          <a:endParaRPr lang="en-US"/>
        </a:p>
      </dgm:t>
    </dgm:pt>
    <dgm:pt modelId="{05E8E565-0E09-4EF7-BD3E-6EC3DEEEA9A5}" type="sibTrans" cxnId="{3372E579-12C3-458C-8824-A1310C7F2859}">
      <dgm:prSet/>
      <dgm:spPr/>
      <dgm:t>
        <a:bodyPr/>
        <a:lstStyle/>
        <a:p>
          <a:endParaRPr lang="en-US"/>
        </a:p>
      </dgm:t>
    </dgm:pt>
    <dgm:pt modelId="{77FC5CD9-C3A8-4FED-9725-3C8C1C3633A2}">
      <dgm:prSet/>
      <dgm:spPr/>
      <dgm:t>
        <a:bodyPr/>
        <a:lstStyle/>
        <a:p>
          <a:r>
            <a:rPr lang="en-US" b="1" i="0" dirty="0">
              <a:latin typeface="Aptos SemiBold" panose="020B0004020202020204" pitchFamily="34" charset="0"/>
            </a:rPr>
            <a:t>- Essential for entrepreneurial success</a:t>
          </a:r>
        </a:p>
      </dgm:t>
    </dgm:pt>
    <dgm:pt modelId="{4B4C52B9-5F34-4E81-BC2B-1FFB21BB2345}" type="parTrans" cxnId="{65E73566-8559-4029-8AD3-635EF520240D}">
      <dgm:prSet/>
      <dgm:spPr/>
      <dgm:t>
        <a:bodyPr/>
        <a:lstStyle/>
        <a:p>
          <a:endParaRPr lang="en-US"/>
        </a:p>
      </dgm:t>
    </dgm:pt>
    <dgm:pt modelId="{FD403A75-A0A6-4C42-8824-6591C9841283}" type="sibTrans" cxnId="{65E73566-8559-4029-8AD3-635EF520240D}">
      <dgm:prSet/>
      <dgm:spPr/>
      <dgm:t>
        <a:bodyPr/>
        <a:lstStyle/>
        <a:p>
          <a:endParaRPr lang="en-US"/>
        </a:p>
      </dgm:t>
    </dgm:pt>
    <dgm:pt modelId="{A639C649-0493-43C7-8CFC-302A432B64A9}">
      <dgm:prSet/>
      <dgm:spPr/>
      <dgm:t>
        <a:bodyPr/>
        <a:lstStyle/>
        <a:p>
          <a:r>
            <a:rPr lang="en-US" dirty="0"/>
            <a:t>- </a:t>
          </a:r>
          <a:r>
            <a:rPr lang="en-US" b="1" i="0" dirty="0">
              <a:latin typeface="Aptos SemiBold" panose="020B0004020202020204" pitchFamily="34" charset="0"/>
            </a:rPr>
            <a:t>Enables personalized educational experiences</a:t>
          </a:r>
        </a:p>
      </dgm:t>
    </dgm:pt>
    <dgm:pt modelId="{F9438E10-50BE-42A9-A075-D7BBF83D6F40}" type="parTrans" cxnId="{043BA463-0E47-4EFA-AF3B-33958D197222}">
      <dgm:prSet/>
      <dgm:spPr/>
      <dgm:t>
        <a:bodyPr/>
        <a:lstStyle/>
        <a:p>
          <a:endParaRPr lang="en-US"/>
        </a:p>
      </dgm:t>
    </dgm:pt>
    <dgm:pt modelId="{27218F18-D565-4431-85FA-8F7FFD1661AC}" type="sibTrans" cxnId="{043BA463-0E47-4EFA-AF3B-33958D197222}">
      <dgm:prSet/>
      <dgm:spPr/>
      <dgm:t>
        <a:bodyPr/>
        <a:lstStyle/>
        <a:p>
          <a:endParaRPr lang="en-US"/>
        </a:p>
      </dgm:t>
    </dgm:pt>
    <dgm:pt modelId="{E06251E9-3E56-3E42-889F-730E5ED353C3}" type="pres">
      <dgm:prSet presAssocID="{7C98EE35-DEDA-45C7-B963-8C7777136A6E}" presName="vert0" presStyleCnt="0">
        <dgm:presLayoutVars>
          <dgm:dir/>
          <dgm:animOne val="branch"/>
          <dgm:animLvl val="lvl"/>
        </dgm:presLayoutVars>
      </dgm:prSet>
      <dgm:spPr/>
    </dgm:pt>
    <dgm:pt modelId="{22C8B71A-50A7-7544-8995-83D82B5892DF}" type="pres">
      <dgm:prSet presAssocID="{91DBED51-4C04-4C3A-9876-E050C01DD812}" presName="thickLine" presStyleLbl="alignNode1" presStyleIdx="0" presStyleCnt="4"/>
      <dgm:spPr/>
    </dgm:pt>
    <dgm:pt modelId="{F9913BA0-CE9F-6943-828B-52072EF825A0}" type="pres">
      <dgm:prSet presAssocID="{91DBED51-4C04-4C3A-9876-E050C01DD812}" presName="horz1" presStyleCnt="0"/>
      <dgm:spPr/>
    </dgm:pt>
    <dgm:pt modelId="{95173156-CFE0-3F44-806A-B33F3BEA2CF4}" type="pres">
      <dgm:prSet presAssocID="{91DBED51-4C04-4C3A-9876-E050C01DD812}" presName="tx1" presStyleLbl="revTx" presStyleIdx="0" presStyleCnt="4"/>
      <dgm:spPr/>
    </dgm:pt>
    <dgm:pt modelId="{269B6382-C756-4842-82F8-9F546D13F162}" type="pres">
      <dgm:prSet presAssocID="{91DBED51-4C04-4C3A-9876-E050C01DD812}" presName="vert1" presStyleCnt="0"/>
      <dgm:spPr/>
    </dgm:pt>
    <dgm:pt modelId="{E4855721-CC33-894E-A58B-D7543D3F06F2}" type="pres">
      <dgm:prSet presAssocID="{85DFFF62-E879-4275-8614-49E950A47864}" presName="thickLine" presStyleLbl="alignNode1" presStyleIdx="1" presStyleCnt="4"/>
      <dgm:spPr/>
    </dgm:pt>
    <dgm:pt modelId="{A3D5C4FD-A7C4-5A40-A73E-C78087D7EDB3}" type="pres">
      <dgm:prSet presAssocID="{85DFFF62-E879-4275-8614-49E950A47864}" presName="horz1" presStyleCnt="0"/>
      <dgm:spPr/>
    </dgm:pt>
    <dgm:pt modelId="{EC0A52D3-F13B-F545-AC06-69C5DC40AB13}" type="pres">
      <dgm:prSet presAssocID="{85DFFF62-E879-4275-8614-49E950A47864}" presName="tx1" presStyleLbl="revTx" presStyleIdx="1" presStyleCnt="4"/>
      <dgm:spPr/>
    </dgm:pt>
    <dgm:pt modelId="{5C6D9FAC-1E40-6A42-97AA-70ADB54E0B32}" type="pres">
      <dgm:prSet presAssocID="{85DFFF62-E879-4275-8614-49E950A47864}" presName="vert1" presStyleCnt="0"/>
      <dgm:spPr/>
    </dgm:pt>
    <dgm:pt modelId="{C9A3CA06-E660-684C-9702-A3B445A4498B}" type="pres">
      <dgm:prSet presAssocID="{77FC5CD9-C3A8-4FED-9725-3C8C1C3633A2}" presName="thickLine" presStyleLbl="alignNode1" presStyleIdx="2" presStyleCnt="4"/>
      <dgm:spPr/>
    </dgm:pt>
    <dgm:pt modelId="{184DE778-DF32-B947-8C13-62C95EFDB424}" type="pres">
      <dgm:prSet presAssocID="{77FC5CD9-C3A8-4FED-9725-3C8C1C3633A2}" presName="horz1" presStyleCnt="0"/>
      <dgm:spPr/>
    </dgm:pt>
    <dgm:pt modelId="{A42F7C45-EB00-0446-B200-1E080C3EF803}" type="pres">
      <dgm:prSet presAssocID="{77FC5CD9-C3A8-4FED-9725-3C8C1C3633A2}" presName="tx1" presStyleLbl="revTx" presStyleIdx="2" presStyleCnt="4"/>
      <dgm:spPr/>
    </dgm:pt>
    <dgm:pt modelId="{1352062F-5608-FD40-9142-A2F2DA9AADFE}" type="pres">
      <dgm:prSet presAssocID="{77FC5CD9-C3A8-4FED-9725-3C8C1C3633A2}" presName="vert1" presStyleCnt="0"/>
      <dgm:spPr/>
    </dgm:pt>
    <dgm:pt modelId="{0EA18582-DB39-EE49-8028-8B01E252E96B}" type="pres">
      <dgm:prSet presAssocID="{A639C649-0493-43C7-8CFC-302A432B64A9}" presName="thickLine" presStyleLbl="alignNode1" presStyleIdx="3" presStyleCnt="4"/>
      <dgm:spPr/>
    </dgm:pt>
    <dgm:pt modelId="{A2086BD0-2E60-8C4F-87F3-CE71CBA151BF}" type="pres">
      <dgm:prSet presAssocID="{A639C649-0493-43C7-8CFC-302A432B64A9}" presName="horz1" presStyleCnt="0"/>
      <dgm:spPr/>
    </dgm:pt>
    <dgm:pt modelId="{42836664-3DFA-CF47-A307-83E2FBDA885B}" type="pres">
      <dgm:prSet presAssocID="{A639C649-0493-43C7-8CFC-302A432B64A9}" presName="tx1" presStyleLbl="revTx" presStyleIdx="3" presStyleCnt="4"/>
      <dgm:spPr/>
    </dgm:pt>
    <dgm:pt modelId="{683DB98E-7A72-DF45-B889-1996AE5E21B5}" type="pres">
      <dgm:prSet presAssocID="{A639C649-0493-43C7-8CFC-302A432B64A9}" presName="vert1" presStyleCnt="0"/>
      <dgm:spPr/>
    </dgm:pt>
  </dgm:ptLst>
  <dgm:cxnLst>
    <dgm:cxn modelId="{5CFFC64C-AB51-444B-A708-CA467F4995DF}" type="presOf" srcId="{91DBED51-4C04-4C3A-9876-E050C01DD812}" destId="{95173156-CFE0-3F44-806A-B33F3BEA2CF4}" srcOrd="0" destOrd="0" presId="urn:microsoft.com/office/officeart/2008/layout/LinedList"/>
    <dgm:cxn modelId="{AB95DF4C-9A75-414A-8A5B-CDC294892256}" type="presOf" srcId="{77FC5CD9-C3A8-4FED-9725-3C8C1C3633A2}" destId="{A42F7C45-EB00-0446-B200-1E080C3EF803}" srcOrd="0" destOrd="0" presId="urn:microsoft.com/office/officeart/2008/layout/LinedList"/>
    <dgm:cxn modelId="{37751E58-68C6-D044-92DE-2B6E0A06E0D1}" type="presOf" srcId="{A639C649-0493-43C7-8CFC-302A432B64A9}" destId="{42836664-3DFA-CF47-A307-83E2FBDA885B}" srcOrd="0" destOrd="0" presId="urn:microsoft.com/office/officeart/2008/layout/LinedList"/>
    <dgm:cxn modelId="{043BA463-0E47-4EFA-AF3B-33958D197222}" srcId="{7C98EE35-DEDA-45C7-B963-8C7777136A6E}" destId="{A639C649-0493-43C7-8CFC-302A432B64A9}" srcOrd="3" destOrd="0" parTransId="{F9438E10-50BE-42A9-A075-D7BBF83D6F40}" sibTransId="{27218F18-D565-4431-85FA-8F7FFD1661AC}"/>
    <dgm:cxn modelId="{65E73566-8559-4029-8AD3-635EF520240D}" srcId="{7C98EE35-DEDA-45C7-B963-8C7777136A6E}" destId="{77FC5CD9-C3A8-4FED-9725-3C8C1C3633A2}" srcOrd="2" destOrd="0" parTransId="{4B4C52B9-5F34-4E81-BC2B-1FFB21BB2345}" sibTransId="{FD403A75-A0A6-4C42-8824-6591C9841283}"/>
    <dgm:cxn modelId="{3372E579-12C3-458C-8824-A1310C7F2859}" srcId="{7C98EE35-DEDA-45C7-B963-8C7777136A6E}" destId="{85DFFF62-E879-4275-8614-49E950A47864}" srcOrd="1" destOrd="0" parTransId="{7965E8F2-4370-4E51-B4C5-F4A6A9253007}" sibTransId="{05E8E565-0E09-4EF7-BD3E-6EC3DEEEA9A5}"/>
    <dgm:cxn modelId="{A0300A7A-9969-F040-9682-4DA3C7DC3732}" type="presOf" srcId="{85DFFF62-E879-4275-8614-49E950A47864}" destId="{EC0A52D3-F13B-F545-AC06-69C5DC40AB13}" srcOrd="0" destOrd="0" presId="urn:microsoft.com/office/officeart/2008/layout/LinedList"/>
    <dgm:cxn modelId="{75B29F93-6400-4FB2-B183-CA6884E926A4}" srcId="{7C98EE35-DEDA-45C7-B963-8C7777136A6E}" destId="{91DBED51-4C04-4C3A-9876-E050C01DD812}" srcOrd="0" destOrd="0" parTransId="{2FC5FB9A-7C4D-4C27-9F5F-E3530FADAEE9}" sibTransId="{E30273E5-357D-4B57-A4D2-2900325563BC}"/>
    <dgm:cxn modelId="{636DE8EC-C585-8F42-99E5-7C5B490A8B1B}" type="presOf" srcId="{7C98EE35-DEDA-45C7-B963-8C7777136A6E}" destId="{E06251E9-3E56-3E42-889F-730E5ED353C3}" srcOrd="0" destOrd="0" presId="urn:microsoft.com/office/officeart/2008/layout/LinedList"/>
    <dgm:cxn modelId="{8EF5FD21-365D-A749-8FEC-48AEF176896C}" type="presParOf" srcId="{E06251E9-3E56-3E42-889F-730E5ED353C3}" destId="{22C8B71A-50A7-7544-8995-83D82B5892DF}" srcOrd="0" destOrd="0" presId="urn:microsoft.com/office/officeart/2008/layout/LinedList"/>
    <dgm:cxn modelId="{CDBEC776-A9B0-E140-9F35-567968A30C94}" type="presParOf" srcId="{E06251E9-3E56-3E42-889F-730E5ED353C3}" destId="{F9913BA0-CE9F-6943-828B-52072EF825A0}" srcOrd="1" destOrd="0" presId="urn:microsoft.com/office/officeart/2008/layout/LinedList"/>
    <dgm:cxn modelId="{3978CCA7-2EF5-6D4D-BD12-2A47957D9AF1}" type="presParOf" srcId="{F9913BA0-CE9F-6943-828B-52072EF825A0}" destId="{95173156-CFE0-3F44-806A-B33F3BEA2CF4}" srcOrd="0" destOrd="0" presId="urn:microsoft.com/office/officeart/2008/layout/LinedList"/>
    <dgm:cxn modelId="{9511267D-E204-0941-8F25-BC0AEEE62CCC}" type="presParOf" srcId="{F9913BA0-CE9F-6943-828B-52072EF825A0}" destId="{269B6382-C756-4842-82F8-9F546D13F162}" srcOrd="1" destOrd="0" presId="urn:microsoft.com/office/officeart/2008/layout/LinedList"/>
    <dgm:cxn modelId="{BD2A6DD9-6D38-E941-B1F4-70BBF189AA4F}" type="presParOf" srcId="{E06251E9-3E56-3E42-889F-730E5ED353C3}" destId="{E4855721-CC33-894E-A58B-D7543D3F06F2}" srcOrd="2" destOrd="0" presId="urn:microsoft.com/office/officeart/2008/layout/LinedList"/>
    <dgm:cxn modelId="{CF945A75-9C0E-5840-B1CE-7FA1F386EA2D}" type="presParOf" srcId="{E06251E9-3E56-3E42-889F-730E5ED353C3}" destId="{A3D5C4FD-A7C4-5A40-A73E-C78087D7EDB3}" srcOrd="3" destOrd="0" presId="urn:microsoft.com/office/officeart/2008/layout/LinedList"/>
    <dgm:cxn modelId="{E9565076-0F8E-8F43-9FCC-45FE6231143C}" type="presParOf" srcId="{A3D5C4FD-A7C4-5A40-A73E-C78087D7EDB3}" destId="{EC0A52D3-F13B-F545-AC06-69C5DC40AB13}" srcOrd="0" destOrd="0" presId="urn:microsoft.com/office/officeart/2008/layout/LinedList"/>
    <dgm:cxn modelId="{B2C662F7-DF8C-AD4C-9065-A2D070FB9B3E}" type="presParOf" srcId="{A3D5C4FD-A7C4-5A40-A73E-C78087D7EDB3}" destId="{5C6D9FAC-1E40-6A42-97AA-70ADB54E0B32}" srcOrd="1" destOrd="0" presId="urn:microsoft.com/office/officeart/2008/layout/LinedList"/>
    <dgm:cxn modelId="{8B5ED862-9975-A848-A15C-17DC61813914}" type="presParOf" srcId="{E06251E9-3E56-3E42-889F-730E5ED353C3}" destId="{C9A3CA06-E660-684C-9702-A3B445A4498B}" srcOrd="4" destOrd="0" presId="urn:microsoft.com/office/officeart/2008/layout/LinedList"/>
    <dgm:cxn modelId="{33D22E31-9917-A748-9957-3A92116C6963}" type="presParOf" srcId="{E06251E9-3E56-3E42-889F-730E5ED353C3}" destId="{184DE778-DF32-B947-8C13-62C95EFDB424}" srcOrd="5" destOrd="0" presId="urn:microsoft.com/office/officeart/2008/layout/LinedList"/>
    <dgm:cxn modelId="{512DC25C-427F-0943-BA8C-C0467AF46E12}" type="presParOf" srcId="{184DE778-DF32-B947-8C13-62C95EFDB424}" destId="{A42F7C45-EB00-0446-B200-1E080C3EF803}" srcOrd="0" destOrd="0" presId="urn:microsoft.com/office/officeart/2008/layout/LinedList"/>
    <dgm:cxn modelId="{E079877B-D399-204F-B37D-CCD03E25B4FF}" type="presParOf" srcId="{184DE778-DF32-B947-8C13-62C95EFDB424}" destId="{1352062F-5608-FD40-9142-A2F2DA9AADFE}" srcOrd="1" destOrd="0" presId="urn:microsoft.com/office/officeart/2008/layout/LinedList"/>
    <dgm:cxn modelId="{0F980A87-258E-244B-93F9-45B40FFDF081}" type="presParOf" srcId="{E06251E9-3E56-3E42-889F-730E5ED353C3}" destId="{0EA18582-DB39-EE49-8028-8B01E252E96B}" srcOrd="6" destOrd="0" presId="urn:microsoft.com/office/officeart/2008/layout/LinedList"/>
    <dgm:cxn modelId="{D23480D6-52A9-6644-8173-9ED16BAF99C0}" type="presParOf" srcId="{E06251E9-3E56-3E42-889F-730E5ED353C3}" destId="{A2086BD0-2E60-8C4F-87F3-CE71CBA151BF}" srcOrd="7" destOrd="0" presId="urn:microsoft.com/office/officeart/2008/layout/LinedList"/>
    <dgm:cxn modelId="{A73D3338-F112-7746-9377-96A172D9509C}" type="presParOf" srcId="{A2086BD0-2E60-8C4F-87F3-CE71CBA151BF}" destId="{42836664-3DFA-CF47-A307-83E2FBDA885B}" srcOrd="0" destOrd="0" presId="urn:microsoft.com/office/officeart/2008/layout/LinedList"/>
    <dgm:cxn modelId="{2486EF1A-0A45-A64C-940B-6639F0B3AB57}" type="presParOf" srcId="{A2086BD0-2E60-8C4F-87F3-CE71CBA151BF}" destId="{683DB98E-7A72-DF45-B889-1996AE5E21B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8B71A-50A7-7544-8995-83D82B5892DF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73156-CFE0-3F44-806A-B33F3BEA2CF4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>
              <a:latin typeface="Aptos SemiBold" panose="020B0004020202020204" pitchFamily="34" charset="0"/>
            </a:rPr>
            <a:t>- A transformative assessment tool in entrepreneurship education</a:t>
          </a:r>
        </a:p>
      </dsp:txBody>
      <dsp:txXfrm>
        <a:off x="0" y="0"/>
        <a:ext cx="6900512" cy="1384035"/>
      </dsp:txXfrm>
    </dsp:sp>
    <dsp:sp modelId="{E4855721-CC33-894E-A58B-D7543D3F06F2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361964"/>
            <a:satOff val="13729"/>
            <a:lumOff val="-7516"/>
            <a:alphaOff val="0"/>
          </a:schemeClr>
        </a:solidFill>
        <a:ln w="15875" cap="flat" cmpd="sng" algn="ctr">
          <a:solidFill>
            <a:schemeClr val="accent2">
              <a:hueOff val="-361964"/>
              <a:satOff val="13729"/>
              <a:lumOff val="-75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A52D3-F13B-F545-AC06-69C5DC40AB13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>
              <a:latin typeface="Aptos SemiBold" panose="020B0004020202020204" pitchFamily="34" charset="0"/>
            </a:rPr>
            <a:t>- Focuses on psychological and behavioral traits</a:t>
          </a:r>
        </a:p>
      </dsp:txBody>
      <dsp:txXfrm>
        <a:off x="0" y="1384035"/>
        <a:ext cx="6900512" cy="1384035"/>
      </dsp:txXfrm>
    </dsp:sp>
    <dsp:sp modelId="{C9A3CA06-E660-684C-9702-A3B445A4498B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723929"/>
            <a:satOff val="27459"/>
            <a:lumOff val="-15031"/>
            <a:alphaOff val="0"/>
          </a:schemeClr>
        </a:solidFill>
        <a:ln w="15875" cap="flat" cmpd="sng" algn="ctr">
          <a:solidFill>
            <a:schemeClr val="accent2">
              <a:hueOff val="-723929"/>
              <a:satOff val="27459"/>
              <a:lumOff val="-150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F7C45-EB00-0446-B200-1E080C3EF803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>
              <a:latin typeface="Aptos SemiBold" panose="020B0004020202020204" pitchFamily="34" charset="0"/>
            </a:rPr>
            <a:t>- Essential for entrepreneurial success</a:t>
          </a:r>
        </a:p>
      </dsp:txBody>
      <dsp:txXfrm>
        <a:off x="0" y="2768070"/>
        <a:ext cx="6900512" cy="1384035"/>
      </dsp:txXfrm>
    </dsp:sp>
    <dsp:sp modelId="{0EA18582-DB39-EE49-8028-8B01E252E96B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085893"/>
            <a:satOff val="41188"/>
            <a:lumOff val="-22547"/>
            <a:alphaOff val="0"/>
          </a:schemeClr>
        </a:solidFill>
        <a:ln w="15875" cap="flat" cmpd="sng" algn="ctr">
          <a:solidFill>
            <a:schemeClr val="accent2">
              <a:hueOff val="-1085893"/>
              <a:satOff val="41188"/>
              <a:lumOff val="-225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36664-3DFA-CF47-A307-83E2FBDA885B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- </a:t>
          </a:r>
          <a:r>
            <a:rPr lang="en-US" sz="3400" b="1" i="0" kern="1200" dirty="0">
              <a:latin typeface="Aptos SemiBold" panose="020B0004020202020204" pitchFamily="34" charset="0"/>
            </a:rPr>
            <a:t>Enables personalized educational experiences</a:t>
          </a:r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ADC2C-7737-504C-AE82-82F76792728B}" type="datetimeFigureOut">
              <a:rPr lang="en-US" smtClean="0"/>
              <a:t>4/17/25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4A60B-CB8E-634A-91A3-BF99D6B21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0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4A60B-CB8E-634A-91A3-BF99D6B211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48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4A60B-CB8E-634A-91A3-BF99D6B211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2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A4A60B-CB8E-634A-91A3-BF99D6B211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0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297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497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36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100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77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15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19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09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641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79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12EBB-BFBB-494B-B1DF-58CCA7B1B9D2}" type="datetimeFigureOut">
              <a:rPr lang="en-US" smtClean="0"/>
              <a:t>4/17/25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A424AE6-695A-0D4B-9A04-F5747C7A3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ls.gov/bdm/bdmage.htm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52BB3D1-FC10-43EE-8114-34C0EBA6F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63CBB9-82B6-4C72-BF7C-75417378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8"/>
            <a:ext cx="12192000" cy="638923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0E1123-27BF-6D78-C630-DE364CB9C5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5" y="992221"/>
            <a:ext cx="6313515" cy="4873558"/>
          </a:xfrm>
        </p:spPr>
        <p:txBody>
          <a:bodyPr anchor="ctr">
            <a:normAutofit/>
          </a:bodyPr>
          <a:lstStyle/>
          <a:p>
            <a:r>
              <a:rPr lang="en-US" sz="48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Empowering Business Education with the Entrepreneurial Mindset Profile (EMP)</a:t>
            </a:r>
            <a:br>
              <a:rPr lang="en-US" sz="48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6704C3-CBB9-54E7-64B0-51493042DC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286593" cy="4864780"/>
          </a:xfrm>
        </p:spPr>
        <p:txBody>
          <a:bodyPr anchor="ctr">
            <a:normAutofit/>
          </a:bodyPr>
          <a:lstStyle/>
          <a:p>
            <a:pPr marR="0" lvl="0" algn="r">
              <a:lnSpc>
                <a:spcPct val="110000"/>
              </a:lnSpc>
              <a:buSzPts val="1000"/>
              <a:tabLst>
                <a:tab pos="457200" algn="l"/>
              </a:tabLst>
            </a:pPr>
            <a:r>
              <a:rPr lang="en-US" sz="2000" i="1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Exploring Innovation through Technology and AI</a:t>
            </a:r>
            <a:endParaRPr lang="en-US" sz="2000" kern="1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r">
              <a:lnSpc>
                <a:spcPct val="110000"/>
              </a:lnSpc>
              <a:buSzPts val="1000"/>
              <a:tabLst>
                <a:tab pos="457200" algn="l"/>
              </a:tabLst>
            </a:pPr>
            <a:r>
              <a:rPr lang="en-US" sz="2000" kern="1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IACBE </a:t>
            </a:r>
            <a:r>
              <a:rPr lang="en-US" sz="2000" kern="100" dirty="0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Annual Conference</a:t>
            </a:r>
          </a:p>
          <a:p>
            <a:pPr marR="0" lvl="0" algn="r">
              <a:lnSpc>
                <a:spcPct val="110000"/>
              </a:lnSpc>
              <a:buSzPts val="1000"/>
              <a:tabLst>
                <a:tab pos="457200" algn="l"/>
              </a:tabLst>
            </a:pPr>
            <a:r>
              <a:rPr lang="en-US" sz="20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Presenter:</a:t>
            </a:r>
          </a:p>
          <a:p>
            <a:pPr algn="r">
              <a:lnSpc>
                <a:spcPct val="110000"/>
              </a:lnSpc>
            </a:pPr>
            <a:r>
              <a:rPr lang="en-US" sz="20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Dr. Mark </a:t>
            </a:r>
            <a:r>
              <a:rPr lang="en-US" sz="2000" dirty="0" err="1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Giddarie</a:t>
            </a:r>
            <a:endParaRPr lang="en-US" sz="20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</a:pPr>
            <a:r>
              <a:rPr lang="en-US" sz="20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Professor of Management &amp; Entrepreneurship</a:t>
            </a:r>
          </a:p>
          <a:p>
            <a:pPr algn="r">
              <a:lnSpc>
                <a:spcPct val="110000"/>
              </a:lnSpc>
            </a:pPr>
            <a:r>
              <a:rPr lang="en-US" sz="2000" dirty="0">
                <a:solidFill>
                  <a:schemeClr val="tx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International Colleg</a:t>
            </a:r>
            <a:r>
              <a:rPr lang="en-US" sz="2000" dirty="0">
                <a:solidFill>
                  <a:schemeClr val="tx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Cayman Islands</a:t>
            </a:r>
            <a:endParaRPr lang="en-US" sz="20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</a:pPr>
            <a:endParaRPr lang="en-US" sz="2000" dirty="0">
              <a:solidFill>
                <a:schemeClr val="tx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0000"/>
              </a:lnSpc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14D3247E-4423-4327-8A81-8E3253DA7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0889" r="45768" b="20966"/>
          <a:stretch/>
        </p:blipFill>
        <p:spPr>
          <a:xfrm rot="5400000">
            <a:off x="2918116" y="3351276"/>
            <a:ext cx="3459439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618621-DE66-1C0A-59FE-D8585C51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760" y="4933950"/>
            <a:ext cx="3880040" cy="114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2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7A0EB-A20F-6B95-F173-3BC14E72E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br>
              <a:rPr lang="en-US" sz="3800" b="1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br>
              <a:rPr lang="en-US" b="1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the</a:t>
            </a:r>
            <a:br>
              <a:rPr lang="en-US" b="1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kern="100" dirty="0">
                <a:effectLst/>
                <a:latin typeface="Aptos Semi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Entrepreneurial Mindset Profile Assessment</a:t>
            </a:r>
            <a:b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33" name="Content Placeholder 2">
            <a:extLst>
              <a:ext uri="{FF2B5EF4-FFF2-40B4-BE49-F238E27FC236}">
                <a16:creationId xmlns:a16="http://schemas.microsoft.com/office/drawing/2014/main" id="{6B634D66-8CC0-D466-701B-F24182774E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377891"/>
              </p:ext>
            </p:extLst>
          </p:nvPr>
        </p:nvGraphicFramePr>
        <p:xfrm>
          <a:off x="4656488" y="8440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5E6D122-FAD2-C1CC-20DD-5D3430C1B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37" y="977106"/>
            <a:ext cx="26289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5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and black chart with black text&#10;&#10;Description automatically generated">
            <a:extLst>
              <a:ext uri="{FF2B5EF4-FFF2-40B4-BE49-F238E27FC236}">
                <a16:creationId xmlns:a16="http://schemas.microsoft.com/office/drawing/2014/main" id="{68ADD37E-3A55-7F69-CE27-E1E1BCE89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962" y="956986"/>
            <a:ext cx="9403492" cy="4508778"/>
          </a:xfrm>
        </p:spPr>
      </p:pic>
    </p:spTree>
    <p:extLst>
      <p:ext uri="{BB962C8B-B14F-4D97-AF65-F5344CB8AC3E}">
        <p14:creationId xmlns:p14="http://schemas.microsoft.com/office/powerpoint/2010/main" val="99917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0BAD4-A690-BAB0-7D75-D6AAA174F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70" y="1151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sz="4200" b="1" i="0" u="none" strike="noStrike" cap="all" dirty="0">
                <a:effectLst/>
                <a:latin typeface="din-2014"/>
              </a:rPr>
              <a:t>PERSONALITY SCALES DEFINITIONS- “</a:t>
            </a:r>
            <a:r>
              <a:rPr lang="en-US" sz="4200" b="1" i="0" u="none" strike="noStrike" cap="all" dirty="0" err="1">
                <a:effectLst/>
                <a:latin typeface="din-2014"/>
              </a:rPr>
              <a:t>TraITS</a:t>
            </a:r>
            <a:r>
              <a:rPr lang="en-US" sz="4200" b="1" i="0" u="none" strike="noStrike" cap="all" dirty="0">
                <a:effectLst/>
                <a:latin typeface="din-2014"/>
              </a:rPr>
              <a:t>”</a:t>
            </a:r>
            <a:br>
              <a:rPr lang="en-US" sz="4200" b="1" i="0" u="none" strike="noStrike" cap="all" dirty="0">
                <a:effectLst/>
                <a:latin typeface="din-2014"/>
              </a:rPr>
            </a:br>
            <a:endParaRPr lang="en-US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114BF-AEC2-D79F-76F8-05D16D2D7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889700"/>
            <a:ext cx="10490200" cy="4469700"/>
          </a:xfrm>
        </p:spPr>
        <p:txBody>
          <a:bodyPr>
            <a:normAutofit fontScale="25000" lnSpcReduction="20000"/>
          </a:bodyPr>
          <a:lstStyle/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Independence:</a:t>
            </a:r>
            <a:r>
              <a:rPr lang="en-US" sz="8000" b="0" i="0" u="none" strike="noStrike" dirty="0">
                <a:effectLst/>
                <a:latin typeface="inherit"/>
              </a:rPr>
              <a:t> the desire to work with a high degree of independence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Preference for Limited Structure:</a:t>
            </a:r>
            <a:r>
              <a:rPr lang="en-US" sz="8000" b="0" i="0" u="none" strike="noStrike" dirty="0">
                <a:effectLst/>
                <a:latin typeface="inherit"/>
              </a:rPr>
              <a:t> a preference for tasks and situations with little formal structure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Nonconformity:</a:t>
            </a:r>
            <a:r>
              <a:rPr lang="en-US" sz="8000" b="0" i="0" u="none" strike="noStrike" dirty="0">
                <a:effectLst/>
                <a:latin typeface="inherit"/>
              </a:rPr>
              <a:t> a preference for acting in unique ways; an interest in being perceived as unique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Risk Acceptance:</a:t>
            </a:r>
            <a:r>
              <a:rPr lang="en-US" sz="8000" b="0" i="0" u="none" strike="noStrike" dirty="0">
                <a:effectLst/>
                <a:latin typeface="inherit"/>
              </a:rPr>
              <a:t> a willingness to pursue an idea or a desired goal even when the probability of succeeding is low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Action Orientation:</a:t>
            </a:r>
            <a:r>
              <a:rPr lang="en-US" sz="8000" b="0" i="0" u="none" strike="noStrike" dirty="0">
                <a:effectLst/>
                <a:latin typeface="inherit"/>
              </a:rPr>
              <a:t> a tendency to show initiative, make decisions quickly, and feel impatient for results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Passion:</a:t>
            </a:r>
            <a:r>
              <a:rPr lang="en-US" sz="8000" b="0" i="0" u="none" strike="noStrike" dirty="0">
                <a:effectLst/>
                <a:latin typeface="inherit"/>
              </a:rPr>
              <a:t> a tendency to experience one’s work as exciting and enjoyable rather than tedious and draining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8000" b="1" i="0" u="none" strike="noStrike" dirty="0">
                <a:effectLst/>
                <a:latin typeface="din-2014"/>
              </a:rPr>
              <a:t>Need to Achieve:</a:t>
            </a:r>
            <a:r>
              <a:rPr lang="en-US" sz="8000" b="0" i="0" u="none" strike="noStrike" dirty="0">
                <a:effectLst/>
                <a:latin typeface="inherit"/>
              </a:rPr>
              <a:t> the desire to achieve at a high level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56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40054493-AFE2-8CCE-D541-F43755C794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7600" y="822960"/>
            <a:ext cx="9563100" cy="5921472"/>
          </a:xfrm>
        </p:spPr>
      </p:pic>
    </p:spTree>
    <p:extLst>
      <p:ext uri="{BB962C8B-B14F-4D97-AF65-F5344CB8AC3E}">
        <p14:creationId xmlns:p14="http://schemas.microsoft.com/office/powerpoint/2010/main" val="1486226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9049-7747-FE07-1EBD-76E6A7A3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70" y="10242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sz="4200" b="1" i="0" u="none" strike="noStrike" cap="all" dirty="0">
                <a:effectLst/>
                <a:latin typeface="din-2014"/>
              </a:rPr>
              <a:t>SKILLS SCALES DEFINITIONS</a:t>
            </a:r>
            <a:br>
              <a:rPr lang="en-US" sz="4200" b="1" i="0" u="none" strike="noStrike" cap="all" dirty="0">
                <a:effectLst/>
                <a:latin typeface="din-2014"/>
              </a:rPr>
            </a:br>
            <a:endParaRPr lang="en-US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66F86-CD8F-FE17-0CE5-08CCD90FE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170" y="927100"/>
            <a:ext cx="10972830" cy="6858000"/>
          </a:xfrm>
        </p:spPr>
        <p:txBody>
          <a:bodyPr>
            <a:noAutofit/>
          </a:bodyPr>
          <a:lstStyle/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Future Focus: </a:t>
            </a:r>
            <a:r>
              <a:rPr lang="en-US" sz="1800" b="0" i="0" u="none" strike="noStrike" dirty="0">
                <a:effectLst/>
                <a:latin typeface="inherit"/>
              </a:rPr>
              <a:t>the ability to think beyond the immediate situation and plan for the future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Idea Generation:</a:t>
            </a:r>
            <a:r>
              <a:rPr lang="en-US" sz="1800" b="0" i="0" u="none" strike="noStrike" dirty="0">
                <a:effectLst/>
                <a:latin typeface="inherit"/>
              </a:rPr>
              <a:t> the ability to generate multiple and novel ideas, and to find multiple approaches for achieving goals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Execution: </a:t>
            </a:r>
            <a:r>
              <a:rPr lang="en-US" sz="1800" b="0" i="0" u="none" strike="noStrike" dirty="0">
                <a:effectLst/>
                <a:latin typeface="inherit"/>
              </a:rPr>
              <a:t>the ability to turn ideas into actionable plans; the ability to implement ideas well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Self-Confidence:</a:t>
            </a:r>
            <a:r>
              <a:rPr lang="en-US" sz="1800" b="0" i="0" u="none" strike="noStrike" dirty="0">
                <a:effectLst/>
                <a:latin typeface="inherit"/>
              </a:rPr>
              <a:t> a general belief in one’s ability to leverage skills and talents to achieve important goals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Optimism:</a:t>
            </a:r>
            <a:r>
              <a:rPr lang="en-US" sz="1800" b="0" i="0" u="none" strike="noStrike" dirty="0">
                <a:effectLst/>
                <a:latin typeface="inherit"/>
              </a:rPr>
              <a:t> the ability to maintain a generally positive attitude about various aspects of one’s life and the world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Persistence:</a:t>
            </a:r>
            <a:r>
              <a:rPr lang="en-US" sz="1800" b="0" i="0" u="none" strike="noStrike" dirty="0">
                <a:effectLst/>
                <a:latin typeface="inherit"/>
              </a:rPr>
              <a:t> the ability to bounce back quickly from disappointment, and to remain persistent in the face of setbacks</a:t>
            </a:r>
          </a:p>
          <a:p>
            <a:pPr fontAlgn="base"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effectLst/>
                <a:latin typeface="din-2014"/>
              </a:rPr>
              <a:t>Interpersonal Sensitivity: </a:t>
            </a:r>
            <a:r>
              <a:rPr lang="en-US" sz="1800" b="0" i="0" u="none" strike="noStrike" dirty="0">
                <a:effectLst/>
                <a:latin typeface="inherit"/>
              </a:rPr>
              <a:t>a high level of sensitivity to and concern for the well-being of those with whom one works</a:t>
            </a:r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7539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01CACD40-BE1D-562E-7179-F2ADD6888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600" y="863482"/>
            <a:ext cx="9690099" cy="5846544"/>
          </a:xfrm>
        </p:spPr>
      </p:pic>
    </p:spTree>
    <p:extLst>
      <p:ext uri="{BB962C8B-B14F-4D97-AF65-F5344CB8AC3E}">
        <p14:creationId xmlns:p14="http://schemas.microsoft.com/office/powerpoint/2010/main" val="959761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55E6-CB75-472C-1036-504B4817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Benefits of EMP Implementation</a:t>
            </a:r>
            <a:br>
              <a:rPr lang="en-US" b="1" i="0" u="none" strike="noStrike" dirty="0">
                <a:solidFill>
                  <a:srgbClr val="000000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3B4E1-C945-EDE8-08B3-7529CD4E8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638300"/>
            <a:ext cx="9603275" cy="4165599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Personalized learning paths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Enhanced student engagement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Development of practical skills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Better alignment with individual learning needs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Continuous growth monitoring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1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71F7-AA84-05C4-2B21-71CD816B5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EMP Fosters a Growth Mindset</a:t>
            </a:r>
            <a:br>
              <a:rPr lang="en-US" b="1" i="0" u="none" strike="noStrike" dirty="0">
                <a:solidFill>
                  <a:srgbClr val="000000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3EB79-A613-08AC-217A-BF9F5E9B8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727200"/>
            <a:ext cx="9476245" cy="3739145"/>
          </a:xfrm>
        </p:spPr>
        <p:txBody>
          <a:bodyPr/>
          <a:lstStyle/>
          <a:p>
            <a:pPr algn="l"/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Key Qualities Developed:</a:t>
            </a:r>
          </a:p>
          <a:p>
            <a:pPr lvl="1"/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Resilience</a:t>
            </a:r>
          </a:p>
          <a:p>
            <a:pPr lvl="1"/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Adaptability</a:t>
            </a:r>
          </a:p>
          <a:p>
            <a:pPr lvl="1"/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Continuous learning</a:t>
            </a:r>
          </a:p>
          <a:p>
            <a:pPr lvl="1"/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Entrepreneurial spirit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2AB4B-AEB1-7B15-07E0-6FDEB36D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Educational Innovation :</a:t>
            </a:r>
            <a:br>
              <a:rPr lang="en-US" b="1" i="0" u="none" strike="noStrike" dirty="0">
                <a:solidFill>
                  <a:srgbClr val="000000"/>
                </a:solidFill>
                <a:effectLst/>
              </a:rPr>
            </a:br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EMP’s Impact on Curriculum Design</a:t>
            </a:r>
            <a:br>
              <a:rPr lang="en-US" b="1" i="0" u="none" strike="noStrike" dirty="0">
                <a:solidFill>
                  <a:srgbClr val="000000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7787-3291-FF80-86B9-60BFCA933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35" y="2116859"/>
            <a:ext cx="10121930" cy="4063931"/>
          </a:xfrm>
        </p:spPr>
        <p:txBody>
          <a:bodyPr>
            <a:normAutofit/>
          </a:bodyPr>
          <a:lstStyle/>
          <a:p>
            <a:pPr algn="l"/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Shifting from Traditional Methods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Moving beyond theory-heavy curriculum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Implementing dynamic learning environments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Incorporating: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Practical exercises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Real-world problem-solving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Reflective practices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429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6A590-1484-E3E7-1E08-04B2C330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Technological Integration – Future of Business Education with AI </a:t>
            </a:r>
            <a:br>
              <a:rPr lang="en-US" b="1" i="0" u="none" strike="noStrike" dirty="0">
                <a:solidFill>
                  <a:srgbClr val="000000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5B806-34B6-2A60-A110-89D9D1F5B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304" y="1828868"/>
            <a:ext cx="9603275" cy="4940232"/>
          </a:xfrm>
        </p:spPr>
        <p:txBody>
          <a:bodyPr>
            <a:normAutofit/>
          </a:bodyPr>
          <a:lstStyle/>
          <a:p>
            <a:pPr marL="342900" marR="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 empowers:</a:t>
            </a:r>
          </a:p>
          <a:p>
            <a:pPr marL="742950" marR="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Adaptive assessments</a:t>
            </a:r>
          </a:p>
          <a:p>
            <a:pPr marL="742950" marR="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More accurate and personalized feedback</a:t>
            </a:r>
          </a:p>
          <a:p>
            <a:pPr marR="0" lvl="0">
              <a:buSzPts val="1000"/>
              <a:tabLst>
                <a:tab pos="457200" algn="l"/>
              </a:tabLst>
            </a:pPr>
            <a:r>
              <a:rPr lang="en-US" sz="2400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Encourages dynamic learning environments</a:t>
            </a:r>
            <a:endParaRPr lang="en-US" sz="2400" b="1" u="none" strike="noStrike" dirty="0">
              <a:solidFill>
                <a:srgbClr val="000000"/>
              </a:solidFill>
              <a:effectLst/>
              <a:latin typeface="Aptos SemiBold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Digital platform integration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Real-time data analysis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Scalable assessment capabilities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Continuous feedback mechanisms</a:t>
            </a:r>
          </a:p>
          <a:p>
            <a:pPr marL="457200" marR="0" lvl="1" indent="0">
              <a:buSzPts val="1000"/>
              <a:buNone/>
              <a:tabLst>
                <a:tab pos="914400" algn="l"/>
              </a:tabLst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2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4AC067-D504-471C-8EA7-D3CB990B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725D68-8A0E-415C-AF7F-3771B66B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E714B4-F36E-4926-93B3-190E5EC1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C6CF9F7-5642-4F7B-8A15-C78EA0AB9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D89CEB-3794-F63E-0312-A109602DA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9607D7-FF4E-44E3-9C3F-86AA4D44F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30686" y="4754483"/>
            <a:ext cx="5610646" cy="1601330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C3919EB-D15F-420D-ACCC-230A8D55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53440" b="36564"/>
          <a:stretch/>
        </p:blipFill>
        <p:spPr>
          <a:xfrm>
            <a:off x="6077476" y="4920257"/>
            <a:ext cx="5321808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770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DF7F9-0F13-E7FF-656A-01123021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875" y="864424"/>
            <a:ext cx="9603275" cy="1049235"/>
          </a:xfrm>
        </p:spPr>
        <p:txBody>
          <a:bodyPr/>
          <a:lstStyle/>
          <a:p>
            <a:r>
              <a:rPr lang="en-US" b="1" dirty="0"/>
              <a:t>AI Integration with the Entrepreneurial Mindset Profile</a:t>
            </a:r>
          </a:p>
        </p:txBody>
      </p:sp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DF4C7C24-4BC6-25A0-BB73-71D501B81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4600" y="1587501"/>
            <a:ext cx="9460143" cy="5054600"/>
          </a:xfrm>
        </p:spPr>
      </p:pic>
    </p:spTree>
    <p:extLst>
      <p:ext uri="{BB962C8B-B14F-4D97-AF65-F5344CB8AC3E}">
        <p14:creationId xmlns:p14="http://schemas.microsoft.com/office/powerpoint/2010/main" val="3320590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623A-8E19-6283-1259-FA3247031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Integration with the Entrepreneurial Mindset Profile</a:t>
            </a:r>
            <a:endParaRPr lang="en-US" dirty="0"/>
          </a:p>
        </p:txBody>
      </p:sp>
      <p:pic>
        <p:nvPicPr>
          <p:cNvPr id="5" name="Content Placeholder 4" descr="A screenshot of a report&#10;&#10;Description automatically generated">
            <a:extLst>
              <a:ext uri="{FF2B5EF4-FFF2-40B4-BE49-F238E27FC236}">
                <a16:creationId xmlns:a16="http://schemas.microsoft.com/office/drawing/2014/main" id="{D00E20EF-9DBB-0E86-A9A3-D790622D2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5400" y="1690688"/>
            <a:ext cx="9423400" cy="4939574"/>
          </a:xfrm>
        </p:spPr>
      </p:pic>
    </p:spTree>
    <p:extLst>
      <p:ext uri="{BB962C8B-B14F-4D97-AF65-F5344CB8AC3E}">
        <p14:creationId xmlns:p14="http://schemas.microsoft.com/office/powerpoint/2010/main" val="122089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C163-7CEE-A37A-F2A1-CDA71DF68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Integration with the Entrepreneurial Mindset Profile</a:t>
            </a:r>
            <a:endParaRPr lang="en-US" dirty="0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EE74C18-A344-2C62-936C-AB3CA157A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546" y="1503341"/>
            <a:ext cx="9453654" cy="5176859"/>
          </a:xfrm>
        </p:spPr>
      </p:pic>
    </p:spTree>
    <p:extLst>
      <p:ext uri="{BB962C8B-B14F-4D97-AF65-F5344CB8AC3E}">
        <p14:creationId xmlns:p14="http://schemas.microsoft.com/office/powerpoint/2010/main" val="3713268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0CCC3-45AF-B171-CD86-2AAD6FFA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Integration with the Entrepreneurial Mindset Profile</a:t>
            </a:r>
            <a:endParaRPr lang="en-US" dirty="0"/>
          </a:p>
        </p:txBody>
      </p:sp>
      <p:pic>
        <p:nvPicPr>
          <p:cNvPr id="5" name="Content Placeholder 4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B739B2CF-6E40-6DA1-A3CA-62EC446AC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300" y="1579541"/>
            <a:ext cx="9283700" cy="5036276"/>
          </a:xfrm>
        </p:spPr>
      </p:pic>
    </p:spTree>
    <p:extLst>
      <p:ext uri="{BB962C8B-B14F-4D97-AF65-F5344CB8AC3E}">
        <p14:creationId xmlns:p14="http://schemas.microsoft.com/office/powerpoint/2010/main" val="404909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355CB-728B-4E51-D079-A924DC519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Integration with the Entrepreneurial Mindset Profile</a:t>
            </a:r>
            <a:endParaRPr lang="en-US" dirty="0"/>
          </a:p>
        </p:txBody>
      </p:sp>
      <p:pic>
        <p:nvPicPr>
          <p:cNvPr id="5" name="Content Placeholder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D2819E7-D97D-4F24-A1CE-A0292F9F1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4895" y="1595436"/>
            <a:ext cx="9379694" cy="5110164"/>
          </a:xfrm>
        </p:spPr>
      </p:pic>
    </p:spTree>
    <p:extLst>
      <p:ext uri="{BB962C8B-B14F-4D97-AF65-F5344CB8AC3E}">
        <p14:creationId xmlns:p14="http://schemas.microsoft.com/office/powerpoint/2010/main" val="432903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FB805-D12D-2544-7C22-8C551B34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 Integration with the Entrepreneurial Mindset Profile</a:t>
            </a:r>
            <a:endParaRPr lang="en-US" dirty="0"/>
          </a:p>
        </p:txBody>
      </p:sp>
      <p:pic>
        <p:nvPicPr>
          <p:cNvPr id="5" name="Content Placeholder 4" descr="A screenshot of a white and black page&#10;&#10;Description automatically generated">
            <a:extLst>
              <a:ext uri="{FF2B5EF4-FFF2-40B4-BE49-F238E27FC236}">
                <a16:creationId xmlns:a16="http://schemas.microsoft.com/office/drawing/2014/main" id="{73D9E994-43FC-AA04-160F-87160F326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1820841"/>
            <a:ext cx="9491455" cy="4795744"/>
          </a:xfrm>
        </p:spPr>
      </p:pic>
    </p:spTree>
    <p:extLst>
      <p:ext uri="{BB962C8B-B14F-4D97-AF65-F5344CB8AC3E}">
        <p14:creationId xmlns:p14="http://schemas.microsoft.com/office/powerpoint/2010/main" val="3994970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4A895-7442-B59E-5E06-28DD6F081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</a:rPr>
              <a:t>Conclusion</a:t>
            </a:r>
            <a:br>
              <a:rPr lang="en-US" b="1" i="0" u="none" strike="noStrike" dirty="0">
                <a:solidFill>
                  <a:srgbClr val="000000"/>
                </a:solidFill>
                <a:effectLst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6A9AF-DA70-7B6D-0C4B-D610A1232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Personalized approach over one-size-fits-all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Recognition of individual differences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Enhanced entrepreneurial education outcomes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u="none" strike="noStrike" dirty="0">
                <a:solidFill>
                  <a:srgbClr val="000000"/>
                </a:solidFill>
                <a:effectLst/>
                <a:latin typeface="Aptos SemiBold" panose="020B0004020202020204" pitchFamily="34" charset="0"/>
              </a:rPr>
              <a:t>Preparation for real-world challenges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 as a transformative tool for business education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Aligns with future trends in AI and personalized education</a:t>
            </a:r>
            <a:endParaRPr lang="en-US" b="1" kern="100" dirty="0">
              <a:latin typeface="Aptos SemiBold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kern="100" dirty="0">
                <a:effectLst/>
                <a:latin typeface="Aptos SemiBold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EMP enhances student engagement and entrepreneurial readiness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8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A992E1B-AAEE-4435-8F48-8C88BE55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question mark with black text&#10;&#10;Description automatically generated">
            <a:extLst>
              <a:ext uri="{FF2B5EF4-FFF2-40B4-BE49-F238E27FC236}">
                <a16:creationId xmlns:a16="http://schemas.microsoft.com/office/drawing/2014/main" id="{D4A93743-31A4-2735-C1B4-E2E041C69D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476C2E52-E592-4F3F-BC13-5BD8518E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4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C4AC067-D504-471C-8EA7-D3CB990B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5725D68-8A0E-415C-AF7F-3771B66B9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E714B4-F36E-4926-93B3-190E5EC13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C6CF9F7-5642-4F7B-8A15-C78EA0AB9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D89CEB-3794-F63E-0312-A109602DA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3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995B7C5-ACCE-4C07-A279-EE83EEDD2E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872" y="4421529"/>
            <a:ext cx="3411213" cy="193482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D60E5D3-9298-485E-9201-92AD93041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73169" b="36564"/>
          <a:stretch/>
        </p:blipFill>
        <p:spPr>
          <a:xfrm>
            <a:off x="8291655" y="4587039"/>
            <a:ext cx="307238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32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3711-2975-548D-292E-5FDFD926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103B-B973-EFA2-A031-4B58E1FEA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587568"/>
            <a:ext cx="9779030" cy="3924231"/>
          </a:xfrm>
        </p:spPr>
        <p:txBody>
          <a:bodyPr>
            <a:normAutofit fontScale="85000" lnSpcReduction="20000"/>
          </a:bodyPr>
          <a:lstStyle/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chatgpt.com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/c/673d20e8-ca54-8013-b42c-9a10850762a1</a:t>
            </a: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Commerce Institute. (2024, July 8). 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What percentage of businesses fail each year? (2024 data)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. 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www.commerceinstitute.com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/business-failure-rate/ </a:t>
            </a:r>
          </a:p>
          <a:p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Individual report for Pat Sample September 22, 2020. (n.d.). 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www.emindsetprofile.com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/wp-content/uploads/2022/02/Sample-Pat-Sample-BLURRED-Report2.pdf </a:t>
            </a:r>
          </a:p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Inspire, activate, unleash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. Entrepreneurial Mindset Profile. (2024a, September 10). 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www.emindsetprofile.com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 </a:t>
            </a:r>
            <a:endParaRPr lang="en-US" sz="1600" b="0" i="1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Nursing CS newborn-APGAR-scores-and-implications 04 - </a:t>
            </a:r>
            <a:r>
              <a:rPr lang="en-US" sz="1600" b="0" i="1" u="none" strike="noStrike" dirty="0" err="1">
                <a:solidFill>
                  <a:srgbClr val="000000"/>
                </a:solidFill>
                <a:effectLst/>
              </a:rPr>
              <a:t>lecturio</a:t>
            </a:r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/nursing watch video notes newborn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Studocu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. (n.d.). 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www.studocu.com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en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-us/document/pearl-river-community-college/nursing/nursing-cs-newborn-apgar-scores-and-implications-04/44541962 </a:t>
            </a:r>
          </a:p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</a:rPr>
              <a:t>Peter F. Drucker quote: “You can’t manage what you don’t measure.”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Quotefancy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. (n.d.). 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quotefancy.com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/quote/888127/The cayman islands’ semi-annual economic report 2023. (n.d.). https://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www.eso.ky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/storage/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page_docums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</a:rPr>
              <a:t>uploadFilePdf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</a:rPr>
              <a:t>/760/Cayman%20Islands%20Semi-Annual%20Economic%20Report%202023%20Final.pdf </a:t>
            </a:r>
          </a:p>
          <a:p>
            <a:endParaRPr lang="en-US" sz="1600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sz="1500" b="0" i="0" u="none" strike="noStrike" dirty="0">
              <a:solidFill>
                <a:srgbClr val="0000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442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art of different baby's body parts&#10;&#10;Description automatically generated with medium confidence">
            <a:extLst>
              <a:ext uri="{FF2B5EF4-FFF2-40B4-BE49-F238E27FC236}">
                <a16:creationId xmlns:a16="http://schemas.microsoft.com/office/drawing/2014/main" id="{BC70F06C-29FA-0A0E-25F8-EE2FB536C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0508" y="2171700"/>
            <a:ext cx="5962372" cy="3294063"/>
          </a:xfrm>
        </p:spPr>
      </p:pic>
      <p:pic>
        <p:nvPicPr>
          <p:cNvPr id="7" name="Picture 6" descr="A blue and white box with white text&#10;&#10;Description automatically generated">
            <a:extLst>
              <a:ext uri="{FF2B5EF4-FFF2-40B4-BE49-F238E27FC236}">
                <a16:creationId xmlns:a16="http://schemas.microsoft.com/office/drawing/2014/main" id="{1B2C2965-BA73-75DA-6813-34B846333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57" y="251128"/>
            <a:ext cx="6684655" cy="177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0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over&#10;&#10;Description automatically generated">
            <a:extLst>
              <a:ext uri="{FF2B5EF4-FFF2-40B4-BE49-F238E27FC236}">
                <a16:creationId xmlns:a16="http://schemas.microsoft.com/office/drawing/2014/main" id="{0E9F8157-3B4D-C428-E382-4E7830553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9" y="643467"/>
            <a:ext cx="10561261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336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table of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E57E6CDD-0179-1322-898A-D1C4074B8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-180" t="72" r="1" b="1"/>
          <a:stretch/>
        </p:blipFill>
        <p:spPr>
          <a:xfrm>
            <a:off x="1524000" y="305058"/>
            <a:ext cx="9334500" cy="5909475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5101CE94-47AC-842D-FF83-D8E2C9C08D70}"/>
              </a:ext>
            </a:extLst>
          </p:cNvPr>
          <p:cNvSpPr/>
          <p:nvPr/>
        </p:nvSpPr>
        <p:spPr>
          <a:xfrm>
            <a:off x="914400" y="4803160"/>
            <a:ext cx="845343" cy="327470"/>
          </a:xfrm>
          <a:prstGeom prst="rightArrow">
            <a:avLst>
              <a:gd name="adj1" fmla="val 35942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02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able of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8B25A4DF-6C2F-2B0D-1F2B-09D3DC0DA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04" y="330200"/>
            <a:ext cx="10897795" cy="5884333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57D3165-8A7F-32B8-311E-5D82C49ADC14}"/>
              </a:ext>
            </a:extLst>
          </p:cNvPr>
          <p:cNvSpPr/>
          <p:nvPr/>
        </p:nvSpPr>
        <p:spPr>
          <a:xfrm>
            <a:off x="114300" y="4375943"/>
            <a:ext cx="768601" cy="2214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82668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C1A5A-5E6E-64B3-CC5B-DD7423031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412" y="839024"/>
            <a:ext cx="9603275" cy="1049235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erif SC"/>
              </a:rPr>
              <a:t>According to 2024 data from the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erif SC"/>
                <a:hlinkClick r:id="rId2"/>
              </a:rPr>
              <a:t>U.S. Bureau of Labor Statistics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erif SC"/>
              </a:rPr>
              <a:t>,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oto Serif SC"/>
              </a:rPr>
              <a:t>20.4%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erif SC"/>
              </a:rPr>
              <a:t> of businesses fail in their first year after opening,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oto Serif SC"/>
              </a:rPr>
              <a:t>49.4%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erif SC"/>
              </a:rPr>
              <a:t> fail in their first 5 years, and 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Noto Serif SC"/>
              </a:rPr>
              <a:t>65.3%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Noto Serif SC"/>
              </a:rPr>
              <a:t> fail in their first 10 years.</a:t>
            </a:r>
            <a:endParaRPr lang="en-US" sz="1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365177-B2E8-B0B4-DDCD-DE2DA8DC17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4800" y="1511300"/>
            <a:ext cx="8826500" cy="5251417"/>
          </a:xfrm>
        </p:spPr>
      </p:pic>
    </p:spTree>
    <p:extLst>
      <p:ext uri="{BB962C8B-B14F-4D97-AF65-F5344CB8AC3E}">
        <p14:creationId xmlns:p14="http://schemas.microsoft.com/office/powerpoint/2010/main" val="1878967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and holding keys">
            <a:extLst>
              <a:ext uri="{FF2B5EF4-FFF2-40B4-BE49-F238E27FC236}">
                <a16:creationId xmlns:a16="http://schemas.microsoft.com/office/drawing/2014/main" id="{B5BD342A-D47B-FA04-3E2C-BF0E53EE73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grayscl/>
          </a:blip>
          <a:srcRect t="13309" r="-1" b="2419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438D12-0AE8-484F-B876-9E855987D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66353" b="36564"/>
          <a:stretch/>
        </p:blipFill>
        <p:spPr>
          <a:xfrm rot="16200000">
            <a:off x="2735573" y="3465576"/>
            <a:ext cx="3849624" cy="155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D7686-3129-C2F3-077B-55416C62E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/>
              <a:t>H</a:t>
            </a:r>
            <a:r>
              <a:rPr lang="en-US" b="0" i="0" u="none" strike="noStrike">
                <a:effectLst/>
              </a:rPr>
              <a:t>aving an "Entrepreneurial Mindset" is a key element for innovation and growth generation of your business.</a:t>
            </a:r>
            <a:endParaRPr lang="en-US"/>
          </a:p>
        </p:txBody>
      </p:sp>
      <p:sp>
        <p:nvSpPr>
          <p:cNvPr id="1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080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F2066D-9933-7D6D-2A83-E492D9169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7840" y="366108"/>
            <a:ext cx="4836319" cy="142519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1FC82-1F6F-DC11-CD47-AF8189D7AF15}"/>
              </a:ext>
            </a:extLst>
          </p:cNvPr>
          <p:cNvSpPr txBox="1"/>
          <p:nvPr/>
        </p:nvSpPr>
        <p:spPr>
          <a:xfrm>
            <a:off x="749300" y="2730500"/>
            <a:ext cx="10909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The 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Entrepreneurial Mindset Profile (EMP)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 is a psychometric assessment tool designed to evaluate entrepreneurial tendencies and skills. </a:t>
            </a:r>
          </a:p>
          <a:p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It was developed by the </a:t>
            </a:r>
            <a:r>
              <a:rPr lang="en-US" sz="2400" b="1" i="0" u="none" strike="noStrike" dirty="0">
                <a:solidFill>
                  <a:srgbClr val="000000"/>
                </a:solidFill>
                <a:effectLst/>
              </a:rPr>
              <a:t>Leadership Development Institute at Eckerd College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, drawing on decades of research in the fields of psychology, entrepreneurship, and leadership. </a:t>
            </a:r>
          </a:p>
          <a:p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US" sz="2400" dirty="0"/>
              <a:t>42,000 Participants</a:t>
            </a:r>
          </a:p>
        </p:txBody>
      </p:sp>
    </p:spTree>
    <p:extLst>
      <p:ext uri="{BB962C8B-B14F-4D97-AF65-F5344CB8AC3E}">
        <p14:creationId xmlns:p14="http://schemas.microsoft.com/office/powerpoint/2010/main" val="119906685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37449</TotalTime>
  <Words>845</Words>
  <Application>Microsoft Macintosh PowerPoint</Application>
  <PresentationFormat>Widescreen</PresentationFormat>
  <Paragraphs>89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Aptos</vt:lpstr>
      <vt:lpstr>Aptos SemiBold</vt:lpstr>
      <vt:lpstr>Arial</vt:lpstr>
      <vt:lpstr>Calibri</vt:lpstr>
      <vt:lpstr>Century Gothic</vt:lpstr>
      <vt:lpstr>Courier New</vt:lpstr>
      <vt:lpstr>din-2014</vt:lpstr>
      <vt:lpstr>inherit</vt:lpstr>
      <vt:lpstr>Noto Serif SC</vt:lpstr>
      <vt:lpstr>Symbol</vt:lpstr>
      <vt:lpstr>Gallery</vt:lpstr>
      <vt:lpstr>Empowering Business Education with the Entrepreneurial Mindset Profile (EMP)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According to 2024 data from the U.S. Bureau of Labor Statistics, 20.4% of businesses fail in their first year after opening, 49.4% fail in their first 5 years, and 65.3% fail in their first 10 years.</vt:lpstr>
      <vt:lpstr>PowerPoint Presentation</vt:lpstr>
      <vt:lpstr>PowerPoint Presentation</vt:lpstr>
      <vt:lpstr> Introduction  to the Entrepreneurial Mindset Profile Assessment </vt:lpstr>
      <vt:lpstr>PowerPoint Presentation</vt:lpstr>
      <vt:lpstr>PERSONALITY SCALES DEFINITIONS- “TraITS” </vt:lpstr>
      <vt:lpstr>PowerPoint Presentation</vt:lpstr>
      <vt:lpstr>SKILLS SCALES DEFINITIONS </vt:lpstr>
      <vt:lpstr>PowerPoint Presentation</vt:lpstr>
      <vt:lpstr>Benefits of EMP Implementation </vt:lpstr>
      <vt:lpstr>EMP Fosters a Growth Mindset </vt:lpstr>
      <vt:lpstr>Educational Innovation : EMP’s Impact on Curriculum Design </vt:lpstr>
      <vt:lpstr>Technological Integration – Future of Business Education with AI  </vt:lpstr>
      <vt:lpstr>AI Integration with the Entrepreneurial Mindset Profile</vt:lpstr>
      <vt:lpstr>AI Integration with the Entrepreneurial Mindset Profile</vt:lpstr>
      <vt:lpstr>AI Integration with the Entrepreneurial Mindset Profile</vt:lpstr>
      <vt:lpstr>AI Integration with the Entrepreneurial Mindset Profile</vt:lpstr>
      <vt:lpstr>AI Integration with the Entrepreneurial Mindset Profile</vt:lpstr>
      <vt:lpstr>AI Integration with the Entrepreneurial Mindset Profile</vt:lpstr>
      <vt:lpstr>Conclusion 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Giddarie</dc:creator>
  <cp:lastModifiedBy>Mark Giddarie</cp:lastModifiedBy>
  <cp:revision>14</cp:revision>
  <dcterms:created xsi:type="dcterms:W3CDTF">2024-10-30T20:15:02Z</dcterms:created>
  <dcterms:modified xsi:type="dcterms:W3CDTF">2025-04-17T21:37:24Z</dcterms:modified>
</cp:coreProperties>
</file>