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89" r:id="rId2"/>
    <p:sldId id="308" r:id="rId3"/>
    <p:sldId id="309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305" r:id="rId12"/>
    <p:sldId id="306" r:id="rId13"/>
    <p:sldId id="307" r:id="rId14"/>
    <p:sldId id="267" r:id="rId15"/>
    <p:sldId id="268" r:id="rId16"/>
    <p:sldId id="313" r:id="rId17"/>
    <p:sldId id="304" r:id="rId18"/>
    <p:sldId id="295" r:id="rId19"/>
    <p:sldId id="296" r:id="rId20"/>
    <p:sldId id="310" r:id="rId21"/>
    <p:sldId id="297" r:id="rId22"/>
    <p:sldId id="312" r:id="rId23"/>
    <p:sldId id="314" r:id="rId24"/>
    <p:sldId id="311" r:id="rId25"/>
    <p:sldId id="290" r:id="rId26"/>
    <p:sldId id="292" r:id="rId27"/>
    <p:sldId id="293" r:id="rId28"/>
    <p:sldId id="291" r:id="rId29"/>
    <p:sldId id="275" r:id="rId30"/>
    <p:sldId id="298" r:id="rId31"/>
    <p:sldId id="300" r:id="rId32"/>
    <p:sldId id="301" r:id="rId33"/>
    <p:sldId id="302" r:id="rId34"/>
    <p:sldId id="303" r:id="rId35"/>
    <p:sldId id="299" r:id="rId36"/>
    <p:sldId id="270" r:id="rId3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B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04C67E-4B44-4CB1-BFF7-98168F00CACF}" v="83" dt="2025-04-06T20:43:26.8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Kennedy" userId="52102664-3c6c-4fd8-99ff-c03d408406df" providerId="ADAL" clId="{6704C67E-4B44-4CB1-BFF7-98168F00CACF}"/>
    <pc:docChg chg="undo custSel addSld delSld modSld">
      <pc:chgData name="Bonnie Kennedy" userId="52102664-3c6c-4fd8-99ff-c03d408406df" providerId="ADAL" clId="{6704C67E-4B44-4CB1-BFF7-98168F00CACF}" dt="2025-04-06T20:43:26.823" v="3287" actId="2711"/>
      <pc:docMkLst>
        <pc:docMk/>
      </pc:docMkLst>
      <pc:sldChg chg="delSp modSp del mod">
        <pc:chgData name="Bonnie Kennedy" userId="52102664-3c6c-4fd8-99ff-c03d408406df" providerId="ADAL" clId="{6704C67E-4B44-4CB1-BFF7-98168F00CACF}" dt="2025-04-02T15:47:49.995" v="48" actId="2696"/>
        <pc:sldMkLst>
          <pc:docMk/>
          <pc:sldMk cId="0" sldId="256"/>
        </pc:sldMkLst>
      </pc:sldChg>
      <pc:sldChg chg="addSp delSp modSp mod">
        <pc:chgData name="Bonnie Kennedy" userId="52102664-3c6c-4fd8-99ff-c03d408406df" providerId="ADAL" clId="{6704C67E-4B44-4CB1-BFF7-98168F00CACF}" dt="2025-04-02T15:56:10.441" v="411" actId="20577"/>
        <pc:sldMkLst>
          <pc:docMk/>
          <pc:sldMk cId="0" sldId="257"/>
        </pc:sldMkLst>
      </pc:sldChg>
      <pc:sldChg chg="addSp modSp mod">
        <pc:chgData name="Bonnie Kennedy" userId="52102664-3c6c-4fd8-99ff-c03d408406df" providerId="ADAL" clId="{6704C67E-4B44-4CB1-BFF7-98168F00CACF}" dt="2025-04-02T16:03:37.264" v="423" actId="207"/>
        <pc:sldMkLst>
          <pc:docMk/>
          <pc:sldMk cId="0" sldId="258"/>
        </pc:sldMkLst>
      </pc:sldChg>
      <pc:sldChg chg="modSp mod">
        <pc:chgData name="Bonnie Kennedy" userId="52102664-3c6c-4fd8-99ff-c03d408406df" providerId="ADAL" clId="{6704C67E-4B44-4CB1-BFF7-98168F00CACF}" dt="2025-04-02T16:05:00.824" v="558" actId="14100"/>
        <pc:sldMkLst>
          <pc:docMk/>
          <pc:sldMk cId="0" sldId="259"/>
        </pc:sldMkLst>
        <pc:graphicFrameChg chg="modGraphic">
          <ac:chgData name="Bonnie Kennedy" userId="52102664-3c6c-4fd8-99ff-c03d408406df" providerId="ADAL" clId="{6704C67E-4B44-4CB1-BFF7-98168F00CACF}" dt="2025-04-02T16:05:00.824" v="558" actId="14100"/>
          <ac:graphicFrameMkLst>
            <pc:docMk/>
            <pc:sldMk cId="0" sldId="259"/>
            <ac:graphicFrameMk id="6" creationId="{00000000-0000-0000-0000-000000000000}"/>
          </ac:graphicFrameMkLst>
        </pc:graphicFrameChg>
      </pc:sldChg>
      <pc:sldChg chg="modSp mod">
        <pc:chgData name="Bonnie Kennedy" userId="52102664-3c6c-4fd8-99ff-c03d408406df" providerId="ADAL" clId="{6704C67E-4B44-4CB1-BFF7-98168F00CACF}" dt="2025-04-03T18:51:32.908" v="1904" actId="115"/>
        <pc:sldMkLst>
          <pc:docMk/>
          <pc:sldMk cId="0" sldId="261"/>
        </pc:sldMkLst>
        <pc:spChg chg="mod">
          <ac:chgData name="Bonnie Kennedy" userId="52102664-3c6c-4fd8-99ff-c03d408406df" providerId="ADAL" clId="{6704C67E-4B44-4CB1-BFF7-98168F00CACF}" dt="2025-04-03T18:51:32.908" v="1904" actId="115"/>
          <ac:spMkLst>
            <pc:docMk/>
            <pc:sldMk cId="0" sldId="261"/>
            <ac:spMk id="9" creationId="{00000000-0000-0000-0000-000000000000}"/>
          </ac:spMkLst>
        </pc:spChg>
      </pc:sldChg>
      <pc:sldChg chg="modSp mod">
        <pc:chgData name="Bonnie Kennedy" userId="52102664-3c6c-4fd8-99ff-c03d408406df" providerId="ADAL" clId="{6704C67E-4B44-4CB1-BFF7-98168F00CACF}" dt="2025-04-05T14:24:02.233" v="2786" actId="14100"/>
        <pc:sldMkLst>
          <pc:docMk/>
          <pc:sldMk cId="0" sldId="268"/>
        </pc:sldMkLst>
        <pc:spChg chg="mod">
          <ac:chgData name="Bonnie Kennedy" userId="52102664-3c6c-4fd8-99ff-c03d408406df" providerId="ADAL" clId="{6704C67E-4B44-4CB1-BFF7-98168F00CACF}" dt="2025-04-05T14:24:02.233" v="2786" actId="14100"/>
          <ac:spMkLst>
            <pc:docMk/>
            <pc:sldMk cId="0" sldId="268"/>
            <ac:spMk id="14" creationId="{00000000-0000-0000-0000-000000000000}"/>
          </ac:spMkLst>
        </pc:spChg>
      </pc:sldChg>
      <pc:sldChg chg="delSp modSp mod">
        <pc:chgData name="Bonnie Kennedy" userId="52102664-3c6c-4fd8-99ff-c03d408406df" providerId="ADAL" clId="{6704C67E-4B44-4CB1-BFF7-98168F00CACF}" dt="2025-04-06T12:55:00.434" v="3016" actId="20577"/>
        <pc:sldMkLst>
          <pc:docMk/>
          <pc:sldMk cId="0" sldId="270"/>
        </pc:sldMkLst>
        <pc:spChg chg="mod">
          <ac:chgData name="Bonnie Kennedy" userId="52102664-3c6c-4fd8-99ff-c03d408406df" providerId="ADAL" clId="{6704C67E-4B44-4CB1-BFF7-98168F00CACF}" dt="2025-04-06T12:55:00.434" v="3016" actId="20577"/>
          <ac:spMkLst>
            <pc:docMk/>
            <pc:sldMk cId="0" sldId="270"/>
            <ac:spMk id="7" creationId="{00000000-0000-0000-0000-000000000000}"/>
          </ac:spMkLst>
        </pc:spChg>
        <pc:spChg chg="del">
          <ac:chgData name="Bonnie Kennedy" userId="52102664-3c6c-4fd8-99ff-c03d408406df" providerId="ADAL" clId="{6704C67E-4B44-4CB1-BFF7-98168F00CACF}" dt="2025-04-05T14:33:34.276" v="3002" actId="21"/>
          <ac:spMkLst>
            <pc:docMk/>
            <pc:sldMk cId="0" sldId="270"/>
            <ac:spMk id="8" creationId="{00000000-0000-0000-0000-000000000000}"/>
          </ac:spMkLst>
        </pc:spChg>
      </pc:sldChg>
      <pc:sldChg chg="addSp delSp modSp mod modClrScheme chgLayout">
        <pc:chgData name="Bonnie Kennedy" userId="52102664-3c6c-4fd8-99ff-c03d408406df" providerId="ADAL" clId="{6704C67E-4B44-4CB1-BFF7-98168F00CACF}" dt="2025-04-03T19:01:17.333" v="2012" actId="20577"/>
        <pc:sldMkLst>
          <pc:docMk/>
          <pc:sldMk cId="3195971769" sldId="272"/>
        </pc:sldMkLst>
      </pc:sldChg>
      <pc:sldChg chg="modSp mod">
        <pc:chgData name="Bonnie Kennedy" userId="52102664-3c6c-4fd8-99ff-c03d408406df" providerId="ADAL" clId="{6704C67E-4B44-4CB1-BFF7-98168F00CACF}" dt="2025-04-06T20:40:34.257" v="3264" actId="14100"/>
        <pc:sldMkLst>
          <pc:docMk/>
          <pc:sldMk cId="4184382883" sldId="275"/>
        </pc:sldMkLst>
        <pc:spChg chg="mod">
          <ac:chgData name="Bonnie Kennedy" userId="52102664-3c6c-4fd8-99ff-c03d408406df" providerId="ADAL" clId="{6704C67E-4B44-4CB1-BFF7-98168F00CACF}" dt="2025-04-06T20:40:34.257" v="3264" actId="14100"/>
          <ac:spMkLst>
            <pc:docMk/>
            <pc:sldMk cId="4184382883" sldId="275"/>
            <ac:spMk id="4" creationId="{9E353FEC-8209-5988-8EFD-8E0EF34E15C9}"/>
          </ac:spMkLst>
        </pc:spChg>
      </pc:sldChg>
      <pc:sldChg chg="addSp delSp modSp new del mod">
        <pc:chgData name="Bonnie Kennedy" userId="52102664-3c6c-4fd8-99ff-c03d408406df" providerId="ADAL" clId="{6704C67E-4B44-4CB1-BFF7-98168F00CACF}" dt="2025-04-02T15:48:20.404" v="49" actId="2696"/>
        <pc:sldMkLst>
          <pc:docMk/>
          <pc:sldMk cId="1965049892" sldId="276"/>
        </pc:sldMkLst>
      </pc:sldChg>
      <pc:sldChg chg="new del">
        <pc:chgData name="Bonnie Kennedy" userId="52102664-3c6c-4fd8-99ff-c03d408406df" providerId="ADAL" clId="{6704C67E-4B44-4CB1-BFF7-98168F00CACF}" dt="2025-04-02T15:34:04.074" v="1" actId="47"/>
        <pc:sldMkLst>
          <pc:docMk/>
          <pc:sldMk cId="3859631837" sldId="276"/>
        </pc:sldMkLst>
      </pc:sldChg>
      <pc:sldChg chg="modSp add mod">
        <pc:chgData name="Bonnie Kennedy" userId="52102664-3c6c-4fd8-99ff-c03d408406df" providerId="ADAL" clId="{6704C67E-4B44-4CB1-BFF7-98168F00CACF}" dt="2025-04-02T15:49:47.390" v="101" actId="20577"/>
        <pc:sldMkLst>
          <pc:docMk/>
          <pc:sldMk cId="2640711810" sldId="289"/>
        </pc:sldMkLst>
        <pc:spChg chg="mod">
          <ac:chgData name="Bonnie Kennedy" userId="52102664-3c6c-4fd8-99ff-c03d408406df" providerId="ADAL" clId="{6704C67E-4B44-4CB1-BFF7-98168F00CACF}" dt="2025-04-02T15:49:47.390" v="101" actId="20577"/>
          <ac:spMkLst>
            <pc:docMk/>
            <pc:sldMk cId="2640711810" sldId="289"/>
            <ac:spMk id="3" creationId="{9CD5A86E-7647-5D28-9172-D7ECFAAF38A3}"/>
          </ac:spMkLst>
        </pc:spChg>
      </pc:sldChg>
      <pc:sldChg chg="addSp delSp modSp new mod modClrScheme chgLayout">
        <pc:chgData name="Bonnie Kennedy" userId="52102664-3c6c-4fd8-99ff-c03d408406df" providerId="ADAL" clId="{6704C67E-4B44-4CB1-BFF7-98168F00CACF}" dt="2025-04-06T20:41:21.732" v="3272" actId="2711"/>
        <pc:sldMkLst>
          <pc:docMk/>
          <pc:sldMk cId="3646941868" sldId="290"/>
        </pc:sldMkLst>
        <pc:spChg chg="add mod">
          <ac:chgData name="Bonnie Kennedy" userId="52102664-3c6c-4fd8-99ff-c03d408406df" providerId="ADAL" clId="{6704C67E-4B44-4CB1-BFF7-98168F00CACF}" dt="2025-04-06T20:41:21.732" v="3272" actId="2711"/>
          <ac:spMkLst>
            <pc:docMk/>
            <pc:sldMk cId="3646941868" sldId="290"/>
            <ac:spMk id="4" creationId="{5C7F6B68-4E78-618D-125F-D09825FF0DD6}"/>
          </ac:spMkLst>
        </pc:spChg>
        <pc:spChg chg="add mod">
          <ac:chgData name="Bonnie Kennedy" userId="52102664-3c6c-4fd8-99ff-c03d408406df" providerId="ADAL" clId="{6704C67E-4B44-4CB1-BFF7-98168F00CACF}" dt="2025-04-03T16:48:20.670" v="640" actId="20577"/>
          <ac:spMkLst>
            <pc:docMk/>
            <pc:sldMk cId="3646941868" sldId="290"/>
            <ac:spMk id="5" creationId="{22C2E3E4-A93C-FFFD-D294-B2FBB04FBFB3}"/>
          </ac:spMkLst>
        </pc:spChg>
        <pc:picChg chg="add mod">
          <ac:chgData name="Bonnie Kennedy" userId="52102664-3c6c-4fd8-99ff-c03d408406df" providerId="ADAL" clId="{6704C67E-4B44-4CB1-BFF7-98168F00CACF}" dt="2025-04-03T16:56:32.241" v="821" actId="14100"/>
          <ac:picMkLst>
            <pc:docMk/>
            <pc:sldMk cId="3646941868" sldId="290"/>
            <ac:picMk id="7" creationId="{8379FF2B-E086-EC4E-0DCB-2B80B19426DF}"/>
          </ac:picMkLst>
        </pc:picChg>
      </pc:sldChg>
      <pc:sldChg chg="addSp delSp modSp new mod">
        <pc:chgData name="Bonnie Kennedy" userId="52102664-3c6c-4fd8-99ff-c03d408406df" providerId="ADAL" clId="{6704C67E-4B44-4CB1-BFF7-98168F00CACF}" dt="2025-04-06T20:40:45.887" v="3266" actId="6549"/>
        <pc:sldMkLst>
          <pc:docMk/>
          <pc:sldMk cId="3342790292" sldId="291"/>
        </pc:sldMkLst>
        <pc:spChg chg="add mod">
          <ac:chgData name="Bonnie Kennedy" userId="52102664-3c6c-4fd8-99ff-c03d408406df" providerId="ADAL" clId="{6704C67E-4B44-4CB1-BFF7-98168F00CACF}" dt="2025-04-06T20:40:45.887" v="3266" actId="6549"/>
          <ac:spMkLst>
            <pc:docMk/>
            <pc:sldMk cId="3342790292" sldId="291"/>
            <ac:spMk id="8" creationId="{282B3654-B37F-CA68-5E46-E4E64464D240}"/>
          </ac:spMkLst>
        </pc:spChg>
        <pc:picChg chg="add mod">
          <ac:chgData name="Bonnie Kennedy" userId="52102664-3c6c-4fd8-99ff-c03d408406df" providerId="ADAL" clId="{6704C67E-4B44-4CB1-BFF7-98168F00CACF}" dt="2025-04-05T11:51:10.977" v="2068" actId="1076"/>
          <ac:picMkLst>
            <pc:docMk/>
            <pc:sldMk cId="3342790292" sldId="291"/>
            <ac:picMk id="5" creationId="{DB917229-756D-B451-D177-21BED6ADD5EA}"/>
          </ac:picMkLst>
        </pc:picChg>
        <pc:picChg chg="add mod">
          <ac:chgData name="Bonnie Kennedy" userId="52102664-3c6c-4fd8-99ff-c03d408406df" providerId="ADAL" clId="{6704C67E-4B44-4CB1-BFF7-98168F00CACF}" dt="2025-04-03T17:06:26.332" v="847" actId="14100"/>
          <ac:picMkLst>
            <pc:docMk/>
            <pc:sldMk cId="3342790292" sldId="291"/>
            <ac:picMk id="7" creationId="{74E3474F-0FB4-59B2-9C8C-4C2311F45806}"/>
          </ac:picMkLst>
        </pc:picChg>
      </pc:sldChg>
      <pc:sldChg chg="addSp delSp modSp add mod">
        <pc:chgData name="Bonnie Kennedy" userId="52102664-3c6c-4fd8-99ff-c03d408406df" providerId="ADAL" clId="{6704C67E-4B44-4CB1-BFF7-98168F00CACF}" dt="2025-04-06T20:41:05.443" v="3269" actId="255"/>
        <pc:sldMkLst>
          <pc:docMk/>
          <pc:sldMk cId="4160055436" sldId="292"/>
        </pc:sldMkLst>
        <pc:spChg chg="mod">
          <ac:chgData name="Bonnie Kennedy" userId="52102664-3c6c-4fd8-99ff-c03d408406df" providerId="ADAL" clId="{6704C67E-4B44-4CB1-BFF7-98168F00CACF}" dt="2025-04-06T20:41:05.443" v="3269" actId="255"/>
          <ac:spMkLst>
            <pc:docMk/>
            <pc:sldMk cId="4160055436" sldId="292"/>
            <ac:spMk id="4" creationId="{C0EBF616-2FD6-34DA-BCDA-359A700327C1}"/>
          </ac:spMkLst>
        </pc:spChg>
        <pc:spChg chg="mod">
          <ac:chgData name="Bonnie Kennedy" userId="52102664-3c6c-4fd8-99ff-c03d408406df" providerId="ADAL" clId="{6704C67E-4B44-4CB1-BFF7-98168F00CACF}" dt="2025-04-03T16:52:40.710" v="744" actId="20577"/>
          <ac:spMkLst>
            <pc:docMk/>
            <pc:sldMk cId="4160055436" sldId="292"/>
            <ac:spMk id="5" creationId="{1B6AFA00-1D33-B85A-18BC-5000345481E6}"/>
          </ac:spMkLst>
        </pc:spChg>
        <pc:picChg chg="add mod">
          <ac:chgData name="Bonnie Kennedy" userId="52102664-3c6c-4fd8-99ff-c03d408406df" providerId="ADAL" clId="{6704C67E-4B44-4CB1-BFF7-98168F00CACF}" dt="2025-04-03T16:56:03.867" v="814" actId="1076"/>
          <ac:picMkLst>
            <pc:docMk/>
            <pc:sldMk cId="4160055436" sldId="292"/>
            <ac:picMk id="3" creationId="{90FEAD5C-6CC4-AD34-8FFB-FA5682BCB091}"/>
          </ac:picMkLst>
        </pc:picChg>
      </pc:sldChg>
      <pc:sldChg chg="addSp delSp modSp add mod">
        <pc:chgData name="Bonnie Kennedy" userId="52102664-3c6c-4fd8-99ff-c03d408406df" providerId="ADAL" clId="{6704C67E-4B44-4CB1-BFF7-98168F00CACF}" dt="2025-04-06T20:40:53.956" v="3267" actId="2711"/>
        <pc:sldMkLst>
          <pc:docMk/>
          <pc:sldMk cId="638669077" sldId="293"/>
        </pc:sldMkLst>
        <pc:spChg chg="mod">
          <ac:chgData name="Bonnie Kennedy" userId="52102664-3c6c-4fd8-99ff-c03d408406df" providerId="ADAL" clId="{6704C67E-4B44-4CB1-BFF7-98168F00CACF}" dt="2025-04-06T20:40:53.956" v="3267" actId="2711"/>
          <ac:spMkLst>
            <pc:docMk/>
            <pc:sldMk cId="638669077" sldId="293"/>
            <ac:spMk id="4" creationId="{95149790-F950-B2DA-C269-995AE892AD76}"/>
          </ac:spMkLst>
        </pc:spChg>
        <pc:spChg chg="mod">
          <ac:chgData name="Bonnie Kennedy" userId="52102664-3c6c-4fd8-99ff-c03d408406df" providerId="ADAL" clId="{6704C67E-4B44-4CB1-BFF7-98168F00CACF}" dt="2025-04-03T16:54:32.062" v="794" actId="113"/>
          <ac:spMkLst>
            <pc:docMk/>
            <pc:sldMk cId="638669077" sldId="293"/>
            <ac:spMk id="5" creationId="{D632AA6E-70C8-3170-B3DD-0F6D93FE8AD6}"/>
          </ac:spMkLst>
        </pc:spChg>
        <pc:picChg chg="add mod">
          <ac:chgData name="Bonnie Kennedy" userId="52102664-3c6c-4fd8-99ff-c03d408406df" providerId="ADAL" clId="{6704C67E-4B44-4CB1-BFF7-98168F00CACF}" dt="2025-04-03T16:55:16.027" v="801" actId="14100"/>
          <ac:picMkLst>
            <pc:docMk/>
            <pc:sldMk cId="638669077" sldId="293"/>
            <ac:picMk id="6" creationId="{3279D470-A875-C1C2-207B-C2A98F0AE586}"/>
          </ac:picMkLst>
        </pc:picChg>
      </pc:sldChg>
      <pc:sldChg chg="addSp delSp modSp new add del mod">
        <pc:chgData name="Bonnie Kennedy" userId="52102664-3c6c-4fd8-99ff-c03d408406df" providerId="ADAL" clId="{6704C67E-4B44-4CB1-BFF7-98168F00CACF}" dt="2025-04-05T14:27:09.914" v="2862" actId="2696"/>
        <pc:sldMkLst>
          <pc:docMk/>
          <pc:sldMk cId="3558237356" sldId="294"/>
        </pc:sldMkLst>
      </pc:sldChg>
      <pc:sldChg chg="addSp delSp modSp new mod modClrScheme chgLayout">
        <pc:chgData name="Bonnie Kennedy" userId="52102664-3c6c-4fd8-99ff-c03d408406df" providerId="ADAL" clId="{6704C67E-4B44-4CB1-BFF7-98168F00CACF}" dt="2025-04-03T18:27:46.360" v="1096" actId="5793"/>
        <pc:sldMkLst>
          <pc:docMk/>
          <pc:sldMk cId="1447041290" sldId="295"/>
        </pc:sldMkLst>
        <pc:spChg chg="add mod ord">
          <ac:chgData name="Bonnie Kennedy" userId="52102664-3c6c-4fd8-99ff-c03d408406df" providerId="ADAL" clId="{6704C67E-4B44-4CB1-BFF7-98168F00CACF}" dt="2025-04-03T18:27:46.360" v="1096" actId="5793"/>
          <ac:spMkLst>
            <pc:docMk/>
            <pc:sldMk cId="1447041290" sldId="295"/>
            <ac:spMk id="9" creationId="{44C57AE1-454D-FB2C-836C-D803F07E947C}"/>
          </ac:spMkLst>
        </pc:spChg>
        <pc:picChg chg="add mod">
          <ac:chgData name="Bonnie Kennedy" userId="52102664-3c6c-4fd8-99ff-c03d408406df" providerId="ADAL" clId="{6704C67E-4B44-4CB1-BFF7-98168F00CACF}" dt="2025-04-03T18:26:59.845" v="1052" actId="1076"/>
          <ac:picMkLst>
            <pc:docMk/>
            <pc:sldMk cId="1447041290" sldId="295"/>
            <ac:picMk id="20" creationId="{60362FED-F23F-2A5D-EEB7-F163D286FAB7}"/>
          </ac:picMkLst>
        </pc:picChg>
      </pc:sldChg>
      <pc:sldChg chg="addSp delSp modSp new mod modClrScheme modAnim chgLayout">
        <pc:chgData name="Bonnie Kennedy" userId="52102664-3c6c-4fd8-99ff-c03d408406df" providerId="ADAL" clId="{6704C67E-4B44-4CB1-BFF7-98168F00CACF}" dt="2025-04-03T18:55:39.245" v="1908" actId="14100"/>
        <pc:sldMkLst>
          <pc:docMk/>
          <pc:sldMk cId="3617817043" sldId="296"/>
        </pc:sldMkLst>
        <pc:spChg chg="add mod ord">
          <ac:chgData name="Bonnie Kennedy" userId="52102664-3c6c-4fd8-99ff-c03d408406df" providerId="ADAL" clId="{6704C67E-4B44-4CB1-BFF7-98168F00CACF}" dt="2025-04-03T18:49:59.314" v="1895" actId="122"/>
          <ac:spMkLst>
            <pc:docMk/>
            <pc:sldMk cId="3617817043" sldId="296"/>
            <ac:spMk id="5" creationId="{A411E3F3-8A44-979F-E28F-9CABE578313F}"/>
          </ac:spMkLst>
        </pc:spChg>
        <pc:spChg chg="add mod ord">
          <ac:chgData name="Bonnie Kennedy" userId="52102664-3c6c-4fd8-99ff-c03d408406df" providerId="ADAL" clId="{6704C67E-4B44-4CB1-BFF7-98168F00CACF}" dt="2025-04-03T18:55:30.146" v="1907" actId="2711"/>
          <ac:spMkLst>
            <pc:docMk/>
            <pc:sldMk cId="3617817043" sldId="296"/>
            <ac:spMk id="7" creationId="{3413A685-3F14-2F23-2474-B68F49576FFB}"/>
          </ac:spMkLst>
        </pc:spChg>
        <pc:picChg chg="add mod">
          <ac:chgData name="Bonnie Kennedy" userId="52102664-3c6c-4fd8-99ff-c03d408406df" providerId="ADAL" clId="{6704C67E-4B44-4CB1-BFF7-98168F00CACF}" dt="2025-04-03T18:55:39.245" v="1908" actId="14100"/>
          <ac:picMkLst>
            <pc:docMk/>
            <pc:sldMk cId="3617817043" sldId="296"/>
            <ac:picMk id="9" creationId="{9D2CB56D-CEA1-98F4-C5C6-E53FE84D4582}"/>
          </ac:picMkLst>
        </pc:picChg>
      </pc:sldChg>
      <pc:sldChg chg="addSp delSp modSp new del mod">
        <pc:chgData name="Bonnie Kennedy" userId="52102664-3c6c-4fd8-99ff-c03d408406df" providerId="ADAL" clId="{6704C67E-4B44-4CB1-BFF7-98168F00CACF}" dt="2025-04-03T18:48:15.641" v="1890" actId="2696"/>
        <pc:sldMkLst>
          <pc:docMk/>
          <pc:sldMk cId="1828330847" sldId="297"/>
        </pc:sldMkLst>
      </pc:sldChg>
      <pc:sldChg chg="addSp modSp new mod modClrScheme modAnim chgLayout modNotesTx">
        <pc:chgData name="Bonnie Kennedy" userId="52102664-3c6c-4fd8-99ff-c03d408406df" providerId="ADAL" clId="{6704C67E-4B44-4CB1-BFF7-98168F00CACF}" dt="2025-04-06T20:43:26.823" v="3287" actId="2711"/>
        <pc:sldMkLst>
          <pc:docMk/>
          <pc:sldMk cId="2321040383" sldId="297"/>
        </pc:sldMkLst>
        <pc:spChg chg="add mod">
          <ac:chgData name="Bonnie Kennedy" userId="52102664-3c6c-4fd8-99ff-c03d408406df" providerId="ADAL" clId="{6704C67E-4B44-4CB1-BFF7-98168F00CACF}" dt="2025-04-06T20:42:17.395" v="3281" actId="2711"/>
          <ac:spMkLst>
            <pc:docMk/>
            <pc:sldMk cId="2321040383" sldId="297"/>
            <ac:spMk id="2" creationId="{7D99B40F-1294-2BB0-7B4C-2AAFD2DE82B7}"/>
          </ac:spMkLst>
        </pc:spChg>
        <pc:spChg chg="add mod">
          <ac:chgData name="Bonnie Kennedy" userId="52102664-3c6c-4fd8-99ff-c03d408406df" providerId="ADAL" clId="{6704C67E-4B44-4CB1-BFF7-98168F00CACF}" dt="2025-04-06T20:43:26.823" v="3287" actId="2711"/>
          <ac:spMkLst>
            <pc:docMk/>
            <pc:sldMk cId="2321040383" sldId="297"/>
            <ac:spMk id="4" creationId="{13F5088D-2E87-2625-BEE9-D4A8A9C4EEEF}"/>
          </ac:spMkLst>
        </pc:spChg>
      </pc:sldChg>
      <pc:sldChg chg="modSp mod">
        <pc:chgData name="Bonnie Kennedy" userId="52102664-3c6c-4fd8-99ff-c03d408406df" providerId="ADAL" clId="{6704C67E-4B44-4CB1-BFF7-98168F00CACF}" dt="2025-04-06T20:40:15.741" v="3260" actId="2711"/>
        <pc:sldMkLst>
          <pc:docMk/>
          <pc:sldMk cId="2753398857" sldId="298"/>
        </pc:sldMkLst>
        <pc:spChg chg="mod">
          <ac:chgData name="Bonnie Kennedy" userId="52102664-3c6c-4fd8-99ff-c03d408406df" providerId="ADAL" clId="{6704C67E-4B44-4CB1-BFF7-98168F00CACF}" dt="2025-04-06T20:40:15.741" v="3260" actId="2711"/>
          <ac:spMkLst>
            <pc:docMk/>
            <pc:sldMk cId="2753398857" sldId="298"/>
            <ac:spMk id="2" creationId="{91F13E5A-AFEA-C6BB-3D49-E1D4DB09E7BA}"/>
          </ac:spMkLst>
        </pc:spChg>
      </pc:sldChg>
      <pc:sldChg chg="modSp mod">
        <pc:chgData name="Bonnie Kennedy" userId="52102664-3c6c-4fd8-99ff-c03d408406df" providerId="ADAL" clId="{6704C67E-4B44-4CB1-BFF7-98168F00CACF}" dt="2025-04-06T20:39:23.410" v="3253" actId="2711"/>
        <pc:sldMkLst>
          <pc:docMk/>
          <pc:sldMk cId="3814367238" sldId="299"/>
        </pc:sldMkLst>
        <pc:spChg chg="mod">
          <ac:chgData name="Bonnie Kennedy" userId="52102664-3c6c-4fd8-99ff-c03d408406df" providerId="ADAL" clId="{6704C67E-4B44-4CB1-BFF7-98168F00CACF}" dt="2025-04-06T20:39:23.410" v="3253" actId="2711"/>
          <ac:spMkLst>
            <pc:docMk/>
            <pc:sldMk cId="3814367238" sldId="299"/>
            <ac:spMk id="2" creationId="{76C1B735-4009-24EC-0D5F-F538CAB1E5CA}"/>
          </ac:spMkLst>
        </pc:spChg>
        <pc:spChg chg="mod">
          <ac:chgData name="Bonnie Kennedy" userId="52102664-3c6c-4fd8-99ff-c03d408406df" providerId="ADAL" clId="{6704C67E-4B44-4CB1-BFF7-98168F00CACF}" dt="2025-04-06T20:37:38.793" v="3251" actId="5793"/>
          <ac:spMkLst>
            <pc:docMk/>
            <pc:sldMk cId="3814367238" sldId="299"/>
            <ac:spMk id="9" creationId="{28E0302D-C523-7883-1E26-8A556C50FC3B}"/>
          </ac:spMkLst>
        </pc:spChg>
      </pc:sldChg>
      <pc:sldChg chg="addSp delSp modSp mod">
        <pc:chgData name="Bonnie Kennedy" userId="52102664-3c6c-4fd8-99ff-c03d408406df" providerId="ADAL" clId="{6704C67E-4B44-4CB1-BFF7-98168F00CACF}" dt="2025-04-06T20:40:08.753" v="3259" actId="2711"/>
        <pc:sldMkLst>
          <pc:docMk/>
          <pc:sldMk cId="1565860945" sldId="300"/>
        </pc:sldMkLst>
        <pc:spChg chg="mod">
          <ac:chgData name="Bonnie Kennedy" userId="52102664-3c6c-4fd8-99ff-c03d408406df" providerId="ADAL" clId="{6704C67E-4B44-4CB1-BFF7-98168F00CACF}" dt="2025-04-06T20:40:08.753" v="3259" actId="2711"/>
          <ac:spMkLst>
            <pc:docMk/>
            <pc:sldMk cId="1565860945" sldId="300"/>
            <ac:spMk id="2" creationId="{1EDAD354-D505-C8E9-F151-438E9AC701C3}"/>
          </ac:spMkLst>
        </pc:spChg>
        <pc:picChg chg="del">
          <ac:chgData name="Bonnie Kennedy" userId="52102664-3c6c-4fd8-99ff-c03d408406df" providerId="ADAL" clId="{6704C67E-4B44-4CB1-BFF7-98168F00CACF}" dt="2025-04-06T20:25:22.793" v="3164" actId="478"/>
          <ac:picMkLst>
            <pc:docMk/>
            <pc:sldMk cId="1565860945" sldId="300"/>
            <ac:picMk id="3" creationId="{89FDD321-3B82-DB8D-3F34-CE6997FA0330}"/>
          </ac:picMkLst>
        </pc:picChg>
        <pc:picChg chg="add mod">
          <ac:chgData name="Bonnie Kennedy" userId="52102664-3c6c-4fd8-99ff-c03d408406df" providerId="ADAL" clId="{6704C67E-4B44-4CB1-BFF7-98168F00CACF}" dt="2025-04-06T20:25:37.996" v="3171" actId="14100"/>
          <ac:picMkLst>
            <pc:docMk/>
            <pc:sldMk cId="1565860945" sldId="300"/>
            <ac:picMk id="4" creationId="{152DA919-B95F-CE15-2E09-9249B2A70393}"/>
          </ac:picMkLst>
        </pc:picChg>
      </pc:sldChg>
      <pc:sldChg chg="modSp mod">
        <pc:chgData name="Bonnie Kennedy" userId="52102664-3c6c-4fd8-99ff-c03d408406df" providerId="ADAL" clId="{6704C67E-4B44-4CB1-BFF7-98168F00CACF}" dt="2025-04-06T20:40:02.693" v="3258" actId="2711"/>
        <pc:sldMkLst>
          <pc:docMk/>
          <pc:sldMk cId="3028230644" sldId="301"/>
        </pc:sldMkLst>
        <pc:spChg chg="mod">
          <ac:chgData name="Bonnie Kennedy" userId="52102664-3c6c-4fd8-99ff-c03d408406df" providerId="ADAL" clId="{6704C67E-4B44-4CB1-BFF7-98168F00CACF}" dt="2025-04-06T20:40:02.693" v="3258" actId="2711"/>
          <ac:spMkLst>
            <pc:docMk/>
            <pc:sldMk cId="3028230644" sldId="301"/>
            <ac:spMk id="2" creationId="{2CFC543F-C7C2-070E-9CD1-22DFA48247C2}"/>
          </ac:spMkLst>
        </pc:spChg>
      </pc:sldChg>
      <pc:sldChg chg="addSp delSp modSp mod">
        <pc:chgData name="Bonnie Kennedy" userId="52102664-3c6c-4fd8-99ff-c03d408406df" providerId="ADAL" clId="{6704C67E-4B44-4CB1-BFF7-98168F00CACF}" dt="2025-04-06T20:39:53.204" v="3257" actId="2711"/>
        <pc:sldMkLst>
          <pc:docMk/>
          <pc:sldMk cId="1577392407" sldId="302"/>
        </pc:sldMkLst>
        <pc:spChg chg="mod">
          <ac:chgData name="Bonnie Kennedy" userId="52102664-3c6c-4fd8-99ff-c03d408406df" providerId="ADAL" clId="{6704C67E-4B44-4CB1-BFF7-98168F00CACF}" dt="2025-04-06T20:39:53.204" v="3257" actId="2711"/>
          <ac:spMkLst>
            <pc:docMk/>
            <pc:sldMk cId="1577392407" sldId="302"/>
            <ac:spMk id="2" creationId="{F192F958-253A-9FAA-BC2A-D5C598963CE7}"/>
          </ac:spMkLst>
        </pc:spChg>
        <pc:spChg chg="add mod">
          <ac:chgData name="Bonnie Kennedy" userId="52102664-3c6c-4fd8-99ff-c03d408406df" providerId="ADAL" clId="{6704C67E-4B44-4CB1-BFF7-98168F00CACF}" dt="2025-04-06T20:39:46.922" v="3256" actId="2711"/>
          <ac:spMkLst>
            <pc:docMk/>
            <pc:sldMk cId="1577392407" sldId="302"/>
            <ac:spMk id="4" creationId="{5DFB5330-F104-AA51-07DC-1B27EB21488B}"/>
          </ac:spMkLst>
        </pc:spChg>
        <pc:picChg chg="del">
          <ac:chgData name="Bonnie Kennedy" userId="52102664-3c6c-4fd8-99ff-c03d408406df" providerId="ADAL" clId="{6704C67E-4B44-4CB1-BFF7-98168F00CACF}" dt="2025-04-05T13:52:11.268" v="2069" actId="478"/>
          <ac:picMkLst>
            <pc:docMk/>
            <pc:sldMk cId="1577392407" sldId="302"/>
            <ac:picMk id="3" creationId="{BD022480-EE33-4510-04FB-5438DBCFD574}"/>
          </ac:picMkLst>
        </pc:picChg>
      </pc:sldChg>
      <pc:sldChg chg="addSp delSp modSp mod">
        <pc:chgData name="Bonnie Kennedy" userId="52102664-3c6c-4fd8-99ff-c03d408406df" providerId="ADAL" clId="{6704C67E-4B44-4CB1-BFF7-98168F00CACF}" dt="2025-04-06T20:39:39.244" v="3255" actId="2711"/>
        <pc:sldMkLst>
          <pc:docMk/>
          <pc:sldMk cId="2110714209" sldId="303"/>
        </pc:sldMkLst>
        <pc:spChg chg="mod">
          <ac:chgData name="Bonnie Kennedy" userId="52102664-3c6c-4fd8-99ff-c03d408406df" providerId="ADAL" clId="{6704C67E-4B44-4CB1-BFF7-98168F00CACF}" dt="2025-04-06T20:39:39.244" v="3255" actId="2711"/>
          <ac:spMkLst>
            <pc:docMk/>
            <pc:sldMk cId="2110714209" sldId="303"/>
            <ac:spMk id="2" creationId="{0773D5C0-B97F-21E1-2D23-550CB9516017}"/>
          </ac:spMkLst>
        </pc:spChg>
        <pc:spChg chg="add mod">
          <ac:chgData name="Bonnie Kennedy" userId="52102664-3c6c-4fd8-99ff-c03d408406df" providerId="ADAL" clId="{6704C67E-4B44-4CB1-BFF7-98168F00CACF}" dt="2025-04-06T20:39:32.201" v="3254" actId="2711"/>
          <ac:spMkLst>
            <pc:docMk/>
            <pc:sldMk cId="2110714209" sldId="303"/>
            <ac:spMk id="3" creationId="{792B9FB9-158A-D065-C10F-62130A0672C3}"/>
          </ac:spMkLst>
        </pc:spChg>
        <pc:picChg chg="del">
          <ac:chgData name="Bonnie Kennedy" userId="52102664-3c6c-4fd8-99ff-c03d408406df" providerId="ADAL" clId="{6704C67E-4B44-4CB1-BFF7-98168F00CACF}" dt="2025-04-05T13:54:15.253" v="2100" actId="478"/>
          <ac:picMkLst>
            <pc:docMk/>
            <pc:sldMk cId="2110714209" sldId="303"/>
            <ac:picMk id="4" creationId="{5A51EB0C-5DFC-1336-F612-7E5E161478FF}"/>
          </ac:picMkLst>
        </pc:picChg>
      </pc:sldChg>
      <pc:sldChg chg="modSp mod">
        <pc:chgData name="Bonnie Kennedy" userId="52102664-3c6c-4fd8-99ff-c03d408406df" providerId="ADAL" clId="{6704C67E-4B44-4CB1-BFF7-98168F00CACF}" dt="2025-04-06T13:01:30.169" v="3134" actId="14100"/>
        <pc:sldMkLst>
          <pc:docMk/>
          <pc:sldMk cId="1554912053" sldId="307"/>
        </pc:sldMkLst>
        <pc:spChg chg="mod">
          <ac:chgData name="Bonnie Kennedy" userId="52102664-3c6c-4fd8-99ff-c03d408406df" providerId="ADAL" clId="{6704C67E-4B44-4CB1-BFF7-98168F00CACF}" dt="2025-04-06T13:01:30.169" v="3134" actId="14100"/>
          <ac:spMkLst>
            <pc:docMk/>
            <pc:sldMk cId="1554912053" sldId="307"/>
            <ac:spMk id="2" creationId="{3EF7ABAF-72C9-E0A8-560A-70BAD4647885}"/>
          </ac:spMkLst>
        </pc:spChg>
        <pc:picChg chg="mod">
          <ac:chgData name="Bonnie Kennedy" userId="52102664-3c6c-4fd8-99ff-c03d408406df" providerId="ADAL" clId="{6704C67E-4B44-4CB1-BFF7-98168F00CACF}" dt="2025-04-06T12:52:10.829" v="3004" actId="1076"/>
          <ac:picMkLst>
            <pc:docMk/>
            <pc:sldMk cId="1554912053" sldId="307"/>
            <ac:picMk id="13" creationId="{A2EB0E9D-7E35-8ADA-308A-6C7CC683FE4A}"/>
          </ac:picMkLst>
        </pc:picChg>
        <pc:picChg chg="mod">
          <ac:chgData name="Bonnie Kennedy" userId="52102664-3c6c-4fd8-99ff-c03d408406df" providerId="ADAL" clId="{6704C67E-4B44-4CB1-BFF7-98168F00CACF}" dt="2025-04-06T12:52:16.615" v="3005" actId="1076"/>
          <ac:picMkLst>
            <pc:docMk/>
            <pc:sldMk cId="1554912053" sldId="307"/>
            <ac:picMk id="17" creationId="{7F816D73-78BB-4757-227E-8BA13A050F6E}"/>
          </ac:picMkLst>
        </pc:picChg>
      </pc:sldChg>
      <pc:sldChg chg="modSp">
        <pc:chgData name="Bonnie Kennedy" userId="52102664-3c6c-4fd8-99ff-c03d408406df" providerId="ADAL" clId="{6704C67E-4B44-4CB1-BFF7-98168F00CACF}" dt="2025-04-05T14:17:12.669" v="2760" actId="20577"/>
        <pc:sldMkLst>
          <pc:docMk/>
          <pc:sldMk cId="1729499809" sldId="308"/>
        </pc:sldMkLst>
        <pc:spChg chg="mod">
          <ac:chgData name="Bonnie Kennedy" userId="52102664-3c6c-4fd8-99ff-c03d408406df" providerId="ADAL" clId="{6704C67E-4B44-4CB1-BFF7-98168F00CACF}" dt="2025-04-05T14:17:12.669" v="2760" actId="20577"/>
          <ac:spMkLst>
            <pc:docMk/>
            <pc:sldMk cId="1729499809" sldId="308"/>
            <ac:spMk id="3" creationId="{AC4FAD54-5277-23EB-75D6-958D1FA38A68}"/>
          </ac:spMkLst>
        </pc:spChg>
      </pc:sldChg>
      <pc:sldChg chg="modSp mod">
        <pc:chgData name="Bonnie Kennedy" userId="52102664-3c6c-4fd8-99ff-c03d408406df" providerId="ADAL" clId="{6704C67E-4B44-4CB1-BFF7-98168F00CACF}" dt="2025-04-06T20:43:16.310" v="3286" actId="2711"/>
        <pc:sldMkLst>
          <pc:docMk/>
          <pc:sldMk cId="1712690515" sldId="310"/>
        </pc:sldMkLst>
        <pc:spChg chg="mod">
          <ac:chgData name="Bonnie Kennedy" userId="52102664-3c6c-4fd8-99ff-c03d408406df" providerId="ADAL" clId="{6704C67E-4B44-4CB1-BFF7-98168F00CACF}" dt="2025-04-06T20:43:16.310" v="3286" actId="2711"/>
          <ac:spMkLst>
            <pc:docMk/>
            <pc:sldMk cId="1712690515" sldId="310"/>
            <ac:spMk id="4" creationId="{FFD13E55-0BED-A261-A998-AAD317FB06C2}"/>
          </ac:spMkLst>
        </pc:spChg>
      </pc:sldChg>
      <pc:sldChg chg="modSp mod">
        <pc:chgData name="Bonnie Kennedy" userId="52102664-3c6c-4fd8-99ff-c03d408406df" providerId="ADAL" clId="{6704C67E-4B44-4CB1-BFF7-98168F00CACF}" dt="2025-04-06T20:41:36.179" v="3275" actId="14100"/>
        <pc:sldMkLst>
          <pc:docMk/>
          <pc:sldMk cId="955976926" sldId="311"/>
        </pc:sldMkLst>
        <pc:spChg chg="mod">
          <ac:chgData name="Bonnie Kennedy" userId="52102664-3c6c-4fd8-99ff-c03d408406df" providerId="ADAL" clId="{6704C67E-4B44-4CB1-BFF7-98168F00CACF}" dt="2025-04-06T20:41:36.179" v="3275" actId="14100"/>
          <ac:spMkLst>
            <pc:docMk/>
            <pc:sldMk cId="955976926" sldId="311"/>
            <ac:spMk id="4" creationId="{A86EB67E-1081-52BB-888B-B53B94BEC66A}"/>
          </ac:spMkLst>
        </pc:spChg>
      </pc:sldChg>
      <pc:sldChg chg="new del">
        <pc:chgData name="Bonnie Kennedy" userId="52102664-3c6c-4fd8-99ff-c03d408406df" providerId="ADAL" clId="{6704C67E-4B44-4CB1-BFF7-98168F00CACF}" dt="2025-04-05T11:50:19.795" v="2067" actId="2696"/>
        <pc:sldMkLst>
          <pc:docMk/>
          <pc:sldMk cId="936872837" sldId="312"/>
        </pc:sldMkLst>
      </pc:sldChg>
      <pc:sldChg chg="addSp delSp modSp new mod modAnim">
        <pc:chgData name="Bonnie Kennedy" userId="52102664-3c6c-4fd8-99ff-c03d408406df" providerId="ADAL" clId="{6704C67E-4B44-4CB1-BFF7-98168F00CACF}" dt="2025-04-06T20:42:08.898" v="3280" actId="20577"/>
        <pc:sldMkLst>
          <pc:docMk/>
          <pc:sldMk cId="2366620586" sldId="312"/>
        </pc:sldMkLst>
        <pc:spChg chg="mod">
          <ac:chgData name="Bonnie Kennedy" userId="52102664-3c6c-4fd8-99ff-c03d408406df" providerId="ADAL" clId="{6704C67E-4B44-4CB1-BFF7-98168F00CACF}" dt="2025-04-06T20:42:08.898" v="3280" actId="20577"/>
          <ac:spMkLst>
            <pc:docMk/>
            <pc:sldMk cId="2366620586" sldId="312"/>
            <ac:spMk id="2" creationId="{F14B3E94-8FEF-BC07-15BB-30E39488760C}"/>
          </ac:spMkLst>
        </pc:spChg>
        <pc:spChg chg="mod">
          <ac:chgData name="Bonnie Kennedy" userId="52102664-3c6c-4fd8-99ff-c03d408406df" providerId="ADAL" clId="{6704C67E-4B44-4CB1-BFF7-98168F00CACF}" dt="2025-04-06T20:16:16.472" v="3161" actId="14100"/>
          <ac:spMkLst>
            <pc:docMk/>
            <pc:sldMk cId="2366620586" sldId="312"/>
            <ac:spMk id="3" creationId="{341F3AED-7575-CB9B-2124-0D21232CE672}"/>
          </ac:spMkLst>
        </pc:spChg>
        <pc:spChg chg="mod">
          <ac:chgData name="Bonnie Kennedy" userId="52102664-3c6c-4fd8-99ff-c03d408406df" providerId="ADAL" clId="{6704C67E-4B44-4CB1-BFF7-98168F00CACF}" dt="2025-04-06T20:15:03.793" v="3141" actId="14100"/>
          <ac:spMkLst>
            <pc:docMk/>
            <pc:sldMk cId="2366620586" sldId="312"/>
            <ac:spMk id="4" creationId="{EE2E5E4E-E48B-B249-BB84-7C4D1187EE36}"/>
          </ac:spMkLst>
        </pc:spChg>
        <pc:graphicFrameChg chg="add del mod">
          <ac:chgData name="Bonnie Kennedy" userId="52102664-3c6c-4fd8-99ff-c03d408406df" providerId="ADAL" clId="{6704C67E-4B44-4CB1-BFF7-98168F00CACF}" dt="2025-04-05T14:06:19.189" v="2527" actId="21"/>
          <ac:graphicFrameMkLst>
            <pc:docMk/>
            <pc:sldMk cId="2366620586" sldId="312"/>
            <ac:graphicFrameMk id="5" creationId="{1ED2CAD8-9F5C-ED6B-3E9E-70256973EFB0}"/>
          </ac:graphicFrameMkLst>
        </pc:graphicFrameChg>
        <pc:graphicFrameChg chg="add del mod">
          <ac:chgData name="Bonnie Kennedy" userId="52102664-3c6c-4fd8-99ff-c03d408406df" providerId="ADAL" clId="{6704C67E-4B44-4CB1-BFF7-98168F00CACF}" dt="2025-04-05T14:06:14.698" v="2526" actId="478"/>
          <ac:graphicFrameMkLst>
            <pc:docMk/>
            <pc:sldMk cId="2366620586" sldId="312"/>
            <ac:graphicFrameMk id="6" creationId="{92BF65EA-5C70-1039-6BD1-36B758151BBF}"/>
          </ac:graphicFrameMkLst>
        </pc:graphicFrameChg>
        <pc:graphicFrameChg chg="add del mod modGraphic">
          <ac:chgData name="Bonnie Kennedy" userId="52102664-3c6c-4fd8-99ff-c03d408406df" providerId="ADAL" clId="{6704C67E-4B44-4CB1-BFF7-98168F00CACF}" dt="2025-04-05T14:06:12.583" v="2525" actId="478"/>
          <ac:graphicFrameMkLst>
            <pc:docMk/>
            <pc:sldMk cId="2366620586" sldId="312"/>
            <ac:graphicFrameMk id="7" creationId="{04EA0602-6D30-A5C9-01EE-6A410264DB47}"/>
          </ac:graphicFrameMkLst>
        </pc:graphicFrameChg>
        <pc:graphicFrameChg chg="add del mod">
          <ac:chgData name="Bonnie Kennedy" userId="52102664-3c6c-4fd8-99ff-c03d408406df" providerId="ADAL" clId="{6704C67E-4B44-4CB1-BFF7-98168F00CACF}" dt="2025-04-05T14:06:02.819" v="2523" actId="478"/>
          <ac:graphicFrameMkLst>
            <pc:docMk/>
            <pc:sldMk cId="2366620586" sldId="312"/>
            <ac:graphicFrameMk id="8" creationId="{0F0640A0-07B2-9EC4-F2BC-2AC44B47C194}"/>
          </ac:graphicFrameMkLst>
        </pc:graphicFrameChg>
        <pc:graphicFrameChg chg="add del mod modGraphic">
          <ac:chgData name="Bonnie Kennedy" userId="52102664-3c6c-4fd8-99ff-c03d408406df" providerId="ADAL" clId="{6704C67E-4B44-4CB1-BFF7-98168F00CACF}" dt="2025-04-05T14:05:56.168" v="2522" actId="478"/>
          <ac:graphicFrameMkLst>
            <pc:docMk/>
            <pc:sldMk cId="2366620586" sldId="312"/>
            <ac:graphicFrameMk id="9" creationId="{17B03CD3-EEB3-3D56-2F5E-90E2564A1F04}"/>
          </ac:graphicFrameMkLst>
        </pc:graphicFrameChg>
      </pc:sldChg>
      <pc:sldChg chg="modSp new mod">
        <pc:chgData name="Bonnie Kennedy" userId="52102664-3c6c-4fd8-99ff-c03d408406df" providerId="ADAL" clId="{6704C67E-4B44-4CB1-BFF7-98168F00CACF}" dt="2025-04-05T14:26:16.883" v="2861" actId="6549"/>
        <pc:sldMkLst>
          <pc:docMk/>
          <pc:sldMk cId="2207205861" sldId="313"/>
        </pc:sldMkLst>
        <pc:spChg chg="mod">
          <ac:chgData name="Bonnie Kennedy" userId="52102664-3c6c-4fd8-99ff-c03d408406df" providerId="ADAL" clId="{6704C67E-4B44-4CB1-BFF7-98168F00CACF}" dt="2025-04-05T14:26:16.883" v="2861" actId="6549"/>
          <ac:spMkLst>
            <pc:docMk/>
            <pc:sldMk cId="2207205861" sldId="313"/>
            <ac:spMk id="2" creationId="{5ED5D9B9-5A3F-9B17-7430-66F662635D80}"/>
          </ac:spMkLst>
        </pc:spChg>
        <pc:spChg chg="mod">
          <ac:chgData name="Bonnie Kennedy" userId="52102664-3c6c-4fd8-99ff-c03d408406df" providerId="ADAL" clId="{6704C67E-4B44-4CB1-BFF7-98168F00CACF}" dt="2025-04-05T14:26:10.752" v="2860" actId="113"/>
          <ac:spMkLst>
            <pc:docMk/>
            <pc:sldMk cId="2207205861" sldId="313"/>
            <ac:spMk id="3" creationId="{7E7900FF-F7AC-AB81-0E0D-51D55FDCFC66}"/>
          </ac:spMkLst>
        </pc:spChg>
      </pc:sldChg>
      <pc:sldChg chg="delSp modSp new mod">
        <pc:chgData name="Bonnie Kennedy" userId="52102664-3c6c-4fd8-99ff-c03d408406df" providerId="ADAL" clId="{6704C67E-4B44-4CB1-BFF7-98168F00CACF}" dt="2025-04-06T20:41:49.011" v="3277" actId="255"/>
        <pc:sldMkLst>
          <pc:docMk/>
          <pc:sldMk cId="1819829952" sldId="314"/>
        </pc:sldMkLst>
        <pc:spChg chg="mod">
          <ac:chgData name="Bonnie Kennedy" userId="52102664-3c6c-4fd8-99ff-c03d408406df" providerId="ADAL" clId="{6704C67E-4B44-4CB1-BFF7-98168F00CACF}" dt="2025-04-06T20:41:49.011" v="3277" actId="255"/>
          <ac:spMkLst>
            <pc:docMk/>
            <pc:sldMk cId="1819829952" sldId="314"/>
            <ac:spMk id="2" creationId="{074ADDC0-9DD3-B3E3-CB55-56925042233F}"/>
          </ac:spMkLst>
        </pc:spChg>
        <pc:spChg chg="mod">
          <ac:chgData name="Bonnie Kennedy" userId="52102664-3c6c-4fd8-99ff-c03d408406df" providerId="ADAL" clId="{6704C67E-4B44-4CB1-BFF7-98168F00CACF}" dt="2025-04-06T20:16:29.426" v="3162" actId="14100"/>
          <ac:spMkLst>
            <pc:docMk/>
            <pc:sldMk cId="1819829952" sldId="314"/>
            <ac:spMk id="3" creationId="{9C93836F-E84B-0C78-8E94-49D01BCA0C0B}"/>
          </ac:spMkLst>
        </pc:spChg>
        <pc:spChg chg="del">
          <ac:chgData name="Bonnie Kennedy" userId="52102664-3c6c-4fd8-99ff-c03d408406df" providerId="ADAL" clId="{6704C67E-4B44-4CB1-BFF7-98168F00CACF}" dt="2025-04-06T20:16:02.693" v="3160" actId="478"/>
          <ac:spMkLst>
            <pc:docMk/>
            <pc:sldMk cId="1819829952" sldId="314"/>
            <ac:spMk id="4" creationId="{E027EA9B-6E5F-42A2-6E63-0E9ED7C4F9F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5T01:29:27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0 193 0,'11084'-193'0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5T01:29:32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971 972 0,'-969'-485'0,"1938"0"0,-1938 970 0,8169-485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5T01:29:51.6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198 572,'31'-13,"-9"3,16 1,-1 2,45-3,-31 5,405-23,11 30,-172 2,-1-4,690 6,3 39,-79 19,154 13,2 33,-755-81,356-12,-320 1,-61-1,241-15,344 12,-579 3,467 37,-93 3,271 32,-422-52,2-36,-356-2,-116 3,1 2,44 10,58 4,220-15,-193-5,-122-1,0-2,0-2,87-25,-82 18,58-12,77-20,244-67,-344 94,0 5,104-4,-13 2,397-21,-2 38,-239 2,1801-3,-2129 0,-1 0,1 0,-1 1,0 1,10 2,-19-4,0 0,1 0,-1 0,0 0,0 0,1 0,-1 0,0 0,1 0,-1 0,0 0,0 0,1 0,-1 0,0 1,0-1,1 0,-1 0,0 0,0 0,0 1,1-1,-1 0,0 0,0 0,0 1,0-1,1 0,-1 0,0 1,0-1,0 0,0 0,0 1,0-1,0 0,0 0,0 1,0-1,0 0,0 1,0-1,0 1,-14 6,-25 0,-506 6,351-16,-2433 2,1950-57,104 2,479 53,-376-20,-400 6,562 20,69-1,-278-5,259-16,-84-1,-1675 22,1661-22,31 0,-901 18,590 5,86-23,125 3,-303 14,375 5,-142 20,298-9,-344 45,-53 2,460-54,1 7,-239 52,295-49,-121 8,-14 1,-374 58,351-48,-39 3,220-34,9-1,-57 10,-11 0,89-12,0 1,0 1,0 1,0 2,1 0,-32 13,10 3,0-2,0-2,-2-2,0-1,-1-3,-52 6,63-13,0 2,0 1,-49 19,35-11,47-15,0 1,0-1,0 0,0-1,0 1,-1-1,1 1,0-1,0-1,-1 1,1 0,0-1,0 0,0 0,0 0,0-1,0 1,-7-5,7 3,0 0,0-1,1 0,0 1,-1-1,1 0,1-1,-1 1,0 0,1-1,0 0,0 1,1-1,-1 0,0-7,-21-128,11 54,-3-38,14 114,1-1,0 1,1-1,0 1,0-1,1 1,1-1,0 1,5-13,-8 23,0-1,0 1,0 0,0-1,1 1,-1 0,0 0,0-1,0 1,0 0,0 0,0-1,0 1,1 0,-1 0,0 0,0-1,0 1,1 0,-1 0,0 0,0-1,0 1,1 0,-1 0,0 0,0 0,1 0,-1 0,0 0,0-1,1 1,-1 0,0 0,1 0,-1 0,0 0,0 0,1 0,-1 0,0 1,1-1,-1 0,0 0,0 0,1 0,-1 0,7 17,0 24,-8 46,0-65,0 0,2 1,0-1,9 43,-7-57,1-1,-1 1,1-1,1 1,0-1,0 0,0-1,0 1,1-1,0 0,1-1,-1 1,1-1,0-1,0 1,1-1,14 6,-2-2,0-1,0-1,0-1,0 0,1-2,25 2,508-3,-265-5,-123-6,0-7,171-39,-173 26,-159 28,147-31,-152 32,0 0,0-1,-1 1,1 0,0 0,0 0,0 0,0 0,0 0,0 0,0 0,0-1,0 1,0 0,0 0,0 0,0 0,0 0,0 0,0-1,0 1,0 0,0 0,0 0,0 0,0 0,0-1,0 1,0 0,0 0,0 0,0 0,0 0,0 0,0 0,0 0,1-1,-1 1,0 0,0 0,0 0,0 0,0 0,0 0,0 0,1 0,-1 0,0 0,0 0,0 0,0 0,0 0,-22-4,-34 1,-195 20,13 0,-419-11,551-7,86 0,1-1,0-1,-24-7,-30-4,42 9,0 3,-1 0,1 2,0 2,0 1,0 1,0 1,0 2,1 1,0 1,1 2,-29 14,51-21,-21 10,0 2,1 1,-30 24,50-35,0 1,0-1,1 1,0 0,0 1,1-1,0 1,0 0,1 0,0 1,0 0,1-1,0 1,1 0,-2 15,3-21,1 0,0 0,0 0,0 0,0-1,1 1,-1 0,1 0,0 0,0-1,0 1,0 0,0-1,0 1,1-1,-1 1,1-1,0 0,0 0,0 0,0 0,0 0,0 0,0 0,4 1,5 4,1-2,0 1,0-2,19 6,-12-5,107 27,232 27,-262-46,1835 131,-616-174,1245-60,-2240 90,742 13,-5 84,-870-72,339 0,-60-7,-63-1,1379-15,-876-4,-503 2,-2405 23,127-6,1600-18,238 1,14 1,0-1,0-1,-33-6,45 1,15-1,20-4,-22 10,44-15,0 2,87-14,104-1,-134 18,911-55,-410 58,2558-19,-2324 27,-762-4,76-13,56-3,-171 19,-1 0,59 4,-95-3,1 0,-1 0,0 0,0 0,0 0,0 0,1 0,-1 0,0-1,0 1,0 0,0 0,1 0,-1 0,0 0,0 0,0 0,1 0,-1 0,0 0,0 0,0 1,0-1,1 0,-1 0,0 0,0 0,0 0,0 0,0 0,1 0,-1 0,0 1,0-1,0 0,0 0,0 0,0 0,1 0,-1 1,0-1,0 0,0 0,0 0,0 0,0 1,0-1,0 0,0 0,0 0,0 0,0 1,0-1,0 0,0 0,0 0,0 1,0-1,0 0,0 0,0 0,0 0,0 1,-1-1,1 0,0 0,0 0,-18 10,-30 6,-123 29,-251 35,-187-14,-659 7,-8-60,391-13,873 0,-11 0,0 0,-41-7,65 7,-1 0,0 0,1-1,-1 1,0 0,0 0,1 0,-1 0,0-1,1 1,-1 0,0 0,0 0,1-1,-1 1,0 0,0-1,0 1,0 0,1 0,-1-1,0 1,0 0,0-1,0 1,0 0,0-1,0 1,0 0,0-1,0 1,0 0,0-1,0 1,0 0,0-1,0 1,0 0,0-1,0 1,-1 0,1 0,0-1,0 1,0 0,-1-1,1 1,0 0,0 0,0-1,-1 1,1 0,0 0,-1 0,1 0,0-1,0 1,-1 0,1 0,0 0,-1 0,1 0,-1 0,36-16,45-9,1 3,122-15,-127 24,1146-119,-1212 131,367-22,165-16,-491 32,-52 7,1 0,0 0,0 0,0 0,0 0,0-1,0 1,0 0,0 0,0 0,0 0,0 0,0 0,-1 0,1 0,0 0,0 0,0 0,0-1,0 1,0 0,0 0,0 0,0 0,0 0,0 0,0 0,0 0,0 0,0-1,0 1,0 0,0 0,0 0,0 0,0 0,0 0,0 0,1 0,-1 0,0-1,0 1,0 0,0 0,0 0,-32-3,-254-2,209 5,-252 0,-115 0,-219-1,-137-5,-3156-187,2261 31,586 52,-325-10,-449-45,1852 162,0-1,1-1,-34-11,48 5,15 11,1 0,0-1,0 1,0-1,0 1,0 0,0-1,0 1,0-1,0 1,0-1,0 1,0 0,1-1,-1 1,0-1,0 1,0 0,0-1,1 1,-1 0,0-1,0 1,1 0,-1-1,0 1,1 0,-1 0,1-1,4-2,1-1,-1 1,1 1,0-1,0 1,9-3,101-25,130-16,142-2,-357 45,1323-81,3 81,-834 6,2441 90,-1160 14,-1415-85,369 22,-434-13,20-7,-213-17,1636 18,-1184-28,-291 5,328-5,-176-39,-211 14,497-55,-631 74,391-23,781 34,-1219-5,1-2,51-12,-23 3,-27 4,55-19,33-7,-76 22,-24 5,81-8,-102 16,0-2,0 0,0-2,22-7,-40 11,6-4,-47 0,-1110-2,678 9,10-2,81 1,-8391 0,7595-64,776 44,-27-2,-17-27,-249-19,-425 13,318 12,207 7,325 20,-213-7,355 23,10 0,-147-17,-54-5,179 16,28-11,92 12,0 0,0 1,-1 1,1 1,-1 0,0 1,1 1,-1 1,-17 4,-204 79,11-3,205-74,1 1,-34 20,-12 5,61-31,-1 0,1 1,0 0,0 0,0 0,0 1,1 0,0 1,0 0,0 0,1 0,0 0,-5 9,7-10,0 1,1 0,0 0,0 0,0 1,1-1,0 0,0 1,0-1,1 1,0-1,1 0,-1 1,1-1,0 1,1-1,2 8,17 40,1-2,56 92,-77-142,54 80,-36-56,24 45,-38-60,0 0,0 0,-1 1,-1 0,0-1,-1 1,2 22,-6 99,-1-101,2 1,1 0,2-1,1 1,9 41,8 20,-17-64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CBFCF-F397-4875-B9CF-0AFFE31FD6B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B05D2-D6F6-4CB4-9DE4-77EE3A6CD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8E19-92DD-DB6A-17FC-EFE67CD6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A8B81-3512-6A03-23AA-AC7B858F5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83337-3F82-0F43-A5D2-A3B9D22D0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A7DD4-9DB5-4B08-33F1-34C3F7C43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7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Ashford-Rowe, K., Herrington, J., &amp; Brown, C. (2013).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Establishing the critical elements that determine authentic assessment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&amp; Evaluation in Higher Education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39(2), 205–222.</a:t>
            </a:r>
            <a:endParaRPr lang="en-US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Ajjawi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R., Tai, J., Huu Nghia, T. L., Boud, D., Johnson, L., &amp; Patrick, C. J. (2019).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assessment with the needs of work-integrated learning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&amp; Evaluation in Higher Education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45(2), 304–316.</a:t>
            </a:r>
            <a:endParaRPr lang="en-US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05D2-D6F6-4CB4-9DE4-77EE3A6CD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3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rgbClr val="A79D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A79D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A79D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0" i="0">
                <a:solidFill>
                  <a:srgbClr val="A79D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5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4679577" cy="10287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6172331" y="0"/>
            <a:ext cx="2115669" cy="638751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794082" y="-7144"/>
            <a:ext cx="8493918" cy="1397963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"/>
            <a:ext cx="1355652" cy="9815513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1115507"/>
            <a:ext cx="13716000" cy="5041881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30" y="7149651"/>
            <a:ext cx="18310860" cy="3182112"/>
          </a:xfrm>
        </p:spPr>
        <p:txBody>
          <a:bodyPr>
            <a:noAutofit/>
          </a:bodyPr>
          <a:lstStyle>
            <a:lvl1pPr marL="0" indent="0" algn="ctr">
              <a:buNone/>
              <a:defRPr sz="3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0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7285" y="181452"/>
            <a:ext cx="4857750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0" i="0">
                <a:solidFill>
                  <a:srgbClr val="A79D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33748" y="4009387"/>
            <a:ext cx="7968615" cy="448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ventee.com/en/e/we-mean-business-day-23665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5CDB3-81ED-A87B-C7A9-E65CC19F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5A86E-7647-5D28-9172-D7ECFAAF3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anchor="b"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Student Voice in Assessment of Community Engaged Projects – a Pilot Study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IACBE ACAM 2025</a:t>
            </a:r>
          </a:p>
        </p:txBody>
      </p:sp>
      <p:pic>
        <p:nvPicPr>
          <p:cNvPr id="6" name="Picture Placeholder 5" descr="A body of water with a green lawn and trees&#10;&#10;AI-generated content may be incorrect.">
            <a:extLst>
              <a:ext uri="{FF2B5EF4-FFF2-40B4-BE49-F238E27FC236}">
                <a16:creationId xmlns:a16="http://schemas.microsoft.com/office/drawing/2014/main" id="{41DE42D4-AD7A-F2D4-13C7-135702244B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b="15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71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5" y="515507"/>
            <a:ext cx="16611599" cy="92582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BCCF-AF77-8097-49CF-68D5CB04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1452"/>
            <a:ext cx="7401692" cy="986464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4647F88-1F82-32CD-BEA6-ED8E916F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284" y="181452"/>
            <a:ext cx="8270595" cy="3231654"/>
          </a:xfrm>
        </p:spPr>
        <p:txBody>
          <a:bodyPr/>
          <a:lstStyle/>
          <a:p>
            <a:pPr algn="ctr"/>
            <a:r>
              <a:rPr lang="en-US" b="1" dirty="0"/>
              <a:t>ECN420- Community Based Economic Impact Study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CA50D5E-57AB-C75E-0372-9DD34B806A7E}"/>
                  </a:ext>
                </a:extLst>
              </p14:cNvPr>
              <p14:cNvContentPartPr/>
              <p14:nvPr/>
            </p14:nvContentPartPr>
            <p14:xfrm>
              <a:off x="1135331" y="9697625"/>
              <a:ext cx="3990600" cy="69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CA50D5E-57AB-C75E-0372-9DD34B806A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1331" y="9589625"/>
                <a:ext cx="409824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C7A63CE-A699-5146-E246-5B954CDAF71A}"/>
                  </a:ext>
                </a:extLst>
              </p14:cNvPr>
              <p14:cNvContentPartPr/>
              <p14:nvPr/>
            </p14:nvContentPartPr>
            <p14:xfrm>
              <a:off x="1163411" y="9287945"/>
              <a:ext cx="2592720" cy="349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C7A63CE-A699-5146-E246-5B954CDAF7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9771" y="9179945"/>
                <a:ext cx="2700360" cy="56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AD3E3BA-B62F-E012-D153-E861D8A7A03E}"/>
                  </a:ext>
                </a:extLst>
              </p14:cNvPr>
              <p14:cNvContentPartPr/>
              <p14:nvPr/>
            </p14:nvContentPartPr>
            <p14:xfrm>
              <a:off x="718091" y="9159425"/>
              <a:ext cx="7206840" cy="67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AD3E3BA-B62F-E012-D153-E861D8A7A0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091" y="9051425"/>
                <a:ext cx="7314480" cy="8931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CEC164E-512F-5C25-FDDC-A5E0E1A5A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9057284" y="3823139"/>
            <a:ext cx="8194655" cy="5814366"/>
          </a:xfrm>
        </p:spPr>
      </p:pic>
    </p:spTree>
    <p:extLst>
      <p:ext uri="{BB962C8B-B14F-4D97-AF65-F5344CB8AC3E}">
        <p14:creationId xmlns:p14="http://schemas.microsoft.com/office/powerpoint/2010/main" val="180110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233E-DE99-8791-41FF-C1A4EC70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452"/>
            <a:ext cx="17297399" cy="107721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MGT490 Strategic Business Planning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41BAD-642A-CECA-D602-6CE634E05B1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734799" y="1790700"/>
            <a:ext cx="6019801" cy="8987076"/>
          </a:xfrm>
        </p:spPr>
        <p:txBody>
          <a:bodyPr/>
          <a:lstStyle/>
          <a:p>
            <a:r>
              <a:rPr lang="en-US" sz="4400" dirty="0"/>
              <a:t>Students develop a business plan working with a client or start up, research with stakeholders and present to community business leaders. Top teams compete for prizes and bragging rights at the annual Seahawk Tank competition.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6CBA6E-9B02-8FCD-19DD-6041AA627C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" y="1562100"/>
            <a:ext cx="10405733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9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ABAF-72C9-E0A8-560A-70BAD464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06400"/>
            <a:ext cx="16383000" cy="107721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MGT399 Practicum Event Planning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70CDE6-5EF1-2853-2AD8-D893B593F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4453" y="2011968"/>
            <a:ext cx="7955280" cy="430887"/>
          </a:xfrm>
        </p:spPr>
        <p:txBody>
          <a:bodyPr/>
          <a:lstStyle/>
          <a:p>
            <a:r>
              <a:rPr lang="en-US" dirty="0">
                <a:hlinkClick r:id="rId2"/>
              </a:rPr>
              <a:t>Link to Event Site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AF07A-45C4-BA29-607B-0C8B96771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90413"/>
            <a:ext cx="6439799" cy="1733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B0E9D-7E35-8ADA-308A-6C7CC683F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2765" y="3453971"/>
            <a:ext cx="5479676" cy="64803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816D73-78BB-4757-227E-8BA13A050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26" y="3453971"/>
            <a:ext cx="5649416" cy="6442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3B4238-EFCA-E689-EF96-2E28960E0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089" y="3439067"/>
            <a:ext cx="5479676" cy="64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1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34486"/>
            <a:ext cx="18290540" cy="6952615"/>
            <a:chOff x="0" y="3334486"/>
            <a:chExt cx="18290540" cy="6952615"/>
          </a:xfrm>
        </p:grpSpPr>
        <p:sp>
          <p:nvSpPr>
            <p:cNvPr id="3" name="object 3"/>
            <p:cNvSpPr/>
            <p:nvPr/>
          </p:nvSpPr>
          <p:spPr>
            <a:xfrm>
              <a:off x="0" y="8954191"/>
              <a:ext cx="15241269" cy="1332865"/>
            </a:xfrm>
            <a:custGeom>
              <a:avLst/>
              <a:gdLst/>
              <a:ahLst/>
              <a:cxnLst/>
              <a:rect l="l" t="t" r="r" b="b"/>
              <a:pathLst>
                <a:path w="15241269" h="1332865">
                  <a:moveTo>
                    <a:pt x="0" y="1332808"/>
                  </a:moveTo>
                  <a:lnTo>
                    <a:pt x="15240682" y="1332808"/>
                  </a:lnTo>
                  <a:lnTo>
                    <a:pt x="15240682" y="0"/>
                  </a:lnTo>
                  <a:lnTo>
                    <a:pt x="0" y="0"/>
                  </a:lnTo>
                  <a:lnTo>
                    <a:pt x="0" y="1332808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204" y="3334486"/>
              <a:ext cx="10582274" cy="6457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0682" y="8963672"/>
              <a:ext cx="3049905" cy="1323340"/>
            </a:xfrm>
            <a:custGeom>
              <a:avLst/>
              <a:gdLst/>
              <a:ahLst/>
              <a:cxnLst/>
              <a:rect l="l" t="t" r="r" b="b"/>
              <a:pathLst>
                <a:path w="3049905" h="1323340">
                  <a:moveTo>
                    <a:pt x="3049854" y="1323326"/>
                  </a:moveTo>
                  <a:lnTo>
                    <a:pt x="0" y="1323326"/>
                  </a:lnTo>
                  <a:lnTo>
                    <a:pt x="0" y="0"/>
                  </a:lnTo>
                  <a:lnTo>
                    <a:pt x="3049854" y="0"/>
                  </a:lnTo>
                  <a:lnTo>
                    <a:pt x="3049854" y="1323326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882650" cy="2606040"/>
          </a:xfrm>
          <a:custGeom>
            <a:avLst/>
            <a:gdLst/>
            <a:ahLst/>
            <a:cxnLst/>
            <a:rect l="l" t="t" r="r" b="b"/>
            <a:pathLst>
              <a:path w="882650" h="2606040">
                <a:moveTo>
                  <a:pt x="882409" y="2605864"/>
                </a:moveTo>
                <a:lnTo>
                  <a:pt x="0" y="2605864"/>
                </a:lnTo>
                <a:lnTo>
                  <a:pt x="0" y="0"/>
                </a:lnTo>
                <a:lnTo>
                  <a:pt x="882409" y="0"/>
                </a:lnTo>
                <a:lnTo>
                  <a:pt x="882409" y="2605864"/>
                </a:lnTo>
                <a:close/>
              </a:path>
            </a:pathLst>
          </a:custGeom>
          <a:solidFill>
            <a:srgbClr val="A79D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8702" y="691906"/>
            <a:ext cx="338554" cy="147701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60" dirty="0">
                <a:solidFill>
                  <a:srgbClr val="FFFFFF"/>
                </a:solidFill>
                <a:latin typeface="Tahoma"/>
                <a:cs typeface="Tahoma"/>
              </a:rPr>
              <a:t>SECTION</a:t>
            </a:r>
            <a:r>
              <a:rPr sz="22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lang="en-US" sz="2200" spc="-2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15726" y="9425375"/>
            <a:ext cx="6565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0" dirty="0">
                <a:solidFill>
                  <a:srgbClr val="F5F1F0"/>
                </a:solidFill>
                <a:latin typeface="Tahoma"/>
                <a:cs typeface="Tahoma"/>
              </a:rPr>
              <a:t>2024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34701" y="501788"/>
            <a:ext cx="5275580" cy="199707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1395"/>
              </a:spcBef>
            </a:pPr>
            <a:r>
              <a:rPr spc="595" dirty="0"/>
              <a:t>Methodoloy </a:t>
            </a:r>
            <a:r>
              <a:rPr spc="1380" dirty="0"/>
              <a:t>&amp;</a:t>
            </a:r>
            <a:r>
              <a:rPr spc="415" dirty="0"/>
              <a:t> </a:t>
            </a:r>
            <a:r>
              <a:rPr spc="430" dirty="0"/>
              <a:t>Analysis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451647" y="915384"/>
            <a:ext cx="29102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80" dirty="0">
                <a:latin typeface="Tahoma"/>
                <a:cs typeface="Tahoma"/>
              </a:rPr>
              <a:t>Qualitative</a:t>
            </a:r>
            <a:r>
              <a:rPr sz="2500" b="1" spc="-14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Research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451647" y="1734496"/>
            <a:ext cx="6484620" cy="221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b="1" spc="-160" dirty="0">
                <a:latin typeface="Tahoma"/>
                <a:cs typeface="Tahoma"/>
              </a:rPr>
              <a:t>End-</a:t>
            </a:r>
            <a:r>
              <a:rPr sz="2500" b="1" spc="-80" dirty="0">
                <a:latin typeface="Tahoma"/>
                <a:cs typeface="Tahoma"/>
              </a:rPr>
              <a:t>of-</a:t>
            </a:r>
            <a:r>
              <a:rPr sz="2500" b="1" spc="-175" dirty="0">
                <a:latin typeface="Tahoma"/>
                <a:cs typeface="Tahoma"/>
              </a:rPr>
              <a:t>term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165" dirty="0">
                <a:latin typeface="Tahoma"/>
                <a:cs typeface="Tahoma"/>
              </a:rPr>
              <a:t>comments,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95" dirty="0">
                <a:latin typeface="Tahoma"/>
                <a:cs typeface="Tahoma"/>
              </a:rPr>
              <a:t>focus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165" dirty="0">
                <a:latin typeface="Tahoma"/>
                <a:cs typeface="Tahoma"/>
              </a:rPr>
              <a:t>groups,</a:t>
            </a:r>
            <a:r>
              <a:rPr sz="2500" b="1" spc="-175" dirty="0">
                <a:latin typeface="Tahoma"/>
                <a:cs typeface="Tahoma"/>
              </a:rPr>
              <a:t> </a:t>
            </a:r>
            <a:r>
              <a:rPr sz="2500" b="1" spc="-215" dirty="0">
                <a:latin typeface="Tahoma"/>
                <a:cs typeface="Tahoma"/>
              </a:rPr>
              <a:t>and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25" dirty="0">
                <a:latin typeface="Tahoma"/>
                <a:cs typeface="Tahoma"/>
              </a:rPr>
              <a:t>in- </a:t>
            </a:r>
            <a:r>
              <a:rPr sz="2500" b="1" spc="-170" dirty="0">
                <a:latin typeface="Tahoma"/>
                <a:cs typeface="Tahoma"/>
              </a:rPr>
              <a:t>depth</a:t>
            </a:r>
            <a:r>
              <a:rPr sz="2500" b="1" spc="-204" dirty="0">
                <a:latin typeface="Tahoma"/>
                <a:cs typeface="Tahoma"/>
              </a:rPr>
              <a:t> </a:t>
            </a:r>
            <a:r>
              <a:rPr sz="2500" b="1" spc="-150" dirty="0">
                <a:latin typeface="Tahoma"/>
                <a:cs typeface="Tahoma"/>
              </a:rPr>
              <a:t>interviews</a:t>
            </a:r>
            <a:r>
              <a:rPr sz="2500" b="1" spc="-20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with</a:t>
            </a:r>
            <a:r>
              <a:rPr sz="2500" spc="-250" dirty="0">
                <a:latin typeface="Tahoma"/>
                <a:cs typeface="Tahoma"/>
              </a:rPr>
              <a:t> </a:t>
            </a:r>
            <a:r>
              <a:rPr sz="2500" spc="-60" dirty="0">
                <a:latin typeface="Tahoma"/>
                <a:cs typeface="Tahoma"/>
              </a:rPr>
              <a:t>an</a:t>
            </a:r>
            <a:r>
              <a:rPr sz="2500" spc="-254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undergraduate </a:t>
            </a:r>
            <a:r>
              <a:rPr sz="2500" spc="-20" dirty="0">
                <a:latin typeface="Tahoma"/>
                <a:cs typeface="Tahoma"/>
              </a:rPr>
              <a:t>population</a:t>
            </a:r>
            <a:r>
              <a:rPr sz="2500" spc="-240" dirty="0">
                <a:latin typeface="Tahoma"/>
                <a:cs typeface="Tahoma"/>
              </a:rPr>
              <a:t> </a:t>
            </a:r>
            <a:r>
              <a:rPr sz="2500" spc="-260" dirty="0">
                <a:latin typeface="Tahoma"/>
                <a:cs typeface="Tahoma"/>
              </a:rPr>
              <a:t>(</a:t>
            </a:r>
            <a:r>
              <a:rPr sz="2500" b="1" spc="-260" dirty="0">
                <a:latin typeface="Tahoma"/>
                <a:cs typeface="Tahoma"/>
              </a:rPr>
              <a:t>52</a:t>
            </a:r>
            <a:r>
              <a:rPr sz="2500" b="1" spc="-185" dirty="0">
                <a:latin typeface="Tahoma"/>
                <a:cs typeface="Tahoma"/>
              </a:rPr>
              <a:t> </a:t>
            </a:r>
            <a:r>
              <a:rPr sz="2500" b="1" spc="-160" dirty="0">
                <a:latin typeface="Tahoma"/>
                <a:cs typeface="Tahoma"/>
              </a:rPr>
              <a:t>students</a:t>
            </a:r>
            <a:r>
              <a:rPr sz="2500" spc="-160" dirty="0">
                <a:latin typeface="Tahoma"/>
                <a:cs typeface="Tahoma"/>
              </a:rPr>
              <a:t>)</a:t>
            </a:r>
            <a:r>
              <a:rPr sz="2500" spc="-235" dirty="0">
                <a:latin typeface="Tahoma"/>
                <a:cs typeface="Tahoma"/>
              </a:rPr>
              <a:t> </a:t>
            </a:r>
            <a:r>
              <a:rPr sz="2500" spc="-40" dirty="0">
                <a:latin typeface="Tahoma"/>
                <a:cs typeface="Tahoma"/>
              </a:rPr>
              <a:t>engaged</a:t>
            </a:r>
            <a:r>
              <a:rPr sz="2500" spc="-235" dirty="0">
                <a:latin typeface="Tahoma"/>
                <a:cs typeface="Tahoma"/>
              </a:rPr>
              <a:t> </a:t>
            </a:r>
            <a:r>
              <a:rPr sz="2500" spc="-25" dirty="0">
                <a:latin typeface="Tahoma"/>
                <a:cs typeface="Tahoma"/>
              </a:rPr>
              <a:t>in </a:t>
            </a:r>
            <a:r>
              <a:rPr sz="2500" spc="-10" dirty="0">
                <a:latin typeface="Tahoma"/>
                <a:cs typeface="Tahoma"/>
              </a:rPr>
              <a:t>experiential,</a:t>
            </a:r>
            <a:r>
              <a:rPr sz="2500" spc="-21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community-</a:t>
            </a:r>
            <a:r>
              <a:rPr sz="2500" spc="-40" dirty="0">
                <a:latin typeface="Tahoma"/>
                <a:cs typeface="Tahoma"/>
              </a:rPr>
              <a:t>engaged</a:t>
            </a:r>
            <a:r>
              <a:rPr sz="2500" spc="-21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learning projects.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51647" y="4363396"/>
            <a:ext cx="6452235" cy="396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-40" dirty="0">
                <a:latin typeface="Tahoma"/>
                <a:cs typeface="Tahoma"/>
              </a:rPr>
              <a:t>The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scope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of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this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research</a:t>
            </a:r>
            <a:r>
              <a:rPr sz="2500" spc="-16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covers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spc="-45" dirty="0">
                <a:latin typeface="Tahoma"/>
                <a:cs typeface="Tahoma"/>
              </a:rPr>
              <a:t>a</a:t>
            </a:r>
            <a:r>
              <a:rPr sz="2500" spc="-170" dirty="0">
                <a:latin typeface="Tahoma"/>
                <a:cs typeface="Tahoma"/>
              </a:rPr>
              <a:t> </a:t>
            </a:r>
            <a:r>
              <a:rPr sz="2500" spc="-114" dirty="0">
                <a:latin typeface="Tahoma"/>
                <a:cs typeface="Tahoma"/>
              </a:rPr>
              <a:t>t</a:t>
            </a:r>
            <a:r>
              <a:rPr sz="2500" b="1" spc="-114" dirty="0">
                <a:latin typeface="Tahoma"/>
                <a:cs typeface="Tahoma"/>
              </a:rPr>
              <a:t>hree-</a:t>
            </a:r>
            <a:r>
              <a:rPr sz="2500" b="1" spc="-85" dirty="0">
                <a:latin typeface="Tahoma"/>
                <a:cs typeface="Tahoma"/>
              </a:rPr>
              <a:t>year </a:t>
            </a:r>
            <a:r>
              <a:rPr sz="2500" b="1" spc="-160" dirty="0">
                <a:latin typeface="Tahoma"/>
                <a:cs typeface="Tahoma"/>
              </a:rPr>
              <a:t>period</a:t>
            </a:r>
            <a:r>
              <a:rPr sz="2500" b="1" spc="-185" dirty="0">
                <a:latin typeface="Tahoma"/>
                <a:cs typeface="Tahoma"/>
              </a:rPr>
              <a:t> </a:t>
            </a:r>
            <a:r>
              <a:rPr sz="2500" b="1" spc="-160" dirty="0">
                <a:latin typeface="Tahoma"/>
                <a:cs typeface="Tahoma"/>
              </a:rPr>
              <a:t>encompassing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480" dirty="0">
                <a:latin typeface="Tahoma"/>
                <a:cs typeface="Tahoma"/>
              </a:rPr>
              <a:t>12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b="1" spc="-125" dirty="0">
                <a:latin typeface="Tahoma"/>
                <a:cs typeface="Tahoma"/>
              </a:rPr>
              <a:t>semesters</a:t>
            </a:r>
            <a:r>
              <a:rPr sz="2500" b="1" spc="-180" dirty="0">
                <a:latin typeface="Tahoma"/>
                <a:cs typeface="Tahoma"/>
              </a:rPr>
              <a:t> </a:t>
            </a:r>
            <a:r>
              <a:rPr sz="2500" spc="-25" dirty="0">
                <a:latin typeface="Tahoma"/>
                <a:cs typeface="Tahoma"/>
              </a:rPr>
              <a:t>and </a:t>
            </a:r>
            <a:r>
              <a:rPr sz="2500" spc="-10" dirty="0">
                <a:latin typeface="Tahoma"/>
                <a:cs typeface="Tahoma"/>
              </a:rPr>
              <a:t>multiple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30" dirty="0">
                <a:latin typeface="Tahoma"/>
                <a:cs typeface="Tahoma"/>
              </a:rPr>
              <a:t>unique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community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40" dirty="0">
                <a:latin typeface="Tahoma"/>
                <a:cs typeface="Tahoma"/>
              </a:rPr>
              <a:t>engaged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learning projects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50">
              <a:latin typeface="Tahoma"/>
              <a:cs typeface="Tahoma"/>
            </a:endParaRPr>
          </a:p>
          <a:p>
            <a:pPr marL="12700" marR="162560">
              <a:lnSpc>
                <a:spcPct val="114999"/>
              </a:lnSpc>
            </a:pPr>
            <a:r>
              <a:rPr sz="2500" spc="-10" dirty="0">
                <a:latin typeface="Tahoma"/>
                <a:cs typeface="Tahoma"/>
              </a:rPr>
              <a:t>Rigorous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b="1" spc="-150" dirty="0">
                <a:latin typeface="Tahoma"/>
                <a:cs typeface="Tahoma"/>
              </a:rPr>
              <a:t>thematic</a:t>
            </a:r>
            <a:r>
              <a:rPr sz="2500" b="1" spc="-195" dirty="0">
                <a:latin typeface="Tahoma"/>
                <a:cs typeface="Tahoma"/>
              </a:rPr>
              <a:t> </a:t>
            </a:r>
            <a:r>
              <a:rPr sz="2500" b="1" spc="-150" dirty="0">
                <a:latin typeface="Tahoma"/>
                <a:cs typeface="Tahoma"/>
              </a:rPr>
              <a:t>analysis</a:t>
            </a:r>
            <a:r>
              <a:rPr sz="2500" b="1" spc="-195" dirty="0">
                <a:latin typeface="Tahoma"/>
                <a:cs typeface="Tahoma"/>
              </a:rPr>
              <a:t> </a:t>
            </a:r>
            <a:r>
              <a:rPr sz="2500" spc="-70" dirty="0">
                <a:latin typeface="Tahoma"/>
                <a:cs typeface="Tahoma"/>
              </a:rPr>
              <a:t>(Braun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40" dirty="0">
                <a:latin typeface="Tahoma"/>
                <a:cs typeface="Tahoma"/>
              </a:rPr>
              <a:t>&amp;</a:t>
            </a:r>
            <a:r>
              <a:rPr sz="2500" spc="-24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Clarke, </a:t>
            </a:r>
            <a:r>
              <a:rPr sz="2500" spc="-80" dirty="0">
                <a:latin typeface="Tahoma"/>
                <a:cs typeface="Tahoma"/>
              </a:rPr>
              <a:t>2006)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which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aims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to</a:t>
            </a:r>
            <a:r>
              <a:rPr sz="2500" spc="-24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identify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50" dirty="0">
                <a:latin typeface="Tahoma"/>
                <a:cs typeface="Tahoma"/>
              </a:rPr>
              <a:t>and</a:t>
            </a:r>
            <a:r>
              <a:rPr sz="2500" spc="-24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analyze </a:t>
            </a:r>
            <a:r>
              <a:rPr sz="2500" dirty="0">
                <a:latin typeface="Tahoma"/>
                <a:cs typeface="Tahoma"/>
              </a:rPr>
              <a:t>patterns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of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spc="-40" dirty="0">
                <a:latin typeface="Tahoma"/>
                <a:cs typeface="Tahoma"/>
              </a:rPr>
              <a:t>meaning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or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themes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that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emerge </a:t>
            </a:r>
            <a:r>
              <a:rPr sz="2500" dirty="0">
                <a:latin typeface="Tahoma"/>
                <a:cs typeface="Tahoma"/>
              </a:rPr>
              <a:t>from</a:t>
            </a:r>
            <a:r>
              <a:rPr sz="2500" spc="-254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the</a:t>
            </a:r>
            <a:r>
              <a:rPr sz="2500" spc="-250" dirty="0">
                <a:latin typeface="Tahoma"/>
                <a:cs typeface="Tahoma"/>
              </a:rPr>
              <a:t> </a:t>
            </a:r>
            <a:r>
              <a:rPr sz="2500" spc="-20" dirty="0">
                <a:latin typeface="Tahoma"/>
                <a:cs typeface="Tahoma"/>
              </a:rPr>
              <a:t>data</a:t>
            </a:r>
            <a:r>
              <a:rPr sz="2500" spc="-25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following</a:t>
            </a:r>
            <a:r>
              <a:rPr sz="2500" spc="-250" dirty="0">
                <a:latin typeface="Tahoma"/>
                <a:cs typeface="Tahoma"/>
              </a:rPr>
              <a:t> </a:t>
            </a:r>
            <a:r>
              <a:rPr sz="2500" spc="-60" dirty="0">
                <a:latin typeface="Tahoma"/>
                <a:cs typeface="Tahoma"/>
              </a:rPr>
              <a:t>an</a:t>
            </a:r>
            <a:r>
              <a:rPr sz="2500" spc="-254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inductive</a:t>
            </a:r>
            <a:r>
              <a:rPr sz="2500" spc="-25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approach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94115" cy="10285095"/>
            <a:chOff x="0" y="0"/>
            <a:chExt cx="8794115" cy="10285095"/>
          </a:xfrm>
        </p:grpSpPr>
        <p:sp>
          <p:nvSpPr>
            <p:cNvPr id="3" name="object 3"/>
            <p:cNvSpPr/>
            <p:nvPr/>
          </p:nvSpPr>
          <p:spPr>
            <a:xfrm>
              <a:off x="5048578" y="0"/>
              <a:ext cx="3745229" cy="10285095"/>
            </a:xfrm>
            <a:custGeom>
              <a:avLst/>
              <a:gdLst/>
              <a:ahLst/>
              <a:cxnLst/>
              <a:rect l="l" t="t" r="r" b="b"/>
              <a:pathLst>
                <a:path w="3745229" h="10285095">
                  <a:moveTo>
                    <a:pt x="3745182" y="10284621"/>
                  </a:moveTo>
                  <a:lnTo>
                    <a:pt x="0" y="10284621"/>
                  </a:lnTo>
                  <a:lnTo>
                    <a:pt x="0" y="0"/>
                  </a:lnTo>
                  <a:lnTo>
                    <a:pt x="3745182" y="0"/>
                  </a:lnTo>
                  <a:lnTo>
                    <a:pt x="3745182" y="10284621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409" y="1028700"/>
              <a:ext cx="6877049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82650" cy="2606040"/>
            </a:xfrm>
            <a:custGeom>
              <a:avLst/>
              <a:gdLst/>
              <a:ahLst/>
              <a:cxnLst/>
              <a:rect l="l" t="t" r="r" b="b"/>
              <a:pathLst>
                <a:path w="882650" h="2606040">
                  <a:moveTo>
                    <a:pt x="882409" y="2605864"/>
                  </a:moveTo>
                  <a:lnTo>
                    <a:pt x="0" y="2605864"/>
                  </a:lnTo>
                  <a:lnTo>
                    <a:pt x="0" y="0"/>
                  </a:lnTo>
                  <a:lnTo>
                    <a:pt x="882409" y="0"/>
                  </a:lnTo>
                  <a:lnTo>
                    <a:pt x="882409" y="2605864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30" dirty="0"/>
              <a:t>Findings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69709" y="9506306"/>
            <a:ext cx="6565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0" dirty="0">
                <a:solidFill>
                  <a:srgbClr val="A79D94"/>
                </a:solidFill>
                <a:latin typeface="Tahoma"/>
                <a:cs typeface="Tahoma"/>
              </a:rPr>
              <a:t>2024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24831" y="1531807"/>
            <a:ext cx="7956550" cy="177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999"/>
              </a:lnSpc>
              <a:spcBef>
                <a:spcPts val="100"/>
              </a:spcBef>
            </a:pPr>
            <a:r>
              <a:rPr sz="2500" dirty="0">
                <a:latin typeface="Tahoma"/>
                <a:cs typeface="Tahoma"/>
              </a:rPr>
              <a:t>From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the</a:t>
            </a:r>
            <a:r>
              <a:rPr sz="2500" spc="-225" dirty="0">
                <a:latin typeface="Tahoma"/>
                <a:cs typeface="Tahoma"/>
              </a:rPr>
              <a:t> </a:t>
            </a:r>
            <a:r>
              <a:rPr sz="2500" spc="-25" dirty="0">
                <a:latin typeface="Tahoma"/>
                <a:cs typeface="Tahoma"/>
              </a:rPr>
              <a:t>students’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perspective,</a:t>
            </a:r>
            <a:r>
              <a:rPr sz="2500" spc="-22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central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themes</a:t>
            </a:r>
            <a:r>
              <a:rPr sz="2500" spc="-22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surface</a:t>
            </a:r>
            <a:r>
              <a:rPr sz="2500" spc="-229" dirty="0">
                <a:latin typeface="Tahoma"/>
                <a:cs typeface="Tahoma"/>
              </a:rPr>
              <a:t> </a:t>
            </a:r>
            <a:r>
              <a:rPr sz="2500" spc="-25" dirty="0">
                <a:latin typeface="Tahoma"/>
                <a:cs typeface="Tahoma"/>
              </a:rPr>
              <a:t>as </a:t>
            </a:r>
            <a:r>
              <a:rPr sz="2500" dirty="0">
                <a:latin typeface="Tahoma"/>
                <a:cs typeface="Tahoma"/>
              </a:rPr>
              <a:t>critical</a:t>
            </a:r>
            <a:r>
              <a:rPr sz="2500" spc="-195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catalysts</a:t>
            </a:r>
            <a:r>
              <a:rPr sz="2500" spc="-19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that</a:t>
            </a:r>
            <a:r>
              <a:rPr sz="2500" spc="-195" dirty="0">
                <a:latin typeface="Tahoma"/>
                <a:cs typeface="Tahoma"/>
              </a:rPr>
              <a:t> </a:t>
            </a:r>
            <a:r>
              <a:rPr sz="2500" spc="-30" dirty="0">
                <a:latin typeface="Tahoma"/>
                <a:cs typeface="Tahoma"/>
              </a:rPr>
              <a:t>should</a:t>
            </a:r>
            <a:r>
              <a:rPr sz="2500" spc="-19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impact</a:t>
            </a:r>
            <a:r>
              <a:rPr sz="2500" spc="-19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the</a:t>
            </a:r>
            <a:r>
              <a:rPr sz="2500" spc="-190" dirty="0">
                <a:latin typeface="Tahoma"/>
                <a:cs typeface="Tahoma"/>
              </a:rPr>
              <a:t> </a:t>
            </a:r>
            <a:r>
              <a:rPr sz="2500" spc="-35" dirty="0">
                <a:latin typeface="Tahoma"/>
                <a:cs typeface="Tahoma"/>
              </a:rPr>
              <a:t>design,</a:t>
            </a:r>
            <a:r>
              <a:rPr sz="2500" spc="-195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choice, </a:t>
            </a:r>
            <a:r>
              <a:rPr sz="2500" spc="-25" dirty="0">
                <a:latin typeface="Tahoma"/>
                <a:cs typeface="Tahoma"/>
              </a:rPr>
              <a:t>execution,</a:t>
            </a:r>
            <a:r>
              <a:rPr sz="2500" spc="-210" dirty="0">
                <a:latin typeface="Tahoma"/>
                <a:cs typeface="Tahoma"/>
              </a:rPr>
              <a:t> </a:t>
            </a:r>
            <a:r>
              <a:rPr sz="2500" spc="-60" dirty="0">
                <a:latin typeface="Tahoma"/>
                <a:cs typeface="Tahoma"/>
              </a:rPr>
              <a:t>and</a:t>
            </a:r>
            <a:r>
              <a:rPr sz="2500" spc="-204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interpretation</a:t>
            </a:r>
            <a:r>
              <a:rPr sz="2500" spc="-210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of</a:t>
            </a:r>
            <a:r>
              <a:rPr sz="2500" spc="-204" dirty="0">
                <a:latin typeface="Tahoma"/>
                <a:cs typeface="Tahoma"/>
              </a:rPr>
              <a:t> </a:t>
            </a:r>
            <a:r>
              <a:rPr sz="2500" dirty="0">
                <a:latin typeface="Tahoma"/>
                <a:cs typeface="Tahoma"/>
              </a:rPr>
              <a:t>assessment</a:t>
            </a:r>
            <a:r>
              <a:rPr sz="2500" spc="-21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methods</a:t>
            </a:r>
            <a:r>
              <a:rPr sz="2500" spc="-204" dirty="0">
                <a:latin typeface="Tahoma"/>
                <a:cs typeface="Tahoma"/>
              </a:rPr>
              <a:t> </a:t>
            </a:r>
            <a:r>
              <a:rPr sz="2500" spc="-25" dirty="0">
                <a:latin typeface="Tahoma"/>
                <a:cs typeface="Tahoma"/>
              </a:rPr>
              <a:t>or </a:t>
            </a:r>
            <a:r>
              <a:rPr sz="2500" dirty="0">
                <a:latin typeface="Tahoma"/>
                <a:cs typeface="Tahoma"/>
              </a:rPr>
              <a:t>tools</a:t>
            </a:r>
            <a:r>
              <a:rPr sz="2500" spc="-200" dirty="0">
                <a:latin typeface="Tahoma"/>
                <a:cs typeface="Tahoma"/>
              </a:rPr>
              <a:t> </a:t>
            </a:r>
            <a:r>
              <a:rPr sz="2500" spc="-10" dirty="0">
                <a:latin typeface="Tahoma"/>
                <a:cs typeface="Tahoma"/>
              </a:rPr>
              <a:t>including: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023997" y="3854230"/>
            <a:ext cx="9893300" cy="5852160"/>
            <a:chOff x="8023997" y="3854230"/>
            <a:chExt cx="9893300" cy="5852160"/>
          </a:xfrm>
        </p:grpSpPr>
        <p:sp>
          <p:nvSpPr>
            <p:cNvPr id="11" name="object 11"/>
            <p:cNvSpPr/>
            <p:nvPr/>
          </p:nvSpPr>
          <p:spPr>
            <a:xfrm>
              <a:off x="9143999" y="3854230"/>
              <a:ext cx="8773160" cy="5852160"/>
            </a:xfrm>
            <a:custGeom>
              <a:avLst/>
              <a:gdLst/>
              <a:ahLst/>
              <a:cxnLst/>
              <a:rect l="l" t="t" r="r" b="b"/>
              <a:pathLst>
                <a:path w="8773160" h="5852159">
                  <a:moveTo>
                    <a:pt x="8773095" y="5852038"/>
                  </a:moveTo>
                  <a:lnTo>
                    <a:pt x="0" y="5852038"/>
                  </a:lnTo>
                  <a:lnTo>
                    <a:pt x="0" y="0"/>
                  </a:lnTo>
                  <a:lnTo>
                    <a:pt x="8773095" y="0"/>
                  </a:lnTo>
                  <a:lnTo>
                    <a:pt x="8773095" y="5852038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38308" y="5593345"/>
              <a:ext cx="8348345" cy="14604"/>
            </a:xfrm>
            <a:custGeom>
              <a:avLst/>
              <a:gdLst/>
              <a:ahLst/>
              <a:cxnLst/>
              <a:rect l="l" t="t" r="r" b="b"/>
              <a:pathLst>
                <a:path w="8348344" h="14604">
                  <a:moveTo>
                    <a:pt x="0" y="0"/>
                  </a:moveTo>
                  <a:lnTo>
                    <a:pt x="8347886" y="14238"/>
                  </a:lnTo>
                </a:path>
              </a:pathLst>
            </a:custGeom>
            <a:ln w="28574">
              <a:solidFill>
                <a:srgbClr val="F5F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38284" y="7958737"/>
              <a:ext cx="8348345" cy="14604"/>
            </a:xfrm>
            <a:custGeom>
              <a:avLst/>
              <a:gdLst/>
              <a:ahLst/>
              <a:cxnLst/>
              <a:rect l="l" t="t" r="r" b="b"/>
              <a:pathLst>
                <a:path w="8348344" h="14604">
                  <a:moveTo>
                    <a:pt x="0" y="0"/>
                  </a:moveTo>
                  <a:lnTo>
                    <a:pt x="8347886" y="14238"/>
                  </a:lnTo>
                </a:path>
              </a:pathLst>
            </a:custGeom>
            <a:ln w="28574">
              <a:solidFill>
                <a:srgbClr val="F5F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540073" y="4277408"/>
            <a:ext cx="8377086" cy="4853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lang="en-US" sz="4700" spc="-10" dirty="0">
                <a:latin typeface="Tahoma"/>
                <a:cs typeface="Tahoma"/>
              </a:rPr>
              <a:t>1. </a:t>
            </a:r>
            <a:r>
              <a:rPr sz="4700" spc="-10" dirty="0">
                <a:latin typeface="Tahoma"/>
                <a:cs typeface="Tahoma"/>
              </a:rPr>
              <a:t>Adaptation</a:t>
            </a:r>
            <a:endParaRPr sz="4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750" dirty="0">
              <a:latin typeface="Tahoma"/>
              <a:cs typeface="Tahoma"/>
            </a:endParaRPr>
          </a:p>
          <a:p>
            <a:pPr marL="12700" marR="5080">
              <a:lnSpc>
                <a:spcPct val="115700"/>
              </a:lnSpc>
            </a:pPr>
            <a:r>
              <a:rPr lang="en-US" sz="4700" dirty="0">
                <a:latin typeface="Tahoma"/>
                <a:cs typeface="Tahoma"/>
              </a:rPr>
              <a:t>2. </a:t>
            </a:r>
            <a:r>
              <a:rPr sz="4700" dirty="0">
                <a:latin typeface="Tahoma"/>
                <a:cs typeface="Tahoma"/>
              </a:rPr>
              <a:t>Balancing</a:t>
            </a:r>
            <a:r>
              <a:rPr sz="4700" spc="-405" dirty="0">
                <a:latin typeface="Tahoma"/>
                <a:cs typeface="Tahoma"/>
              </a:rPr>
              <a:t> </a:t>
            </a:r>
            <a:r>
              <a:rPr sz="4700" spc="-10" dirty="0">
                <a:latin typeface="Tahoma"/>
                <a:cs typeface="Tahoma"/>
              </a:rPr>
              <a:t>Teamwork</a:t>
            </a:r>
            <a:r>
              <a:rPr sz="4700" spc="-400" dirty="0">
                <a:latin typeface="Tahoma"/>
                <a:cs typeface="Tahoma"/>
              </a:rPr>
              <a:t> </a:t>
            </a:r>
            <a:r>
              <a:rPr sz="4700" spc="-20" dirty="0">
                <a:latin typeface="Tahoma"/>
                <a:cs typeface="Tahoma"/>
              </a:rPr>
              <a:t>with </a:t>
            </a:r>
            <a:r>
              <a:rPr sz="4700" spc="-80" dirty="0">
                <a:latin typeface="Tahoma"/>
                <a:cs typeface="Tahoma"/>
              </a:rPr>
              <a:t>Individual</a:t>
            </a:r>
            <a:r>
              <a:rPr sz="4700" spc="-470" dirty="0">
                <a:latin typeface="Tahoma"/>
                <a:cs typeface="Tahoma"/>
              </a:rPr>
              <a:t> </a:t>
            </a:r>
            <a:r>
              <a:rPr sz="4700" spc="50" dirty="0">
                <a:latin typeface="Tahoma"/>
                <a:cs typeface="Tahoma"/>
              </a:rPr>
              <a:t>Accountability</a:t>
            </a:r>
            <a:endParaRPr sz="4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400" dirty="0">
              <a:latin typeface="Tahoma"/>
              <a:cs typeface="Tahoma"/>
            </a:endParaRPr>
          </a:p>
          <a:p>
            <a:pPr marL="123825">
              <a:lnSpc>
                <a:spcPct val="100000"/>
              </a:lnSpc>
            </a:pPr>
            <a:r>
              <a:rPr lang="en-US" sz="4700" spc="-10" dirty="0">
                <a:latin typeface="Tahoma"/>
                <a:cs typeface="Tahoma"/>
              </a:rPr>
              <a:t>3. </a:t>
            </a:r>
            <a:r>
              <a:rPr sz="4700" spc="-10" dirty="0">
                <a:latin typeface="Tahoma"/>
                <a:cs typeface="Tahoma"/>
              </a:rPr>
              <a:t>Creativity</a:t>
            </a:r>
            <a:r>
              <a:rPr lang="en-US" sz="4700" spc="-10" dirty="0">
                <a:latin typeface="Tahoma"/>
                <a:cs typeface="Tahoma"/>
              </a:rPr>
              <a:t> in Problem Solving</a:t>
            </a:r>
            <a:endParaRPr sz="47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D9B9-5A3F-9B17-7430-66F66263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1452"/>
            <a:ext cx="11933835" cy="615553"/>
          </a:xfrm>
        </p:spPr>
        <p:txBody>
          <a:bodyPr/>
          <a:lstStyle/>
          <a:p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900FF-F7AC-AB81-0E0D-51D55FDCF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009387"/>
            <a:ext cx="16340363" cy="2462213"/>
          </a:xfrm>
        </p:spPr>
        <p:txBody>
          <a:bodyPr/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J. Bonoff, B. Kennedy, S. Sacco &amp; M. Varao.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“Rethinking Assessment: Community-Engaged Experiential Learning and Complex Environments in Business from a Student Perspective”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u="sng" dirty="0">
                <a:solidFill>
                  <a:schemeClr val="bg2">
                    <a:lumMod val="2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Journal of Learning, Teaching and Educational Research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Vol. 23, No 8, pp. 1-18. August 16, 2024.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0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A0424-315A-0DDE-F267-C1E443532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FCD7B-55D2-7DDA-977D-4F1058EF2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3771900"/>
            <a:ext cx="8763000" cy="215443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Linking Student and Employer Perceptions</a:t>
            </a:r>
          </a:p>
        </p:txBody>
      </p:sp>
    </p:spTree>
    <p:extLst>
      <p:ext uri="{BB962C8B-B14F-4D97-AF65-F5344CB8AC3E}">
        <p14:creationId xmlns:p14="http://schemas.microsoft.com/office/powerpoint/2010/main" val="2760114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C57AE1-454D-FB2C-836C-D803F07E947C}"/>
              </a:ext>
            </a:extLst>
          </p:cNvPr>
          <p:cNvSpPr txBox="1"/>
          <p:nvPr/>
        </p:nvSpPr>
        <p:spPr>
          <a:xfrm>
            <a:off x="609600" y="5600700"/>
            <a:ext cx="16840200" cy="3883633"/>
          </a:xfrm>
          <a:prstGeom prst="rect">
            <a:avLst/>
          </a:prstGeom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300" b="0" i="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30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300" b="0" i="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0" i="0" dirty="0">
              <a:solidFill>
                <a:schemeClr val="tx1"/>
              </a:solidFill>
              <a:latin typeface="Calibri"/>
              <a:ea typeface="+mj-ea"/>
              <a:cs typeface="Calibri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000" b="0" i="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000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Referring to the top 5 skills …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This combination of cognitive, self-efficacy and interpersonal skills within the top five emphasizes the importance ascribed by respondents to having an </a:t>
            </a:r>
            <a:r>
              <a:rPr lang="en-US" sz="4400" i="0" u="sng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agile</a:t>
            </a: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400" i="0" u="sng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innovative</a:t>
            </a: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and </a:t>
            </a:r>
            <a:r>
              <a:rPr lang="en-US" sz="4400" i="0" u="sng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collaborative</a:t>
            </a: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workforce, where both </a:t>
            </a:r>
            <a:r>
              <a:rPr lang="en-US" sz="4400" i="0" u="sng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problem-solving</a:t>
            </a: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abilities and </a:t>
            </a:r>
            <a:r>
              <a:rPr lang="en-US" sz="4400" i="0" u="sng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personal resilience </a:t>
            </a:r>
            <a:r>
              <a:rPr lang="en-US" sz="4400" i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are critical for success.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362FED-F23F-2A5D-EEB7-F163D286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05"/>
          <a:stretch/>
        </p:blipFill>
        <p:spPr>
          <a:xfrm>
            <a:off x="119342" y="35642"/>
            <a:ext cx="8262658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6942DB-6826-F7F1-894D-77CF109F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651" y="1728545"/>
            <a:ext cx="9180039" cy="3432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14B0A-7C55-31C3-FE35-17A3DF5B1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0378"/>
            <a:ext cx="2819400" cy="1696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6D234-EB4B-6888-CD5E-5F6CD7704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651" y="802667"/>
            <a:ext cx="9083008" cy="6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11E3F3-8A44-979F-E28F-9CABE578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0" y="181452"/>
            <a:ext cx="8991600" cy="221884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 to NACE competencies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13A685-3F14-2F23-2474-B68F49576FF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115425" y="2628900"/>
            <a:ext cx="7955280" cy="689419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Career &amp; Self-Development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Awareness of one’s strengths and weaknesses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Continual growth while pursuing and applying feedback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curiosity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Leadership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Inspire, persuade, and motivate self and others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out and leverage diverse resources and feedback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innovative thinking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 tasks with a positive attitude</a:t>
            </a:r>
          </a:p>
          <a:p>
            <a:pPr lvl="1"/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Professionalism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Accountability to self and others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personal brand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present and prepared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Demonstrate dependability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Prioritize and complete tasks to accomplish goals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 a high level of dedication toward doing a good job.</a:t>
            </a:r>
          </a:p>
          <a:p>
            <a:pPr lvl="1"/>
            <a:endParaRPr lang="en-US" sz="2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2CB56D-CEA1-98F4-C5C6-E53FE84D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04433"/>
            <a:ext cx="6934200" cy="87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5EFF-8361-A5BE-E8C9-127B36E7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1" y="876300"/>
            <a:ext cx="7010400" cy="1066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AD54-5277-23EB-75D6-958D1FA38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0" y="2705100"/>
            <a:ext cx="7010400" cy="809452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Introduction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Meet the Team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Student Voice in Assessment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Community Engaged Learning at Salve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Prior Qualitative Research  Findings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Link Student and Employer Perspectives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Current Study – Assessment Tool Development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Pilot Study Results</a:t>
            </a:r>
          </a:p>
          <a:p>
            <a:pPr marL="514350" indent="-514350">
              <a:buAutoNum type="arabicPeriod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Discussion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398EB-7F0C-B2A2-5172-3790EBE2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12" t="853" r="6001"/>
          <a:stretch/>
        </p:blipFill>
        <p:spPr>
          <a:xfrm>
            <a:off x="533400" y="782782"/>
            <a:ext cx="8839200" cy="88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D13E55-0BED-A261-A998-AAD317FB06C2}"/>
              </a:ext>
            </a:extLst>
          </p:cNvPr>
          <p:cNvSpPr txBox="1"/>
          <p:nvPr/>
        </p:nvSpPr>
        <p:spPr>
          <a:xfrm>
            <a:off x="304800" y="4000500"/>
            <a:ext cx="17678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Tool Development</a:t>
            </a:r>
          </a:p>
        </p:txBody>
      </p:sp>
    </p:spTree>
    <p:extLst>
      <p:ext uri="{BB962C8B-B14F-4D97-AF65-F5344CB8AC3E}">
        <p14:creationId xmlns:p14="http://schemas.microsoft.com/office/powerpoint/2010/main" val="171269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B40F-1294-2BB0-7B4C-2AAFD2D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81452"/>
            <a:ext cx="14554200" cy="184665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Tool Development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Foundations in the Literature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5088D-2E87-2625-BEE9-D4A8A9C4EEE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57200" y="2476500"/>
            <a:ext cx="17830800" cy="8042202"/>
          </a:xfrm>
        </p:spPr>
        <p:txBody>
          <a:bodyPr/>
          <a:lstStyle/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000" b="1" u="sng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Authentic Assessment Enhances Adaptability and Learning Agility</a:t>
            </a:r>
            <a:endParaRPr lang="en-US" sz="3000" u="sng" kern="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spcAft>
                <a:spcPts val="400"/>
              </a:spcAft>
              <a:buSzPts val="1000"/>
              <a:tabLst>
                <a:tab pos="457200" algn="l"/>
              </a:tabLst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Authentic tasks encourage students to </a:t>
            </a:r>
            <a:r>
              <a:rPr lang="en-US" b="1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 their strategies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in response to feedback and challenges, supporting adaptability and real-world problem-solving (Ashford-Rowe, Herrington &amp; Brown, 2013).</a:t>
            </a:r>
          </a:p>
          <a:p>
            <a:pPr marR="0" lvl="0">
              <a:spcAft>
                <a:spcPts val="400"/>
              </a:spcAft>
              <a:buSzPts val="1000"/>
              <a:tabLst>
                <a:tab pos="457200" algn="l"/>
              </a:tabLst>
            </a:pPr>
            <a:endParaRPr lang="en-US" kern="100" dirty="0">
              <a:solidFill>
                <a:schemeClr val="bg2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>
              <a:spcAft>
                <a:spcPts val="400"/>
              </a:spcAft>
              <a:buSzPts val="1000"/>
              <a:tabLst>
                <a:tab pos="457200" algn="l"/>
              </a:tabLs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perceive assessments as more meaningful and motivating when they are aligned with </a:t>
            </a:r>
            <a:r>
              <a:rPr lang="en-US" b="1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professional roles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supporting a growth mindset and reflective adaptability (</a:t>
            </a:r>
            <a:r>
              <a:rPr lang="en-US" kern="0" dirty="0" err="1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Ajjawi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 2019).</a:t>
            </a:r>
            <a:endParaRPr lang="en-US" sz="3000" b="1" i="0" dirty="0">
              <a:solidFill>
                <a:schemeClr val="bg2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000" b="1" i="0" u="sng" dirty="0">
              <a:solidFill>
                <a:schemeClr val="bg2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b="1" i="0" u="sng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Authentic Assessment Promotes Creativity and Real-World Problem Solving</a:t>
            </a:r>
            <a:endParaRPr lang="en-US" sz="3000" b="1" u="sng" kern="0" dirty="0">
              <a:solidFill>
                <a:schemeClr val="bg2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 in work-integrated learning (WIL) assessments fosters critical thinking by placing students in ambiguous, evolving contexts that mirror real work situations (</a:t>
            </a:r>
            <a:r>
              <a:rPr lang="en-US" kern="0" dirty="0" err="1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Ajjawi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2019).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kern="0" dirty="0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Well-designed authentic assessments stimulate students to generate original solutions and apply theoretical knowledge to complex, ill-defined problems (Ashford-Rowe Herrington &amp; Brown., 2013).</a:t>
            </a:r>
            <a:endParaRPr lang="en-US" sz="1800" kern="1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Ashford-Rowe, K., Herrington, J., &amp; Brown, C. (2013).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Establishing the critical elements that determine authentic assessment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&amp; Evaluation in Higher Education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39(2), 205–222.</a:t>
            </a:r>
            <a:endParaRPr lang="en-US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Ajjawi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R., Tai, J., Huu Nghia, T. L., Boud, D., Johnson, L., &amp; Patrick, C. J. (2019).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assessment with the needs of work-integrated learning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&amp; Evaluation in Higher Education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45(2), 304–316.</a:t>
            </a:r>
            <a:endParaRPr lang="en-US" sz="18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4BEC1-E84D-D241-242A-F7CD8CB72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" y="13698"/>
            <a:ext cx="798081" cy="24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3E94-8FEF-BC07-15BB-30E39488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452"/>
            <a:ext cx="17297400" cy="1846659"/>
          </a:xfrm>
        </p:spPr>
        <p:txBody>
          <a:bodyPr/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with Existing Constructs and Scales </a:t>
            </a:r>
            <a:br>
              <a:rPr lang="en-US" sz="6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6000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customized for our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F3AED-7575-CB9B-2124-0D21232CE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35888"/>
            <a:ext cx="7620000" cy="6858000"/>
          </a:xfrm>
        </p:spPr>
        <p:txBody>
          <a:bodyPr/>
          <a:lstStyle/>
          <a:p>
            <a:endParaRPr lang="en-US" b="1" dirty="0"/>
          </a:p>
          <a:p>
            <a:pPr marL="514350" indent="-514350">
              <a:buAutoNum type="arabicPeriod"/>
            </a:pPr>
            <a:r>
              <a:rPr lang="en-US" b="1" u="sng" dirty="0"/>
              <a:t>Adaptation</a:t>
            </a:r>
          </a:p>
          <a:p>
            <a:endParaRPr lang="en-US" b="1" dirty="0"/>
          </a:p>
          <a:p>
            <a:r>
              <a:rPr lang="en-US" b="1" dirty="0"/>
              <a:t>Context:</a:t>
            </a:r>
            <a:r>
              <a:rPr lang="en-US" dirty="0"/>
              <a:t> Designed for high school/university students</a:t>
            </a:r>
          </a:p>
          <a:p>
            <a:endParaRPr lang="en-US" dirty="0"/>
          </a:p>
          <a:p>
            <a:r>
              <a:rPr lang="en-US" b="1" dirty="0"/>
              <a:t>Focus</a:t>
            </a:r>
            <a:r>
              <a:rPr lang="en-US" dirty="0"/>
              <a:t>: Cognitive, emotional, and behavioral adaptability</a:t>
            </a:r>
          </a:p>
          <a:p>
            <a:endParaRPr lang="en-US" i="1" dirty="0"/>
          </a:p>
          <a:p>
            <a:r>
              <a:rPr lang="en-US" sz="2200" dirty="0"/>
              <a:t>Martin, A. J., et al. (2012). </a:t>
            </a:r>
            <a:r>
              <a:rPr lang="en-US" sz="2200" i="1" dirty="0"/>
              <a:t>Adaptability: Conceptual and empirical perspectives on responses to change, novelty and uncertainty</a:t>
            </a:r>
            <a:r>
              <a:rPr lang="en-US" sz="2200" dirty="0"/>
              <a:t>. Australian Journal of Guidance and Counselling, 22(1), 58–81.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E5E4E-E48B-B249-BB84-7C4D1187EE3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525000" y="2705100"/>
            <a:ext cx="7162800" cy="6858000"/>
          </a:xfrm>
        </p:spPr>
        <p:txBody>
          <a:bodyPr/>
          <a:lstStyle/>
          <a:p>
            <a:r>
              <a:rPr lang="en-US" b="1" dirty="0"/>
              <a:t>2. </a:t>
            </a:r>
            <a:r>
              <a:rPr lang="en-US" b="1" u="sng" dirty="0"/>
              <a:t>Balancing Individual Accountability with Teamwork</a:t>
            </a:r>
          </a:p>
          <a:p>
            <a:endParaRPr lang="en-US" b="1" dirty="0"/>
          </a:p>
          <a:p>
            <a:r>
              <a:rPr lang="en-US" b="1" dirty="0"/>
              <a:t>Comprehensive Assessment of Team Member Effectiveness (CATME)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Developed by:</a:t>
            </a:r>
            <a:r>
              <a:rPr lang="en-US" dirty="0"/>
              <a:t> Purdue University researchers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Focus:</a:t>
            </a:r>
            <a:r>
              <a:rPr lang="en-US" dirty="0"/>
              <a:t> Team contribution, interaction, keeping commitments, and expectations of quality</a:t>
            </a:r>
          </a:p>
          <a:p>
            <a:endParaRPr lang="en-US" dirty="0"/>
          </a:p>
          <a:p>
            <a:r>
              <a:rPr lang="en-US" sz="2400" dirty="0"/>
              <a:t>https://info.catme.org/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2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DDC0-9DD3-B3E3-CB55-5692504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1452"/>
            <a:ext cx="14935199" cy="1846659"/>
          </a:xfrm>
        </p:spPr>
        <p:txBody>
          <a:bodyPr/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with Existing Constructs and Scales – </a:t>
            </a:r>
            <a:r>
              <a:rPr lang="en-US" sz="6000" i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customized for our projects</a:t>
            </a:r>
            <a:endParaRPr lang="en-U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3836F-E84B-0C78-8E94-49D01BCA0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799" y="3086100"/>
            <a:ext cx="14935199" cy="5791200"/>
          </a:xfrm>
        </p:spPr>
        <p:txBody>
          <a:bodyPr/>
          <a:lstStyle/>
          <a:p>
            <a:r>
              <a:rPr lang="en-US" b="1" dirty="0"/>
              <a:t>3. </a:t>
            </a:r>
            <a:r>
              <a:rPr lang="en-US" b="1" u="sng" dirty="0"/>
              <a:t>Creativity in Problem Solving</a:t>
            </a:r>
          </a:p>
          <a:p>
            <a:endParaRPr lang="en-US" b="1" u="sng" dirty="0"/>
          </a:p>
          <a:p>
            <a:r>
              <a:rPr lang="en-US" b="1" dirty="0"/>
              <a:t>Focus:</a:t>
            </a:r>
            <a:r>
              <a:rPr lang="en-US" dirty="0"/>
              <a:t> Identifies individuals' preferred styles in the CPS process:</a:t>
            </a:r>
          </a:p>
          <a:p>
            <a:r>
              <a:rPr lang="en-US" b="1" dirty="0"/>
              <a:t>Context:</a:t>
            </a:r>
            <a:r>
              <a:rPr lang="en-US" dirty="0"/>
              <a:t> Used in organizational and educational settings</a:t>
            </a:r>
          </a:p>
          <a:p>
            <a:endParaRPr lang="en-US" dirty="0"/>
          </a:p>
          <a:p>
            <a:r>
              <a:rPr lang="en-US" sz="2800" dirty="0" err="1"/>
              <a:t>Basadur</a:t>
            </a:r>
            <a:r>
              <a:rPr lang="en-US" sz="2800" dirty="0"/>
              <a:t>, M., Graen, G. B., &amp; Green, S. G. (1982). </a:t>
            </a:r>
            <a:r>
              <a:rPr lang="en-US" sz="2800" i="1" dirty="0"/>
              <a:t>Training in creative problem solving: Effects on ideation and problem finding in an applied research organization.</a:t>
            </a:r>
            <a:r>
              <a:rPr lang="en-US" sz="2800" dirty="0"/>
              <a:t> Organizational Behavior and Human Performance, 30(1), 41–70.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29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F6F9-57CD-A9F0-E83F-5BFA14579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6EB67E-1081-52BB-888B-B53B94BEC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848100"/>
            <a:ext cx="16078200" cy="276998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 Questions – Pilot Study</a:t>
            </a:r>
            <a:br>
              <a:rPr lang="en-US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N=41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EAFFE-04F4-89FA-ED6F-738168BD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200" cy="24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76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F6B68-4E78-618D-125F-D09825FF0DD6}"/>
              </a:ext>
            </a:extLst>
          </p:cNvPr>
          <p:cNvSpPr txBox="1"/>
          <p:nvPr/>
        </p:nvSpPr>
        <p:spPr>
          <a:xfrm>
            <a:off x="6400800" y="266700"/>
            <a:ext cx="5029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1. </a:t>
            </a:r>
            <a:r>
              <a:rPr lang="en-US" sz="5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2E3E4-A93C-FFFD-D294-B2FBB04FBFB3}"/>
              </a:ext>
            </a:extLst>
          </p:cNvPr>
          <p:cNvSpPr txBox="1"/>
          <p:nvPr/>
        </p:nvSpPr>
        <p:spPr>
          <a:xfrm>
            <a:off x="914400" y="1181100"/>
            <a:ext cx="1645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Please rate the extent to which you disagree or agree with the following statements about your experience dealing with challenges related to this project.</a:t>
            </a:r>
            <a:endParaRPr lang="en-US" sz="33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FF2B-E086-EC4E-0DCB-2B80B1942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41722"/>
            <a:ext cx="14097000" cy="76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6DD19-17E1-5374-CC1C-485EC1BB7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BF616-2FD6-34DA-BCDA-359A700327C1}"/>
              </a:ext>
            </a:extLst>
          </p:cNvPr>
          <p:cNvSpPr txBox="1"/>
          <p:nvPr/>
        </p:nvSpPr>
        <p:spPr>
          <a:xfrm>
            <a:off x="896471" y="218266"/>
            <a:ext cx="1706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Balancing Individual Accountability with Teamwork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AFA00-1D33-B85A-18BC-5000345481E6}"/>
              </a:ext>
            </a:extLst>
          </p:cNvPr>
          <p:cNvSpPr txBox="1"/>
          <p:nvPr/>
        </p:nvSpPr>
        <p:spPr>
          <a:xfrm>
            <a:off x="914400" y="1181100"/>
            <a:ext cx="1645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Please rate the extent to which you disagree or agree with the following statements about teamwork on this project.</a:t>
            </a:r>
            <a:endParaRPr lang="en-US" sz="33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EAD5C-6CC4-AD34-8FFB-FA5682BC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08" y="2466801"/>
            <a:ext cx="13392583" cy="7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5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505B-50B7-8A0E-9439-DD8877445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149790-F950-B2DA-C269-995AE892AD76}"/>
              </a:ext>
            </a:extLst>
          </p:cNvPr>
          <p:cNvSpPr txBox="1"/>
          <p:nvPr/>
        </p:nvSpPr>
        <p:spPr>
          <a:xfrm>
            <a:off x="896471" y="218266"/>
            <a:ext cx="1706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 Creativity in Problem Solving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2AA6E-70C8-3170-B3DD-0F6D93FE8AD6}"/>
              </a:ext>
            </a:extLst>
          </p:cNvPr>
          <p:cNvSpPr txBox="1"/>
          <p:nvPr/>
        </p:nvSpPr>
        <p:spPr>
          <a:xfrm>
            <a:off x="914400" y="1181100"/>
            <a:ext cx="1645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Please rate the extent to which you disagree or agree with the following statements related to problem solving and creativity.</a:t>
            </a:r>
            <a:endParaRPr lang="en-US" sz="33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9D470-A875-C1C2-207B-C2A98F0A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670708"/>
            <a:ext cx="13258800" cy="73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9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17229-756D-B451-D177-21BED6AD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19500"/>
            <a:ext cx="10308156" cy="4526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3474F-0FB4-59B2-9C8C-4C2311F45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799" y="3619500"/>
            <a:ext cx="5715001" cy="45267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B3654-B37F-CA68-5E46-E4E64464D240}"/>
              </a:ext>
            </a:extLst>
          </p:cNvPr>
          <p:cNvSpPr txBox="1"/>
          <p:nvPr/>
        </p:nvSpPr>
        <p:spPr>
          <a:xfrm>
            <a:off x="609600" y="1080795"/>
            <a:ext cx="15392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sz="5000" b="1" i="0" dirty="0">
                <a:solidFill>
                  <a:srgbClr val="32313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which areas did this project help you improve? </a:t>
            </a:r>
            <a:r>
              <a:rPr lang="en-US" sz="4400" b="1" i="1" dirty="0">
                <a:solidFill>
                  <a:srgbClr val="32313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(You can select more than one response)</a:t>
            </a:r>
            <a:endParaRPr lang="en-US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90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353FEC-8209-5988-8EFD-8E0EF34E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48100"/>
            <a:ext cx="15697200" cy="2000548"/>
          </a:xfrm>
        </p:spPr>
        <p:txBody>
          <a:bodyPr/>
          <a:lstStyle/>
          <a:p>
            <a:pPr algn="ctr"/>
            <a:r>
              <a:rPr lang="en-US" sz="6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Qualitative responses – Pilot Study</a:t>
            </a:r>
          </a:p>
        </p:txBody>
      </p:sp>
    </p:spTree>
    <p:extLst>
      <p:ext uri="{BB962C8B-B14F-4D97-AF65-F5344CB8AC3E}">
        <p14:creationId xmlns:p14="http://schemas.microsoft.com/office/powerpoint/2010/main" val="418438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29071-3241-0095-4D5A-BB7E4F0C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48" y="1923765"/>
            <a:ext cx="3151138" cy="4724400"/>
          </a:xfrm>
          <a:prstGeom prst="rect">
            <a:avLst/>
          </a:prstGeom>
        </p:spPr>
      </p:pic>
      <p:pic>
        <p:nvPicPr>
          <p:cNvPr id="6" name="Picture 5" descr="A person with brown hair wearing a black jacket&#10;&#10;AI-generated content may be incorrect.">
            <a:extLst>
              <a:ext uri="{FF2B5EF4-FFF2-40B4-BE49-F238E27FC236}">
                <a16:creationId xmlns:a16="http://schemas.microsoft.com/office/drawing/2014/main" id="{A7B5A12F-7ACE-F76A-9AC3-4C0F046B0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33" y="1913527"/>
            <a:ext cx="3149600" cy="472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0200B5-8E62-B9FD-1050-1B27783AB973}"/>
              </a:ext>
            </a:extLst>
          </p:cNvPr>
          <p:cNvSpPr txBox="1"/>
          <p:nvPr/>
        </p:nvSpPr>
        <p:spPr>
          <a:xfrm>
            <a:off x="7362102" y="6799262"/>
            <a:ext cx="35637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b="0" i="0" dirty="0">
                <a:solidFill>
                  <a:schemeClr val="bg2">
                    <a:lumMod val="25000"/>
                  </a:schemeClr>
                </a:solidFill>
                <a:effectLst/>
                <a:latin typeface="FranklinGothicFSBook"/>
              </a:rPr>
              <a:t>Luis Lopez-Preciado, PhD</a:t>
            </a:r>
          </a:p>
          <a:p>
            <a:pPr algn="l"/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GothicFSBook"/>
              </a:rPr>
              <a:t>Assistant Professor</a:t>
            </a:r>
            <a:endParaRPr lang="en-US" sz="2600" b="0" i="0" dirty="0">
              <a:solidFill>
                <a:schemeClr val="bg2">
                  <a:lumMod val="25000"/>
                </a:schemeClr>
              </a:solidFill>
              <a:effectLst/>
              <a:latin typeface="FranklinGothicFSBook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D5BBED-8033-361C-A03A-50C93A38A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980" y="1923765"/>
            <a:ext cx="3151137" cy="4724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58638F-8E81-EC38-77EC-0F485CF551F2}"/>
              </a:ext>
            </a:extLst>
          </p:cNvPr>
          <p:cNvSpPr txBox="1"/>
          <p:nvPr/>
        </p:nvSpPr>
        <p:spPr>
          <a:xfrm>
            <a:off x="3946205" y="6799262"/>
            <a:ext cx="32544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Bonnie Kennedy, DBA</a:t>
            </a:r>
          </a:p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Assistant Professor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270C6-290F-DF41-C6FF-233BFFF3E80A}"/>
              </a:ext>
            </a:extLst>
          </p:cNvPr>
          <p:cNvSpPr txBox="1"/>
          <p:nvPr/>
        </p:nvSpPr>
        <p:spPr>
          <a:xfrm>
            <a:off x="346575" y="6801939"/>
            <a:ext cx="30652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Jennifer Bonoff, PhD</a:t>
            </a:r>
          </a:p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Associate Professor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4F4BD-611F-7CBA-C97A-4A0E01990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5017" y="1923765"/>
            <a:ext cx="3341360" cy="4677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2B821E-E57D-AFE8-AB93-25CEB8EDEC7D}"/>
              </a:ext>
            </a:extLst>
          </p:cNvPr>
          <p:cNvSpPr txBox="1"/>
          <p:nvPr/>
        </p:nvSpPr>
        <p:spPr>
          <a:xfrm>
            <a:off x="11524543" y="6799262"/>
            <a:ext cx="234230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Sam Sacco</a:t>
            </a:r>
          </a:p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Senior Lecturer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D9B639-AF01-F5BD-C664-D4C99738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3069" y="1892459"/>
            <a:ext cx="3151137" cy="4726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DA42CF-F5C9-3198-9347-8BE045F00EEC}"/>
              </a:ext>
            </a:extLst>
          </p:cNvPr>
          <p:cNvSpPr txBox="1"/>
          <p:nvPr/>
        </p:nvSpPr>
        <p:spPr>
          <a:xfrm>
            <a:off x="14643069" y="6878480"/>
            <a:ext cx="31511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Melissa Varao, PhD</a:t>
            </a:r>
          </a:p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Franklin Gothic Book" panose="020B0503020102020204" pitchFamily="34" charset="0"/>
              </a:rPr>
              <a:t>Associate Professor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89C103-46C6-D38F-1342-FA844E0229CF}"/>
              </a:ext>
            </a:extLst>
          </p:cNvPr>
          <p:cNvSpPr txBox="1"/>
          <p:nvPr/>
        </p:nvSpPr>
        <p:spPr>
          <a:xfrm>
            <a:off x="533400" y="342900"/>
            <a:ext cx="1714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Meet the Team</a:t>
            </a:r>
          </a:p>
        </p:txBody>
      </p:sp>
    </p:spTree>
    <p:extLst>
      <p:ext uri="{BB962C8B-B14F-4D97-AF65-F5344CB8AC3E}">
        <p14:creationId xmlns:p14="http://schemas.microsoft.com/office/powerpoint/2010/main" val="3610297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3E5A-AFEA-C6BB-3D49-E1D4DB09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52"/>
            <a:ext cx="17449800" cy="2462213"/>
          </a:xfrm>
        </p:spPr>
        <p:txBody>
          <a:bodyPr/>
          <a:lstStyle/>
          <a:p>
            <a:r>
              <a:rPr lang="en-US" sz="3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Response 1: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provide an example where you successfully adapted to a change or challenge working on this project? What was the outcome?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N=30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A17E4-8955-D457-FE57-82DA42524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95809"/>
            <a:ext cx="15011400" cy="79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98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B08F9-FB94-978F-BA33-8FD6EBC1B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D354-D505-C8E9-F151-438E9AC7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52"/>
            <a:ext cx="17449800" cy="1692771"/>
          </a:xfrm>
        </p:spPr>
        <p:txBody>
          <a:bodyPr/>
          <a:lstStyle/>
          <a:p>
            <a:r>
              <a:rPr lang="en-US" sz="3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Response 2: 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has this project influenced your own perception of how you can contribute to a team?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N=30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DA919-B95F-CE15-2E09-9249B2A70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38300"/>
            <a:ext cx="14554200" cy="81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60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2B2D0-7A19-3AD4-9B9A-42C312319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543F-C7C2-070E-9CD1-22DFA482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52"/>
            <a:ext cx="17449800" cy="1846659"/>
          </a:xfrm>
        </p:spPr>
        <p:txBody>
          <a:bodyPr/>
          <a:lstStyle/>
          <a:p>
            <a:r>
              <a:rPr lang="en-US" sz="3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Response 3: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has this project provided you with opportunities to be creative and solve problems?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30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87163-8420-A13B-C0E6-91C17821E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737360"/>
            <a:ext cx="14249400" cy="85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0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AFEF5-41BC-DB7F-F5BC-0246B0888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2F958-253A-9FAA-BC2A-D5C59896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52"/>
            <a:ext cx="17449800" cy="1846659"/>
          </a:xfrm>
        </p:spPr>
        <p:txBody>
          <a:bodyPr/>
          <a:lstStyle/>
          <a:p>
            <a:r>
              <a:rPr lang="en-US" sz="3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Response 4: 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what areas do you feel you excelled in this project?</a:t>
            </a:r>
            <a:r>
              <a:rPr lang="en-US" sz="4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N=31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B5330-F104-AA51-07DC-1B27EB21488B}"/>
              </a:ext>
            </a:extLst>
          </p:cNvPr>
          <p:cNvSpPr txBox="1"/>
          <p:nvPr/>
        </p:nvSpPr>
        <p:spPr>
          <a:xfrm>
            <a:off x="990600" y="1638301"/>
            <a:ext cx="1440180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Common Themes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en-US" sz="3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and teamwork</a:t>
            </a:r>
          </a:p>
          <a:p>
            <a:pPr lvl="6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often mentioned clear communication, collaboration, and working well with team members.</a:t>
            </a:r>
          </a:p>
          <a:p>
            <a:pPr lvl="6"/>
            <a:endParaRPr lang="en-US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and initiative</a:t>
            </a:r>
            <a:br>
              <a:rPr lang="en-U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Several students described taking on leadership roles, organizing meetings, and guiding group efforts.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 and time management</a:t>
            </a:r>
            <a:br>
              <a:rPr lang="en-US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noted that staying organized and managing their time well helped them stay on track.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Notable Mentions:</a:t>
            </a:r>
            <a:endParaRPr lang="en-US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skills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abilities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Contributing ideas and being dependable</a:t>
            </a:r>
          </a:p>
        </p:txBody>
      </p:sp>
    </p:spTree>
    <p:extLst>
      <p:ext uri="{BB962C8B-B14F-4D97-AF65-F5344CB8AC3E}">
        <p14:creationId xmlns:p14="http://schemas.microsoft.com/office/powerpoint/2010/main" val="1577392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7458F-229B-6B13-2E14-A059ADF7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D5C0-B97F-21E1-2D23-550CB951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52"/>
            <a:ext cx="17449800" cy="1846659"/>
          </a:xfrm>
        </p:spPr>
        <p:txBody>
          <a:bodyPr/>
          <a:lstStyle/>
          <a:p>
            <a:r>
              <a:rPr lang="en-US" sz="3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Response 5: </a:t>
            </a:r>
            <a:r>
              <a:rPr lang="en-US" sz="4000" b="1" kern="1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what areas do you feel you need more growth and improvement after completing this project? 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N=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br>
              <a:rPr lang="en-US" sz="40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B9FB9-158A-D065-C10F-62130A0672C3}"/>
              </a:ext>
            </a:extLst>
          </p:cNvPr>
          <p:cNvSpPr txBox="1"/>
          <p:nvPr/>
        </p:nvSpPr>
        <p:spPr>
          <a:xfrm>
            <a:off x="1219200" y="1714501"/>
            <a:ext cx="162306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Common Themes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management</a:t>
            </a:r>
            <a:b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students admitted to procrastinating or needing to better manage deadlines.</a:t>
            </a:r>
          </a:p>
          <a:p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speaking and presentation</a:t>
            </a:r>
            <a:b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noted nervousness or lack of confidence in presenting their work to others.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challenges</a:t>
            </a:r>
          </a:p>
          <a:p>
            <a:pPr lvl="2"/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few responses highlighted difficulties in clearly expressing ideas </a:t>
            </a:r>
          </a:p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coordinating with team members.</a:t>
            </a:r>
          </a:p>
          <a:p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Observations:</a:t>
            </a:r>
            <a:endParaRPr lang="en-US" sz="3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 resolution in teams</a:t>
            </a:r>
          </a:p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Delegation and not taking on too much</a:t>
            </a:r>
          </a:p>
          <a:p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Adapting to group dynamics</a:t>
            </a:r>
          </a:p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11071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B735-4009-24EC-0D5F-F538CAB1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1452"/>
            <a:ext cx="13153035" cy="1092200"/>
          </a:xfrm>
        </p:spPr>
        <p:txBody>
          <a:bodyPr wrap="square">
            <a:norm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E0302D-C523-7883-1E26-8A556C50F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8077200" cy="55399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Refine instrument/validity tests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Roll out to other business courses, next academic year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Collaborate with non-business programs at Salve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Other suggestions?</a:t>
            </a:r>
          </a:p>
        </p:txBody>
      </p:sp>
      <p:pic>
        <p:nvPicPr>
          <p:cNvPr id="5" name="Picture 4" descr="White stairs with a blue arrow drawn in the middle pointing upwards">
            <a:extLst>
              <a:ext uri="{FF2B5EF4-FFF2-40B4-BE49-F238E27FC236}">
                <a16:creationId xmlns:a16="http://schemas.microsoft.com/office/drawing/2014/main" id="{F5DD6E00-2C86-AB5A-3120-7EA50DE0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05" r="-1" b="3949"/>
          <a:stretch/>
        </p:blipFill>
        <p:spPr>
          <a:xfrm>
            <a:off x="9418320" y="2366010"/>
            <a:ext cx="7955280" cy="6789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367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94115" cy="10285095"/>
            <a:chOff x="0" y="0"/>
            <a:chExt cx="8794115" cy="10285095"/>
          </a:xfrm>
        </p:grpSpPr>
        <p:sp>
          <p:nvSpPr>
            <p:cNvPr id="3" name="object 3"/>
            <p:cNvSpPr/>
            <p:nvPr/>
          </p:nvSpPr>
          <p:spPr>
            <a:xfrm>
              <a:off x="5048578" y="0"/>
              <a:ext cx="3745229" cy="10285095"/>
            </a:xfrm>
            <a:custGeom>
              <a:avLst/>
              <a:gdLst/>
              <a:ahLst/>
              <a:cxnLst/>
              <a:rect l="l" t="t" r="r" b="b"/>
              <a:pathLst>
                <a:path w="3745229" h="10285095">
                  <a:moveTo>
                    <a:pt x="3745182" y="10284621"/>
                  </a:moveTo>
                  <a:lnTo>
                    <a:pt x="0" y="10284621"/>
                  </a:lnTo>
                  <a:lnTo>
                    <a:pt x="0" y="0"/>
                  </a:lnTo>
                  <a:lnTo>
                    <a:pt x="3745182" y="0"/>
                  </a:lnTo>
                  <a:lnTo>
                    <a:pt x="3745182" y="10284621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409" y="1028700"/>
              <a:ext cx="6877049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82650" cy="2606040"/>
            </a:xfrm>
            <a:custGeom>
              <a:avLst/>
              <a:gdLst/>
              <a:ahLst/>
              <a:cxnLst/>
              <a:rect l="l" t="t" r="r" b="b"/>
              <a:pathLst>
                <a:path w="882650" h="2606040">
                  <a:moveTo>
                    <a:pt x="882409" y="2605864"/>
                  </a:moveTo>
                  <a:lnTo>
                    <a:pt x="0" y="2605864"/>
                  </a:lnTo>
                  <a:lnTo>
                    <a:pt x="0" y="0"/>
                  </a:lnTo>
                  <a:lnTo>
                    <a:pt x="882409" y="0"/>
                  </a:lnTo>
                  <a:lnTo>
                    <a:pt x="882409" y="2605864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90" dirty="0"/>
              <a:t>Thank</a:t>
            </a:r>
            <a:r>
              <a:rPr spc="425" dirty="0"/>
              <a:t> </a:t>
            </a:r>
            <a:r>
              <a:rPr spc="484" dirty="0"/>
              <a:t>You!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8702" y="682473"/>
            <a:ext cx="338554" cy="147891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60" dirty="0">
                <a:solidFill>
                  <a:srgbClr val="FFFFFF"/>
                </a:solidFill>
                <a:latin typeface="Tahoma"/>
                <a:cs typeface="Tahoma"/>
              </a:rPr>
              <a:t>SECTION</a:t>
            </a:r>
            <a:r>
              <a:rPr sz="22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lang="en-US" sz="2200" spc="-25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4000" y="2166414"/>
            <a:ext cx="8773160" cy="5852160"/>
          </a:xfrm>
          <a:prstGeom prst="rect">
            <a:avLst/>
          </a:prstGeom>
          <a:solidFill>
            <a:srgbClr val="DAD5CF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708025" marR="701040" algn="ctr">
              <a:lnSpc>
                <a:spcPct val="116100"/>
              </a:lnSpc>
            </a:pPr>
            <a:r>
              <a:rPr sz="2800" spc="-200" dirty="0">
                <a:latin typeface="Tahoma"/>
                <a:cs typeface="Tahoma"/>
              </a:rPr>
              <a:t>In</a:t>
            </a:r>
            <a:r>
              <a:rPr sz="2800" spc="-29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conclusion,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despite</a:t>
            </a:r>
            <a:r>
              <a:rPr sz="2800" spc="-29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the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challenges</a:t>
            </a:r>
            <a:r>
              <a:rPr sz="2800" spc="-29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associated </a:t>
            </a:r>
            <a:r>
              <a:rPr sz="2800" spc="-30" dirty="0">
                <a:latin typeface="Tahoma"/>
                <a:cs typeface="Tahoma"/>
              </a:rPr>
              <a:t>with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60" dirty="0">
                <a:latin typeface="Tahoma"/>
                <a:cs typeface="Tahoma"/>
              </a:rPr>
              <a:t>its</a:t>
            </a:r>
            <a:r>
              <a:rPr sz="2800" spc="-280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implementation,</a:t>
            </a:r>
            <a:r>
              <a:rPr sz="2800" spc="-28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the</a:t>
            </a:r>
            <a:r>
              <a:rPr sz="2800" spc="-28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potential</a:t>
            </a:r>
            <a:r>
              <a:rPr sz="2800" spc="-28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benefits </a:t>
            </a:r>
            <a:r>
              <a:rPr sz="2800" spc="-25" dirty="0">
                <a:latin typeface="Tahoma"/>
                <a:cs typeface="Tahoma"/>
              </a:rPr>
              <a:t>justify</a:t>
            </a:r>
            <a:r>
              <a:rPr sz="2800" spc="-24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efforts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to</a:t>
            </a:r>
            <a:r>
              <a:rPr sz="2800" spc="-24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integrate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student</a:t>
            </a:r>
            <a:r>
              <a:rPr sz="2800" spc="-24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perspectives </a:t>
            </a:r>
            <a:r>
              <a:rPr sz="2800" dirty="0">
                <a:latin typeface="Tahoma"/>
                <a:cs typeface="Tahoma"/>
              </a:rPr>
              <a:t>into</a:t>
            </a:r>
            <a:r>
              <a:rPr sz="2800" spc="-21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assessment</a:t>
            </a:r>
            <a:r>
              <a:rPr sz="2800" spc="-21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practices.</a:t>
            </a:r>
            <a:r>
              <a:rPr sz="2800" spc="-215" dirty="0">
                <a:latin typeface="Tahoma"/>
                <a:cs typeface="Tahoma"/>
              </a:rPr>
              <a:t> </a:t>
            </a:r>
            <a:r>
              <a:rPr sz="2800" spc="-30" dirty="0">
                <a:latin typeface="Tahoma"/>
                <a:cs typeface="Tahoma"/>
              </a:rPr>
              <a:t>By</a:t>
            </a:r>
            <a:r>
              <a:rPr sz="2800" spc="-210" dirty="0">
                <a:latin typeface="Tahoma"/>
                <a:cs typeface="Tahoma"/>
              </a:rPr>
              <a:t> </a:t>
            </a:r>
            <a:r>
              <a:rPr sz="2800" spc="-60" dirty="0">
                <a:latin typeface="Tahoma"/>
                <a:cs typeface="Tahoma"/>
              </a:rPr>
              <a:t>valuing</a:t>
            </a:r>
            <a:r>
              <a:rPr sz="2800" spc="-215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and </a:t>
            </a:r>
            <a:r>
              <a:rPr sz="2800" spc="-10" dirty="0">
                <a:latin typeface="Tahoma"/>
                <a:cs typeface="Tahoma"/>
              </a:rPr>
              <a:t>incorporating</a:t>
            </a:r>
            <a:r>
              <a:rPr sz="2800" spc="-29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student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-20" dirty="0">
                <a:latin typeface="Tahoma"/>
                <a:cs typeface="Tahoma"/>
              </a:rPr>
              <a:t>voice,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educators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and </a:t>
            </a:r>
            <a:r>
              <a:rPr sz="2800" dirty="0">
                <a:latin typeface="Tahoma"/>
                <a:cs typeface="Tahoma"/>
              </a:rPr>
              <a:t>institutions</a:t>
            </a:r>
            <a:r>
              <a:rPr sz="2800" spc="-250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can</a:t>
            </a:r>
            <a:r>
              <a:rPr sz="2800" spc="-250" dirty="0">
                <a:latin typeface="Tahoma"/>
                <a:cs typeface="Tahoma"/>
              </a:rPr>
              <a:t> </a:t>
            </a:r>
            <a:r>
              <a:rPr sz="2800" spc="-25" dirty="0">
                <a:latin typeface="Tahoma"/>
                <a:cs typeface="Tahoma"/>
              </a:rPr>
              <a:t>enhance</a:t>
            </a:r>
            <a:r>
              <a:rPr sz="2800" spc="-25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the</a:t>
            </a:r>
            <a:r>
              <a:rPr sz="2800" spc="-245" dirty="0">
                <a:latin typeface="Tahoma"/>
                <a:cs typeface="Tahoma"/>
              </a:rPr>
              <a:t> </a:t>
            </a:r>
            <a:r>
              <a:rPr sz="2800" spc="-50" dirty="0">
                <a:latin typeface="Tahoma"/>
                <a:cs typeface="Tahoma"/>
              </a:rPr>
              <a:t>quality,</a:t>
            </a:r>
            <a:r>
              <a:rPr sz="2800" spc="-250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relevance, </a:t>
            </a:r>
            <a:r>
              <a:rPr sz="2800" spc="-65" dirty="0">
                <a:latin typeface="Tahoma"/>
                <a:cs typeface="Tahoma"/>
              </a:rPr>
              <a:t>and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inclusivity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of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assessments,</a:t>
            </a:r>
            <a:r>
              <a:rPr sz="2800" spc="-23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ultimately </a:t>
            </a:r>
            <a:r>
              <a:rPr sz="2800" spc="-25" dirty="0">
                <a:latin typeface="Tahoma"/>
                <a:cs typeface="Tahoma"/>
              </a:rPr>
              <a:t>supporting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dirty="0">
                <a:latin typeface="Tahoma"/>
                <a:cs typeface="Tahoma"/>
              </a:rPr>
              <a:t>student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60" dirty="0">
                <a:latin typeface="Tahoma"/>
                <a:cs typeface="Tahoma"/>
              </a:rPr>
              <a:t>success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-65" dirty="0">
                <a:latin typeface="Tahoma"/>
                <a:cs typeface="Tahoma"/>
              </a:rPr>
              <a:t>and</a:t>
            </a:r>
            <a:r>
              <a:rPr sz="2800" spc="-285" dirty="0">
                <a:latin typeface="Tahoma"/>
                <a:cs typeface="Tahoma"/>
              </a:rPr>
              <a:t> </a:t>
            </a:r>
            <a:r>
              <a:rPr sz="2800" spc="-10" dirty="0">
                <a:latin typeface="Tahoma"/>
                <a:cs typeface="Tahoma"/>
              </a:rPr>
              <a:t>holistic development.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52266" y="8599518"/>
            <a:ext cx="499872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685" dirty="0">
                <a:solidFill>
                  <a:srgbClr val="A79D94"/>
                </a:solidFill>
                <a:latin typeface="Calibri"/>
                <a:cs typeface="Calibri"/>
              </a:rPr>
              <a:t>Questions?</a:t>
            </a:r>
            <a:endParaRPr sz="7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44893" y="0"/>
            <a:ext cx="6943725" cy="9256395"/>
            <a:chOff x="11344893" y="0"/>
            <a:chExt cx="6943725" cy="9256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4893" y="1214410"/>
              <a:ext cx="6057900" cy="804193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405590" y="0"/>
              <a:ext cx="882650" cy="2430145"/>
            </a:xfrm>
            <a:custGeom>
              <a:avLst/>
              <a:gdLst/>
              <a:ahLst/>
              <a:cxnLst/>
              <a:rect l="l" t="t" r="r" b="b"/>
              <a:pathLst>
                <a:path w="882650" h="2430145">
                  <a:moveTo>
                    <a:pt x="882409" y="2430071"/>
                  </a:moveTo>
                  <a:lnTo>
                    <a:pt x="0" y="2430071"/>
                  </a:lnTo>
                  <a:lnTo>
                    <a:pt x="0" y="0"/>
                  </a:lnTo>
                  <a:lnTo>
                    <a:pt x="882409" y="0"/>
                  </a:lnTo>
                  <a:lnTo>
                    <a:pt x="882409" y="2430071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54907" y="1353194"/>
            <a:ext cx="6301740" cy="127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200" spc="610" dirty="0">
                <a:solidFill>
                  <a:srgbClr val="A79D94"/>
                </a:solidFill>
                <a:latin typeface="Calibri"/>
                <a:cs typeface="Calibri"/>
              </a:rPr>
              <a:t>Introduction</a:t>
            </a:r>
            <a:endParaRPr sz="82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81252"/>
              </p:ext>
            </p:extLst>
          </p:nvPr>
        </p:nvGraphicFramePr>
        <p:xfrm>
          <a:off x="1167607" y="2765123"/>
          <a:ext cx="9892030" cy="70771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92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6960"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2235"/>
                        </a:spcBef>
                      </a:pPr>
                      <a:r>
                        <a:rPr sz="2500" dirty="0">
                          <a:latin typeface="Tahoma"/>
                          <a:cs typeface="Tahoma"/>
                        </a:rPr>
                        <a:t>Evolving</a:t>
                      </a:r>
                      <a:r>
                        <a:rPr sz="2500" spc="-24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10" dirty="0">
                          <a:latin typeface="Tahoma"/>
                          <a:cs typeface="Tahoma"/>
                        </a:rPr>
                        <a:t>Pedagogy</a:t>
                      </a:r>
                      <a:endParaRPr sz="2500" dirty="0">
                        <a:latin typeface="Tahoma"/>
                        <a:cs typeface="Tahoma"/>
                      </a:endParaRPr>
                    </a:p>
                    <a:p>
                      <a:pPr marL="420370" marR="1193800">
                        <a:lnSpc>
                          <a:spcPct val="116500"/>
                        </a:lnSpc>
                        <a:spcBef>
                          <a:spcPts val="1120"/>
                        </a:spcBef>
                      </a:pPr>
                      <a:r>
                        <a:rPr sz="2200" i="1" spc="-195" dirty="0">
                          <a:latin typeface="Lucida Sans"/>
                          <a:cs typeface="Lucida Sans"/>
                        </a:rPr>
                        <a:t>Higher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30" dirty="0">
                          <a:latin typeface="Lucida Sans"/>
                          <a:cs typeface="Lucida Sans"/>
                        </a:rPr>
                        <a:t>Education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institutions</a:t>
                      </a:r>
                      <a:r>
                        <a:rPr sz="2200" i="1" spc="-229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85" dirty="0">
                          <a:latin typeface="Lucida Sans"/>
                          <a:cs typeface="Lucida Sans"/>
                        </a:rPr>
                        <a:t>are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2200" i="1" spc="-130" dirty="0">
                          <a:latin typeface="Lucida Sans"/>
                          <a:cs typeface="Lucida Sans"/>
                        </a:rPr>
                        <a:t>increasingly engaged </a:t>
                      </a:r>
                      <a:r>
                        <a:rPr sz="2200" i="1" spc="-185" dirty="0">
                          <a:latin typeface="Lucida Sans"/>
                          <a:cs typeface="Lucida Sans"/>
                        </a:rPr>
                        <a:t>in</a:t>
                      </a:r>
                      <a:r>
                        <a:rPr sz="2200" i="1" spc="-229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experiencial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5" dirty="0">
                          <a:latin typeface="Lucida Sans"/>
                          <a:cs typeface="Lucida Sans"/>
                        </a:rPr>
                        <a:t>learning </a:t>
                      </a:r>
                      <a:r>
                        <a:rPr sz="2200" i="1" spc="-150" dirty="0">
                          <a:latin typeface="Lucida Sans"/>
                          <a:cs typeface="Lucida Sans"/>
                        </a:rPr>
                        <a:t>opportunities,</a:t>
                      </a:r>
                      <a:r>
                        <a:rPr sz="2200" i="1" spc="-190" dirty="0">
                          <a:latin typeface="Lucida Sans"/>
                          <a:cs typeface="Lucida Sans"/>
                        </a:rPr>
                        <a:t> particularly </a:t>
                      </a:r>
                      <a:r>
                        <a:rPr sz="2200" i="1" spc="-165" dirty="0">
                          <a:latin typeface="Lucida Sans"/>
                          <a:cs typeface="Lucida Sans"/>
                        </a:rPr>
                        <a:t>community-</a:t>
                      </a:r>
                      <a:r>
                        <a:rPr sz="2200" i="1" spc="-175" dirty="0">
                          <a:latin typeface="Lucida Sans"/>
                          <a:cs typeface="Lucida Sans"/>
                        </a:rPr>
                        <a:t>engaged</a:t>
                      </a:r>
                      <a:r>
                        <a:rPr sz="2200" i="1" spc="-19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95" dirty="0">
                          <a:latin typeface="Lucida Sans"/>
                          <a:cs typeface="Lucida Sans"/>
                        </a:rPr>
                        <a:t>learning</a:t>
                      </a:r>
                      <a:r>
                        <a:rPr lang="en-US" sz="2200" i="1" spc="-19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14" dirty="0">
                          <a:latin typeface="Lucida Sans"/>
                          <a:cs typeface="Lucida Sans"/>
                        </a:rPr>
                        <a:t>(CEL)</a:t>
                      </a:r>
                      <a:r>
                        <a:rPr sz="2200" i="1" spc="-19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65" dirty="0">
                          <a:latin typeface="Lucida Sans"/>
                          <a:cs typeface="Lucida Sans"/>
                        </a:rPr>
                        <a:t>projects.</a:t>
                      </a:r>
                      <a:endParaRPr sz="2200" dirty="0">
                        <a:latin typeface="Lucida Sans"/>
                        <a:cs typeface="Lucida Sans"/>
                      </a:endParaRPr>
                    </a:p>
                  </a:txBody>
                  <a:tcPr marL="0" marR="0" marT="283845" marB="0">
                    <a:lnB w="57150">
                      <a:solidFill>
                        <a:srgbClr val="F5F1F0"/>
                      </a:solidFill>
                      <a:prstDash val="solid"/>
                    </a:lnB>
                    <a:solidFill>
                      <a:srgbClr val="DAD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9513"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1780"/>
                        </a:spcBef>
                      </a:pPr>
                      <a:r>
                        <a:rPr sz="2500" spc="-25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2500" spc="-26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500" spc="-10" dirty="0">
                          <a:latin typeface="Tahoma"/>
                          <a:cs typeface="Tahoma"/>
                        </a:rPr>
                        <a:t>Challenge</a:t>
                      </a:r>
                      <a:endParaRPr sz="2500" dirty="0">
                        <a:latin typeface="Tahoma"/>
                        <a:cs typeface="Tahoma"/>
                      </a:endParaRPr>
                    </a:p>
                    <a:p>
                      <a:pPr marL="420370" marR="1236980">
                        <a:lnSpc>
                          <a:spcPct val="116500"/>
                        </a:lnSpc>
                        <a:spcBef>
                          <a:spcPts val="894"/>
                        </a:spcBef>
                      </a:pPr>
                      <a:r>
                        <a:rPr sz="2200" i="1" spc="-190" dirty="0">
                          <a:latin typeface="Lucida Sans"/>
                          <a:cs typeface="Lucida Sans"/>
                        </a:rPr>
                        <a:t>How</a:t>
                      </a:r>
                      <a:r>
                        <a:rPr sz="2200" i="1" spc="-24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60" dirty="0">
                          <a:latin typeface="Lucida Sans"/>
                          <a:cs typeface="Lucida Sans"/>
                        </a:rPr>
                        <a:t>do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we</a:t>
                      </a:r>
                      <a:r>
                        <a:rPr sz="2200" i="1" spc="-24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95" dirty="0">
                          <a:latin typeface="Lucida Sans"/>
                          <a:cs typeface="Lucida Sans"/>
                        </a:rPr>
                        <a:t>assess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00" dirty="0">
                          <a:latin typeface="Lucida Sans"/>
                          <a:cs typeface="Lucida Sans"/>
                        </a:rPr>
                        <a:t>these</a:t>
                      </a:r>
                      <a:r>
                        <a:rPr sz="2200" i="1" spc="-24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95" dirty="0">
                          <a:latin typeface="Lucida Sans"/>
                          <a:cs typeface="Lucida Sans"/>
                        </a:rPr>
                        <a:t>more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5" dirty="0">
                          <a:latin typeface="Lucida Sans"/>
                          <a:cs typeface="Lucida Sans"/>
                        </a:rPr>
                        <a:t>complex</a:t>
                      </a:r>
                      <a:r>
                        <a:rPr sz="2200" i="1" spc="-24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5" dirty="0">
                          <a:latin typeface="Lucida Sans"/>
                          <a:cs typeface="Lucida Sans"/>
                        </a:rPr>
                        <a:t>experiences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85" dirty="0">
                          <a:latin typeface="Lucida Sans"/>
                          <a:cs typeface="Lucida Sans"/>
                        </a:rPr>
                        <a:t>in</a:t>
                      </a:r>
                      <a:r>
                        <a:rPr sz="2200" i="1" spc="-24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25" dirty="0">
                          <a:latin typeface="Lucida Sans"/>
                          <a:cs typeface="Lucida Sans"/>
                        </a:rPr>
                        <a:t>an</a:t>
                      </a:r>
                      <a:r>
                        <a:rPr sz="2200" i="1" spc="-23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0" dirty="0">
                          <a:latin typeface="Lucida Sans"/>
                          <a:cs typeface="Lucida Sans"/>
                        </a:rPr>
                        <a:t>unbiased, </a:t>
                      </a:r>
                      <a:r>
                        <a:rPr sz="2200" i="1" spc="-125" dirty="0">
                          <a:latin typeface="Lucida Sans"/>
                          <a:cs typeface="Lucida Sans"/>
                        </a:rPr>
                        <a:t>objective,</a:t>
                      </a:r>
                      <a:r>
                        <a:rPr sz="2200" i="1" spc="-220" dirty="0">
                          <a:latin typeface="Lucida Sans"/>
                          <a:cs typeface="Lucida Sans"/>
                        </a:rPr>
                        <a:t> and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scalable</a:t>
                      </a:r>
                      <a:r>
                        <a:rPr sz="2200" i="1" spc="-22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29" dirty="0">
                          <a:latin typeface="Lucida Sans"/>
                          <a:cs typeface="Lucida Sans"/>
                        </a:rPr>
                        <a:t>manner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60" dirty="0">
                          <a:latin typeface="Lucida Sans"/>
                          <a:cs typeface="Lucida Sans"/>
                        </a:rPr>
                        <a:t>while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90" dirty="0">
                          <a:latin typeface="Lucida Sans"/>
                          <a:cs typeface="Lucida Sans"/>
                        </a:rPr>
                        <a:t>taking</a:t>
                      </a:r>
                      <a:r>
                        <a:rPr sz="2200" i="1" spc="-22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5" dirty="0">
                          <a:latin typeface="Lucida Sans"/>
                          <a:cs typeface="Lucida Sans"/>
                        </a:rPr>
                        <a:t>into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0" dirty="0">
                          <a:latin typeface="Lucida Sans"/>
                          <a:cs typeface="Lucida Sans"/>
                        </a:rPr>
                        <a:t>consideration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45" dirty="0">
                          <a:latin typeface="Lucida Sans"/>
                          <a:cs typeface="Lucida Sans"/>
                        </a:rPr>
                        <a:t>Student </a:t>
                      </a:r>
                      <a:r>
                        <a:rPr sz="2200" i="1" spc="-10" dirty="0">
                          <a:latin typeface="Lucida Sans"/>
                          <a:cs typeface="Lucida Sans"/>
                        </a:rPr>
                        <a:t>Voice?</a:t>
                      </a:r>
                      <a:endParaRPr sz="2200" dirty="0">
                        <a:latin typeface="Lucida Sans"/>
                        <a:cs typeface="Lucida Sans"/>
                      </a:endParaRPr>
                    </a:p>
                  </a:txBody>
                  <a:tcPr marL="0" marR="0" marT="226060" marB="0">
                    <a:lnT w="57150">
                      <a:solidFill>
                        <a:srgbClr val="F5F1F0"/>
                      </a:solidFill>
                      <a:prstDash val="solid"/>
                    </a:lnT>
                    <a:lnB w="57150">
                      <a:solidFill>
                        <a:srgbClr val="F5F1F0"/>
                      </a:solidFill>
                      <a:prstDash val="solid"/>
                    </a:lnB>
                    <a:solidFill>
                      <a:srgbClr val="DAD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568">
                <a:tc>
                  <a:txBody>
                    <a:bodyPr/>
                    <a:lstStyle/>
                    <a:p>
                      <a:pPr marL="420370" algn="just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2500" spc="-10" dirty="0">
                          <a:latin typeface="Tahoma"/>
                          <a:cs typeface="Tahoma"/>
                        </a:rPr>
                        <a:t>Research</a:t>
                      </a:r>
                      <a:endParaRPr sz="2500" dirty="0">
                        <a:latin typeface="Tahoma"/>
                        <a:cs typeface="Tahoma"/>
                      </a:endParaRPr>
                    </a:p>
                    <a:p>
                      <a:pPr marL="763270" marR="910590" indent="-342900" algn="just">
                        <a:lnSpc>
                          <a:spcPct val="116500"/>
                        </a:lnSpc>
                        <a:spcBef>
                          <a:spcPts val="67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2200" i="1" spc="-310" dirty="0">
                          <a:latin typeface="Lucida Sans"/>
                          <a:cs typeface="Lucida Sans"/>
                        </a:rPr>
                        <a:t>Our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2200" i="1" spc="-270" dirty="0">
                          <a:latin typeface="Lucida Sans"/>
                          <a:cs typeface="Lucida Sans"/>
                        </a:rPr>
                        <a:t> prior </a:t>
                      </a:r>
                      <a:r>
                        <a:rPr sz="2200" i="1" spc="-150" dirty="0">
                          <a:latin typeface="Lucida Sans"/>
                          <a:cs typeface="Lucida Sans"/>
                        </a:rPr>
                        <a:t>qualitative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0" dirty="0">
                          <a:latin typeface="Lucida Sans"/>
                          <a:cs typeface="Lucida Sans"/>
                        </a:rPr>
                        <a:t>research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35" dirty="0">
                          <a:latin typeface="Lucida Sans"/>
                          <a:cs typeface="Lucida Sans"/>
                        </a:rPr>
                        <a:t>gives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60" dirty="0">
                          <a:latin typeface="Lucida Sans"/>
                          <a:cs typeface="Lucida Sans"/>
                        </a:rPr>
                        <a:t>insight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into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0" dirty="0">
                          <a:latin typeface="Lucida Sans"/>
                          <a:cs typeface="Lucida Sans"/>
                        </a:rPr>
                        <a:t>the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0" dirty="0">
                          <a:latin typeface="Lucida Sans"/>
                          <a:cs typeface="Lucida Sans"/>
                        </a:rPr>
                        <a:t>assessment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2200" i="1" spc="-140" dirty="0">
                          <a:latin typeface="Lucida Sans"/>
                          <a:cs typeface="Lucida Sans"/>
                        </a:rPr>
                        <a:t>of </a:t>
                      </a:r>
                      <a:r>
                        <a:rPr sz="2200" i="1" spc="-45" dirty="0">
                          <a:latin typeface="Lucida Sans"/>
                          <a:cs typeface="Lucida Sans"/>
                        </a:rPr>
                        <a:t>CEL</a:t>
                      </a:r>
                      <a:r>
                        <a:rPr sz="2200" i="1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30" dirty="0">
                          <a:latin typeface="Lucida Sans"/>
                          <a:cs typeface="Lucida Sans"/>
                        </a:rPr>
                        <a:t>projects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04" dirty="0">
                          <a:latin typeface="Lucida Sans"/>
                          <a:cs typeface="Lucida Sans"/>
                        </a:rPr>
                        <a:t>from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04" dirty="0">
                          <a:latin typeface="Lucida Sans"/>
                          <a:cs typeface="Lucida Sans"/>
                        </a:rPr>
                        <a:t>a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student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0" dirty="0">
                          <a:latin typeface="Lucida Sans"/>
                          <a:cs typeface="Lucida Sans"/>
                        </a:rPr>
                        <a:t>perspective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215" dirty="0">
                          <a:latin typeface="Lucida Sans"/>
                          <a:cs typeface="Lucida Sans"/>
                        </a:rPr>
                        <a:t>and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2200" i="1" spc="-120" dirty="0">
                          <a:latin typeface="Lucida Sans"/>
                          <a:cs typeface="Lucida Sans"/>
                        </a:rPr>
                        <a:t>considers </a:t>
                      </a:r>
                      <a:r>
                        <a:rPr sz="2200" i="1" spc="-190" dirty="0">
                          <a:latin typeface="Lucida Sans"/>
                          <a:cs typeface="Lucida Sans"/>
                        </a:rPr>
                        <a:t>how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05" dirty="0">
                          <a:latin typeface="Lucida Sans"/>
                          <a:cs typeface="Lucida Sans"/>
                        </a:rPr>
                        <a:t>student-</a:t>
                      </a:r>
                      <a:r>
                        <a:rPr sz="2200" i="1" spc="-135" dirty="0">
                          <a:latin typeface="Lucida Sans"/>
                          <a:cs typeface="Lucida Sans"/>
                        </a:rPr>
                        <a:t>led</a:t>
                      </a:r>
                      <a:r>
                        <a:rPr sz="2200" i="1" spc="-105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0" dirty="0">
                          <a:latin typeface="Lucida Sans"/>
                          <a:cs typeface="Lucida Sans"/>
                        </a:rPr>
                        <a:t>assessment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5" dirty="0">
                          <a:latin typeface="Lucida Sans"/>
                          <a:cs typeface="Lucida Sans"/>
                        </a:rPr>
                        <a:t>can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25" dirty="0">
                          <a:latin typeface="Lucida Sans"/>
                          <a:cs typeface="Lucida Sans"/>
                        </a:rPr>
                        <a:t>be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5" dirty="0">
                          <a:latin typeface="Lucida Sans"/>
                          <a:cs typeface="Lucida Sans"/>
                        </a:rPr>
                        <a:t>integrated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40" dirty="0">
                          <a:latin typeface="Lucida Sans"/>
                          <a:cs typeface="Lucida Sans"/>
                        </a:rPr>
                        <a:t>into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30" dirty="0">
                          <a:latin typeface="Lucida Sans"/>
                          <a:cs typeface="Lucida Sans"/>
                        </a:rPr>
                        <a:t>course</a:t>
                      </a:r>
                      <a:r>
                        <a:rPr sz="2200" i="1" spc="-2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2200" i="1" spc="-150" dirty="0">
                          <a:latin typeface="Lucida Sans"/>
                          <a:cs typeface="Lucida Sans"/>
                        </a:rPr>
                        <a:t>structure.</a:t>
                      </a:r>
                      <a:endParaRPr lang="en-US" sz="2200" i="1" spc="-150" dirty="0">
                        <a:latin typeface="Lucida Sans"/>
                        <a:cs typeface="Lucida Sans"/>
                      </a:endParaRPr>
                    </a:p>
                    <a:p>
                      <a:pPr marL="763270" marR="910590" indent="-342900" algn="just">
                        <a:lnSpc>
                          <a:spcPct val="116500"/>
                        </a:lnSpc>
                        <a:spcBef>
                          <a:spcPts val="67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200" i="1" spc="-150" dirty="0">
                          <a:latin typeface="Lucida Sans"/>
                          <a:cs typeface="Lucida Sans"/>
                        </a:rPr>
                        <a:t>Current research develops constructs and assessment tools for project-based learning incorporating student voice.</a:t>
                      </a:r>
                    </a:p>
                    <a:p>
                      <a:pPr marL="763270" marR="910590" indent="-342900" algn="just">
                        <a:lnSpc>
                          <a:spcPct val="116500"/>
                        </a:lnSpc>
                        <a:spcBef>
                          <a:spcPts val="670"/>
                        </a:spcBef>
                        <a:buFont typeface="Arial" panose="020B0604020202020204" pitchFamily="34" charset="0"/>
                        <a:buChar char="•"/>
                      </a:pPr>
                      <a:endParaRPr sz="2200" dirty="0">
                        <a:latin typeface="Lucida Sans"/>
                        <a:cs typeface="Lucida Sans"/>
                      </a:endParaRPr>
                    </a:p>
                  </a:txBody>
                  <a:tcPr marL="0" marR="0" marT="176530" marB="0">
                    <a:lnT w="57150">
                      <a:solidFill>
                        <a:srgbClr val="F5F1F0"/>
                      </a:solidFill>
                      <a:prstDash val="solid"/>
                    </a:lnT>
                    <a:solidFill>
                      <a:srgbClr val="DAD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5911" y="638841"/>
            <a:ext cx="6292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0" dirty="0">
                <a:latin typeface="Tahoma"/>
                <a:cs typeface="Tahoma"/>
              </a:rPr>
              <a:t>2024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664292" y="513591"/>
            <a:ext cx="360680" cy="154051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SECTION</a:t>
            </a:r>
            <a:r>
              <a:rPr sz="22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02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94115" cy="10285095"/>
            <a:chOff x="0" y="0"/>
            <a:chExt cx="8794115" cy="10285095"/>
          </a:xfrm>
        </p:grpSpPr>
        <p:sp>
          <p:nvSpPr>
            <p:cNvPr id="3" name="object 3"/>
            <p:cNvSpPr/>
            <p:nvPr/>
          </p:nvSpPr>
          <p:spPr>
            <a:xfrm>
              <a:off x="5048578" y="0"/>
              <a:ext cx="3745229" cy="10285095"/>
            </a:xfrm>
            <a:custGeom>
              <a:avLst/>
              <a:gdLst/>
              <a:ahLst/>
              <a:cxnLst/>
              <a:rect l="l" t="t" r="r" b="b"/>
              <a:pathLst>
                <a:path w="3745229" h="10285095">
                  <a:moveTo>
                    <a:pt x="3745182" y="10284621"/>
                  </a:moveTo>
                  <a:lnTo>
                    <a:pt x="0" y="10284621"/>
                  </a:lnTo>
                  <a:lnTo>
                    <a:pt x="0" y="0"/>
                  </a:lnTo>
                  <a:lnTo>
                    <a:pt x="3745182" y="0"/>
                  </a:lnTo>
                  <a:lnTo>
                    <a:pt x="3745182" y="10284621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409" y="1028700"/>
              <a:ext cx="6877049" cy="8229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82650" cy="2606040"/>
            </a:xfrm>
            <a:custGeom>
              <a:avLst/>
              <a:gdLst/>
              <a:ahLst/>
              <a:cxnLst/>
              <a:rect l="l" t="t" r="r" b="b"/>
              <a:pathLst>
                <a:path w="882650" h="2606040">
                  <a:moveTo>
                    <a:pt x="882409" y="2605864"/>
                  </a:moveTo>
                  <a:lnTo>
                    <a:pt x="0" y="2605864"/>
                  </a:lnTo>
                  <a:lnTo>
                    <a:pt x="0" y="0"/>
                  </a:lnTo>
                  <a:lnTo>
                    <a:pt x="882409" y="0"/>
                  </a:lnTo>
                  <a:lnTo>
                    <a:pt x="882409" y="2605864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57285" y="500989"/>
            <a:ext cx="7541895" cy="290195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1395"/>
              </a:spcBef>
            </a:pPr>
            <a:r>
              <a:rPr spc="610" dirty="0"/>
              <a:t>Student</a:t>
            </a:r>
            <a:r>
              <a:rPr spc="430" dirty="0"/>
              <a:t> </a:t>
            </a:r>
            <a:r>
              <a:rPr spc="670" dirty="0"/>
              <a:t>Voice</a:t>
            </a:r>
            <a:r>
              <a:rPr spc="434" dirty="0"/>
              <a:t> </a:t>
            </a:r>
            <a:r>
              <a:rPr spc="260" dirty="0"/>
              <a:t>in </a:t>
            </a:r>
            <a:r>
              <a:rPr spc="495" dirty="0"/>
              <a:t>Assessment</a:t>
            </a:r>
            <a:r>
              <a:rPr spc="434" dirty="0"/>
              <a:t> </a:t>
            </a:r>
            <a:r>
              <a:rPr spc="260" dirty="0"/>
              <a:t>in </a:t>
            </a:r>
            <a:r>
              <a:rPr spc="695" dirty="0"/>
              <a:t>Higher</a:t>
            </a:r>
            <a:r>
              <a:rPr spc="440" dirty="0"/>
              <a:t> </a:t>
            </a:r>
            <a:r>
              <a:rPr spc="585" dirty="0"/>
              <a:t>Education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8445">
              <a:lnSpc>
                <a:spcPct val="116100"/>
              </a:lnSpc>
              <a:spcBef>
                <a:spcPts val="100"/>
              </a:spcBef>
            </a:pPr>
            <a:r>
              <a:rPr b="1" spc="-150" dirty="0">
                <a:latin typeface="Tahoma"/>
                <a:cs typeface="Tahoma"/>
              </a:rPr>
              <a:t>Co-</a:t>
            </a:r>
            <a:r>
              <a:rPr b="1" spc="-165" dirty="0">
                <a:latin typeface="Tahoma"/>
                <a:cs typeface="Tahoma"/>
              </a:rPr>
              <a:t>Creation</a:t>
            </a:r>
            <a:r>
              <a:rPr spc="-165" dirty="0"/>
              <a:t>:</a:t>
            </a:r>
            <a:r>
              <a:rPr spc="-225" dirty="0"/>
              <a:t> </a:t>
            </a:r>
            <a:r>
              <a:rPr dirty="0"/>
              <a:t>Exists</a:t>
            </a:r>
            <a:r>
              <a:rPr spc="-220" dirty="0"/>
              <a:t> </a:t>
            </a:r>
            <a:r>
              <a:rPr spc="-75" dirty="0"/>
              <a:t>when</a:t>
            </a:r>
            <a:r>
              <a:rPr spc="-225" dirty="0"/>
              <a:t> </a:t>
            </a:r>
            <a:r>
              <a:rPr spc="-45" dirty="0"/>
              <a:t>"staff</a:t>
            </a:r>
            <a:r>
              <a:rPr spc="-220" dirty="0"/>
              <a:t> </a:t>
            </a:r>
            <a:r>
              <a:rPr spc="-65" dirty="0"/>
              <a:t>and</a:t>
            </a:r>
            <a:r>
              <a:rPr spc="-225" dirty="0"/>
              <a:t> </a:t>
            </a:r>
            <a:r>
              <a:rPr dirty="0"/>
              <a:t>students</a:t>
            </a:r>
            <a:r>
              <a:rPr spc="-220" dirty="0"/>
              <a:t> </a:t>
            </a:r>
            <a:r>
              <a:rPr spc="-20" dirty="0"/>
              <a:t>work </a:t>
            </a:r>
            <a:r>
              <a:rPr spc="-25" dirty="0"/>
              <a:t>collaboratively</a:t>
            </a:r>
            <a:r>
              <a:rPr spc="-275" dirty="0"/>
              <a:t> </a:t>
            </a:r>
            <a:r>
              <a:rPr spc="-30" dirty="0"/>
              <a:t>with</a:t>
            </a:r>
            <a:r>
              <a:rPr spc="-270" dirty="0"/>
              <a:t> </a:t>
            </a:r>
            <a:r>
              <a:rPr spc="-35" dirty="0"/>
              <a:t>one</a:t>
            </a:r>
            <a:r>
              <a:rPr spc="-270" dirty="0"/>
              <a:t> </a:t>
            </a:r>
            <a:r>
              <a:rPr spc="-30" dirty="0"/>
              <a:t>another</a:t>
            </a:r>
            <a:r>
              <a:rPr spc="-270" dirty="0"/>
              <a:t> </a:t>
            </a:r>
            <a:r>
              <a:rPr dirty="0"/>
              <a:t>to</a:t>
            </a:r>
            <a:r>
              <a:rPr spc="-270" dirty="0"/>
              <a:t> </a:t>
            </a:r>
            <a:r>
              <a:rPr spc="-10" dirty="0"/>
              <a:t>create </a:t>
            </a:r>
            <a:r>
              <a:rPr dirty="0"/>
              <a:t>components</a:t>
            </a:r>
            <a:r>
              <a:rPr spc="-280" dirty="0"/>
              <a:t> </a:t>
            </a:r>
            <a:r>
              <a:rPr dirty="0"/>
              <a:t>of</a:t>
            </a:r>
            <a:r>
              <a:rPr spc="-275" dirty="0"/>
              <a:t> </a:t>
            </a:r>
            <a:r>
              <a:rPr dirty="0"/>
              <a:t>curricula</a:t>
            </a:r>
            <a:r>
              <a:rPr spc="-275" dirty="0"/>
              <a:t> </a:t>
            </a:r>
            <a:r>
              <a:rPr spc="-65" dirty="0"/>
              <a:t>and/or</a:t>
            </a:r>
            <a:r>
              <a:rPr spc="-280" dirty="0"/>
              <a:t> </a:t>
            </a:r>
            <a:r>
              <a:rPr spc="-10" dirty="0"/>
              <a:t>pedagogical </a:t>
            </a:r>
            <a:r>
              <a:rPr spc="-55" dirty="0"/>
              <a:t>approaches”</a:t>
            </a:r>
            <a:r>
              <a:rPr spc="-280" dirty="0"/>
              <a:t> </a:t>
            </a:r>
            <a:r>
              <a:rPr spc="-65" dirty="0"/>
              <a:t>(Bovill</a:t>
            </a:r>
            <a:r>
              <a:rPr spc="-280" dirty="0"/>
              <a:t> </a:t>
            </a:r>
            <a:r>
              <a:rPr dirty="0"/>
              <a:t>et</a:t>
            </a:r>
            <a:r>
              <a:rPr spc="-275" dirty="0"/>
              <a:t> </a:t>
            </a:r>
            <a:r>
              <a:rPr spc="-75" dirty="0"/>
              <a:t>al.,</a:t>
            </a:r>
            <a:r>
              <a:rPr spc="-280" dirty="0"/>
              <a:t> </a:t>
            </a:r>
            <a:r>
              <a:rPr spc="-165" dirty="0"/>
              <a:t>2016,</a:t>
            </a:r>
            <a:r>
              <a:rPr spc="-275" dirty="0"/>
              <a:t> </a:t>
            </a:r>
            <a:r>
              <a:rPr spc="-70" dirty="0"/>
              <a:t>p.</a:t>
            </a:r>
            <a:r>
              <a:rPr spc="-280" dirty="0"/>
              <a:t> </a:t>
            </a:r>
            <a:r>
              <a:rPr spc="-275" dirty="0"/>
              <a:t>196).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00"/>
          </a:p>
          <a:p>
            <a:pPr marL="12700" marR="5080">
              <a:lnSpc>
                <a:spcPct val="116100"/>
              </a:lnSpc>
            </a:pPr>
            <a:r>
              <a:rPr b="1" spc="-175" dirty="0">
                <a:latin typeface="Tahoma"/>
                <a:cs typeface="Tahoma"/>
              </a:rPr>
              <a:t>Pedagogical</a:t>
            </a:r>
            <a:r>
              <a:rPr b="1" spc="-204" dirty="0">
                <a:latin typeface="Tahoma"/>
                <a:cs typeface="Tahoma"/>
              </a:rPr>
              <a:t> </a:t>
            </a:r>
            <a:r>
              <a:rPr b="1" spc="-165" dirty="0">
                <a:latin typeface="Tahoma"/>
                <a:cs typeface="Tahoma"/>
              </a:rPr>
              <a:t>Partnership:</a:t>
            </a:r>
            <a:r>
              <a:rPr b="1" spc="-200" dirty="0">
                <a:latin typeface="Tahoma"/>
                <a:cs typeface="Tahoma"/>
              </a:rPr>
              <a:t> </a:t>
            </a:r>
            <a:r>
              <a:rPr dirty="0"/>
              <a:t>Students</a:t>
            </a:r>
            <a:r>
              <a:rPr spc="-260" dirty="0"/>
              <a:t> </a:t>
            </a:r>
            <a:r>
              <a:rPr spc="-30" dirty="0"/>
              <a:t>are</a:t>
            </a:r>
            <a:r>
              <a:rPr spc="-260" dirty="0"/>
              <a:t> </a:t>
            </a:r>
            <a:r>
              <a:rPr spc="-10" dirty="0"/>
              <a:t>not</a:t>
            </a:r>
            <a:r>
              <a:rPr spc="-260" dirty="0"/>
              <a:t> </a:t>
            </a:r>
            <a:r>
              <a:rPr spc="-10" dirty="0"/>
              <a:t>viewed </a:t>
            </a:r>
            <a:r>
              <a:rPr spc="-25" dirty="0"/>
              <a:t>solely</a:t>
            </a:r>
            <a:r>
              <a:rPr spc="-254" dirty="0"/>
              <a:t> </a:t>
            </a:r>
            <a:r>
              <a:rPr dirty="0"/>
              <a:t>as</a:t>
            </a:r>
            <a:r>
              <a:rPr spc="-254" dirty="0"/>
              <a:t> </a:t>
            </a:r>
            <a:r>
              <a:rPr dirty="0"/>
              <a:t>recipients</a:t>
            </a:r>
            <a:r>
              <a:rPr spc="-250" dirty="0"/>
              <a:t> </a:t>
            </a:r>
            <a:r>
              <a:rPr dirty="0"/>
              <a:t>of</a:t>
            </a:r>
            <a:r>
              <a:rPr spc="-254" dirty="0"/>
              <a:t> </a:t>
            </a:r>
            <a:r>
              <a:rPr spc="-50" dirty="0"/>
              <a:t>knowledge</a:t>
            </a:r>
            <a:r>
              <a:rPr spc="-254" dirty="0"/>
              <a:t> </a:t>
            </a:r>
            <a:r>
              <a:rPr spc="-30" dirty="0"/>
              <a:t>but</a:t>
            </a:r>
            <a:r>
              <a:rPr spc="-250" dirty="0"/>
              <a:t> </a:t>
            </a:r>
            <a:r>
              <a:rPr dirty="0"/>
              <a:t>as</a:t>
            </a:r>
            <a:r>
              <a:rPr spc="-254" dirty="0"/>
              <a:t> </a:t>
            </a:r>
            <a:r>
              <a:rPr spc="-10" dirty="0"/>
              <a:t>active partners</a:t>
            </a:r>
            <a:r>
              <a:rPr spc="-260" dirty="0"/>
              <a:t> </a:t>
            </a:r>
            <a:r>
              <a:rPr spc="-25" dirty="0"/>
              <a:t>in</a:t>
            </a:r>
            <a:r>
              <a:rPr spc="-260" dirty="0"/>
              <a:t> </a:t>
            </a:r>
            <a:r>
              <a:rPr spc="-10" dirty="0"/>
              <a:t>the</a:t>
            </a:r>
            <a:r>
              <a:rPr spc="-260" dirty="0"/>
              <a:t> </a:t>
            </a:r>
            <a:r>
              <a:rPr spc="-10" dirty="0"/>
              <a:t>teaching</a:t>
            </a:r>
            <a:r>
              <a:rPr spc="-254" dirty="0"/>
              <a:t> </a:t>
            </a:r>
            <a:r>
              <a:rPr spc="-65" dirty="0"/>
              <a:t>and</a:t>
            </a:r>
            <a:r>
              <a:rPr spc="-260" dirty="0"/>
              <a:t> </a:t>
            </a:r>
            <a:r>
              <a:rPr spc="-40" dirty="0"/>
              <a:t>learning</a:t>
            </a:r>
            <a:r>
              <a:rPr spc="-260" dirty="0"/>
              <a:t> </a:t>
            </a:r>
            <a:r>
              <a:rPr dirty="0"/>
              <a:t>process</a:t>
            </a:r>
            <a:r>
              <a:rPr spc="-260" dirty="0"/>
              <a:t> </a:t>
            </a:r>
            <a:r>
              <a:rPr spc="-10" dirty="0"/>
              <a:t>(Cook- Sather</a:t>
            </a:r>
            <a:r>
              <a:rPr spc="-275" dirty="0"/>
              <a:t> </a:t>
            </a:r>
            <a:r>
              <a:rPr dirty="0"/>
              <a:t>et</a:t>
            </a:r>
            <a:r>
              <a:rPr spc="-270" dirty="0"/>
              <a:t> </a:t>
            </a:r>
            <a:r>
              <a:rPr spc="-40" dirty="0"/>
              <a:t>al.,2014).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8702" y="691906"/>
            <a:ext cx="360680" cy="147701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60" dirty="0">
                <a:solidFill>
                  <a:srgbClr val="FFFFFF"/>
                </a:solidFill>
                <a:latin typeface="Tahoma"/>
                <a:cs typeface="Tahoma"/>
              </a:rPr>
              <a:t>SECTION</a:t>
            </a:r>
            <a:r>
              <a:rPr sz="22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9709" y="9506306"/>
            <a:ext cx="65659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20" dirty="0">
                <a:solidFill>
                  <a:srgbClr val="A79D94"/>
                </a:solidFill>
                <a:latin typeface="Tahoma"/>
                <a:cs typeface="Tahoma"/>
              </a:rPr>
              <a:t>2024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439545" cy="10288270"/>
            <a:chOff x="0" y="0"/>
            <a:chExt cx="1439545" cy="102882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439545" cy="10288270"/>
            </a:xfrm>
            <a:custGeom>
              <a:avLst/>
              <a:gdLst/>
              <a:ahLst/>
              <a:cxnLst/>
              <a:rect l="l" t="t" r="r" b="b"/>
              <a:pathLst>
                <a:path w="1439545" h="10288270">
                  <a:moveTo>
                    <a:pt x="1439169" y="10287814"/>
                  </a:moveTo>
                  <a:lnTo>
                    <a:pt x="0" y="10287814"/>
                  </a:lnTo>
                  <a:lnTo>
                    <a:pt x="0" y="0"/>
                  </a:lnTo>
                  <a:lnTo>
                    <a:pt x="1439169" y="0"/>
                  </a:lnTo>
                  <a:lnTo>
                    <a:pt x="1439169" y="10287814"/>
                  </a:lnTo>
                  <a:close/>
                </a:path>
              </a:pathLst>
            </a:custGeom>
            <a:solidFill>
              <a:srgbClr val="DAD5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882650" cy="2606040"/>
            </a:xfrm>
            <a:custGeom>
              <a:avLst/>
              <a:gdLst/>
              <a:ahLst/>
              <a:cxnLst/>
              <a:rect l="l" t="t" r="r" b="b"/>
              <a:pathLst>
                <a:path w="882650" h="2606040">
                  <a:moveTo>
                    <a:pt x="882409" y="2605864"/>
                  </a:moveTo>
                  <a:lnTo>
                    <a:pt x="0" y="2605864"/>
                  </a:lnTo>
                  <a:lnTo>
                    <a:pt x="0" y="0"/>
                  </a:lnTo>
                  <a:lnTo>
                    <a:pt x="882409" y="0"/>
                  </a:lnTo>
                  <a:lnTo>
                    <a:pt x="882409" y="2605864"/>
                  </a:lnTo>
                  <a:close/>
                </a:path>
              </a:pathLst>
            </a:custGeom>
            <a:solidFill>
              <a:srgbClr val="A79D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400947" y="6686549"/>
            <a:ext cx="7348220" cy="47625"/>
          </a:xfrm>
          <a:custGeom>
            <a:avLst/>
            <a:gdLst/>
            <a:ahLst/>
            <a:cxnLst/>
            <a:rect l="l" t="t" r="r" b="b"/>
            <a:pathLst>
              <a:path w="7348219" h="47625">
                <a:moveTo>
                  <a:pt x="7347902" y="0"/>
                </a:moveTo>
                <a:lnTo>
                  <a:pt x="7105167" y="0"/>
                </a:lnTo>
                <a:lnTo>
                  <a:pt x="5723255" y="0"/>
                </a:lnTo>
                <a:lnTo>
                  <a:pt x="3703942" y="0"/>
                </a:lnTo>
                <a:lnTo>
                  <a:pt x="0" y="0"/>
                </a:lnTo>
                <a:lnTo>
                  <a:pt x="0" y="47625"/>
                </a:lnTo>
                <a:lnTo>
                  <a:pt x="3703942" y="47625"/>
                </a:lnTo>
                <a:lnTo>
                  <a:pt x="5723255" y="47625"/>
                </a:lnTo>
                <a:lnTo>
                  <a:pt x="7105167" y="47625"/>
                </a:lnTo>
                <a:lnTo>
                  <a:pt x="7347902" y="47625"/>
                </a:lnTo>
                <a:lnTo>
                  <a:pt x="73479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9008" y="7353300"/>
            <a:ext cx="10315575" cy="47625"/>
          </a:xfrm>
          <a:custGeom>
            <a:avLst/>
            <a:gdLst/>
            <a:ahLst/>
            <a:cxnLst/>
            <a:rect l="l" t="t" r="r" b="b"/>
            <a:pathLst>
              <a:path w="10315575" h="47625">
                <a:moveTo>
                  <a:pt x="10315296" y="0"/>
                </a:moveTo>
                <a:lnTo>
                  <a:pt x="7169518" y="0"/>
                </a:lnTo>
                <a:lnTo>
                  <a:pt x="6909727" y="0"/>
                </a:lnTo>
                <a:lnTo>
                  <a:pt x="6155144" y="0"/>
                </a:lnTo>
                <a:lnTo>
                  <a:pt x="0" y="0"/>
                </a:lnTo>
                <a:lnTo>
                  <a:pt x="0" y="47625"/>
                </a:lnTo>
                <a:lnTo>
                  <a:pt x="6155144" y="47625"/>
                </a:lnTo>
                <a:lnTo>
                  <a:pt x="6909727" y="47625"/>
                </a:lnTo>
                <a:lnTo>
                  <a:pt x="7169518" y="47625"/>
                </a:lnTo>
                <a:lnTo>
                  <a:pt x="10315296" y="47625"/>
                </a:lnTo>
                <a:lnTo>
                  <a:pt x="103152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559679" y="2073389"/>
            <a:ext cx="14662150" cy="6026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5"/>
              </a:spcBef>
            </a:pPr>
            <a:r>
              <a:rPr sz="3750" spc="-45" dirty="0">
                <a:latin typeface="Tahoma"/>
                <a:cs typeface="Tahoma"/>
              </a:rPr>
              <a:t>Yet,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55" dirty="0">
                <a:latin typeface="Tahoma"/>
                <a:cs typeface="Tahoma"/>
              </a:rPr>
              <a:t>even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30" dirty="0">
                <a:latin typeface="Tahoma"/>
                <a:cs typeface="Tahoma"/>
              </a:rPr>
              <a:t>with</a:t>
            </a:r>
            <a:r>
              <a:rPr sz="3750" spc="-375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evidence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of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progress</a:t>
            </a:r>
            <a:r>
              <a:rPr sz="3750" spc="-375" dirty="0">
                <a:latin typeface="Tahoma"/>
                <a:cs typeface="Tahoma"/>
              </a:rPr>
              <a:t> </a:t>
            </a:r>
            <a:r>
              <a:rPr sz="3750" spc="-85" dirty="0">
                <a:latin typeface="Tahoma"/>
                <a:cs typeface="Tahoma"/>
              </a:rPr>
              <a:t>and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85" dirty="0">
                <a:latin typeface="Tahoma"/>
                <a:cs typeface="Tahoma"/>
              </a:rPr>
              <a:t>a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45" dirty="0">
                <a:latin typeface="Tahoma"/>
                <a:cs typeface="Tahoma"/>
              </a:rPr>
              <a:t>renewed</a:t>
            </a:r>
            <a:r>
              <a:rPr sz="3750" spc="-37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focus,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70" dirty="0">
                <a:latin typeface="Tahoma"/>
                <a:cs typeface="Tahoma"/>
              </a:rPr>
              <a:t>Sun,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135" dirty="0">
                <a:latin typeface="Tahoma"/>
                <a:cs typeface="Tahoma"/>
              </a:rPr>
              <a:t>Gao,</a:t>
            </a:r>
            <a:r>
              <a:rPr sz="3750" spc="-375" dirty="0">
                <a:latin typeface="Tahoma"/>
                <a:cs typeface="Tahoma"/>
              </a:rPr>
              <a:t> </a:t>
            </a:r>
            <a:r>
              <a:rPr sz="3750" spc="25" dirty="0">
                <a:latin typeface="Tahoma"/>
                <a:cs typeface="Tahoma"/>
              </a:rPr>
              <a:t>et </a:t>
            </a:r>
            <a:r>
              <a:rPr sz="3750" spc="-90" dirty="0">
                <a:latin typeface="Tahoma"/>
                <a:cs typeface="Tahoma"/>
              </a:rPr>
              <a:t>al,</a:t>
            </a:r>
            <a:r>
              <a:rPr sz="3750" spc="-420" dirty="0">
                <a:latin typeface="Tahoma"/>
                <a:cs typeface="Tahoma"/>
              </a:rPr>
              <a:t> </a:t>
            </a:r>
            <a:r>
              <a:rPr sz="3750" spc="-140" dirty="0">
                <a:latin typeface="Tahoma"/>
                <a:cs typeface="Tahoma"/>
              </a:rPr>
              <a:t>(2023)</a:t>
            </a:r>
            <a:r>
              <a:rPr sz="3750" spc="35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assimilate</a:t>
            </a:r>
            <a:r>
              <a:rPr sz="3750" spc="-420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from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spc="-85" dirty="0">
                <a:latin typeface="Tahoma"/>
                <a:cs typeface="Tahoma"/>
              </a:rPr>
              <a:t>a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spc="-30" dirty="0">
                <a:latin typeface="Tahoma"/>
                <a:cs typeface="Tahoma"/>
              </a:rPr>
              <a:t>sweeping</a:t>
            </a:r>
            <a:r>
              <a:rPr sz="3750" spc="-420" dirty="0">
                <a:latin typeface="Tahoma"/>
                <a:cs typeface="Tahoma"/>
              </a:rPr>
              <a:t> </a:t>
            </a:r>
            <a:r>
              <a:rPr sz="3750" spc="-45" dirty="0">
                <a:latin typeface="Tahoma"/>
                <a:cs typeface="Tahoma"/>
              </a:rPr>
              <a:t>review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of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student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voice</a:t>
            </a:r>
            <a:r>
              <a:rPr sz="3750" spc="-415" dirty="0">
                <a:latin typeface="Tahoma"/>
                <a:cs typeface="Tahoma"/>
              </a:rPr>
              <a:t> </a:t>
            </a:r>
            <a:r>
              <a:rPr sz="3750" spc="-25" dirty="0">
                <a:latin typeface="Tahoma"/>
                <a:cs typeface="Tahoma"/>
              </a:rPr>
              <a:t>in </a:t>
            </a:r>
            <a:r>
              <a:rPr sz="3750" dirty="0">
                <a:latin typeface="Tahoma"/>
                <a:cs typeface="Tahoma"/>
              </a:rPr>
              <a:t>assessment</a:t>
            </a:r>
            <a:r>
              <a:rPr sz="3750" spc="-370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trends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spc="-40" dirty="0">
                <a:latin typeface="Tahoma"/>
                <a:cs typeface="Tahoma"/>
              </a:rPr>
              <a:t>over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the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last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decade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that</a:t>
            </a:r>
            <a:r>
              <a:rPr sz="3750" spc="-370" dirty="0">
                <a:latin typeface="Tahoma"/>
                <a:cs typeface="Tahoma"/>
              </a:rPr>
              <a:t> </a:t>
            </a:r>
            <a:r>
              <a:rPr sz="3750" spc="-85" dirty="0">
                <a:latin typeface="Tahoma"/>
                <a:cs typeface="Tahoma"/>
              </a:rPr>
              <a:t>a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considerable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spc="-60" dirty="0">
                <a:latin typeface="Tahoma"/>
                <a:cs typeface="Tahoma"/>
              </a:rPr>
              <a:t>number</a:t>
            </a:r>
            <a:r>
              <a:rPr sz="3750" spc="-365" dirty="0">
                <a:latin typeface="Tahoma"/>
                <a:cs typeface="Tahoma"/>
              </a:rPr>
              <a:t> </a:t>
            </a:r>
            <a:r>
              <a:rPr sz="3750" spc="-25" dirty="0">
                <a:latin typeface="Tahoma"/>
                <a:cs typeface="Tahoma"/>
              </a:rPr>
              <a:t>of </a:t>
            </a:r>
            <a:r>
              <a:rPr sz="3750" dirty="0">
                <a:latin typeface="Tahoma"/>
                <a:cs typeface="Tahoma"/>
              </a:rPr>
              <a:t>students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-25" dirty="0">
                <a:latin typeface="Tahoma"/>
                <a:cs typeface="Tahoma"/>
              </a:rPr>
              <a:t>in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-45" dirty="0">
                <a:latin typeface="Tahoma"/>
                <a:cs typeface="Tahoma"/>
              </a:rPr>
              <a:t>higher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education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b="1" spc="-165" dirty="0">
                <a:latin typeface="Tahoma"/>
                <a:cs typeface="Tahoma"/>
              </a:rPr>
              <a:t>still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190" dirty="0">
                <a:latin typeface="Tahoma"/>
                <a:cs typeface="Tahoma"/>
              </a:rPr>
              <a:t>lack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270" dirty="0">
                <a:latin typeface="Tahoma"/>
                <a:cs typeface="Tahoma"/>
              </a:rPr>
              <a:t>a</a:t>
            </a:r>
            <a:r>
              <a:rPr sz="3750" b="1" spc="-305" dirty="0">
                <a:latin typeface="Tahoma"/>
                <a:cs typeface="Tahoma"/>
              </a:rPr>
              <a:t> </a:t>
            </a:r>
            <a:r>
              <a:rPr sz="3750" b="1" spc="-175" dirty="0">
                <a:latin typeface="Tahoma"/>
                <a:cs typeface="Tahoma"/>
              </a:rPr>
              <a:t>clear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260" dirty="0">
                <a:latin typeface="Tahoma"/>
                <a:cs typeface="Tahoma"/>
              </a:rPr>
              <a:t>understanding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120" dirty="0">
                <a:latin typeface="Tahoma"/>
                <a:cs typeface="Tahoma"/>
              </a:rPr>
              <a:t>of</a:t>
            </a:r>
            <a:r>
              <a:rPr sz="3750" b="1" spc="-305" dirty="0">
                <a:latin typeface="Tahoma"/>
                <a:cs typeface="Tahoma"/>
              </a:rPr>
              <a:t> </a:t>
            </a:r>
            <a:r>
              <a:rPr sz="3750" b="1" spc="-235" dirty="0">
                <a:latin typeface="Tahoma"/>
                <a:cs typeface="Tahoma"/>
              </a:rPr>
              <a:t>the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40" dirty="0">
                <a:latin typeface="Tahoma"/>
                <a:cs typeface="Tahoma"/>
              </a:rPr>
              <a:t>role </a:t>
            </a:r>
            <a:r>
              <a:rPr sz="3750" b="1" spc="-250" dirty="0">
                <a:latin typeface="Tahoma"/>
                <a:cs typeface="Tahoma"/>
              </a:rPr>
              <a:t>they</a:t>
            </a:r>
            <a:r>
              <a:rPr sz="3750" b="1" spc="-320" dirty="0">
                <a:latin typeface="Tahoma"/>
                <a:cs typeface="Tahoma"/>
              </a:rPr>
              <a:t> </a:t>
            </a:r>
            <a:r>
              <a:rPr sz="3750" b="1" spc="-215" dirty="0">
                <a:latin typeface="Tahoma"/>
                <a:cs typeface="Tahoma"/>
              </a:rPr>
              <a:t>can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265" dirty="0">
                <a:latin typeface="Tahoma"/>
                <a:cs typeface="Tahoma"/>
              </a:rPr>
              <a:t>play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265" dirty="0">
                <a:latin typeface="Tahoma"/>
                <a:cs typeface="Tahoma"/>
              </a:rPr>
              <a:t>in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235" dirty="0">
                <a:latin typeface="Tahoma"/>
                <a:cs typeface="Tahoma"/>
              </a:rPr>
              <a:t>the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195" dirty="0">
                <a:latin typeface="Tahoma"/>
                <a:cs typeface="Tahoma"/>
              </a:rPr>
              <a:t>assessment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160" dirty="0">
                <a:latin typeface="Tahoma"/>
                <a:cs typeface="Tahoma"/>
              </a:rPr>
              <a:t>process,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250" dirty="0">
                <a:latin typeface="Tahoma"/>
                <a:cs typeface="Tahoma"/>
              </a:rPr>
              <a:t>relying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300" dirty="0">
                <a:latin typeface="Tahoma"/>
                <a:cs typeface="Tahoma"/>
              </a:rPr>
              <a:t>on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180" dirty="0">
                <a:latin typeface="Tahoma"/>
                <a:cs typeface="Tahoma"/>
              </a:rPr>
              <a:t>teachers</a:t>
            </a:r>
            <a:r>
              <a:rPr sz="3750" b="1" spc="-315" dirty="0">
                <a:latin typeface="Tahoma"/>
                <a:cs typeface="Tahoma"/>
              </a:rPr>
              <a:t> </a:t>
            </a:r>
            <a:r>
              <a:rPr sz="3750" b="1" spc="-25" dirty="0">
                <a:latin typeface="Tahoma"/>
                <a:cs typeface="Tahoma"/>
              </a:rPr>
              <a:t>to </a:t>
            </a:r>
            <a:r>
              <a:rPr sz="3750" b="1" spc="-200" dirty="0">
                <a:latin typeface="Tahoma"/>
                <a:cs typeface="Tahoma"/>
              </a:rPr>
              <a:t>define</a:t>
            </a:r>
            <a:r>
              <a:rPr sz="3750" b="1" spc="-310" dirty="0">
                <a:latin typeface="Tahoma"/>
                <a:cs typeface="Tahoma"/>
              </a:rPr>
              <a:t> and</a:t>
            </a:r>
            <a:r>
              <a:rPr sz="3750" b="1" spc="-305" dirty="0">
                <a:latin typeface="Tahoma"/>
                <a:cs typeface="Tahoma"/>
              </a:rPr>
              <a:t> </a:t>
            </a:r>
            <a:r>
              <a:rPr sz="3750" b="1" spc="-200" dirty="0">
                <a:latin typeface="Tahoma"/>
                <a:cs typeface="Tahoma"/>
              </a:rPr>
              <a:t>establish</a:t>
            </a:r>
            <a:r>
              <a:rPr sz="3750" b="1" spc="-305" dirty="0">
                <a:latin typeface="Tahoma"/>
                <a:cs typeface="Tahoma"/>
              </a:rPr>
              <a:t> </a:t>
            </a:r>
            <a:r>
              <a:rPr sz="3750" b="1" spc="-195" dirty="0">
                <a:latin typeface="Tahoma"/>
                <a:cs typeface="Tahoma"/>
              </a:rPr>
              <a:t>assessment</a:t>
            </a:r>
            <a:r>
              <a:rPr sz="3750" b="1" spc="-310" dirty="0">
                <a:latin typeface="Tahoma"/>
                <a:cs typeface="Tahoma"/>
              </a:rPr>
              <a:t> </a:t>
            </a:r>
            <a:r>
              <a:rPr sz="3750" b="1" spc="-229" dirty="0">
                <a:latin typeface="Tahoma"/>
                <a:cs typeface="Tahoma"/>
              </a:rPr>
              <a:t>measures</a:t>
            </a:r>
            <a:r>
              <a:rPr sz="3750" b="1" spc="-305" dirty="0">
                <a:latin typeface="Tahoma"/>
                <a:cs typeface="Tahoma"/>
              </a:rPr>
              <a:t> </a:t>
            </a:r>
            <a:r>
              <a:rPr sz="3750" spc="-45" dirty="0">
                <a:latin typeface="Tahoma"/>
                <a:cs typeface="Tahoma"/>
              </a:rPr>
              <a:t>while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positing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-20" dirty="0">
                <a:latin typeface="Tahoma"/>
                <a:cs typeface="Tahoma"/>
              </a:rPr>
              <a:t>that </a:t>
            </a:r>
            <a:r>
              <a:rPr sz="3750" spc="-80" dirty="0">
                <a:latin typeface="Tahoma"/>
                <a:cs typeface="Tahoma"/>
              </a:rPr>
              <a:t>"student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voice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research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dirty="0">
                <a:latin typeface="Tahoma"/>
                <a:cs typeface="Tahoma"/>
              </a:rPr>
              <a:t>can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spc="-4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im</a:t>
            </a:r>
            <a:r>
              <a:rPr sz="3750" spc="-40" dirty="0">
                <a:latin typeface="Tahoma"/>
                <a:cs typeface="Tahoma"/>
              </a:rPr>
              <a:t>prove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spc="-25" dirty="0">
                <a:latin typeface="Tahoma"/>
                <a:cs typeface="Tahoma"/>
              </a:rPr>
              <a:t>students’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experiences,</a:t>
            </a:r>
            <a:r>
              <a:rPr sz="3750" spc="-355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change </a:t>
            </a:r>
            <a:r>
              <a:rPr sz="3750" u="heavy" spc="-2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teachers’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50" dirty="0">
                <a:latin typeface="Tahoma"/>
                <a:cs typeface="Tahoma"/>
              </a:rPr>
              <a:t>practices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85" dirty="0">
                <a:latin typeface="Tahoma"/>
                <a:cs typeface="Tahoma"/>
              </a:rPr>
              <a:t>and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inform</a:t>
            </a:r>
            <a:r>
              <a:rPr sz="3750" spc="-385" dirty="0">
                <a:latin typeface="Tahoma"/>
                <a:cs typeface="Tahoma"/>
              </a:rPr>
              <a:t> </a:t>
            </a:r>
            <a:r>
              <a:rPr sz="3750" spc="-30" dirty="0">
                <a:latin typeface="Tahoma"/>
                <a:cs typeface="Tahoma"/>
              </a:rPr>
              <a:t>university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support</a:t>
            </a:r>
            <a:r>
              <a:rPr sz="3750" spc="-380" dirty="0">
                <a:latin typeface="Tahoma"/>
                <a:cs typeface="Tahoma"/>
              </a:rPr>
              <a:t> </a:t>
            </a:r>
            <a:r>
              <a:rPr sz="3750" spc="-10" dirty="0">
                <a:latin typeface="Tahoma"/>
                <a:cs typeface="Tahoma"/>
              </a:rPr>
              <a:t>concerning </a:t>
            </a:r>
            <a:r>
              <a:rPr sz="3750" u="heavy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assessment</a:t>
            </a:r>
            <a:r>
              <a:rPr sz="3750" u="heavy" spc="-31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750" u="heavy" spc="-8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and</a:t>
            </a:r>
            <a:r>
              <a:rPr sz="3750" u="heavy" spc="-315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 </a:t>
            </a:r>
            <a:r>
              <a:rPr sz="3750" u="heavy" spc="-70" dirty="0">
                <a:uFill>
                  <a:solidFill>
                    <a:srgbClr val="000000"/>
                  </a:solidFill>
                </a:uFill>
                <a:latin typeface="Tahoma"/>
                <a:cs typeface="Tahoma"/>
              </a:rPr>
              <a:t>feedback</a:t>
            </a:r>
            <a:r>
              <a:rPr sz="3750" spc="-70" dirty="0">
                <a:latin typeface="Tahoma"/>
                <a:cs typeface="Tahoma"/>
              </a:rPr>
              <a:t>"</a:t>
            </a:r>
            <a:r>
              <a:rPr sz="3750" spc="-315" dirty="0">
                <a:latin typeface="Tahoma"/>
                <a:cs typeface="Tahoma"/>
              </a:rPr>
              <a:t> </a:t>
            </a:r>
            <a:r>
              <a:rPr sz="3750" spc="-245" dirty="0">
                <a:latin typeface="Tahoma"/>
                <a:cs typeface="Tahoma"/>
              </a:rPr>
              <a:t>(p.</a:t>
            </a:r>
            <a:r>
              <a:rPr sz="3750" spc="-310" dirty="0">
                <a:latin typeface="Tahoma"/>
                <a:cs typeface="Tahoma"/>
              </a:rPr>
              <a:t> </a:t>
            </a:r>
            <a:r>
              <a:rPr sz="3750" spc="-40" dirty="0">
                <a:latin typeface="Tahoma"/>
                <a:cs typeface="Tahoma"/>
              </a:rPr>
              <a:t>1009).</a:t>
            </a:r>
            <a:endParaRPr sz="37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5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710052"/>
            <a:ext cx="16496665" cy="2744470"/>
          </a:xfrm>
          <a:custGeom>
            <a:avLst/>
            <a:gdLst/>
            <a:ahLst/>
            <a:cxnLst/>
            <a:rect l="l" t="t" r="r" b="b"/>
            <a:pathLst>
              <a:path w="16496665" h="2744470">
                <a:moveTo>
                  <a:pt x="16496265" y="2744018"/>
                </a:moveTo>
                <a:lnTo>
                  <a:pt x="0" y="2744018"/>
                </a:lnTo>
                <a:lnTo>
                  <a:pt x="0" y="0"/>
                </a:lnTo>
                <a:lnTo>
                  <a:pt x="16496265" y="0"/>
                </a:lnTo>
                <a:lnTo>
                  <a:pt x="16496265" y="2744018"/>
                </a:lnTo>
                <a:close/>
              </a:path>
            </a:pathLst>
          </a:custGeom>
          <a:solidFill>
            <a:srgbClr val="F5F1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882650" cy="2606040"/>
          </a:xfrm>
          <a:custGeom>
            <a:avLst/>
            <a:gdLst/>
            <a:ahLst/>
            <a:cxnLst/>
            <a:rect l="l" t="t" r="r" b="b"/>
            <a:pathLst>
              <a:path w="882650" h="2606040">
                <a:moveTo>
                  <a:pt x="882409" y="2605864"/>
                </a:moveTo>
                <a:lnTo>
                  <a:pt x="0" y="2605864"/>
                </a:lnTo>
                <a:lnTo>
                  <a:pt x="0" y="0"/>
                </a:lnTo>
                <a:lnTo>
                  <a:pt x="882409" y="0"/>
                </a:lnTo>
                <a:lnTo>
                  <a:pt x="882409" y="2605864"/>
                </a:lnTo>
                <a:close/>
              </a:path>
            </a:pathLst>
          </a:custGeom>
          <a:solidFill>
            <a:srgbClr val="A79D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62718" y="1189806"/>
            <a:ext cx="15898494" cy="1731010"/>
          </a:xfrm>
          <a:prstGeom prst="rect">
            <a:avLst/>
          </a:prstGeom>
          <a:solidFill>
            <a:srgbClr val="A79D94"/>
          </a:solidFill>
        </p:spPr>
        <p:txBody>
          <a:bodyPr vert="horz" wrap="square" lIns="0" tIns="372745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2935"/>
              </a:spcBef>
            </a:pPr>
            <a:r>
              <a:rPr sz="5300" spc="570" dirty="0">
                <a:solidFill>
                  <a:srgbClr val="FFFFFF"/>
                </a:solidFill>
              </a:rPr>
              <a:t>Community-</a:t>
            </a:r>
            <a:r>
              <a:rPr sz="5300" spc="715" dirty="0">
                <a:solidFill>
                  <a:srgbClr val="FFFFFF"/>
                </a:solidFill>
              </a:rPr>
              <a:t>Engaged</a:t>
            </a:r>
            <a:r>
              <a:rPr sz="5300" spc="330" dirty="0">
                <a:solidFill>
                  <a:srgbClr val="FFFFFF"/>
                </a:solidFill>
              </a:rPr>
              <a:t> </a:t>
            </a:r>
            <a:r>
              <a:rPr sz="5300" spc="530" dirty="0">
                <a:solidFill>
                  <a:srgbClr val="FFFFFF"/>
                </a:solidFill>
              </a:rPr>
              <a:t>Learning</a:t>
            </a:r>
            <a:r>
              <a:rPr sz="5300" spc="330" dirty="0">
                <a:solidFill>
                  <a:srgbClr val="FFFFFF"/>
                </a:solidFill>
              </a:rPr>
              <a:t> </a:t>
            </a:r>
            <a:r>
              <a:rPr sz="5300" spc="1045" dirty="0">
                <a:solidFill>
                  <a:srgbClr val="FFFFFF"/>
                </a:solidFill>
              </a:rPr>
              <a:t>&amp;</a:t>
            </a:r>
            <a:r>
              <a:rPr sz="5300" spc="335" dirty="0">
                <a:solidFill>
                  <a:srgbClr val="FFFFFF"/>
                </a:solidFill>
              </a:rPr>
              <a:t> </a:t>
            </a:r>
            <a:r>
              <a:rPr sz="5300" spc="365" dirty="0">
                <a:solidFill>
                  <a:srgbClr val="FFFFFF"/>
                </a:solidFill>
              </a:rPr>
              <a:t>Assessment</a:t>
            </a:r>
            <a:endParaRPr sz="5300"/>
          </a:p>
        </p:txBody>
      </p:sp>
      <p:sp>
        <p:nvSpPr>
          <p:cNvPr id="6" name="object 6"/>
          <p:cNvSpPr txBox="1"/>
          <p:nvPr/>
        </p:nvSpPr>
        <p:spPr>
          <a:xfrm>
            <a:off x="258702" y="344421"/>
            <a:ext cx="360680" cy="14852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60" dirty="0">
                <a:solidFill>
                  <a:srgbClr val="FFFFFF"/>
                </a:solidFill>
                <a:latin typeface="Tahoma"/>
                <a:cs typeface="Tahoma"/>
              </a:rPr>
              <a:t>SECTION</a:t>
            </a:r>
            <a:r>
              <a:rPr sz="22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04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4145" y="4130102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4145" y="5558852"/>
            <a:ext cx="114300" cy="1142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378981" y="3871638"/>
            <a:ext cx="14361160" cy="5255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6690">
              <a:lnSpc>
                <a:spcPct val="115700"/>
              </a:lnSpc>
              <a:spcBef>
                <a:spcPts val="100"/>
              </a:spcBef>
            </a:pPr>
            <a:r>
              <a:rPr sz="2700" dirty="0">
                <a:latin typeface="Tahoma"/>
                <a:cs typeface="Tahoma"/>
              </a:rPr>
              <a:t>Nicols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265" dirty="0">
                <a:latin typeface="Tahoma"/>
                <a:cs typeface="Tahoma"/>
              </a:rPr>
              <a:t>(2017)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argues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that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50" dirty="0">
                <a:latin typeface="Tahoma"/>
                <a:cs typeface="Tahoma"/>
              </a:rPr>
              <a:t>high</a:t>
            </a:r>
            <a:r>
              <a:rPr lang="en-US" sz="2700" spc="-50" dirty="0">
                <a:latin typeface="Tahoma"/>
                <a:cs typeface="Tahoma"/>
              </a:rPr>
              <a:t>er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education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institutions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recognize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the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b="1" spc="-190" dirty="0">
                <a:latin typeface="Tahoma"/>
                <a:cs typeface="Tahoma"/>
              </a:rPr>
              <a:t>need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10" dirty="0">
                <a:latin typeface="Tahoma"/>
                <a:cs typeface="Tahoma"/>
              </a:rPr>
              <a:t>for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b="1" spc="-105" dirty="0">
                <a:latin typeface="Tahoma"/>
                <a:cs typeface="Tahoma"/>
              </a:rPr>
              <a:t>CEL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65" dirty="0">
                <a:latin typeface="Tahoma"/>
                <a:cs typeface="Tahoma"/>
              </a:rPr>
              <a:t>opportunities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to </a:t>
            </a:r>
            <a:r>
              <a:rPr sz="2700" dirty="0">
                <a:latin typeface="Tahoma"/>
                <a:cs typeface="Tahoma"/>
              </a:rPr>
              <a:t>foster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spc="-110" dirty="0">
                <a:latin typeface="Tahoma"/>
                <a:cs typeface="Tahoma"/>
              </a:rPr>
              <a:t>“more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95" dirty="0">
                <a:latin typeface="Tahoma"/>
                <a:cs typeface="Tahoma"/>
              </a:rPr>
              <a:t>‘</a:t>
            </a:r>
            <a:r>
              <a:rPr sz="2700" b="1" spc="-195" dirty="0">
                <a:latin typeface="Tahoma"/>
                <a:cs typeface="Tahoma"/>
              </a:rPr>
              <a:t>hands-</a:t>
            </a:r>
            <a:r>
              <a:rPr sz="2700" b="1" spc="-215" dirty="0">
                <a:latin typeface="Tahoma"/>
                <a:cs typeface="Tahoma"/>
              </a:rPr>
              <a:t>on’</a:t>
            </a:r>
            <a:r>
              <a:rPr sz="2700" b="1" spc="-200" dirty="0">
                <a:latin typeface="Tahoma"/>
                <a:cs typeface="Tahoma"/>
              </a:rPr>
              <a:t> </a:t>
            </a:r>
            <a:r>
              <a:rPr sz="2700" b="1" spc="-185" dirty="0">
                <a:latin typeface="Tahoma"/>
                <a:cs typeface="Tahoma"/>
              </a:rPr>
              <a:t>training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229" dirty="0">
                <a:latin typeface="Tahoma"/>
                <a:cs typeface="Tahoma"/>
              </a:rPr>
              <a:t>and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50" dirty="0">
                <a:latin typeface="Tahoma"/>
                <a:cs typeface="Tahoma"/>
              </a:rPr>
              <a:t>experience</a:t>
            </a:r>
            <a:r>
              <a:rPr sz="2700" b="1" spc="-200" dirty="0">
                <a:latin typeface="Tahoma"/>
                <a:cs typeface="Tahoma"/>
              </a:rPr>
              <a:t> </a:t>
            </a:r>
            <a:r>
              <a:rPr sz="2700" b="1" spc="-110" dirty="0">
                <a:latin typeface="Tahoma"/>
                <a:cs typeface="Tahoma"/>
              </a:rPr>
              <a:t>for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40" dirty="0">
                <a:latin typeface="Tahoma"/>
                <a:cs typeface="Tahoma"/>
              </a:rPr>
              <a:t>college</a:t>
            </a:r>
            <a:r>
              <a:rPr sz="2700" b="1" spc="-200" dirty="0">
                <a:latin typeface="Tahoma"/>
                <a:cs typeface="Tahoma"/>
              </a:rPr>
              <a:t> </a:t>
            </a:r>
            <a:r>
              <a:rPr sz="2700" b="1" spc="-185" dirty="0">
                <a:latin typeface="Tahoma"/>
                <a:cs typeface="Tahoma"/>
              </a:rPr>
              <a:t>students</a:t>
            </a:r>
            <a:r>
              <a:rPr sz="2700" spc="-185" dirty="0">
                <a:latin typeface="Tahoma"/>
                <a:cs typeface="Tahoma"/>
              </a:rPr>
              <a:t>”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80" dirty="0">
                <a:latin typeface="Tahoma"/>
                <a:cs typeface="Tahoma"/>
              </a:rPr>
              <a:t>(p.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318).</a:t>
            </a:r>
            <a:endParaRPr sz="2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 dirty="0">
              <a:latin typeface="Tahoma"/>
              <a:cs typeface="Tahoma"/>
            </a:endParaRPr>
          </a:p>
          <a:p>
            <a:pPr marL="12700" marR="111760">
              <a:lnSpc>
                <a:spcPct val="115700"/>
              </a:lnSpc>
            </a:pPr>
            <a:r>
              <a:rPr sz="2700" b="1" spc="-140" dirty="0">
                <a:latin typeface="Tahoma"/>
                <a:cs typeface="Tahoma"/>
              </a:rPr>
              <a:t>Holistic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b="1" spc="-160" dirty="0">
                <a:latin typeface="Tahoma"/>
                <a:cs typeface="Tahoma"/>
              </a:rPr>
              <a:t>competency</a:t>
            </a:r>
            <a:r>
              <a:rPr sz="2700" b="1" spc="-185" dirty="0">
                <a:latin typeface="Tahoma"/>
                <a:cs typeface="Tahoma"/>
              </a:rPr>
              <a:t> </a:t>
            </a:r>
            <a:r>
              <a:rPr sz="2700" spc="-75" dirty="0">
                <a:latin typeface="Tahoma"/>
                <a:cs typeface="Tahoma"/>
              </a:rPr>
              <a:t>: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65" dirty="0">
                <a:latin typeface="Tahoma"/>
                <a:cs typeface="Tahoma"/>
              </a:rPr>
              <a:t>“Composed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of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generic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skills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140" dirty="0">
                <a:latin typeface="Tahoma"/>
                <a:cs typeface="Tahoma"/>
              </a:rPr>
              <a:t>(e.g.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communication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skills,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problem-</a:t>
            </a:r>
            <a:r>
              <a:rPr sz="2700" spc="-10" dirty="0">
                <a:latin typeface="Tahoma"/>
                <a:cs typeface="Tahoma"/>
              </a:rPr>
              <a:t>solving </a:t>
            </a:r>
            <a:r>
              <a:rPr sz="2700" spc="-55" dirty="0">
                <a:latin typeface="Tahoma"/>
                <a:cs typeface="Tahoma"/>
              </a:rPr>
              <a:t>skills),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positive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values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65" dirty="0">
                <a:latin typeface="Tahoma"/>
                <a:cs typeface="Tahoma"/>
              </a:rPr>
              <a:t>and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attitudes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140" dirty="0">
                <a:latin typeface="Tahoma"/>
                <a:cs typeface="Tahoma"/>
              </a:rPr>
              <a:t>(e.g.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resilience,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self-confidence,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40" dirty="0">
                <a:latin typeface="Tahoma"/>
                <a:cs typeface="Tahoma"/>
              </a:rPr>
              <a:t>appreciation)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which</a:t>
            </a:r>
            <a:r>
              <a:rPr sz="2700" spc="-235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are </a:t>
            </a:r>
            <a:r>
              <a:rPr sz="2700" dirty="0">
                <a:latin typeface="Tahoma"/>
                <a:cs typeface="Tahoma"/>
              </a:rPr>
              <a:t>essential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for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the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development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of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the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85" dirty="0">
                <a:latin typeface="Tahoma"/>
                <a:cs typeface="Tahoma"/>
              </a:rPr>
              <a:t>‘whole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spc="-100" dirty="0">
                <a:latin typeface="Tahoma"/>
                <a:cs typeface="Tahoma"/>
              </a:rPr>
              <a:t>person’”</a:t>
            </a:r>
            <a:r>
              <a:rPr lang="en-US" sz="2700" spc="-100" dirty="0">
                <a:latin typeface="Tahoma"/>
                <a:cs typeface="Tahoma"/>
              </a:rPr>
              <a:t>. S</a:t>
            </a:r>
            <a:r>
              <a:rPr sz="2700" spc="-10" dirty="0">
                <a:latin typeface="Tahoma"/>
                <a:cs typeface="Tahoma"/>
              </a:rPr>
              <a:t>imilar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terms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20" dirty="0">
                <a:latin typeface="Tahoma"/>
                <a:cs typeface="Tahoma"/>
              </a:rPr>
              <a:t>used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in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the </a:t>
            </a:r>
            <a:r>
              <a:rPr sz="2700" spc="-10" dirty="0">
                <a:latin typeface="Tahoma"/>
                <a:cs typeface="Tahoma"/>
              </a:rPr>
              <a:t>literature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to</a:t>
            </a:r>
            <a:r>
              <a:rPr sz="2700" spc="-21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describe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holistic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competency</a:t>
            </a:r>
            <a:r>
              <a:rPr sz="2700" spc="-215" dirty="0">
                <a:latin typeface="Tahoma"/>
                <a:cs typeface="Tahoma"/>
              </a:rPr>
              <a:t> </a:t>
            </a:r>
            <a:r>
              <a:rPr lang="en-US" sz="2700" spc="-215" dirty="0">
                <a:latin typeface="Tahoma"/>
                <a:cs typeface="Tahoma"/>
              </a:rPr>
              <a:t>include</a:t>
            </a:r>
            <a:r>
              <a:rPr sz="2700" spc="-215" dirty="0">
                <a:latin typeface="Tahoma"/>
                <a:cs typeface="Tahoma"/>
              </a:rPr>
              <a:t> </a:t>
            </a:r>
            <a:r>
              <a:rPr sz="2700" spc="-60" dirty="0">
                <a:latin typeface="Tahoma"/>
                <a:cs typeface="Tahoma"/>
              </a:rPr>
              <a:t>“‘transferable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skills’,</a:t>
            </a:r>
            <a:r>
              <a:rPr sz="2700" spc="-215" dirty="0">
                <a:latin typeface="Tahoma"/>
                <a:cs typeface="Tahoma"/>
              </a:rPr>
              <a:t> </a:t>
            </a:r>
            <a:r>
              <a:rPr sz="2700" spc="-75" dirty="0">
                <a:latin typeface="Tahoma"/>
                <a:cs typeface="Tahoma"/>
              </a:rPr>
              <a:t>‘twenty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first</a:t>
            </a:r>
            <a:r>
              <a:rPr sz="2700" spc="-215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century</a:t>
            </a:r>
            <a:r>
              <a:rPr sz="2700" spc="-220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skills’, ‘soft</a:t>
            </a:r>
            <a:r>
              <a:rPr sz="2700" spc="-260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skills’,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55" dirty="0">
                <a:latin typeface="Tahoma"/>
                <a:cs typeface="Tahoma"/>
              </a:rPr>
              <a:t>‘employability</a:t>
            </a:r>
            <a:r>
              <a:rPr sz="2700" spc="-260" dirty="0">
                <a:latin typeface="Tahoma"/>
                <a:cs typeface="Tahoma"/>
              </a:rPr>
              <a:t> </a:t>
            </a:r>
            <a:r>
              <a:rPr sz="2700" spc="-35" dirty="0">
                <a:latin typeface="Tahoma"/>
                <a:cs typeface="Tahoma"/>
              </a:rPr>
              <a:t>skills’,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40" dirty="0">
                <a:latin typeface="Tahoma"/>
                <a:cs typeface="Tahoma"/>
              </a:rPr>
              <a:t>‘generic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competencies’</a:t>
            </a:r>
            <a:r>
              <a:rPr sz="2700" spc="-260" dirty="0">
                <a:latin typeface="Tahoma"/>
                <a:cs typeface="Tahoma"/>
              </a:rPr>
              <a:t> </a:t>
            </a:r>
            <a:r>
              <a:rPr sz="2700" spc="-65" dirty="0">
                <a:latin typeface="Tahoma"/>
                <a:cs typeface="Tahoma"/>
              </a:rPr>
              <a:t>and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40" dirty="0">
                <a:latin typeface="Tahoma"/>
                <a:cs typeface="Tahoma"/>
              </a:rPr>
              <a:t>‘generic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60" dirty="0">
                <a:latin typeface="Tahoma"/>
                <a:cs typeface="Tahoma"/>
              </a:rPr>
              <a:t>attributes’”</a:t>
            </a:r>
            <a:r>
              <a:rPr sz="2700" spc="-260" dirty="0">
                <a:latin typeface="Tahoma"/>
                <a:cs typeface="Tahoma"/>
              </a:rPr>
              <a:t> </a:t>
            </a:r>
            <a:r>
              <a:rPr sz="2700" spc="-120" dirty="0">
                <a:latin typeface="Tahoma"/>
                <a:cs typeface="Tahoma"/>
              </a:rPr>
              <a:t>(Chan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80" dirty="0">
                <a:latin typeface="Tahoma"/>
                <a:cs typeface="Tahoma"/>
              </a:rPr>
              <a:t>&amp;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20" dirty="0">
                <a:latin typeface="Tahoma"/>
                <a:cs typeface="Tahoma"/>
              </a:rPr>
              <a:t>Luk,</a:t>
            </a:r>
            <a:r>
              <a:rPr sz="2700" spc="-260" dirty="0">
                <a:latin typeface="Tahoma"/>
                <a:cs typeface="Tahoma"/>
              </a:rPr>
              <a:t> </a:t>
            </a:r>
            <a:r>
              <a:rPr sz="2700" spc="-20" dirty="0">
                <a:latin typeface="Tahoma"/>
                <a:cs typeface="Tahoma"/>
              </a:rPr>
              <a:t>2021, </a:t>
            </a:r>
            <a:r>
              <a:rPr sz="2700" spc="-65" dirty="0">
                <a:latin typeface="Tahoma"/>
                <a:cs typeface="Tahoma"/>
              </a:rPr>
              <a:t>p.</a:t>
            </a:r>
            <a:r>
              <a:rPr sz="2700" spc="-295" dirty="0">
                <a:latin typeface="Tahoma"/>
                <a:cs typeface="Tahoma"/>
              </a:rPr>
              <a:t> </a:t>
            </a:r>
            <a:r>
              <a:rPr sz="2700" spc="-20" dirty="0">
                <a:latin typeface="Tahoma"/>
                <a:cs typeface="Tahoma"/>
              </a:rPr>
              <a:t>467)</a:t>
            </a:r>
            <a:endParaRPr sz="2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 dirty="0">
              <a:latin typeface="Tahoma"/>
              <a:cs typeface="Tahoma"/>
            </a:endParaRPr>
          </a:p>
          <a:p>
            <a:pPr marL="12700" marR="5080">
              <a:lnSpc>
                <a:spcPct val="115700"/>
              </a:lnSpc>
            </a:pPr>
            <a:r>
              <a:rPr sz="2700" spc="-50" dirty="0">
                <a:latin typeface="Tahoma"/>
                <a:cs typeface="Tahoma"/>
              </a:rPr>
              <a:t>The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assessment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process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b="1" spc="-190" dirty="0">
                <a:latin typeface="Tahoma"/>
                <a:cs typeface="Tahoma"/>
              </a:rPr>
              <a:t>should </a:t>
            </a:r>
            <a:r>
              <a:rPr sz="2700" b="1" spc="-145" dirty="0">
                <a:latin typeface="Tahoma"/>
                <a:cs typeface="Tahoma"/>
              </a:rPr>
              <a:t>better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00" dirty="0">
                <a:latin typeface="Tahoma"/>
                <a:cs typeface="Tahoma"/>
              </a:rPr>
              <a:t>reflect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b="1" spc="-145" dirty="0">
                <a:latin typeface="Tahoma"/>
                <a:cs typeface="Tahoma"/>
              </a:rPr>
              <a:t>these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b="1" spc="-145" dirty="0">
                <a:latin typeface="Tahoma"/>
                <a:cs typeface="Tahoma"/>
              </a:rPr>
              <a:t>types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b="1" spc="-90" dirty="0">
                <a:latin typeface="Tahoma"/>
                <a:cs typeface="Tahoma"/>
              </a:rPr>
              <a:t>of</a:t>
            </a:r>
            <a:r>
              <a:rPr sz="2700" b="1" spc="-195" dirty="0">
                <a:latin typeface="Tahoma"/>
                <a:cs typeface="Tahoma"/>
              </a:rPr>
              <a:t> </a:t>
            </a:r>
            <a:r>
              <a:rPr sz="2700" b="1" spc="-125" dirty="0">
                <a:latin typeface="Tahoma"/>
                <a:cs typeface="Tahoma"/>
              </a:rPr>
              <a:t>skills</a:t>
            </a:r>
            <a:r>
              <a:rPr sz="2700" b="1" spc="-190" dirty="0">
                <a:latin typeface="Tahoma"/>
                <a:cs typeface="Tahoma"/>
              </a:rPr>
              <a:t> </a:t>
            </a:r>
            <a:r>
              <a:rPr sz="2700" spc="-25" dirty="0">
                <a:latin typeface="Tahoma"/>
                <a:cs typeface="Tahoma"/>
              </a:rPr>
              <a:t>intended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to</a:t>
            </a:r>
            <a:r>
              <a:rPr sz="2700" spc="-240" dirty="0">
                <a:latin typeface="Tahoma"/>
                <a:cs typeface="Tahoma"/>
              </a:rPr>
              <a:t> </a:t>
            </a:r>
            <a:r>
              <a:rPr sz="2700" spc="-30" dirty="0">
                <a:latin typeface="Tahoma"/>
                <a:cs typeface="Tahoma"/>
              </a:rPr>
              <a:t>prepare</a:t>
            </a:r>
            <a:r>
              <a:rPr sz="2700" spc="-245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students </a:t>
            </a:r>
            <a:r>
              <a:rPr sz="2700" dirty="0">
                <a:latin typeface="Tahoma"/>
                <a:cs typeface="Tahoma"/>
              </a:rPr>
              <a:t>for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professional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life</a:t>
            </a:r>
            <a:r>
              <a:rPr sz="2700" spc="-250" dirty="0">
                <a:latin typeface="Tahoma"/>
                <a:cs typeface="Tahoma"/>
              </a:rPr>
              <a:t> </a:t>
            </a:r>
            <a:r>
              <a:rPr sz="2700" dirty="0">
                <a:latin typeface="Tahoma"/>
                <a:cs typeface="Tahoma"/>
              </a:rPr>
              <a:t>after</a:t>
            </a:r>
            <a:r>
              <a:rPr sz="2700" spc="-254" dirty="0">
                <a:latin typeface="Tahoma"/>
                <a:cs typeface="Tahoma"/>
              </a:rPr>
              <a:t> </a:t>
            </a:r>
            <a:r>
              <a:rPr sz="2700" spc="-10" dirty="0">
                <a:latin typeface="Tahoma"/>
                <a:cs typeface="Tahoma"/>
              </a:rPr>
              <a:t>college.</a:t>
            </a:r>
            <a:endParaRPr sz="2700" dirty="0">
              <a:latin typeface="Tahoma"/>
              <a:cs typeface="Tahoma"/>
            </a:endParaRPr>
          </a:p>
        </p:txBody>
      </p:sp>
      <p:pic>
        <p:nvPicPr>
          <p:cNvPr id="11" name="object 9">
            <a:extLst>
              <a:ext uri="{FF2B5EF4-FFF2-40B4-BE49-F238E27FC236}">
                <a16:creationId xmlns:a16="http://schemas.microsoft.com/office/drawing/2014/main" id="{0DBE47A8-C1CF-B8FF-E996-7F192D4771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752" y="8420100"/>
            <a:ext cx="114300" cy="1142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873" y="494240"/>
            <a:ext cx="17192622" cy="92963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890" y="1147024"/>
            <a:ext cx="16935449" cy="79914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1901</Words>
  <Application>Microsoft Office PowerPoint</Application>
  <PresentationFormat>Custom</PresentationFormat>
  <Paragraphs>194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Aptos</vt:lpstr>
      <vt:lpstr>Arial</vt:lpstr>
      <vt:lpstr>Calibri</vt:lpstr>
      <vt:lpstr>Franklin Gothic Book</vt:lpstr>
      <vt:lpstr>FranklinGothicFSBook</vt:lpstr>
      <vt:lpstr>Garamond</vt:lpstr>
      <vt:lpstr>Lucida Sans</vt:lpstr>
      <vt:lpstr>Segoe UI</vt:lpstr>
      <vt:lpstr>Symbol</vt:lpstr>
      <vt:lpstr>Tahoma</vt:lpstr>
      <vt:lpstr>Times New Roman</vt:lpstr>
      <vt:lpstr>Office Theme</vt:lpstr>
      <vt:lpstr>Student Voice in Assessment of Community Engaged Projects – a Pilot Study  IACBE ACAM 2025</vt:lpstr>
      <vt:lpstr>Agenda</vt:lpstr>
      <vt:lpstr>PowerPoint Presentation</vt:lpstr>
      <vt:lpstr>2024</vt:lpstr>
      <vt:lpstr>Student Voice in Assessment in Higher Education</vt:lpstr>
      <vt:lpstr>PowerPoint Presentation</vt:lpstr>
      <vt:lpstr>Community-Engaged Learning &amp; Assessment</vt:lpstr>
      <vt:lpstr>PowerPoint Presentation</vt:lpstr>
      <vt:lpstr>PowerPoint Presentation</vt:lpstr>
      <vt:lpstr>PowerPoint Presentation</vt:lpstr>
      <vt:lpstr>ECN420- Community Based Economic Impact Study</vt:lpstr>
      <vt:lpstr>MGT490 Strategic Business Planning</vt:lpstr>
      <vt:lpstr>MGT399 Practicum Event Planning</vt:lpstr>
      <vt:lpstr>Methodoloy &amp; Analysis</vt:lpstr>
      <vt:lpstr>Findings</vt:lpstr>
      <vt:lpstr>PowerPoint Presentation</vt:lpstr>
      <vt:lpstr>Linking Student and Employer Perceptions</vt:lpstr>
      <vt:lpstr>PowerPoint Presentation</vt:lpstr>
      <vt:lpstr>Connection to NACE competencies</vt:lpstr>
      <vt:lpstr>PowerPoint Presentation</vt:lpstr>
      <vt:lpstr>Assessment Tool Development  Foundations in the Literature</vt:lpstr>
      <vt:lpstr>Working with Existing Constructs and Scales  – but customized for our projects</vt:lpstr>
      <vt:lpstr>Working with Existing Constructs and Scales – but customized for our projects</vt:lpstr>
      <vt:lpstr>Objective Questions – Pilot Study N=41</vt:lpstr>
      <vt:lpstr>PowerPoint Presentation</vt:lpstr>
      <vt:lpstr>PowerPoint Presentation</vt:lpstr>
      <vt:lpstr>PowerPoint Presentation</vt:lpstr>
      <vt:lpstr>PowerPoint Presentation</vt:lpstr>
      <vt:lpstr>Qualitative responses – Pilot Study</vt:lpstr>
      <vt:lpstr>Open Response 1: Can you provide an example where you successfully adapted to a change or challenge working on this project? What was the outcome? N=30 </vt:lpstr>
      <vt:lpstr>Open Response 2: How has this project influenced your own perception of how you can contribute to a team? N=30 </vt:lpstr>
      <vt:lpstr>Open Response 3: How has this project provided you with opportunities to be creative and solve problems? N = 30 </vt:lpstr>
      <vt:lpstr>Open Response 4: In what areas do you feel you excelled in this project? N=31 </vt:lpstr>
      <vt:lpstr>Open Response 5: In what areas do you feel you need more growth and improvement after completing this project? N=31 </vt:lpstr>
      <vt:lpstr>Next Steps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IACBE 2024 - Student Voice in Assessment</dc:title>
  <dc:creator>dougbonoff</dc:creator>
  <cp:keywords>DAGAWkjYrrs,BABshcKV4LY</cp:keywords>
  <cp:lastModifiedBy>Bonnie Kennedy</cp:lastModifiedBy>
  <cp:revision>3</cp:revision>
  <dcterms:created xsi:type="dcterms:W3CDTF">2024-04-04T11:01:22Z</dcterms:created>
  <dcterms:modified xsi:type="dcterms:W3CDTF">2025-04-06T20:43:27Z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2024-03-26T00:00:00Z</vt:filetime>
  </property>
  <property fmtid="{D5CDD505-2E9C-101B-9397-08002B2CF9AE}" pid="3" name="Creator">
    <vt:lpwstr>Canva</vt:lpwstr>
  </property>
  <property fmtid="{D5CDD505-2E9C-101B-9397-08002B2CF9AE}" pid="4" name="LastSaved">
    <vt:filetime>2024-04-04T00:00:00Z</vt:filetime>
  </property>
  <property fmtid="{D5CDD505-2E9C-101B-9397-08002B2CF9AE}" pid="5" name="Producer">
    <vt:lpwstr>Canva</vt:lpwstr>
  </property>
</Properties>
</file>