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c23d45fc0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c23d45fc0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Crystal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b9a42fd367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b9a42fd367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 4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3b5d1e9a5b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3b5d1e9a5b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Dr. Thomas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3b5d1e9a5b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3b5d1e9a5b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Dr. Ashmon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3b5d1e9a5b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3b5d1e9a5b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Crystal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4343d2f499_2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4343d2f499_2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 4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b9a42fd367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b9a42fd367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Dr. Thomas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c23d45fc0c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c23d45fc0c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Dr. Ashmon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b9a42fd367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b9a42fd367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Crystal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b9a42fd367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b9a42fd367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Dr. Ashmon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Relationship Id="rId4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Relationship Id="rId4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4116175"/>
            <a:ext cx="8520600" cy="60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800">
              <a:solidFill>
                <a:srgbClr val="004C2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800">
              <a:solidFill>
                <a:srgbClr val="004C2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800">
              <a:solidFill>
                <a:srgbClr val="004C2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800">
              <a:solidFill>
                <a:srgbClr val="004C2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800">
              <a:solidFill>
                <a:srgbClr val="004C2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800">
              <a:solidFill>
                <a:srgbClr val="004C2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800">
              <a:solidFill>
                <a:srgbClr val="004C2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00">
                <a:solidFill>
                  <a:srgbClr val="004C23"/>
                </a:solidFill>
              </a:rPr>
              <a:t>Dr. </a:t>
            </a:r>
            <a:r>
              <a:rPr lang="en" sz="1800">
                <a:solidFill>
                  <a:srgbClr val="004C23"/>
                </a:solidFill>
              </a:rPr>
              <a:t>Kellie Playter</a:t>
            </a:r>
            <a:endParaRPr sz="1800">
              <a:solidFill>
                <a:srgbClr val="004C2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00">
                <a:solidFill>
                  <a:srgbClr val="004C23"/>
                </a:solidFill>
              </a:rPr>
              <a:t>Dr. Tammie Burkhart</a:t>
            </a:r>
            <a:endParaRPr sz="1920">
              <a:solidFill>
                <a:srgbClr val="004C23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1013525" y="2909600"/>
            <a:ext cx="7012200" cy="7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20">
                <a:solidFill>
                  <a:schemeClr val="lt2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Transforming Future Business Leaders Through Experiential &amp; Service Learning</a:t>
            </a:r>
            <a:endParaRPr sz="1920">
              <a:solidFill>
                <a:schemeClr val="lt2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>
            <p:ph type="ctrTitle"/>
          </p:nvPr>
        </p:nvSpPr>
        <p:spPr>
          <a:xfrm>
            <a:off x="2873200" y="385450"/>
            <a:ext cx="5806800" cy="8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600">
                <a:solidFill>
                  <a:srgbClr val="004C23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Conclusion</a:t>
            </a:r>
            <a:endParaRPr sz="3600">
              <a:solidFill>
                <a:srgbClr val="004C23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  <p:sp>
        <p:nvSpPr>
          <p:cNvPr id="118" name="Google Shape;118;p22"/>
          <p:cNvSpPr txBox="1"/>
          <p:nvPr/>
        </p:nvSpPr>
        <p:spPr>
          <a:xfrm>
            <a:off x="177575" y="4626250"/>
            <a:ext cx="897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9" name="Google Shape;119;p22"/>
          <p:cNvSpPr txBox="1"/>
          <p:nvPr/>
        </p:nvSpPr>
        <p:spPr>
          <a:xfrm>
            <a:off x="2873200" y="1311600"/>
            <a:ext cx="54408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Source Sans Pro"/>
                <a:ea typeface="Source Sans Pro"/>
                <a:cs typeface="Source Sans Pro"/>
                <a:sym typeface="Source Sans Pro"/>
              </a:rPr>
              <a:t>These are just a few ways Concordia is helping prepare and transform future business leaders outside the classroom in safe and supportive environments where they can learn, fail, grow, make connections, and give back. </a:t>
            </a:r>
            <a:endParaRPr sz="22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/>
          <p:nvPr>
            <p:ph type="ctrTitle"/>
          </p:nvPr>
        </p:nvSpPr>
        <p:spPr>
          <a:xfrm>
            <a:off x="3486200" y="385450"/>
            <a:ext cx="4639500" cy="8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600">
                <a:solidFill>
                  <a:srgbClr val="004C23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Q &amp; A</a:t>
            </a:r>
            <a:endParaRPr sz="3600">
              <a:solidFill>
                <a:srgbClr val="004C23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  <p:sp>
        <p:nvSpPr>
          <p:cNvPr id="125" name="Google Shape;125;p23"/>
          <p:cNvSpPr txBox="1"/>
          <p:nvPr/>
        </p:nvSpPr>
        <p:spPr>
          <a:xfrm>
            <a:off x="177575" y="4626250"/>
            <a:ext cx="897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www.cui.edu</a:t>
            </a:r>
            <a:endParaRPr i="1" sz="1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6" name="Google Shape;126;p23"/>
          <p:cNvSpPr txBox="1"/>
          <p:nvPr/>
        </p:nvSpPr>
        <p:spPr>
          <a:xfrm>
            <a:off x="3486200" y="1311600"/>
            <a:ext cx="49938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27" name="Google Shape;12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3700" y="383325"/>
            <a:ext cx="2620704" cy="39310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ctrTitle"/>
          </p:nvPr>
        </p:nvSpPr>
        <p:spPr>
          <a:xfrm>
            <a:off x="2873200" y="385450"/>
            <a:ext cx="5806800" cy="8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600">
                <a:solidFill>
                  <a:srgbClr val="004C23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Introductions</a:t>
            </a:r>
            <a:endParaRPr sz="3600">
              <a:solidFill>
                <a:srgbClr val="004C23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177575" y="4626250"/>
            <a:ext cx="897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www.cui.edu</a:t>
            </a:r>
            <a:endParaRPr i="1" sz="1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2873200" y="1311600"/>
            <a:ext cx="5440800" cy="30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Font typeface="Source Sans Pro"/>
              <a:buChar char="●"/>
            </a:pPr>
            <a:r>
              <a:rPr lang="en" sz="2700">
                <a:latin typeface="Source Sans Pro"/>
                <a:ea typeface="Source Sans Pro"/>
                <a:cs typeface="Source Sans Pro"/>
                <a:sym typeface="Source Sans Pro"/>
              </a:rPr>
              <a:t>Kellie Playter</a:t>
            </a:r>
            <a:endParaRPr sz="27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400050" lvl="1" marL="914400" rtl="0" algn="l">
              <a:spcBef>
                <a:spcPts val="0"/>
              </a:spcBef>
              <a:spcAft>
                <a:spcPts val="0"/>
              </a:spcAft>
              <a:buSzPts val="2700"/>
              <a:buFont typeface="Source Sans Pro"/>
              <a:buChar char="○"/>
            </a:pPr>
            <a:r>
              <a:rPr lang="en" sz="2700">
                <a:latin typeface="Source Sans Pro"/>
                <a:ea typeface="Source Sans Pro"/>
                <a:cs typeface="Source Sans Pro"/>
                <a:sym typeface="Source Sans Pro"/>
              </a:rPr>
              <a:t>Associate Professor &amp; Internship Director</a:t>
            </a:r>
            <a:endParaRPr sz="27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Font typeface="Source Sans Pro"/>
              <a:buChar char="●"/>
            </a:pPr>
            <a:r>
              <a:rPr lang="en" sz="2700">
                <a:latin typeface="Source Sans Pro"/>
                <a:ea typeface="Source Sans Pro"/>
                <a:cs typeface="Source Sans Pro"/>
                <a:sym typeface="Source Sans Pro"/>
              </a:rPr>
              <a:t>Tammie Burkhart</a:t>
            </a:r>
            <a:endParaRPr sz="27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400050" lvl="1" marL="914400" rtl="0" algn="l">
              <a:spcBef>
                <a:spcPts val="0"/>
              </a:spcBef>
              <a:spcAft>
                <a:spcPts val="0"/>
              </a:spcAft>
              <a:buSzPts val="2700"/>
              <a:buFont typeface="Source Sans Pro"/>
              <a:buChar char="○"/>
            </a:pPr>
            <a:r>
              <a:rPr lang="en" sz="2700">
                <a:latin typeface="Source Sans Pro"/>
                <a:ea typeface="Source Sans Pro"/>
                <a:cs typeface="Source Sans Pro"/>
                <a:sym typeface="Source Sans Pro"/>
              </a:rPr>
              <a:t>Associate Professor of </a:t>
            </a:r>
            <a:r>
              <a:rPr lang="en" sz="2700">
                <a:latin typeface="Source Sans Pro"/>
                <a:ea typeface="Source Sans Pro"/>
                <a:cs typeface="Source Sans Pro"/>
                <a:sym typeface="Source Sans Pro"/>
              </a:rPr>
              <a:t>Accounting</a:t>
            </a:r>
            <a:r>
              <a:rPr lang="en" sz="2700">
                <a:latin typeface="Source Sans Pro"/>
                <a:ea typeface="Source Sans Pro"/>
                <a:cs typeface="Source Sans Pro"/>
                <a:sym typeface="Source Sans Pro"/>
              </a:rPr>
              <a:t> &amp; ENACTUS Director</a:t>
            </a:r>
            <a:endParaRPr sz="27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ctrTitle"/>
          </p:nvPr>
        </p:nvSpPr>
        <p:spPr>
          <a:xfrm>
            <a:off x="2640700" y="385450"/>
            <a:ext cx="6039300" cy="8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27499"/>
              <a:buNone/>
            </a:pPr>
            <a:r>
              <a:rPr lang="en" sz="3600">
                <a:solidFill>
                  <a:srgbClr val="004C23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Current Student Demographics</a:t>
            </a:r>
            <a:endParaRPr sz="3600">
              <a:solidFill>
                <a:srgbClr val="004C23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  <p:sp>
        <p:nvSpPr>
          <p:cNvPr id="68" name="Google Shape;68;p15"/>
          <p:cNvSpPr txBox="1"/>
          <p:nvPr/>
        </p:nvSpPr>
        <p:spPr>
          <a:xfrm>
            <a:off x="177575" y="4626250"/>
            <a:ext cx="897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www.cui.edu</a:t>
            </a:r>
            <a:endParaRPr i="1" sz="1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9" name="Google Shape;69;p15"/>
          <p:cNvSpPr txBox="1"/>
          <p:nvPr/>
        </p:nvSpPr>
        <p:spPr>
          <a:xfrm>
            <a:off x="2873200" y="1290925"/>
            <a:ext cx="5440800" cy="29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latin typeface="Source Sans Pro"/>
                <a:ea typeface="Source Sans Pro"/>
                <a:cs typeface="Source Sans Pro"/>
                <a:sym typeface="Source Sans Pro"/>
              </a:rPr>
              <a:t>Most undergraduates are Generation Z</a:t>
            </a:r>
            <a:endParaRPr sz="20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Source Sans Pro"/>
              <a:buChar char="●"/>
            </a:pPr>
            <a:r>
              <a:rPr lang="en" sz="2000">
                <a:latin typeface="Source Sans Pro"/>
                <a:ea typeface="Source Sans Pro"/>
                <a:cs typeface="Source Sans Pro"/>
                <a:sym typeface="Source Sans Pro"/>
              </a:rPr>
              <a:t>people born roughly between 1995-2010 </a:t>
            </a:r>
            <a:endParaRPr sz="20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Source Sans Pro"/>
              <a:buChar char="○"/>
            </a:pPr>
            <a:r>
              <a:rPr lang="en" sz="2000">
                <a:latin typeface="Source Sans Pro"/>
                <a:ea typeface="Source Sans Pro"/>
                <a:cs typeface="Source Sans Pro"/>
                <a:sym typeface="Source Sans Pro"/>
              </a:rPr>
              <a:t>Ethnically diverse</a:t>
            </a:r>
            <a:endParaRPr sz="20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Source Sans Pro"/>
              <a:buChar char="○"/>
            </a:pPr>
            <a:r>
              <a:rPr lang="en" sz="2000">
                <a:latin typeface="Source Sans Pro"/>
                <a:ea typeface="Source Sans Pro"/>
                <a:cs typeface="Source Sans Pro"/>
                <a:sym typeface="Source Sans Pro"/>
              </a:rPr>
              <a:t>Influence of technology</a:t>
            </a:r>
            <a:endParaRPr sz="20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55600" lvl="2" marL="1371600" rtl="0" algn="l">
              <a:spcBef>
                <a:spcPts val="0"/>
              </a:spcBef>
              <a:spcAft>
                <a:spcPts val="0"/>
              </a:spcAft>
              <a:buSzPts val="2000"/>
              <a:buFont typeface="Source Sans Pro"/>
              <a:buChar char="■"/>
            </a:pPr>
            <a:r>
              <a:rPr lang="en" sz="2000">
                <a:latin typeface="Source Sans Pro"/>
                <a:ea typeface="Source Sans Pro"/>
                <a:cs typeface="Source Sans Pro"/>
                <a:sym typeface="Source Sans Pro"/>
              </a:rPr>
              <a:t>Learn new skills (YouTube, TikTok, Google)</a:t>
            </a:r>
            <a:endParaRPr sz="20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55600" lvl="2" marL="1371600" rtl="0" algn="l">
              <a:spcBef>
                <a:spcPts val="0"/>
              </a:spcBef>
              <a:spcAft>
                <a:spcPts val="0"/>
              </a:spcAft>
              <a:buSzPts val="2000"/>
              <a:buFont typeface="Source Sans Pro"/>
              <a:buChar char="■"/>
            </a:pPr>
            <a:r>
              <a:rPr lang="en" sz="2000">
                <a:latin typeface="Source Sans Pro"/>
                <a:ea typeface="Source Sans Pro"/>
                <a:cs typeface="Source Sans Pro"/>
                <a:sym typeface="Source Sans Pro"/>
              </a:rPr>
              <a:t>Social Interaction</a:t>
            </a:r>
            <a:endParaRPr sz="20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55600" lvl="2" marL="1371600" rtl="0" algn="l">
              <a:spcBef>
                <a:spcPts val="0"/>
              </a:spcBef>
              <a:spcAft>
                <a:spcPts val="0"/>
              </a:spcAft>
              <a:buSzPts val="2000"/>
              <a:buFont typeface="Source Sans Pro"/>
              <a:buChar char="■"/>
            </a:pPr>
            <a:r>
              <a:rPr lang="en" sz="2000">
                <a:latin typeface="Source Sans Pro"/>
                <a:ea typeface="Source Sans Pro"/>
                <a:cs typeface="Source Sans Pro"/>
                <a:sym typeface="Source Sans Pro"/>
              </a:rPr>
              <a:t>AI</a:t>
            </a:r>
            <a:endParaRPr sz="20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ctrTitle"/>
          </p:nvPr>
        </p:nvSpPr>
        <p:spPr>
          <a:xfrm>
            <a:off x="2873200" y="385450"/>
            <a:ext cx="5806800" cy="8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27499"/>
              <a:buNone/>
            </a:pPr>
            <a:r>
              <a:rPr lang="en" sz="3600">
                <a:solidFill>
                  <a:srgbClr val="004C23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Challenges </a:t>
            </a:r>
            <a:r>
              <a:rPr lang="en" sz="3600">
                <a:solidFill>
                  <a:srgbClr val="004C23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&amp; Opportunities</a:t>
            </a:r>
            <a:endParaRPr sz="3600">
              <a:solidFill>
                <a:srgbClr val="004C23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  <p:sp>
        <p:nvSpPr>
          <p:cNvPr id="75" name="Google Shape;75;p16"/>
          <p:cNvSpPr txBox="1"/>
          <p:nvPr/>
        </p:nvSpPr>
        <p:spPr>
          <a:xfrm>
            <a:off x="177575" y="4626250"/>
            <a:ext cx="897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6" name="Google Shape;76;p16"/>
          <p:cNvSpPr txBox="1"/>
          <p:nvPr/>
        </p:nvSpPr>
        <p:spPr>
          <a:xfrm>
            <a:off x="2873200" y="1311600"/>
            <a:ext cx="54408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Source Sans Pro"/>
                <a:ea typeface="Source Sans Pro"/>
                <a:cs typeface="Source Sans Pro"/>
                <a:sym typeface="Source Sans Pro"/>
              </a:rPr>
              <a:t>Challenges</a:t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Source Sans Pro"/>
              <a:buChar char="●"/>
            </a:pPr>
            <a:r>
              <a:rPr lang="en" sz="1800">
                <a:latin typeface="Source Sans Pro"/>
                <a:ea typeface="Source Sans Pro"/>
                <a:cs typeface="Source Sans Pro"/>
                <a:sym typeface="Source Sans Pro"/>
              </a:rPr>
              <a:t>Lack soft skills</a:t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Source Sans Pro"/>
              <a:buChar char="●"/>
            </a:pPr>
            <a:r>
              <a:rPr lang="en" sz="1800">
                <a:latin typeface="Source Sans Pro"/>
                <a:ea typeface="Source Sans Pro"/>
                <a:cs typeface="Source Sans Pro"/>
                <a:sym typeface="Source Sans Pro"/>
              </a:rPr>
              <a:t>Personal qualities</a:t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Source Sans Pro"/>
              <a:buChar char="●"/>
            </a:pPr>
            <a:r>
              <a:rPr lang="en" sz="1800">
                <a:latin typeface="Source Sans Pro"/>
                <a:ea typeface="Source Sans Pro"/>
                <a:cs typeface="Source Sans Pro"/>
                <a:sym typeface="Source Sans Pro"/>
              </a:rPr>
              <a:t>Lack work experience</a:t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Source Sans Pro"/>
                <a:ea typeface="Source Sans Pro"/>
                <a:cs typeface="Source Sans Pro"/>
                <a:sym typeface="Source Sans Pro"/>
              </a:rPr>
              <a:t>Opportunities</a:t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Source Sans Pro"/>
              <a:buChar char="●"/>
            </a:pPr>
            <a:r>
              <a:rPr lang="en" sz="1800">
                <a:latin typeface="Source Sans Pro"/>
                <a:ea typeface="Source Sans Pro"/>
                <a:cs typeface="Source Sans Pro"/>
                <a:sym typeface="Source Sans Pro"/>
              </a:rPr>
              <a:t>Eager to learn practical workplace skills in college</a:t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Source Sans Pro"/>
              <a:buChar char="●"/>
            </a:pPr>
            <a:r>
              <a:rPr lang="en" sz="1800">
                <a:latin typeface="Source Sans Pro"/>
                <a:ea typeface="Source Sans Pro"/>
                <a:cs typeface="Source Sans Pro"/>
                <a:sym typeface="Source Sans Pro"/>
              </a:rPr>
              <a:t>Accustomed to technology</a:t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Source Sans Pro"/>
              <a:buChar char="●"/>
            </a:pPr>
            <a:r>
              <a:rPr lang="en" sz="1800">
                <a:latin typeface="Source Sans Pro"/>
                <a:ea typeface="Source Sans Pro"/>
                <a:cs typeface="Source Sans Pro"/>
                <a:sym typeface="Source Sans Pro"/>
              </a:rPr>
              <a:t>Comfortable in a diverse world</a:t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Source Sans Pro"/>
              <a:buChar char="●"/>
            </a:pPr>
            <a:r>
              <a:rPr lang="en" sz="1800">
                <a:latin typeface="Source Sans Pro"/>
                <a:ea typeface="Source Sans Pro"/>
                <a:cs typeface="Source Sans Pro"/>
                <a:sym typeface="Source Sans Pro"/>
              </a:rPr>
              <a:t>Desire to be helpful and responsive</a:t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ctrTitle"/>
          </p:nvPr>
        </p:nvSpPr>
        <p:spPr>
          <a:xfrm>
            <a:off x="3486200" y="385450"/>
            <a:ext cx="4639500" cy="8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27499"/>
              <a:buNone/>
            </a:pPr>
            <a:r>
              <a:rPr lang="en" sz="3600">
                <a:solidFill>
                  <a:srgbClr val="004C23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Employer Needs- </a:t>
            </a:r>
            <a:endParaRPr sz="3600">
              <a:solidFill>
                <a:srgbClr val="004C23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27499"/>
              <a:buNone/>
            </a:pPr>
            <a:r>
              <a:rPr lang="en" sz="3600">
                <a:solidFill>
                  <a:srgbClr val="004C23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NACE Competencies</a:t>
            </a:r>
            <a:endParaRPr sz="3600">
              <a:solidFill>
                <a:srgbClr val="004C23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  <p:sp>
        <p:nvSpPr>
          <p:cNvPr id="82" name="Google Shape;82;p17"/>
          <p:cNvSpPr txBox="1"/>
          <p:nvPr/>
        </p:nvSpPr>
        <p:spPr>
          <a:xfrm>
            <a:off x="177575" y="4626250"/>
            <a:ext cx="897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www.cui.edu</a:t>
            </a:r>
            <a:endParaRPr i="1" sz="1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3" name="Google Shape;83;p17"/>
          <p:cNvSpPr txBox="1"/>
          <p:nvPr/>
        </p:nvSpPr>
        <p:spPr>
          <a:xfrm>
            <a:off x="3486200" y="1311600"/>
            <a:ext cx="49938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Career &amp; Self-Development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Communication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Critical Thinking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Equity &amp; Inclusion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Leadership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Professionalism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Teamwork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Technology</a:t>
            </a:r>
            <a:endParaRPr sz="2000"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3700" y="383325"/>
            <a:ext cx="2620704" cy="39310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ctrTitle"/>
          </p:nvPr>
        </p:nvSpPr>
        <p:spPr>
          <a:xfrm>
            <a:off x="2873200" y="385450"/>
            <a:ext cx="5806800" cy="8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600">
                <a:solidFill>
                  <a:srgbClr val="004C23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Experiential Learning</a:t>
            </a:r>
            <a:endParaRPr sz="3600">
              <a:solidFill>
                <a:srgbClr val="004C23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  <p:sp>
        <p:nvSpPr>
          <p:cNvPr id="90" name="Google Shape;90;p18"/>
          <p:cNvSpPr txBox="1"/>
          <p:nvPr/>
        </p:nvSpPr>
        <p:spPr>
          <a:xfrm>
            <a:off x="177575" y="4626250"/>
            <a:ext cx="897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www.cui.edu</a:t>
            </a:r>
            <a:endParaRPr i="1" sz="1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1" name="Google Shape;91;p18"/>
          <p:cNvSpPr txBox="1"/>
          <p:nvPr/>
        </p:nvSpPr>
        <p:spPr>
          <a:xfrm>
            <a:off x="2873200" y="1311600"/>
            <a:ext cx="5440800" cy="27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Source Sans Pro"/>
              <a:buChar char="●"/>
            </a:pPr>
            <a:r>
              <a:rPr lang="en" sz="2000">
                <a:latin typeface="Source Sans Pro"/>
                <a:ea typeface="Source Sans Pro"/>
                <a:cs typeface="Source Sans Pro"/>
                <a:sym typeface="Source Sans Pro"/>
              </a:rPr>
              <a:t>“Experiential learning is an umbrella concept that includes many varieties of hands-on </a:t>
            </a:r>
            <a:r>
              <a:rPr lang="en" sz="2000">
                <a:latin typeface="Source Sans Pro"/>
                <a:ea typeface="Source Sans Pro"/>
                <a:cs typeface="Source Sans Pro"/>
                <a:sym typeface="Source Sans Pro"/>
              </a:rPr>
              <a:t>learning</a:t>
            </a:r>
            <a:r>
              <a:rPr lang="en" sz="2000">
                <a:latin typeface="Source Sans Pro"/>
                <a:ea typeface="Source Sans Pro"/>
                <a:cs typeface="Source Sans Pro"/>
                <a:sym typeface="Source Sans Pro"/>
              </a:rPr>
              <a:t> activities, including </a:t>
            </a:r>
            <a:r>
              <a:rPr lang="en" sz="2000">
                <a:latin typeface="Source Sans Pro"/>
                <a:ea typeface="Source Sans Pro"/>
                <a:cs typeface="Source Sans Pro"/>
                <a:sym typeface="Source Sans Pro"/>
              </a:rPr>
              <a:t>laboratory</a:t>
            </a:r>
            <a:r>
              <a:rPr lang="en" sz="2000"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" sz="2000">
                <a:latin typeface="Source Sans Pro"/>
                <a:ea typeface="Source Sans Pro"/>
                <a:cs typeface="Source Sans Pro"/>
                <a:sym typeface="Source Sans Pro"/>
              </a:rPr>
              <a:t>experiments</a:t>
            </a:r>
            <a:r>
              <a:rPr lang="en" sz="2000">
                <a:latin typeface="Source Sans Pro"/>
                <a:ea typeface="Source Sans Pro"/>
                <a:cs typeface="Source Sans Pro"/>
                <a:sym typeface="Source Sans Pro"/>
              </a:rPr>
              <a:t>, kinetic learning activities, </a:t>
            </a:r>
            <a:r>
              <a:rPr b="1" lang="en" sz="2000">
                <a:latin typeface="Source Sans Pro"/>
                <a:ea typeface="Source Sans Pro"/>
                <a:cs typeface="Source Sans Pro"/>
                <a:sym typeface="Source Sans Pro"/>
              </a:rPr>
              <a:t>professional internships</a:t>
            </a:r>
            <a:r>
              <a:rPr lang="en" sz="2000">
                <a:latin typeface="Source Sans Pro"/>
                <a:ea typeface="Source Sans Pro"/>
                <a:cs typeface="Source Sans Pro"/>
                <a:sym typeface="Source Sans Pro"/>
              </a:rPr>
              <a:t>, and course-related fieldwork” (Ludlow, 2010, p. 45). </a:t>
            </a:r>
            <a:endParaRPr sz="20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ctrTitle"/>
          </p:nvPr>
        </p:nvSpPr>
        <p:spPr>
          <a:xfrm>
            <a:off x="2496325" y="208650"/>
            <a:ext cx="6039300" cy="834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600">
                <a:solidFill>
                  <a:srgbClr val="004C23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Concordia Internships</a:t>
            </a:r>
            <a:endParaRPr sz="3600">
              <a:solidFill>
                <a:srgbClr val="004C23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  <p:sp>
        <p:nvSpPr>
          <p:cNvPr id="97" name="Google Shape;97;p19"/>
          <p:cNvSpPr txBox="1"/>
          <p:nvPr/>
        </p:nvSpPr>
        <p:spPr>
          <a:xfrm>
            <a:off x="177575" y="4626250"/>
            <a:ext cx="897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www.cui.edu</a:t>
            </a:r>
            <a:endParaRPr i="1" sz="1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8" name="Google Shape;98;p19"/>
          <p:cNvSpPr txBox="1"/>
          <p:nvPr/>
        </p:nvSpPr>
        <p:spPr>
          <a:xfrm>
            <a:off x="2873200" y="1042225"/>
            <a:ext cx="5440800" cy="42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●"/>
            </a:pPr>
            <a:r>
              <a:rPr lang="en" sz="2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4/10 college students complete an internship (Gallup, 2023)</a:t>
            </a:r>
            <a:endParaRPr sz="20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Concordia has a required internship program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Personal development &amp; professional document preparation (resume, cover letter, LinkedIn, Handshake)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Interview and networking skills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80+ hours of field experience in the students desired career field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Post fieldwork reflection &amp; evaluation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Outcomes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NACE Competencies (</a:t>
            </a:r>
            <a:r>
              <a:rPr lang="en" sz="1600"/>
              <a:t>Career &amp; Self-Development, Communication, Critical Thinking, Equity &amp; Inclusion, Leadership, Professionalism, Teamwork, Technology)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ctrTitle"/>
          </p:nvPr>
        </p:nvSpPr>
        <p:spPr>
          <a:xfrm>
            <a:off x="2873200" y="385450"/>
            <a:ext cx="5806800" cy="8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lang="en" sz="3140">
                <a:solidFill>
                  <a:srgbClr val="004C23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Philanthropy/Service Learning</a:t>
            </a:r>
            <a:endParaRPr sz="3140">
              <a:solidFill>
                <a:srgbClr val="004C23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  <p:sp>
        <p:nvSpPr>
          <p:cNvPr id="104" name="Google Shape;104;p20"/>
          <p:cNvSpPr txBox="1"/>
          <p:nvPr/>
        </p:nvSpPr>
        <p:spPr>
          <a:xfrm>
            <a:off x="177575" y="4626250"/>
            <a:ext cx="897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5" name="Google Shape;105;p20"/>
          <p:cNvSpPr txBox="1"/>
          <p:nvPr/>
        </p:nvSpPr>
        <p:spPr>
          <a:xfrm>
            <a:off x="2873200" y="1311600"/>
            <a:ext cx="5440800" cy="36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Source Sans Pro"/>
                <a:ea typeface="Source Sans Pro"/>
                <a:cs typeface="Source Sans Pro"/>
                <a:sym typeface="Source Sans Pro"/>
              </a:rPr>
              <a:t>ENACTUS - </a:t>
            </a:r>
            <a:r>
              <a:rPr lang="en" sz="1900" u="sng">
                <a:latin typeface="Source Sans Pro"/>
                <a:ea typeface="Source Sans Pro"/>
                <a:cs typeface="Source Sans Pro"/>
                <a:sym typeface="Source Sans Pro"/>
              </a:rPr>
              <a:t>EN</a:t>
            </a:r>
            <a:r>
              <a:rPr lang="en" sz="1900">
                <a:latin typeface="Source Sans Pro"/>
                <a:ea typeface="Source Sans Pro"/>
                <a:cs typeface="Source Sans Pro"/>
                <a:sym typeface="Source Sans Pro"/>
              </a:rPr>
              <a:t>trepreneurial</a:t>
            </a:r>
            <a:r>
              <a:rPr lang="en" sz="1900"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" sz="1900" u="sng">
                <a:latin typeface="Source Sans Pro"/>
                <a:ea typeface="Source Sans Pro"/>
                <a:cs typeface="Source Sans Pro"/>
                <a:sym typeface="Source Sans Pro"/>
              </a:rPr>
              <a:t>ACT</a:t>
            </a:r>
            <a:r>
              <a:rPr lang="en" sz="1900">
                <a:latin typeface="Source Sans Pro"/>
                <a:ea typeface="Source Sans Pro"/>
                <a:cs typeface="Source Sans Pro"/>
                <a:sym typeface="Source Sans Pro"/>
              </a:rPr>
              <a:t>ion </a:t>
            </a:r>
            <a:r>
              <a:rPr lang="en" sz="1900" u="sng">
                <a:latin typeface="Source Sans Pro"/>
                <a:ea typeface="Source Sans Pro"/>
                <a:cs typeface="Source Sans Pro"/>
                <a:sym typeface="Source Sans Pro"/>
              </a:rPr>
              <a:t>US</a:t>
            </a:r>
            <a:r>
              <a:rPr lang="en" sz="1900"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sz="19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Source Sans Pro"/>
              <a:buChar char="●"/>
            </a:pPr>
            <a:r>
              <a:rPr lang="en" sz="1900">
                <a:latin typeface="Source Sans Pro"/>
                <a:ea typeface="Source Sans Pro"/>
                <a:cs typeface="Source Sans Pro"/>
                <a:sym typeface="Source Sans Pro"/>
              </a:rPr>
              <a:t>Global organization with a long-standing commitment to using </a:t>
            </a:r>
            <a:r>
              <a:rPr lang="en" sz="1900">
                <a:latin typeface="Source Sans Pro"/>
                <a:ea typeface="Source Sans Pro"/>
                <a:cs typeface="Source Sans Pro"/>
                <a:sym typeface="Source Sans Pro"/>
              </a:rPr>
              <a:t>entrepreneurial</a:t>
            </a:r>
            <a:r>
              <a:rPr lang="en" sz="1900">
                <a:latin typeface="Source Sans Pro"/>
                <a:ea typeface="Source Sans Pro"/>
                <a:cs typeface="Source Sans Pro"/>
                <a:sym typeface="Source Sans Pro"/>
              </a:rPr>
              <a:t> action as a catalyst for change</a:t>
            </a:r>
            <a:endParaRPr sz="19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Source Sans Pro"/>
              <a:buChar char="●"/>
            </a:pPr>
            <a:r>
              <a:rPr lang="en" sz="1900">
                <a:latin typeface="Source Sans Pro"/>
                <a:ea typeface="Source Sans Pro"/>
                <a:cs typeface="Source Sans Pro"/>
                <a:sym typeface="Source Sans Pro"/>
              </a:rPr>
              <a:t>Micro-loans to low income small business owners</a:t>
            </a:r>
            <a:endParaRPr sz="19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Source Sans Pro"/>
              <a:buChar char="●"/>
            </a:pPr>
            <a:r>
              <a:rPr lang="en" sz="1900">
                <a:latin typeface="Source Sans Pro"/>
                <a:ea typeface="Source Sans Pro"/>
                <a:cs typeface="Source Sans Pro"/>
                <a:sym typeface="Source Sans Pro"/>
              </a:rPr>
              <a:t>Students are assigned business plans to review</a:t>
            </a:r>
            <a:endParaRPr sz="19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type="ctrTitle"/>
          </p:nvPr>
        </p:nvSpPr>
        <p:spPr>
          <a:xfrm>
            <a:off x="2716900" y="385450"/>
            <a:ext cx="6039300" cy="8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27499"/>
              <a:buNone/>
            </a:pPr>
            <a:r>
              <a:rPr lang="en" sz="3600">
                <a:solidFill>
                  <a:srgbClr val="004C23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Philanthropy/Service Learning</a:t>
            </a:r>
            <a:endParaRPr sz="3600">
              <a:solidFill>
                <a:srgbClr val="004C23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  <p:sp>
        <p:nvSpPr>
          <p:cNvPr id="111" name="Google Shape;111;p21"/>
          <p:cNvSpPr txBox="1"/>
          <p:nvPr/>
        </p:nvSpPr>
        <p:spPr>
          <a:xfrm>
            <a:off x="177575" y="4626250"/>
            <a:ext cx="897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www.cui.edu</a:t>
            </a:r>
            <a:endParaRPr i="1" sz="1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2" name="Google Shape;112;p21"/>
          <p:cNvSpPr txBox="1"/>
          <p:nvPr/>
        </p:nvSpPr>
        <p:spPr>
          <a:xfrm>
            <a:off x="2873200" y="1290925"/>
            <a:ext cx="5440800" cy="28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Source Sans Pro"/>
              <a:buChar char="●"/>
            </a:pPr>
            <a:r>
              <a:rPr lang="en" sz="2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Receive small business plans from our partners</a:t>
            </a:r>
            <a:endParaRPr sz="20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Source Sans Pro"/>
              <a:buChar char="●"/>
            </a:pPr>
            <a:r>
              <a:rPr lang="en" sz="2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</a:t>
            </a:r>
            <a:r>
              <a:rPr lang="en" sz="2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pproved 5 business plans to fund - Philippines</a:t>
            </a:r>
            <a:endParaRPr sz="20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Source Sans Pro"/>
              <a:buChar char="●"/>
            </a:pPr>
            <a:r>
              <a:rPr lang="en" sz="2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Visit Cebu in May with students </a:t>
            </a:r>
            <a:endParaRPr sz="20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●"/>
            </a:pPr>
            <a:r>
              <a:rPr lang="en" sz="2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Meet business owners &amp; visit businesses</a:t>
            </a:r>
            <a:endParaRPr sz="20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●"/>
            </a:pPr>
            <a:r>
              <a:rPr lang="en" sz="2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Provide small business workshops  </a:t>
            </a:r>
            <a:endParaRPr sz="20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