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0" r:id="rId5"/>
    <p:sldId id="473" r:id="rId6"/>
    <p:sldId id="478" r:id="rId7"/>
    <p:sldId id="267" r:id="rId8"/>
    <p:sldId id="259" r:id="rId9"/>
    <p:sldId id="475" r:id="rId10"/>
    <p:sldId id="261" r:id="rId11"/>
    <p:sldId id="476" r:id="rId12"/>
    <p:sldId id="264" r:id="rId13"/>
    <p:sldId id="479" r:id="rId14"/>
    <p:sldId id="482" r:id="rId15"/>
    <p:sldId id="481" r:id="rId16"/>
    <p:sldId id="483" r:id="rId17"/>
    <p:sldId id="262" r:id="rId18"/>
    <p:sldId id="47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843"/>
    <a:srgbClr val="75A4C0"/>
    <a:srgbClr val="11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598" autoAdjust="0"/>
  </p:normalViewPr>
  <p:slideViewPr>
    <p:cSldViewPr snapToGrid="0" snapToObjects="1">
      <p:cViewPr varScale="1">
        <p:scale>
          <a:sx n="108" d="100"/>
          <a:sy n="108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Student  Persistence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Sheet1!$N$11:$R$11</c:f>
              <c:strCache>
                <c:ptCount val="5"/>
                <c:pt idx="0">
                  <c:v>Enrolled</c:v>
                </c:pt>
                <c:pt idx="1">
                  <c:v>After Year 1</c:v>
                </c:pt>
                <c:pt idx="2">
                  <c:v>After Year 2</c:v>
                </c:pt>
                <c:pt idx="3">
                  <c:v>Completed the program in 3 years</c:v>
                </c:pt>
                <c:pt idx="4">
                  <c:v>Entering Graduate school</c:v>
                </c:pt>
              </c:strCache>
            </c:strRef>
          </c:cat>
          <c:val>
            <c:numRef>
              <c:f>Sheet1!$N$12:$R$12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9-46AB-B5A5-8DF18F565F2A}"/>
            </c:ext>
          </c:extLst>
        </c:ser>
        <c:ser>
          <c:idx val="1"/>
          <c:order val="1"/>
          <c:tx>
            <c:strRef>
              <c:f>Sheet1!$M$13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Sheet1!$N$11:$R$11</c:f>
              <c:strCache>
                <c:ptCount val="5"/>
                <c:pt idx="0">
                  <c:v>Enrolled</c:v>
                </c:pt>
                <c:pt idx="1">
                  <c:v>After Year 1</c:v>
                </c:pt>
                <c:pt idx="2">
                  <c:v>After Year 2</c:v>
                </c:pt>
                <c:pt idx="3">
                  <c:v>Completed the program in 3 years</c:v>
                </c:pt>
                <c:pt idx="4">
                  <c:v>Entering Graduate school</c:v>
                </c:pt>
              </c:strCache>
            </c:strRef>
          </c:cat>
          <c:val>
            <c:numRef>
              <c:f>Sheet1!$N$13:$R$13</c:f>
              <c:numCache>
                <c:formatCode>General</c:formatCode>
                <c:ptCount val="5"/>
                <c:pt idx="0">
                  <c:v>28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9-46AB-B5A5-8DF18F565F2A}"/>
            </c:ext>
          </c:extLst>
        </c:ser>
        <c:ser>
          <c:idx val="2"/>
          <c:order val="2"/>
          <c:tx>
            <c:strRef>
              <c:f>Sheet1!$M$14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Sheet1!$N$11:$R$11</c:f>
              <c:strCache>
                <c:ptCount val="5"/>
                <c:pt idx="0">
                  <c:v>Enrolled</c:v>
                </c:pt>
                <c:pt idx="1">
                  <c:v>After Year 1</c:v>
                </c:pt>
                <c:pt idx="2">
                  <c:v>After Year 2</c:v>
                </c:pt>
                <c:pt idx="3">
                  <c:v>Completed the program in 3 years</c:v>
                </c:pt>
                <c:pt idx="4">
                  <c:v>Entering Graduate school</c:v>
                </c:pt>
              </c:strCache>
            </c:strRef>
          </c:cat>
          <c:val>
            <c:numRef>
              <c:f>Sheet1!$N$14:$R$14</c:f>
              <c:numCache>
                <c:formatCode>General</c:formatCode>
                <c:ptCount val="5"/>
                <c:pt idx="0">
                  <c:v>37</c:v>
                </c:pt>
                <c:pt idx="1">
                  <c:v>31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9-46AB-B5A5-8DF18F565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474479"/>
        <c:axId val="1214466319"/>
      </c:barChart>
      <c:catAx>
        <c:axId val="121447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466319"/>
        <c:crosses val="autoZero"/>
        <c:auto val="1"/>
        <c:lblAlgn val="ctr"/>
        <c:lblOffset val="100"/>
        <c:noMultiLvlLbl val="0"/>
      </c:catAx>
      <c:valAx>
        <c:axId val="121446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47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31B7B-40F9-452D-A413-FFF02289BCC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6A06CE5-F258-453E-A4C4-05A9C9239700}">
      <dgm:prSet/>
      <dgm:spPr/>
      <dgm:t>
        <a:bodyPr/>
        <a:lstStyle/>
        <a:p>
          <a:pPr>
            <a:defRPr b="1"/>
          </a:pPr>
          <a:r>
            <a:rPr lang="en-US"/>
            <a:t>Designed to provide another degree option for students</a:t>
          </a:r>
        </a:p>
      </dgm:t>
    </dgm:pt>
    <dgm:pt modelId="{6DA57843-8E7C-4595-BE92-61B9D7614415}" type="parTrans" cxnId="{EED8FF5E-78AD-4743-A267-245670E0AD29}">
      <dgm:prSet/>
      <dgm:spPr/>
      <dgm:t>
        <a:bodyPr/>
        <a:lstStyle/>
        <a:p>
          <a:endParaRPr lang="en-US"/>
        </a:p>
      </dgm:t>
    </dgm:pt>
    <dgm:pt modelId="{93CA79C6-C2BC-4220-B5A9-9A3E12F20E5F}" type="sibTrans" cxnId="{EED8FF5E-78AD-4743-A267-245670E0AD29}">
      <dgm:prSet/>
      <dgm:spPr/>
      <dgm:t>
        <a:bodyPr/>
        <a:lstStyle/>
        <a:p>
          <a:endParaRPr lang="en-US"/>
        </a:p>
      </dgm:t>
    </dgm:pt>
    <dgm:pt modelId="{483E557E-460F-4520-8F2B-C1F5AB23AD43}">
      <dgm:prSet/>
      <dgm:spPr/>
      <dgm:t>
        <a:bodyPr/>
        <a:lstStyle/>
        <a:p>
          <a:pPr>
            <a:defRPr b="1"/>
          </a:pPr>
          <a:r>
            <a:rPr lang="en-US"/>
            <a:t>2 degrees in 4 years</a:t>
          </a:r>
        </a:p>
      </dgm:t>
    </dgm:pt>
    <dgm:pt modelId="{0F0FC7A1-1FB4-42FC-A7FE-FDC760DDB9A1}" type="parTrans" cxnId="{A5542ED8-D44B-4BB1-B719-2CBD27D73C29}">
      <dgm:prSet/>
      <dgm:spPr/>
      <dgm:t>
        <a:bodyPr/>
        <a:lstStyle/>
        <a:p>
          <a:endParaRPr lang="en-US"/>
        </a:p>
      </dgm:t>
    </dgm:pt>
    <dgm:pt modelId="{B69C7D28-BAB9-4D72-9033-B6CC48FD6468}" type="sibTrans" cxnId="{A5542ED8-D44B-4BB1-B719-2CBD27D73C29}">
      <dgm:prSet/>
      <dgm:spPr/>
      <dgm:t>
        <a:bodyPr/>
        <a:lstStyle/>
        <a:p>
          <a:endParaRPr lang="en-US"/>
        </a:p>
      </dgm:t>
    </dgm:pt>
    <dgm:pt modelId="{B6129404-4266-4E73-815B-E3C0AB37B454}">
      <dgm:prSet/>
      <dgm:spPr/>
      <dgm:t>
        <a:bodyPr/>
        <a:lstStyle/>
        <a:p>
          <a:r>
            <a:rPr lang="en-US"/>
            <a:t>Students complete a 120 credit Bachelor degree in 3 years</a:t>
          </a:r>
        </a:p>
      </dgm:t>
    </dgm:pt>
    <dgm:pt modelId="{96FC21E5-4EDC-4C4B-9F13-0BDA5A2B2017}" type="parTrans" cxnId="{EF8381B0-A5A1-4F1F-B3F1-E008185CB845}">
      <dgm:prSet/>
      <dgm:spPr/>
      <dgm:t>
        <a:bodyPr/>
        <a:lstStyle/>
        <a:p>
          <a:endParaRPr lang="en-US"/>
        </a:p>
      </dgm:t>
    </dgm:pt>
    <dgm:pt modelId="{14AF3C15-5FDF-45CE-AAD3-DF2DA7314A7E}" type="sibTrans" cxnId="{EF8381B0-A5A1-4F1F-B3F1-E008185CB845}">
      <dgm:prSet/>
      <dgm:spPr/>
      <dgm:t>
        <a:bodyPr/>
        <a:lstStyle/>
        <a:p>
          <a:endParaRPr lang="en-US"/>
        </a:p>
      </dgm:t>
    </dgm:pt>
    <dgm:pt modelId="{16EDDDA1-2814-49FD-9A4A-58723B18D192}">
      <dgm:prSet/>
      <dgm:spPr/>
      <dgm:t>
        <a:bodyPr/>
        <a:lstStyle/>
        <a:p>
          <a:r>
            <a:rPr lang="en-US"/>
            <a:t>Students complete the Master Degree in the 4</a:t>
          </a:r>
          <a:r>
            <a:rPr lang="en-US" baseline="30000"/>
            <a:t>th</a:t>
          </a:r>
          <a:r>
            <a:rPr lang="en-US"/>
            <a:t> year</a:t>
          </a:r>
        </a:p>
      </dgm:t>
    </dgm:pt>
    <dgm:pt modelId="{B4BE8CD8-F4EC-4E4D-9574-29E44D564770}" type="parTrans" cxnId="{46300E1C-F4C1-4186-9FD5-F564C799D75A}">
      <dgm:prSet/>
      <dgm:spPr/>
      <dgm:t>
        <a:bodyPr/>
        <a:lstStyle/>
        <a:p>
          <a:endParaRPr lang="en-US"/>
        </a:p>
      </dgm:t>
    </dgm:pt>
    <dgm:pt modelId="{BB1F364C-7B69-49AD-A7CC-80545621BF31}" type="sibTrans" cxnId="{46300E1C-F4C1-4186-9FD5-F564C799D75A}">
      <dgm:prSet/>
      <dgm:spPr/>
      <dgm:t>
        <a:bodyPr/>
        <a:lstStyle/>
        <a:p>
          <a:endParaRPr lang="en-US"/>
        </a:p>
      </dgm:t>
    </dgm:pt>
    <dgm:pt modelId="{423E9DB3-9196-47C3-B646-C4D8AF5DF587}">
      <dgm:prSet/>
      <dgm:spPr/>
      <dgm:t>
        <a:bodyPr/>
        <a:lstStyle/>
        <a:p>
          <a:pPr>
            <a:defRPr b="1"/>
          </a:pPr>
          <a:r>
            <a:rPr lang="en-US"/>
            <a:t>Additional networking </a:t>
          </a:r>
        </a:p>
      </dgm:t>
    </dgm:pt>
    <dgm:pt modelId="{CD30C47A-E374-4120-8905-B1F46D9641FD}" type="parTrans" cxnId="{FAD5DB5D-7301-4364-94BC-AFC546B7F563}">
      <dgm:prSet/>
      <dgm:spPr/>
      <dgm:t>
        <a:bodyPr/>
        <a:lstStyle/>
        <a:p>
          <a:endParaRPr lang="en-US"/>
        </a:p>
      </dgm:t>
    </dgm:pt>
    <dgm:pt modelId="{2313A676-343B-4DD3-A8A0-143887BFFD76}" type="sibTrans" cxnId="{FAD5DB5D-7301-4364-94BC-AFC546B7F563}">
      <dgm:prSet/>
      <dgm:spPr/>
      <dgm:t>
        <a:bodyPr/>
        <a:lstStyle/>
        <a:p>
          <a:endParaRPr lang="en-US"/>
        </a:p>
      </dgm:t>
    </dgm:pt>
    <dgm:pt modelId="{F383C71A-9BF8-4401-9B0A-18DD976B26AD}">
      <dgm:prSet/>
      <dgm:spPr/>
      <dgm:t>
        <a:bodyPr/>
        <a:lstStyle/>
        <a:p>
          <a:pPr>
            <a:defRPr b="1"/>
          </a:pPr>
          <a:r>
            <a:rPr lang="en-US"/>
            <a:t>Academic advising support</a:t>
          </a:r>
        </a:p>
      </dgm:t>
    </dgm:pt>
    <dgm:pt modelId="{0DA7F57A-B2B5-4B9A-93E5-1AF789C113C3}" type="parTrans" cxnId="{0FFB3B3C-1146-4062-817D-B0B95413B7D4}">
      <dgm:prSet/>
      <dgm:spPr/>
      <dgm:t>
        <a:bodyPr/>
        <a:lstStyle/>
        <a:p>
          <a:endParaRPr lang="en-US"/>
        </a:p>
      </dgm:t>
    </dgm:pt>
    <dgm:pt modelId="{08957478-BB56-41C6-B20F-FA145128A6E5}" type="sibTrans" cxnId="{0FFB3B3C-1146-4062-817D-B0B95413B7D4}">
      <dgm:prSet/>
      <dgm:spPr/>
      <dgm:t>
        <a:bodyPr/>
        <a:lstStyle/>
        <a:p>
          <a:endParaRPr lang="en-US"/>
        </a:p>
      </dgm:t>
    </dgm:pt>
    <dgm:pt modelId="{FD9D797E-07C6-4B00-A947-5C24963A2052}">
      <dgm:prSet/>
      <dgm:spPr/>
      <dgm:t>
        <a:bodyPr/>
        <a:lstStyle/>
        <a:p>
          <a:pPr>
            <a:defRPr b="1"/>
          </a:pPr>
          <a:r>
            <a:rPr lang="en-US"/>
            <a:t>Course registration assistance</a:t>
          </a:r>
        </a:p>
      </dgm:t>
    </dgm:pt>
    <dgm:pt modelId="{151CF631-93A0-45B0-9BB8-10FFFC6E17E9}" type="parTrans" cxnId="{2F031A44-B32E-46C5-BEE8-A6EEE2EE8FE6}">
      <dgm:prSet/>
      <dgm:spPr/>
      <dgm:t>
        <a:bodyPr/>
        <a:lstStyle/>
        <a:p>
          <a:endParaRPr lang="en-US"/>
        </a:p>
      </dgm:t>
    </dgm:pt>
    <dgm:pt modelId="{C7551DC6-F288-4B79-9327-CDA9E8D32A28}" type="sibTrans" cxnId="{2F031A44-B32E-46C5-BEE8-A6EEE2EE8FE6}">
      <dgm:prSet/>
      <dgm:spPr/>
      <dgm:t>
        <a:bodyPr/>
        <a:lstStyle/>
        <a:p>
          <a:endParaRPr lang="en-US"/>
        </a:p>
      </dgm:t>
    </dgm:pt>
    <dgm:pt modelId="{607FE29D-22B4-4811-B319-55199920EE67}">
      <dgm:prSet/>
      <dgm:spPr/>
      <dgm:t>
        <a:bodyPr/>
        <a:lstStyle/>
        <a:p>
          <a:pPr>
            <a:defRPr b="1"/>
          </a:pPr>
          <a:r>
            <a:rPr lang="en-US"/>
            <a:t>Tuition discount </a:t>
          </a:r>
        </a:p>
      </dgm:t>
    </dgm:pt>
    <dgm:pt modelId="{256FF8DB-868F-49EB-9FD5-8A671AF66A2A}" type="parTrans" cxnId="{B7233466-10EE-4082-B65B-FF1A806EB5E8}">
      <dgm:prSet/>
      <dgm:spPr/>
      <dgm:t>
        <a:bodyPr/>
        <a:lstStyle/>
        <a:p>
          <a:endParaRPr lang="en-US"/>
        </a:p>
      </dgm:t>
    </dgm:pt>
    <dgm:pt modelId="{4D238FCD-F9E2-4B2C-AD8F-09C3A0CE0C36}" type="sibTrans" cxnId="{B7233466-10EE-4082-B65B-FF1A806EB5E8}">
      <dgm:prSet/>
      <dgm:spPr/>
      <dgm:t>
        <a:bodyPr/>
        <a:lstStyle/>
        <a:p>
          <a:endParaRPr lang="en-US"/>
        </a:p>
      </dgm:t>
    </dgm:pt>
    <dgm:pt modelId="{B4C3CB05-1866-43E2-B3AF-3B4A1FC3F6C1}" type="pres">
      <dgm:prSet presAssocID="{DEB31B7B-40F9-452D-A413-FFF02289BCCB}" presName="root" presStyleCnt="0">
        <dgm:presLayoutVars>
          <dgm:dir/>
          <dgm:resizeHandles val="exact"/>
        </dgm:presLayoutVars>
      </dgm:prSet>
      <dgm:spPr/>
    </dgm:pt>
    <dgm:pt modelId="{18671481-AA7A-4671-AFFE-944F97986D4C}" type="pres">
      <dgm:prSet presAssocID="{16A06CE5-F258-453E-A4C4-05A9C9239700}" presName="compNode" presStyleCnt="0"/>
      <dgm:spPr/>
    </dgm:pt>
    <dgm:pt modelId="{DE5AD671-2731-4B75-A71C-DAD94592AB8F}" type="pres">
      <dgm:prSet presAssocID="{16A06CE5-F258-453E-A4C4-05A9C923970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CE31AF5-0AC0-419A-88B2-425C90703991}" type="pres">
      <dgm:prSet presAssocID="{16A06CE5-F258-453E-A4C4-05A9C9239700}" presName="iconSpace" presStyleCnt="0"/>
      <dgm:spPr/>
    </dgm:pt>
    <dgm:pt modelId="{549E953A-7707-451F-B48D-41A31040A8C3}" type="pres">
      <dgm:prSet presAssocID="{16A06CE5-F258-453E-A4C4-05A9C9239700}" presName="parTx" presStyleLbl="revTx" presStyleIdx="0" presStyleCnt="12">
        <dgm:presLayoutVars>
          <dgm:chMax val="0"/>
          <dgm:chPref val="0"/>
        </dgm:presLayoutVars>
      </dgm:prSet>
      <dgm:spPr/>
    </dgm:pt>
    <dgm:pt modelId="{34D5659A-FE8C-4EA6-BCD3-C553307FD107}" type="pres">
      <dgm:prSet presAssocID="{16A06CE5-F258-453E-A4C4-05A9C9239700}" presName="txSpace" presStyleCnt="0"/>
      <dgm:spPr/>
    </dgm:pt>
    <dgm:pt modelId="{0AEA58CB-8ABE-4272-983D-4A650E5A2E48}" type="pres">
      <dgm:prSet presAssocID="{16A06CE5-F258-453E-A4C4-05A9C9239700}" presName="desTx" presStyleLbl="revTx" presStyleIdx="1" presStyleCnt="12">
        <dgm:presLayoutVars/>
      </dgm:prSet>
      <dgm:spPr/>
    </dgm:pt>
    <dgm:pt modelId="{7ACE28C3-473F-4936-916F-F9AB8A91CABD}" type="pres">
      <dgm:prSet presAssocID="{93CA79C6-C2BC-4220-B5A9-9A3E12F20E5F}" presName="sibTrans" presStyleCnt="0"/>
      <dgm:spPr/>
    </dgm:pt>
    <dgm:pt modelId="{39BF0E9E-1542-4861-B2C4-BB2B0DB4AF3C}" type="pres">
      <dgm:prSet presAssocID="{483E557E-460F-4520-8F2B-C1F5AB23AD43}" presName="compNode" presStyleCnt="0"/>
      <dgm:spPr/>
    </dgm:pt>
    <dgm:pt modelId="{D57E2B08-720C-4F54-8773-78D98AA63A2F}" type="pres">
      <dgm:prSet presAssocID="{483E557E-460F-4520-8F2B-C1F5AB23AD4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D531F4A-570C-4371-9C48-638016EAA065}" type="pres">
      <dgm:prSet presAssocID="{483E557E-460F-4520-8F2B-C1F5AB23AD43}" presName="iconSpace" presStyleCnt="0"/>
      <dgm:spPr/>
    </dgm:pt>
    <dgm:pt modelId="{31E834EF-B76C-4EA1-9C60-DF94F4FC40E9}" type="pres">
      <dgm:prSet presAssocID="{483E557E-460F-4520-8F2B-C1F5AB23AD43}" presName="parTx" presStyleLbl="revTx" presStyleIdx="2" presStyleCnt="12">
        <dgm:presLayoutVars>
          <dgm:chMax val="0"/>
          <dgm:chPref val="0"/>
        </dgm:presLayoutVars>
      </dgm:prSet>
      <dgm:spPr/>
    </dgm:pt>
    <dgm:pt modelId="{1816BB36-8E7C-4807-A238-4A0592485163}" type="pres">
      <dgm:prSet presAssocID="{483E557E-460F-4520-8F2B-C1F5AB23AD43}" presName="txSpace" presStyleCnt="0"/>
      <dgm:spPr/>
    </dgm:pt>
    <dgm:pt modelId="{FA15F485-269A-4AE0-88C6-9AE65EA405FC}" type="pres">
      <dgm:prSet presAssocID="{483E557E-460F-4520-8F2B-C1F5AB23AD43}" presName="desTx" presStyleLbl="revTx" presStyleIdx="3" presStyleCnt="12">
        <dgm:presLayoutVars/>
      </dgm:prSet>
      <dgm:spPr/>
    </dgm:pt>
    <dgm:pt modelId="{C706F3F6-79F1-4904-B1A9-AD633B79D88B}" type="pres">
      <dgm:prSet presAssocID="{B69C7D28-BAB9-4D72-9033-B6CC48FD6468}" presName="sibTrans" presStyleCnt="0"/>
      <dgm:spPr/>
    </dgm:pt>
    <dgm:pt modelId="{3EAD8EFC-199A-43B9-BB6F-DF29ACA70915}" type="pres">
      <dgm:prSet presAssocID="{423E9DB3-9196-47C3-B646-C4D8AF5DF587}" presName="compNode" presStyleCnt="0"/>
      <dgm:spPr/>
    </dgm:pt>
    <dgm:pt modelId="{5E4BEBB9-41FE-45E6-AE88-F5FBB4E75455}" type="pres">
      <dgm:prSet presAssocID="{423E9DB3-9196-47C3-B646-C4D8AF5DF58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644816E-3FFE-4F0B-A15F-C8402BDC6E60}" type="pres">
      <dgm:prSet presAssocID="{423E9DB3-9196-47C3-B646-C4D8AF5DF587}" presName="iconSpace" presStyleCnt="0"/>
      <dgm:spPr/>
    </dgm:pt>
    <dgm:pt modelId="{B3C33676-0A85-49BB-8C7C-F072F79F837B}" type="pres">
      <dgm:prSet presAssocID="{423E9DB3-9196-47C3-B646-C4D8AF5DF587}" presName="parTx" presStyleLbl="revTx" presStyleIdx="4" presStyleCnt="12">
        <dgm:presLayoutVars>
          <dgm:chMax val="0"/>
          <dgm:chPref val="0"/>
        </dgm:presLayoutVars>
      </dgm:prSet>
      <dgm:spPr/>
    </dgm:pt>
    <dgm:pt modelId="{8B853CFE-A3E0-4A51-9B85-C4BB695EFBCB}" type="pres">
      <dgm:prSet presAssocID="{423E9DB3-9196-47C3-B646-C4D8AF5DF587}" presName="txSpace" presStyleCnt="0"/>
      <dgm:spPr/>
    </dgm:pt>
    <dgm:pt modelId="{42CFA523-9292-45D3-AD23-4F7E11C8F25D}" type="pres">
      <dgm:prSet presAssocID="{423E9DB3-9196-47C3-B646-C4D8AF5DF587}" presName="desTx" presStyleLbl="revTx" presStyleIdx="5" presStyleCnt="12">
        <dgm:presLayoutVars/>
      </dgm:prSet>
      <dgm:spPr/>
    </dgm:pt>
    <dgm:pt modelId="{742AFD33-3424-4166-8940-64B9E03EEA5C}" type="pres">
      <dgm:prSet presAssocID="{2313A676-343B-4DD3-A8A0-143887BFFD76}" presName="sibTrans" presStyleCnt="0"/>
      <dgm:spPr/>
    </dgm:pt>
    <dgm:pt modelId="{64B455DC-04CA-4857-AAB5-6E1AFA6B455D}" type="pres">
      <dgm:prSet presAssocID="{F383C71A-9BF8-4401-9B0A-18DD976B26AD}" presName="compNode" presStyleCnt="0"/>
      <dgm:spPr/>
    </dgm:pt>
    <dgm:pt modelId="{5AD8F6CA-2916-486B-9821-9A87F833CBF8}" type="pres">
      <dgm:prSet presAssocID="{F383C71A-9BF8-4401-9B0A-18DD976B26A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A482950-08C1-4256-901E-A4CC1CFDB623}" type="pres">
      <dgm:prSet presAssocID="{F383C71A-9BF8-4401-9B0A-18DD976B26AD}" presName="iconSpace" presStyleCnt="0"/>
      <dgm:spPr/>
    </dgm:pt>
    <dgm:pt modelId="{9371F706-F0F8-4503-8BAC-2246AD572DEA}" type="pres">
      <dgm:prSet presAssocID="{F383C71A-9BF8-4401-9B0A-18DD976B26AD}" presName="parTx" presStyleLbl="revTx" presStyleIdx="6" presStyleCnt="12">
        <dgm:presLayoutVars>
          <dgm:chMax val="0"/>
          <dgm:chPref val="0"/>
        </dgm:presLayoutVars>
      </dgm:prSet>
      <dgm:spPr/>
    </dgm:pt>
    <dgm:pt modelId="{5B1AEFB1-1B17-4F61-BFDA-1C09420A337F}" type="pres">
      <dgm:prSet presAssocID="{F383C71A-9BF8-4401-9B0A-18DD976B26AD}" presName="txSpace" presStyleCnt="0"/>
      <dgm:spPr/>
    </dgm:pt>
    <dgm:pt modelId="{6FCABA06-C216-450A-B4B5-017D3B2D5490}" type="pres">
      <dgm:prSet presAssocID="{F383C71A-9BF8-4401-9B0A-18DD976B26AD}" presName="desTx" presStyleLbl="revTx" presStyleIdx="7" presStyleCnt="12">
        <dgm:presLayoutVars/>
      </dgm:prSet>
      <dgm:spPr/>
    </dgm:pt>
    <dgm:pt modelId="{9FCE92B0-443F-4A5E-ACF3-88D7A6BC5F23}" type="pres">
      <dgm:prSet presAssocID="{08957478-BB56-41C6-B20F-FA145128A6E5}" presName="sibTrans" presStyleCnt="0"/>
      <dgm:spPr/>
    </dgm:pt>
    <dgm:pt modelId="{A71FE58C-E219-4744-990B-AF125A6FF6DE}" type="pres">
      <dgm:prSet presAssocID="{FD9D797E-07C6-4B00-A947-5C24963A2052}" presName="compNode" presStyleCnt="0"/>
      <dgm:spPr/>
    </dgm:pt>
    <dgm:pt modelId="{6DAA93EE-A027-4A4E-BE08-1920A624DFE9}" type="pres">
      <dgm:prSet presAssocID="{FD9D797E-07C6-4B00-A947-5C24963A205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205D1B5-B51D-4744-B4B2-2229011ADE90}" type="pres">
      <dgm:prSet presAssocID="{FD9D797E-07C6-4B00-A947-5C24963A2052}" presName="iconSpace" presStyleCnt="0"/>
      <dgm:spPr/>
    </dgm:pt>
    <dgm:pt modelId="{86C25F75-1A48-487D-8F51-9341579A5B42}" type="pres">
      <dgm:prSet presAssocID="{FD9D797E-07C6-4B00-A947-5C24963A2052}" presName="parTx" presStyleLbl="revTx" presStyleIdx="8" presStyleCnt="12">
        <dgm:presLayoutVars>
          <dgm:chMax val="0"/>
          <dgm:chPref val="0"/>
        </dgm:presLayoutVars>
      </dgm:prSet>
      <dgm:spPr/>
    </dgm:pt>
    <dgm:pt modelId="{56736621-953E-47E6-BDC0-EC6AB2C44D57}" type="pres">
      <dgm:prSet presAssocID="{FD9D797E-07C6-4B00-A947-5C24963A2052}" presName="txSpace" presStyleCnt="0"/>
      <dgm:spPr/>
    </dgm:pt>
    <dgm:pt modelId="{9458E77C-05A0-445F-9F68-F849CD345FB5}" type="pres">
      <dgm:prSet presAssocID="{FD9D797E-07C6-4B00-A947-5C24963A2052}" presName="desTx" presStyleLbl="revTx" presStyleIdx="9" presStyleCnt="12">
        <dgm:presLayoutVars/>
      </dgm:prSet>
      <dgm:spPr/>
    </dgm:pt>
    <dgm:pt modelId="{847431F4-BB21-4905-9683-FEFEAD83063C}" type="pres">
      <dgm:prSet presAssocID="{C7551DC6-F288-4B79-9327-CDA9E8D32A28}" presName="sibTrans" presStyleCnt="0"/>
      <dgm:spPr/>
    </dgm:pt>
    <dgm:pt modelId="{4B2444CD-C268-4A16-93BD-1BCB98406B1E}" type="pres">
      <dgm:prSet presAssocID="{607FE29D-22B4-4811-B319-55199920EE67}" presName="compNode" presStyleCnt="0"/>
      <dgm:spPr/>
    </dgm:pt>
    <dgm:pt modelId="{2A262385-5924-48A1-9BB6-E37FAF2F4A81}" type="pres">
      <dgm:prSet presAssocID="{607FE29D-22B4-4811-B319-55199920EE6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0967D3F-7938-4E9D-BEA1-B1038C021EB0}" type="pres">
      <dgm:prSet presAssocID="{607FE29D-22B4-4811-B319-55199920EE67}" presName="iconSpace" presStyleCnt="0"/>
      <dgm:spPr/>
    </dgm:pt>
    <dgm:pt modelId="{74379F6F-444F-4A8B-A33D-250C35233AE8}" type="pres">
      <dgm:prSet presAssocID="{607FE29D-22B4-4811-B319-55199920EE67}" presName="parTx" presStyleLbl="revTx" presStyleIdx="10" presStyleCnt="12">
        <dgm:presLayoutVars>
          <dgm:chMax val="0"/>
          <dgm:chPref val="0"/>
        </dgm:presLayoutVars>
      </dgm:prSet>
      <dgm:spPr/>
    </dgm:pt>
    <dgm:pt modelId="{A86A37F1-AD22-4C7A-A48C-25B891DD3643}" type="pres">
      <dgm:prSet presAssocID="{607FE29D-22B4-4811-B319-55199920EE67}" presName="txSpace" presStyleCnt="0"/>
      <dgm:spPr/>
    </dgm:pt>
    <dgm:pt modelId="{71F34F55-A49F-4505-8AED-34FB4EBC63EA}" type="pres">
      <dgm:prSet presAssocID="{607FE29D-22B4-4811-B319-55199920EE67}" presName="desTx" presStyleLbl="revTx" presStyleIdx="11" presStyleCnt="12">
        <dgm:presLayoutVars/>
      </dgm:prSet>
      <dgm:spPr/>
    </dgm:pt>
  </dgm:ptLst>
  <dgm:cxnLst>
    <dgm:cxn modelId="{46300E1C-F4C1-4186-9FD5-F564C799D75A}" srcId="{483E557E-460F-4520-8F2B-C1F5AB23AD43}" destId="{16EDDDA1-2814-49FD-9A4A-58723B18D192}" srcOrd="1" destOrd="0" parTransId="{B4BE8CD8-F4EC-4E4D-9574-29E44D564770}" sibTransId="{BB1F364C-7B69-49AD-A7CC-80545621BF31}"/>
    <dgm:cxn modelId="{0FFB3B3C-1146-4062-817D-B0B95413B7D4}" srcId="{DEB31B7B-40F9-452D-A413-FFF02289BCCB}" destId="{F383C71A-9BF8-4401-9B0A-18DD976B26AD}" srcOrd="3" destOrd="0" parTransId="{0DA7F57A-B2B5-4B9A-93E5-1AF789C113C3}" sibTransId="{08957478-BB56-41C6-B20F-FA145128A6E5}"/>
    <dgm:cxn modelId="{FAD5DB5D-7301-4364-94BC-AFC546B7F563}" srcId="{DEB31B7B-40F9-452D-A413-FFF02289BCCB}" destId="{423E9DB3-9196-47C3-B646-C4D8AF5DF587}" srcOrd="2" destOrd="0" parTransId="{CD30C47A-E374-4120-8905-B1F46D9641FD}" sibTransId="{2313A676-343B-4DD3-A8A0-143887BFFD76}"/>
    <dgm:cxn modelId="{EED8FF5E-78AD-4743-A267-245670E0AD29}" srcId="{DEB31B7B-40F9-452D-A413-FFF02289BCCB}" destId="{16A06CE5-F258-453E-A4C4-05A9C9239700}" srcOrd="0" destOrd="0" parTransId="{6DA57843-8E7C-4595-BE92-61B9D7614415}" sibTransId="{93CA79C6-C2BC-4220-B5A9-9A3E12F20E5F}"/>
    <dgm:cxn modelId="{0EFD3D60-619D-444D-92F9-3C2D0EB0409D}" type="presOf" srcId="{483E557E-460F-4520-8F2B-C1F5AB23AD43}" destId="{31E834EF-B76C-4EA1-9C60-DF94F4FC40E9}" srcOrd="0" destOrd="0" presId="urn:microsoft.com/office/officeart/2018/5/layout/CenteredIconLabelDescriptionList"/>
    <dgm:cxn modelId="{632A5D43-89B7-4AAA-83F3-35321966C503}" type="presOf" srcId="{16A06CE5-F258-453E-A4C4-05A9C9239700}" destId="{549E953A-7707-451F-B48D-41A31040A8C3}" srcOrd="0" destOrd="0" presId="urn:microsoft.com/office/officeart/2018/5/layout/CenteredIconLabelDescriptionList"/>
    <dgm:cxn modelId="{2F031A44-B32E-46C5-BEE8-A6EEE2EE8FE6}" srcId="{DEB31B7B-40F9-452D-A413-FFF02289BCCB}" destId="{FD9D797E-07C6-4B00-A947-5C24963A2052}" srcOrd="4" destOrd="0" parTransId="{151CF631-93A0-45B0-9BB8-10FFFC6E17E9}" sibTransId="{C7551DC6-F288-4B79-9327-CDA9E8D32A28}"/>
    <dgm:cxn modelId="{B7233466-10EE-4082-B65B-FF1A806EB5E8}" srcId="{DEB31B7B-40F9-452D-A413-FFF02289BCCB}" destId="{607FE29D-22B4-4811-B319-55199920EE67}" srcOrd="5" destOrd="0" parTransId="{256FF8DB-868F-49EB-9FD5-8A671AF66A2A}" sibTransId="{4D238FCD-F9E2-4B2C-AD8F-09C3A0CE0C36}"/>
    <dgm:cxn modelId="{ABA4DB47-C486-44C7-B2F9-F63779ECA083}" type="presOf" srcId="{FD9D797E-07C6-4B00-A947-5C24963A2052}" destId="{86C25F75-1A48-487D-8F51-9341579A5B42}" srcOrd="0" destOrd="0" presId="urn:microsoft.com/office/officeart/2018/5/layout/CenteredIconLabelDescriptionList"/>
    <dgm:cxn modelId="{91A1D259-503D-4CB7-AC23-3F0CC16082ED}" type="presOf" srcId="{423E9DB3-9196-47C3-B646-C4D8AF5DF587}" destId="{B3C33676-0A85-49BB-8C7C-F072F79F837B}" srcOrd="0" destOrd="0" presId="urn:microsoft.com/office/officeart/2018/5/layout/CenteredIconLabelDescriptionList"/>
    <dgm:cxn modelId="{D879707D-6CDA-4F61-A041-C28151327600}" type="presOf" srcId="{16EDDDA1-2814-49FD-9A4A-58723B18D192}" destId="{FA15F485-269A-4AE0-88C6-9AE65EA405FC}" srcOrd="0" destOrd="1" presId="urn:microsoft.com/office/officeart/2018/5/layout/CenteredIconLabelDescriptionList"/>
    <dgm:cxn modelId="{EF8381B0-A5A1-4F1F-B3F1-E008185CB845}" srcId="{483E557E-460F-4520-8F2B-C1F5AB23AD43}" destId="{B6129404-4266-4E73-815B-E3C0AB37B454}" srcOrd="0" destOrd="0" parTransId="{96FC21E5-4EDC-4C4B-9F13-0BDA5A2B2017}" sibTransId="{14AF3C15-5FDF-45CE-AAD3-DF2DA7314A7E}"/>
    <dgm:cxn modelId="{C5C4F0B9-4E1C-4199-A52D-2E45B0DC0D46}" type="presOf" srcId="{F383C71A-9BF8-4401-9B0A-18DD976B26AD}" destId="{9371F706-F0F8-4503-8BAC-2246AD572DEA}" srcOrd="0" destOrd="0" presId="urn:microsoft.com/office/officeart/2018/5/layout/CenteredIconLabelDescriptionList"/>
    <dgm:cxn modelId="{C6860DC6-0576-4FCB-A434-8BE2BFEB21C3}" type="presOf" srcId="{607FE29D-22B4-4811-B319-55199920EE67}" destId="{74379F6F-444F-4A8B-A33D-250C35233AE8}" srcOrd="0" destOrd="0" presId="urn:microsoft.com/office/officeart/2018/5/layout/CenteredIconLabelDescriptionList"/>
    <dgm:cxn modelId="{0F3E6DC8-174B-4685-AEAC-4A74F360F7F3}" type="presOf" srcId="{DEB31B7B-40F9-452D-A413-FFF02289BCCB}" destId="{B4C3CB05-1866-43E2-B3AF-3B4A1FC3F6C1}" srcOrd="0" destOrd="0" presId="urn:microsoft.com/office/officeart/2018/5/layout/CenteredIconLabelDescriptionList"/>
    <dgm:cxn modelId="{A5542ED8-D44B-4BB1-B719-2CBD27D73C29}" srcId="{DEB31B7B-40F9-452D-A413-FFF02289BCCB}" destId="{483E557E-460F-4520-8F2B-C1F5AB23AD43}" srcOrd="1" destOrd="0" parTransId="{0F0FC7A1-1FB4-42FC-A7FE-FDC760DDB9A1}" sibTransId="{B69C7D28-BAB9-4D72-9033-B6CC48FD6468}"/>
    <dgm:cxn modelId="{D5079AFA-B71E-4B7C-B57A-0ABD02664055}" type="presOf" srcId="{B6129404-4266-4E73-815B-E3C0AB37B454}" destId="{FA15F485-269A-4AE0-88C6-9AE65EA405FC}" srcOrd="0" destOrd="0" presId="urn:microsoft.com/office/officeart/2018/5/layout/CenteredIconLabelDescriptionList"/>
    <dgm:cxn modelId="{F834FF08-D3F0-4216-894F-55A5C7001EF9}" type="presParOf" srcId="{B4C3CB05-1866-43E2-B3AF-3B4A1FC3F6C1}" destId="{18671481-AA7A-4671-AFFE-944F97986D4C}" srcOrd="0" destOrd="0" presId="urn:microsoft.com/office/officeart/2018/5/layout/CenteredIconLabelDescriptionList"/>
    <dgm:cxn modelId="{AA68133A-FB52-4651-9FAC-909E082DDEDA}" type="presParOf" srcId="{18671481-AA7A-4671-AFFE-944F97986D4C}" destId="{DE5AD671-2731-4B75-A71C-DAD94592AB8F}" srcOrd="0" destOrd="0" presId="urn:microsoft.com/office/officeart/2018/5/layout/CenteredIconLabelDescriptionList"/>
    <dgm:cxn modelId="{4B7E7A9A-8813-4144-A746-41399542EEE6}" type="presParOf" srcId="{18671481-AA7A-4671-AFFE-944F97986D4C}" destId="{8CE31AF5-0AC0-419A-88B2-425C90703991}" srcOrd="1" destOrd="0" presId="urn:microsoft.com/office/officeart/2018/5/layout/CenteredIconLabelDescriptionList"/>
    <dgm:cxn modelId="{130FD481-0C43-487C-98B4-9A20BC205A0F}" type="presParOf" srcId="{18671481-AA7A-4671-AFFE-944F97986D4C}" destId="{549E953A-7707-451F-B48D-41A31040A8C3}" srcOrd="2" destOrd="0" presId="urn:microsoft.com/office/officeart/2018/5/layout/CenteredIconLabelDescriptionList"/>
    <dgm:cxn modelId="{9FA5E653-5A6E-45A3-B779-76FFCC41C794}" type="presParOf" srcId="{18671481-AA7A-4671-AFFE-944F97986D4C}" destId="{34D5659A-FE8C-4EA6-BCD3-C553307FD107}" srcOrd="3" destOrd="0" presId="urn:microsoft.com/office/officeart/2018/5/layout/CenteredIconLabelDescriptionList"/>
    <dgm:cxn modelId="{2D46814B-C25A-4051-BDB2-EB3C657962D7}" type="presParOf" srcId="{18671481-AA7A-4671-AFFE-944F97986D4C}" destId="{0AEA58CB-8ABE-4272-983D-4A650E5A2E48}" srcOrd="4" destOrd="0" presId="urn:microsoft.com/office/officeart/2018/5/layout/CenteredIconLabelDescriptionList"/>
    <dgm:cxn modelId="{D7143B11-62B3-48E0-B966-24214734C968}" type="presParOf" srcId="{B4C3CB05-1866-43E2-B3AF-3B4A1FC3F6C1}" destId="{7ACE28C3-473F-4936-916F-F9AB8A91CABD}" srcOrd="1" destOrd="0" presId="urn:microsoft.com/office/officeart/2018/5/layout/CenteredIconLabelDescriptionList"/>
    <dgm:cxn modelId="{AF44442E-D2EC-4401-B7DF-F12AA45104BB}" type="presParOf" srcId="{B4C3CB05-1866-43E2-B3AF-3B4A1FC3F6C1}" destId="{39BF0E9E-1542-4861-B2C4-BB2B0DB4AF3C}" srcOrd="2" destOrd="0" presId="urn:microsoft.com/office/officeart/2018/5/layout/CenteredIconLabelDescriptionList"/>
    <dgm:cxn modelId="{E6595EB8-9E9B-48CD-A3E4-F3D3255B2F6C}" type="presParOf" srcId="{39BF0E9E-1542-4861-B2C4-BB2B0DB4AF3C}" destId="{D57E2B08-720C-4F54-8773-78D98AA63A2F}" srcOrd="0" destOrd="0" presId="urn:microsoft.com/office/officeart/2018/5/layout/CenteredIconLabelDescriptionList"/>
    <dgm:cxn modelId="{F7E5637A-BE00-459E-AE16-CE7B516AD66A}" type="presParOf" srcId="{39BF0E9E-1542-4861-B2C4-BB2B0DB4AF3C}" destId="{7D531F4A-570C-4371-9C48-638016EAA065}" srcOrd="1" destOrd="0" presId="urn:microsoft.com/office/officeart/2018/5/layout/CenteredIconLabelDescriptionList"/>
    <dgm:cxn modelId="{FFA65958-30CD-4B65-BE06-AC13E92C352E}" type="presParOf" srcId="{39BF0E9E-1542-4861-B2C4-BB2B0DB4AF3C}" destId="{31E834EF-B76C-4EA1-9C60-DF94F4FC40E9}" srcOrd="2" destOrd="0" presId="urn:microsoft.com/office/officeart/2018/5/layout/CenteredIconLabelDescriptionList"/>
    <dgm:cxn modelId="{F4E862E9-006D-498D-B2B3-3B2B02757DBD}" type="presParOf" srcId="{39BF0E9E-1542-4861-B2C4-BB2B0DB4AF3C}" destId="{1816BB36-8E7C-4807-A238-4A0592485163}" srcOrd="3" destOrd="0" presId="urn:microsoft.com/office/officeart/2018/5/layout/CenteredIconLabelDescriptionList"/>
    <dgm:cxn modelId="{6D7B9EF7-B2A6-4CE1-9CAD-FB03202C38C1}" type="presParOf" srcId="{39BF0E9E-1542-4861-B2C4-BB2B0DB4AF3C}" destId="{FA15F485-269A-4AE0-88C6-9AE65EA405FC}" srcOrd="4" destOrd="0" presId="urn:microsoft.com/office/officeart/2018/5/layout/CenteredIconLabelDescriptionList"/>
    <dgm:cxn modelId="{EF6E0F00-CBAF-4627-979B-AAF8391A5E56}" type="presParOf" srcId="{B4C3CB05-1866-43E2-B3AF-3B4A1FC3F6C1}" destId="{C706F3F6-79F1-4904-B1A9-AD633B79D88B}" srcOrd="3" destOrd="0" presId="urn:microsoft.com/office/officeart/2018/5/layout/CenteredIconLabelDescriptionList"/>
    <dgm:cxn modelId="{0590A543-3197-4E12-A192-D5DD97C872FD}" type="presParOf" srcId="{B4C3CB05-1866-43E2-B3AF-3B4A1FC3F6C1}" destId="{3EAD8EFC-199A-43B9-BB6F-DF29ACA70915}" srcOrd="4" destOrd="0" presId="urn:microsoft.com/office/officeart/2018/5/layout/CenteredIconLabelDescriptionList"/>
    <dgm:cxn modelId="{837DA5E9-BA80-48BD-8AE9-F4C14C0F31EE}" type="presParOf" srcId="{3EAD8EFC-199A-43B9-BB6F-DF29ACA70915}" destId="{5E4BEBB9-41FE-45E6-AE88-F5FBB4E75455}" srcOrd="0" destOrd="0" presId="urn:microsoft.com/office/officeart/2018/5/layout/CenteredIconLabelDescriptionList"/>
    <dgm:cxn modelId="{F2DF0ADE-A67D-4FD6-B2DE-DF7E54CF7E48}" type="presParOf" srcId="{3EAD8EFC-199A-43B9-BB6F-DF29ACA70915}" destId="{4644816E-3FFE-4F0B-A15F-C8402BDC6E60}" srcOrd="1" destOrd="0" presId="urn:microsoft.com/office/officeart/2018/5/layout/CenteredIconLabelDescriptionList"/>
    <dgm:cxn modelId="{80190F41-6E2F-41A4-A2CA-B567F73CC30D}" type="presParOf" srcId="{3EAD8EFC-199A-43B9-BB6F-DF29ACA70915}" destId="{B3C33676-0A85-49BB-8C7C-F072F79F837B}" srcOrd="2" destOrd="0" presId="urn:microsoft.com/office/officeart/2018/5/layout/CenteredIconLabelDescriptionList"/>
    <dgm:cxn modelId="{31C87BE2-8514-4089-B227-5340A546B414}" type="presParOf" srcId="{3EAD8EFC-199A-43B9-BB6F-DF29ACA70915}" destId="{8B853CFE-A3E0-4A51-9B85-C4BB695EFBCB}" srcOrd="3" destOrd="0" presId="urn:microsoft.com/office/officeart/2018/5/layout/CenteredIconLabelDescriptionList"/>
    <dgm:cxn modelId="{D755B393-BC97-4F01-8DE9-23E4B5A6B06E}" type="presParOf" srcId="{3EAD8EFC-199A-43B9-BB6F-DF29ACA70915}" destId="{42CFA523-9292-45D3-AD23-4F7E11C8F25D}" srcOrd="4" destOrd="0" presId="urn:microsoft.com/office/officeart/2018/5/layout/CenteredIconLabelDescriptionList"/>
    <dgm:cxn modelId="{8BF9F60B-B20F-40BD-8F88-87E06AF07E2B}" type="presParOf" srcId="{B4C3CB05-1866-43E2-B3AF-3B4A1FC3F6C1}" destId="{742AFD33-3424-4166-8940-64B9E03EEA5C}" srcOrd="5" destOrd="0" presId="urn:microsoft.com/office/officeart/2018/5/layout/CenteredIconLabelDescriptionList"/>
    <dgm:cxn modelId="{645E9586-65A1-4C64-82A4-7AE3A8C34CAF}" type="presParOf" srcId="{B4C3CB05-1866-43E2-B3AF-3B4A1FC3F6C1}" destId="{64B455DC-04CA-4857-AAB5-6E1AFA6B455D}" srcOrd="6" destOrd="0" presId="urn:microsoft.com/office/officeart/2018/5/layout/CenteredIconLabelDescriptionList"/>
    <dgm:cxn modelId="{BC8C907D-EC67-4713-B4D5-37F30CAC678A}" type="presParOf" srcId="{64B455DC-04CA-4857-AAB5-6E1AFA6B455D}" destId="{5AD8F6CA-2916-486B-9821-9A87F833CBF8}" srcOrd="0" destOrd="0" presId="urn:microsoft.com/office/officeart/2018/5/layout/CenteredIconLabelDescriptionList"/>
    <dgm:cxn modelId="{723A8F27-18C1-4384-B277-D6BDBDBBD22A}" type="presParOf" srcId="{64B455DC-04CA-4857-AAB5-6E1AFA6B455D}" destId="{5A482950-08C1-4256-901E-A4CC1CFDB623}" srcOrd="1" destOrd="0" presId="urn:microsoft.com/office/officeart/2018/5/layout/CenteredIconLabelDescriptionList"/>
    <dgm:cxn modelId="{AF125D57-7238-4E0C-A629-601554B51334}" type="presParOf" srcId="{64B455DC-04CA-4857-AAB5-6E1AFA6B455D}" destId="{9371F706-F0F8-4503-8BAC-2246AD572DEA}" srcOrd="2" destOrd="0" presId="urn:microsoft.com/office/officeart/2018/5/layout/CenteredIconLabelDescriptionList"/>
    <dgm:cxn modelId="{DC7091E7-8F27-4440-9454-EE69AACEB09B}" type="presParOf" srcId="{64B455DC-04CA-4857-AAB5-6E1AFA6B455D}" destId="{5B1AEFB1-1B17-4F61-BFDA-1C09420A337F}" srcOrd="3" destOrd="0" presId="urn:microsoft.com/office/officeart/2018/5/layout/CenteredIconLabelDescriptionList"/>
    <dgm:cxn modelId="{13D95C9A-23F2-441F-88F7-73A5D82DA630}" type="presParOf" srcId="{64B455DC-04CA-4857-AAB5-6E1AFA6B455D}" destId="{6FCABA06-C216-450A-B4B5-017D3B2D5490}" srcOrd="4" destOrd="0" presId="urn:microsoft.com/office/officeart/2018/5/layout/CenteredIconLabelDescriptionList"/>
    <dgm:cxn modelId="{89B4AC79-A6C6-4491-9BBC-478BFB67E00A}" type="presParOf" srcId="{B4C3CB05-1866-43E2-B3AF-3B4A1FC3F6C1}" destId="{9FCE92B0-443F-4A5E-ACF3-88D7A6BC5F23}" srcOrd="7" destOrd="0" presId="urn:microsoft.com/office/officeart/2018/5/layout/CenteredIconLabelDescriptionList"/>
    <dgm:cxn modelId="{6B5D116C-EDB1-466F-AD57-761EF80AF523}" type="presParOf" srcId="{B4C3CB05-1866-43E2-B3AF-3B4A1FC3F6C1}" destId="{A71FE58C-E219-4744-990B-AF125A6FF6DE}" srcOrd="8" destOrd="0" presId="urn:microsoft.com/office/officeart/2018/5/layout/CenteredIconLabelDescriptionList"/>
    <dgm:cxn modelId="{6EE50479-C601-4F33-B1F0-DECD104F38B9}" type="presParOf" srcId="{A71FE58C-E219-4744-990B-AF125A6FF6DE}" destId="{6DAA93EE-A027-4A4E-BE08-1920A624DFE9}" srcOrd="0" destOrd="0" presId="urn:microsoft.com/office/officeart/2018/5/layout/CenteredIconLabelDescriptionList"/>
    <dgm:cxn modelId="{944CA124-0415-40C1-888C-D5FB3624046E}" type="presParOf" srcId="{A71FE58C-E219-4744-990B-AF125A6FF6DE}" destId="{8205D1B5-B51D-4744-B4B2-2229011ADE90}" srcOrd="1" destOrd="0" presId="urn:microsoft.com/office/officeart/2018/5/layout/CenteredIconLabelDescriptionList"/>
    <dgm:cxn modelId="{2EB775E7-4BAC-42F7-9727-D89A2329A5E9}" type="presParOf" srcId="{A71FE58C-E219-4744-990B-AF125A6FF6DE}" destId="{86C25F75-1A48-487D-8F51-9341579A5B42}" srcOrd="2" destOrd="0" presId="urn:microsoft.com/office/officeart/2018/5/layout/CenteredIconLabelDescriptionList"/>
    <dgm:cxn modelId="{5371E7FD-F039-4154-A765-F4990742DCE9}" type="presParOf" srcId="{A71FE58C-E219-4744-990B-AF125A6FF6DE}" destId="{56736621-953E-47E6-BDC0-EC6AB2C44D57}" srcOrd="3" destOrd="0" presId="urn:microsoft.com/office/officeart/2018/5/layout/CenteredIconLabelDescriptionList"/>
    <dgm:cxn modelId="{8430B1A2-9EF9-4D76-9D08-664D34377AEA}" type="presParOf" srcId="{A71FE58C-E219-4744-990B-AF125A6FF6DE}" destId="{9458E77C-05A0-445F-9F68-F849CD345FB5}" srcOrd="4" destOrd="0" presId="urn:microsoft.com/office/officeart/2018/5/layout/CenteredIconLabelDescriptionList"/>
    <dgm:cxn modelId="{FE242FC9-CD11-4372-BE6A-0AB3BD9A3F5C}" type="presParOf" srcId="{B4C3CB05-1866-43E2-B3AF-3B4A1FC3F6C1}" destId="{847431F4-BB21-4905-9683-FEFEAD83063C}" srcOrd="9" destOrd="0" presId="urn:microsoft.com/office/officeart/2018/5/layout/CenteredIconLabelDescriptionList"/>
    <dgm:cxn modelId="{D58447FD-905F-4401-AC8A-EE2217D124FC}" type="presParOf" srcId="{B4C3CB05-1866-43E2-B3AF-3B4A1FC3F6C1}" destId="{4B2444CD-C268-4A16-93BD-1BCB98406B1E}" srcOrd="10" destOrd="0" presId="urn:microsoft.com/office/officeart/2018/5/layout/CenteredIconLabelDescriptionList"/>
    <dgm:cxn modelId="{33D6962A-FFFF-4FC8-BF9B-5A1B868F6E2E}" type="presParOf" srcId="{4B2444CD-C268-4A16-93BD-1BCB98406B1E}" destId="{2A262385-5924-48A1-9BB6-E37FAF2F4A81}" srcOrd="0" destOrd="0" presId="urn:microsoft.com/office/officeart/2018/5/layout/CenteredIconLabelDescriptionList"/>
    <dgm:cxn modelId="{6511E841-29FA-4C2D-B154-09EF60EACB59}" type="presParOf" srcId="{4B2444CD-C268-4A16-93BD-1BCB98406B1E}" destId="{30967D3F-7938-4E9D-BEA1-B1038C021EB0}" srcOrd="1" destOrd="0" presId="urn:microsoft.com/office/officeart/2018/5/layout/CenteredIconLabelDescriptionList"/>
    <dgm:cxn modelId="{AD181D15-5621-46F0-9D4B-8A2F63247C78}" type="presParOf" srcId="{4B2444CD-C268-4A16-93BD-1BCB98406B1E}" destId="{74379F6F-444F-4A8B-A33D-250C35233AE8}" srcOrd="2" destOrd="0" presId="urn:microsoft.com/office/officeart/2018/5/layout/CenteredIconLabelDescriptionList"/>
    <dgm:cxn modelId="{2587FAC3-B150-4BAB-993C-B5EC9E27C457}" type="presParOf" srcId="{4B2444CD-C268-4A16-93BD-1BCB98406B1E}" destId="{A86A37F1-AD22-4C7A-A48C-25B891DD3643}" srcOrd="3" destOrd="0" presId="urn:microsoft.com/office/officeart/2018/5/layout/CenteredIconLabelDescriptionList"/>
    <dgm:cxn modelId="{270AC0CE-E9F6-4D9E-86F1-E72954775F1E}" type="presParOf" srcId="{4B2444CD-C268-4A16-93BD-1BCB98406B1E}" destId="{71F34F55-A49F-4505-8AED-34FB4EBC63E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86068-7D86-4972-B6A6-6B779CEEA9B1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DA25EC-8F44-4EF5-B0BD-C7E4A719507F}">
      <dgm:prSet custT="1"/>
      <dgm:spPr/>
      <dgm:t>
        <a:bodyPr/>
        <a:lstStyle/>
        <a:p>
          <a:r>
            <a:rPr lang="en-US" sz="1300" dirty="0"/>
            <a:t>Accounting, Business, or Economics + Organizational Leadership</a:t>
          </a:r>
        </a:p>
      </dgm:t>
    </dgm:pt>
    <dgm:pt modelId="{325D811E-7C8A-4B2C-A084-3FCBFB9F6C7E}" type="parTrans" cxnId="{5218C961-B8D0-4BA3-8A48-8828ECFF4978}">
      <dgm:prSet/>
      <dgm:spPr/>
      <dgm:t>
        <a:bodyPr/>
        <a:lstStyle/>
        <a:p>
          <a:endParaRPr lang="en-US"/>
        </a:p>
      </dgm:t>
    </dgm:pt>
    <dgm:pt modelId="{965DA6CE-D0A6-4EE9-943E-9251776CB623}" type="sibTrans" cxnId="{5218C961-B8D0-4BA3-8A48-8828ECFF4978}">
      <dgm:prSet/>
      <dgm:spPr/>
      <dgm:t>
        <a:bodyPr/>
        <a:lstStyle/>
        <a:p>
          <a:endParaRPr lang="en-US"/>
        </a:p>
      </dgm:t>
    </dgm:pt>
    <dgm:pt modelId="{CC2ABF77-0A4A-4954-A3F8-5C5C200A1E02}">
      <dgm:prSet custT="1"/>
      <dgm:spPr/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Accounting, Business, or Economics + MBA</a:t>
          </a:r>
        </a:p>
      </dgm:t>
    </dgm:pt>
    <dgm:pt modelId="{EE9D7D2E-7FC9-4C86-A847-6D91951A9391}" type="parTrans" cxnId="{88E4A08A-0343-419E-9A0C-4BD04150E620}">
      <dgm:prSet/>
      <dgm:spPr/>
      <dgm:t>
        <a:bodyPr/>
        <a:lstStyle/>
        <a:p>
          <a:endParaRPr lang="en-US"/>
        </a:p>
      </dgm:t>
    </dgm:pt>
    <dgm:pt modelId="{242B5A60-FD8A-441F-8715-830040FC6784}" type="sibTrans" cxnId="{88E4A08A-0343-419E-9A0C-4BD04150E620}">
      <dgm:prSet/>
      <dgm:spPr/>
      <dgm:t>
        <a:bodyPr/>
        <a:lstStyle/>
        <a:p>
          <a:endParaRPr lang="en-US"/>
        </a:p>
      </dgm:t>
    </dgm:pt>
    <dgm:pt modelId="{4A0B0B5E-4807-4D72-B5FF-1E8CD9DC3C86}">
      <dgm:prSet custT="1"/>
      <dgm:spPr/>
      <dgm:t>
        <a:bodyPr/>
        <a:lstStyle/>
        <a:p>
          <a:r>
            <a:rPr lang="en-US" sz="1300" dirty="0"/>
            <a:t>Accounting/Finance + Master of Accounting</a:t>
          </a:r>
        </a:p>
      </dgm:t>
    </dgm:pt>
    <dgm:pt modelId="{B1A11D98-36E6-4481-98F5-0025F3BC6430}" type="parTrans" cxnId="{9D9188D6-7618-4CF1-A81F-D1F81C39B1B5}">
      <dgm:prSet/>
      <dgm:spPr/>
      <dgm:t>
        <a:bodyPr/>
        <a:lstStyle/>
        <a:p>
          <a:endParaRPr lang="en-US"/>
        </a:p>
      </dgm:t>
    </dgm:pt>
    <dgm:pt modelId="{F3F4457D-B7EE-4F8F-BFA8-947E9BE2DFEF}" type="sibTrans" cxnId="{9D9188D6-7618-4CF1-A81F-D1F81C39B1B5}">
      <dgm:prSet/>
      <dgm:spPr/>
      <dgm:t>
        <a:bodyPr/>
        <a:lstStyle/>
        <a:p>
          <a:endParaRPr lang="en-US"/>
        </a:p>
      </dgm:t>
    </dgm:pt>
    <dgm:pt modelId="{1756E709-4312-4ABB-95D0-B0EC672AC765}">
      <dgm:prSet custT="1"/>
      <dgm:spPr/>
      <dgm:t>
        <a:bodyPr/>
        <a:lstStyle/>
        <a:p>
          <a:r>
            <a:rPr lang="en-US" sz="1300" dirty="0"/>
            <a:t>Communications + Organizational Leadership</a:t>
          </a:r>
        </a:p>
      </dgm:t>
    </dgm:pt>
    <dgm:pt modelId="{E49373BC-167E-4BCC-86F9-89106C7F25C6}" type="parTrans" cxnId="{FB883556-ED66-4669-8DC3-C1C0E8FB2EF9}">
      <dgm:prSet/>
      <dgm:spPr/>
      <dgm:t>
        <a:bodyPr/>
        <a:lstStyle/>
        <a:p>
          <a:endParaRPr lang="en-US"/>
        </a:p>
      </dgm:t>
    </dgm:pt>
    <dgm:pt modelId="{558C9B71-7D85-4AA1-B321-82881486C218}" type="sibTrans" cxnId="{FB883556-ED66-4669-8DC3-C1C0E8FB2EF9}">
      <dgm:prSet/>
      <dgm:spPr/>
      <dgm:t>
        <a:bodyPr/>
        <a:lstStyle/>
        <a:p>
          <a:endParaRPr lang="en-US"/>
        </a:p>
      </dgm:t>
    </dgm:pt>
    <dgm:pt modelId="{A54997E8-B0A4-4EF2-A621-58F14C60F56C}">
      <dgm:prSet custT="1"/>
      <dgm:spPr/>
      <dgm:t>
        <a:bodyPr/>
        <a:lstStyle/>
        <a:p>
          <a:r>
            <a:rPr lang="en-US" sz="1300" dirty="0"/>
            <a:t>Chemistry + MBA</a:t>
          </a:r>
        </a:p>
      </dgm:t>
    </dgm:pt>
    <dgm:pt modelId="{984A6B38-854C-4AAA-BAE2-3A92BB4410CD}" type="parTrans" cxnId="{0D984582-259A-42EA-B5FA-7C0DA397F580}">
      <dgm:prSet/>
      <dgm:spPr/>
      <dgm:t>
        <a:bodyPr/>
        <a:lstStyle/>
        <a:p>
          <a:endParaRPr lang="en-US"/>
        </a:p>
      </dgm:t>
    </dgm:pt>
    <dgm:pt modelId="{2334858E-ADED-4521-9182-D6E16DB83106}" type="sibTrans" cxnId="{0D984582-259A-42EA-B5FA-7C0DA397F580}">
      <dgm:prSet/>
      <dgm:spPr/>
      <dgm:t>
        <a:bodyPr/>
        <a:lstStyle/>
        <a:p>
          <a:endParaRPr lang="en-US"/>
        </a:p>
      </dgm:t>
    </dgm:pt>
    <dgm:pt modelId="{8A9BAF24-3DFF-4E7A-841A-D453E4A4C437}">
      <dgm:prSet custT="1"/>
      <dgm:spPr/>
      <dgm:t>
        <a:bodyPr/>
        <a:lstStyle/>
        <a:p>
          <a:r>
            <a:rPr lang="en-US" sz="1300" dirty="0"/>
            <a:t>Environmental Science + Applied Ecology and Natural Resources</a:t>
          </a:r>
        </a:p>
      </dgm:t>
    </dgm:pt>
    <dgm:pt modelId="{32021F03-7191-4824-8B81-3A39C3946C31}" type="parTrans" cxnId="{DFF2CAD0-50E9-42F7-A718-331D23D0F704}">
      <dgm:prSet/>
      <dgm:spPr/>
      <dgm:t>
        <a:bodyPr/>
        <a:lstStyle/>
        <a:p>
          <a:endParaRPr lang="en-US"/>
        </a:p>
      </dgm:t>
    </dgm:pt>
    <dgm:pt modelId="{6EB3E041-E299-46D6-8059-98FDE5AC19E6}" type="sibTrans" cxnId="{DFF2CAD0-50E9-42F7-A718-331D23D0F704}">
      <dgm:prSet/>
      <dgm:spPr/>
      <dgm:t>
        <a:bodyPr/>
        <a:lstStyle/>
        <a:p>
          <a:endParaRPr lang="en-US"/>
        </a:p>
      </dgm:t>
    </dgm:pt>
    <dgm:pt modelId="{92E2E368-C79A-4C05-B288-51440C9F8B9F}">
      <dgm:prSet custT="1"/>
      <dgm:spPr/>
      <dgm:t>
        <a:bodyPr/>
        <a:lstStyle/>
        <a:p>
          <a:r>
            <a:rPr lang="en-US" sz="1300" dirty="0"/>
            <a:t>Psychology + MBA</a:t>
          </a:r>
        </a:p>
      </dgm:t>
    </dgm:pt>
    <dgm:pt modelId="{9B9EE087-9F3A-4385-BB75-0836A67296FA}" type="parTrans" cxnId="{26D3FE15-7247-4F75-BDCA-49BC2DD16958}">
      <dgm:prSet/>
      <dgm:spPr/>
      <dgm:t>
        <a:bodyPr/>
        <a:lstStyle/>
        <a:p>
          <a:endParaRPr lang="en-US"/>
        </a:p>
      </dgm:t>
    </dgm:pt>
    <dgm:pt modelId="{376C433B-9496-4123-BA36-30D175862E65}" type="sibTrans" cxnId="{26D3FE15-7247-4F75-BDCA-49BC2DD16958}">
      <dgm:prSet/>
      <dgm:spPr/>
      <dgm:t>
        <a:bodyPr/>
        <a:lstStyle/>
        <a:p>
          <a:endParaRPr lang="en-US"/>
        </a:p>
      </dgm:t>
    </dgm:pt>
    <dgm:pt modelId="{DC1EAAF9-83FA-4A6F-941D-83EED80B8C74}">
      <dgm:prSet custT="1"/>
      <dgm:spPr/>
      <dgm:t>
        <a:bodyPr/>
        <a:lstStyle/>
        <a:p>
          <a:r>
            <a:rPr lang="en-US" sz="1300" dirty="0"/>
            <a:t>Psychology + Organizational Leadership</a:t>
          </a:r>
        </a:p>
      </dgm:t>
    </dgm:pt>
    <dgm:pt modelId="{1C3E6F71-F2CC-4A44-9DCB-9D22D4AF495D}" type="parTrans" cxnId="{533A9DF7-9665-4E8C-A06D-39128A2EAE3E}">
      <dgm:prSet/>
      <dgm:spPr/>
      <dgm:t>
        <a:bodyPr/>
        <a:lstStyle/>
        <a:p>
          <a:endParaRPr lang="en-US"/>
        </a:p>
      </dgm:t>
    </dgm:pt>
    <dgm:pt modelId="{4AE54DEE-F45C-4C6B-B622-0F441E5A8D86}" type="sibTrans" cxnId="{533A9DF7-9665-4E8C-A06D-39128A2EAE3E}">
      <dgm:prSet/>
      <dgm:spPr/>
      <dgm:t>
        <a:bodyPr/>
        <a:lstStyle/>
        <a:p>
          <a:endParaRPr lang="en-US"/>
        </a:p>
      </dgm:t>
    </dgm:pt>
    <dgm:pt modelId="{5BE16E3F-33EA-420C-BA9C-450A45C8CA48}">
      <dgm:prSet custT="1"/>
      <dgm:spPr/>
      <dgm:t>
        <a:bodyPr/>
        <a:lstStyle/>
        <a:p>
          <a:r>
            <a:rPr lang="en-US" sz="1300" dirty="0"/>
            <a:t>Integrated Media Arts + MBA</a:t>
          </a:r>
        </a:p>
      </dgm:t>
    </dgm:pt>
    <dgm:pt modelId="{D757EF66-350D-44B2-B0F8-E99CC2598458}" type="parTrans" cxnId="{188881ED-8DB8-4311-9790-C11B588F8566}">
      <dgm:prSet/>
      <dgm:spPr/>
      <dgm:t>
        <a:bodyPr/>
        <a:lstStyle/>
        <a:p>
          <a:endParaRPr lang="en-US"/>
        </a:p>
      </dgm:t>
    </dgm:pt>
    <dgm:pt modelId="{C21AC530-F64A-4A27-B1D0-3ACD19030D94}" type="sibTrans" cxnId="{188881ED-8DB8-4311-9790-C11B588F8566}">
      <dgm:prSet/>
      <dgm:spPr/>
      <dgm:t>
        <a:bodyPr/>
        <a:lstStyle/>
        <a:p>
          <a:endParaRPr lang="en-US"/>
        </a:p>
      </dgm:t>
    </dgm:pt>
    <dgm:pt modelId="{C3A781E4-4F1F-42D8-929A-32E35A32A276}">
      <dgm:prSet custT="1"/>
      <dgm:spPr/>
      <dgm:t>
        <a:bodyPr/>
        <a:lstStyle/>
        <a:p>
          <a:r>
            <a:rPr lang="en-US" sz="1300" dirty="0"/>
            <a:t>Integrated Media Arts + Organizational Leadership</a:t>
          </a:r>
        </a:p>
      </dgm:t>
    </dgm:pt>
    <dgm:pt modelId="{83B014AD-A84B-4844-82D7-9DA9EF55D56D}" type="parTrans" cxnId="{AD1FAAE5-CBA7-4EA3-91D0-D3AB2A392260}">
      <dgm:prSet/>
      <dgm:spPr/>
      <dgm:t>
        <a:bodyPr/>
        <a:lstStyle/>
        <a:p>
          <a:endParaRPr lang="en-US"/>
        </a:p>
      </dgm:t>
    </dgm:pt>
    <dgm:pt modelId="{05E07363-D2E6-435A-BECD-C581D70BED4B}" type="sibTrans" cxnId="{AD1FAAE5-CBA7-4EA3-91D0-D3AB2A392260}">
      <dgm:prSet/>
      <dgm:spPr/>
      <dgm:t>
        <a:bodyPr/>
        <a:lstStyle/>
        <a:p>
          <a:endParaRPr lang="en-US"/>
        </a:p>
      </dgm:t>
    </dgm:pt>
    <dgm:pt modelId="{070CC9D2-44EF-41BB-A3F4-C8B1258ADDE0}" type="pres">
      <dgm:prSet presAssocID="{5F386068-7D86-4972-B6A6-6B779CEEA9B1}" presName="vert0" presStyleCnt="0">
        <dgm:presLayoutVars>
          <dgm:dir/>
          <dgm:animOne val="branch"/>
          <dgm:animLvl val="lvl"/>
        </dgm:presLayoutVars>
      </dgm:prSet>
      <dgm:spPr/>
    </dgm:pt>
    <dgm:pt modelId="{50F19D56-E007-4994-9333-1834A05EAEC2}" type="pres">
      <dgm:prSet presAssocID="{28DA25EC-8F44-4EF5-B0BD-C7E4A719507F}" presName="thickLine" presStyleLbl="alignNode1" presStyleIdx="0" presStyleCnt="10"/>
      <dgm:spPr/>
    </dgm:pt>
    <dgm:pt modelId="{49345D0A-B24B-44BC-914D-05F3878750EF}" type="pres">
      <dgm:prSet presAssocID="{28DA25EC-8F44-4EF5-B0BD-C7E4A719507F}" presName="horz1" presStyleCnt="0"/>
      <dgm:spPr/>
    </dgm:pt>
    <dgm:pt modelId="{368260A9-58F0-4BC0-8447-1C8CB41985E8}" type="pres">
      <dgm:prSet presAssocID="{28DA25EC-8F44-4EF5-B0BD-C7E4A719507F}" presName="tx1" presStyleLbl="revTx" presStyleIdx="0" presStyleCnt="10"/>
      <dgm:spPr/>
    </dgm:pt>
    <dgm:pt modelId="{03192FD6-C54E-4A2D-865F-D913A3725947}" type="pres">
      <dgm:prSet presAssocID="{28DA25EC-8F44-4EF5-B0BD-C7E4A719507F}" presName="vert1" presStyleCnt="0"/>
      <dgm:spPr/>
    </dgm:pt>
    <dgm:pt modelId="{B99950CD-358F-453A-872A-EB62D664F232}" type="pres">
      <dgm:prSet presAssocID="{CC2ABF77-0A4A-4954-A3F8-5C5C200A1E02}" presName="thickLine" presStyleLbl="alignNode1" presStyleIdx="1" presStyleCnt="10"/>
      <dgm:spPr/>
    </dgm:pt>
    <dgm:pt modelId="{00F58E8A-489F-4144-9D07-82C87998AD0D}" type="pres">
      <dgm:prSet presAssocID="{CC2ABF77-0A4A-4954-A3F8-5C5C200A1E02}" presName="horz1" presStyleCnt="0"/>
      <dgm:spPr/>
    </dgm:pt>
    <dgm:pt modelId="{E5EFB3BE-B2EB-4492-8FDB-FDDD5CAA0E12}" type="pres">
      <dgm:prSet presAssocID="{CC2ABF77-0A4A-4954-A3F8-5C5C200A1E02}" presName="tx1" presStyleLbl="revTx" presStyleIdx="1" presStyleCnt="10"/>
      <dgm:spPr/>
    </dgm:pt>
    <dgm:pt modelId="{A45CC916-EB29-4C4F-AA14-4F7612CA9E1E}" type="pres">
      <dgm:prSet presAssocID="{CC2ABF77-0A4A-4954-A3F8-5C5C200A1E02}" presName="vert1" presStyleCnt="0"/>
      <dgm:spPr/>
    </dgm:pt>
    <dgm:pt modelId="{5323521D-7416-4DD9-8132-43682F5F1FFF}" type="pres">
      <dgm:prSet presAssocID="{4A0B0B5E-4807-4D72-B5FF-1E8CD9DC3C86}" presName="thickLine" presStyleLbl="alignNode1" presStyleIdx="2" presStyleCnt="10"/>
      <dgm:spPr/>
    </dgm:pt>
    <dgm:pt modelId="{9A53173F-2AD7-4FFA-B3FC-5D7DFC196785}" type="pres">
      <dgm:prSet presAssocID="{4A0B0B5E-4807-4D72-B5FF-1E8CD9DC3C86}" presName="horz1" presStyleCnt="0"/>
      <dgm:spPr/>
    </dgm:pt>
    <dgm:pt modelId="{A29D4026-21BB-4FBF-AFE8-5E1583B6EA64}" type="pres">
      <dgm:prSet presAssocID="{4A0B0B5E-4807-4D72-B5FF-1E8CD9DC3C86}" presName="tx1" presStyleLbl="revTx" presStyleIdx="2" presStyleCnt="10"/>
      <dgm:spPr/>
    </dgm:pt>
    <dgm:pt modelId="{905316BE-DEEF-40AF-BA36-EC42C89AD1F7}" type="pres">
      <dgm:prSet presAssocID="{4A0B0B5E-4807-4D72-B5FF-1E8CD9DC3C86}" presName="vert1" presStyleCnt="0"/>
      <dgm:spPr/>
    </dgm:pt>
    <dgm:pt modelId="{AE347A90-0C8B-4E80-AFC8-9811F8F130FF}" type="pres">
      <dgm:prSet presAssocID="{1756E709-4312-4ABB-95D0-B0EC672AC765}" presName="thickLine" presStyleLbl="alignNode1" presStyleIdx="3" presStyleCnt="10"/>
      <dgm:spPr/>
    </dgm:pt>
    <dgm:pt modelId="{06DD3380-0F03-4487-A5E2-07646EE487F1}" type="pres">
      <dgm:prSet presAssocID="{1756E709-4312-4ABB-95D0-B0EC672AC765}" presName="horz1" presStyleCnt="0"/>
      <dgm:spPr/>
    </dgm:pt>
    <dgm:pt modelId="{C69B06B5-C03A-44F8-98FD-E82795ADC946}" type="pres">
      <dgm:prSet presAssocID="{1756E709-4312-4ABB-95D0-B0EC672AC765}" presName="tx1" presStyleLbl="revTx" presStyleIdx="3" presStyleCnt="10"/>
      <dgm:spPr/>
    </dgm:pt>
    <dgm:pt modelId="{3B6B84C0-1361-42B1-864C-B8D4EE1123BB}" type="pres">
      <dgm:prSet presAssocID="{1756E709-4312-4ABB-95D0-B0EC672AC765}" presName="vert1" presStyleCnt="0"/>
      <dgm:spPr/>
    </dgm:pt>
    <dgm:pt modelId="{B38965B9-3B71-408B-9317-AA27945A3B64}" type="pres">
      <dgm:prSet presAssocID="{A54997E8-B0A4-4EF2-A621-58F14C60F56C}" presName="thickLine" presStyleLbl="alignNode1" presStyleIdx="4" presStyleCnt="10"/>
      <dgm:spPr/>
    </dgm:pt>
    <dgm:pt modelId="{C0425A6B-4963-49F1-A34B-0C97FD788F6B}" type="pres">
      <dgm:prSet presAssocID="{A54997E8-B0A4-4EF2-A621-58F14C60F56C}" presName="horz1" presStyleCnt="0"/>
      <dgm:spPr/>
    </dgm:pt>
    <dgm:pt modelId="{3CFA68A6-3D54-4484-9E9D-4F5577D12C75}" type="pres">
      <dgm:prSet presAssocID="{A54997E8-B0A4-4EF2-A621-58F14C60F56C}" presName="tx1" presStyleLbl="revTx" presStyleIdx="4" presStyleCnt="10"/>
      <dgm:spPr/>
    </dgm:pt>
    <dgm:pt modelId="{922C1848-7D92-4B7F-9C7D-442E6D936C38}" type="pres">
      <dgm:prSet presAssocID="{A54997E8-B0A4-4EF2-A621-58F14C60F56C}" presName="vert1" presStyleCnt="0"/>
      <dgm:spPr/>
    </dgm:pt>
    <dgm:pt modelId="{00AC4FFC-EA91-4A1B-BA3D-CFACC1D2DA9B}" type="pres">
      <dgm:prSet presAssocID="{8A9BAF24-3DFF-4E7A-841A-D453E4A4C437}" presName="thickLine" presStyleLbl="alignNode1" presStyleIdx="5" presStyleCnt="10"/>
      <dgm:spPr/>
    </dgm:pt>
    <dgm:pt modelId="{C686BEB6-A9B3-44E4-A8C2-9E855F5AE255}" type="pres">
      <dgm:prSet presAssocID="{8A9BAF24-3DFF-4E7A-841A-D453E4A4C437}" presName="horz1" presStyleCnt="0"/>
      <dgm:spPr/>
    </dgm:pt>
    <dgm:pt modelId="{F4AA7E4E-CE48-4BF1-ACCB-DDF28CD99C09}" type="pres">
      <dgm:prSet presAssocID="{8A9BAF24-3DFF-4E7A-841A-D453E4A4C437}" presName="tx1" presStyleLbl="revTx" presStyleIdx="5" presStyleCnt="10"/>
      <dgm:spPr/>
    </dgm:pt>
    <dgm:pt modelId="{0794061D-CF04-4E54-B3CE-5F413770B5D7}" type="pres">
      <dgm:prSet presAssocID="{8A9BAF24-3DFF-4E7A-841A-D453E4A4C437}" presName="vert1" presStyleCnt="0"/>
      <dgm:spPr/>
    </dgm:pt>
    <dgm:pt modelId="{EB1FF8D6-316B-4832-8D97-62C75A905677}" type="pres">
      <dgm:prSet presAssocID="{92E2E368-C79A-4C05-B288-51440C9F8B9F}" presName="thickLine" presStyleLbl="alignNode1" presStyleIdx="6" presStyleCnt="10"/>
      <dgm:spPr/>
    </dgm:pt>
    <dgm:pt modelId="{BEFBB3E0-3474-4584-B1BB-56FD4E38E7B9}" type="pres">
      <dgm:prSet presAssocID="{92E2E368-C79A-4C05-B288-51440C9F8B9F}" presName="horz1" presStyleCnt="0"/>
      <dgm:spPr/>
    </dgm:pt>
    <dgm:pt modelId="{4D31E68A-3BB7-42CC-8969-26E9EFC59898}" type="pres">
      <dgm:prSet presAssocID="{92E2E368-C79A-4C05-B288-51440C9F8B9F}" presName="tx1" presStyleLbl="revTx" presStyleIdx="6" presStyleCnt="10"/>
      <dgm:spPr/>
    </dgm:pt>
    <dgm:pt modelId="{9AA5CA4C-2B4F-49F7-B333-F7CF7D688AC1}" type="pres">
      <dgm:prSet presAssocID="{92E2E368-C79A-4C05-B288-51440C9F8B9F}" presName="vert1" presStyleCnt="0"/>
      <dgm:spPr/>
    </dgm:pt>
    <dgm:pt modelId="{4A001DB0-1BC9-4B7C-9498-160570211794}" type="pres">
      <dgm:prSet presAssocID="{DC1EAAF9-83FA-4A6F-941D-83EED80B8C74}" presName="thickLine" presStyleLbl="alignNode1" presStyleIdx="7" presStyleCnt="10"/>
      <dgm:spPr/>
    </dgm:pt>
    <dgm:pt modelId="{F720B10D-7F71-46E6-8099-DA39760E004F}" type="pres">
      <dgm:prSet presAssocID="{DC1EAAF9-83FA-4A6F-941D-83EED80B8C74}" presName="horz1" presStyleCnt="0"/>
      <dgm:spPr/>
    </dgm:pt>
    <dgm:pt modelId="{20E57D15-4295-46CB-957E-DB0A6FABC8C8}" type="pres">
      <dgm:prSet presAssocID="{DC1EAAF9-83FA-4A6F-941D-83EED80B8C74}" presName="tx1" presStyleLbl="revTx" presStyleIdx="7" presStyleCnt="10"/>
      <dgm:spPr/>
    </dgm:pt>
    <dgm:pt modelId="{6FED2EAD-B094-4D28-B645-2EC4C11435F7}" type="pres">
      <dgm:prSet presAssocID="{DC1EAAF9-83FA-4A6F-941D-83EED80B8C74}" presName="vert1" presStyleCnt="0"/>
      <dgm:spPr/>
    </dgm:pt>
    <dgm:pt modelId="{AB7F539F-3203-4E03-BFE3-C70685590843}" type="pres">
      <dgm:prSet presAssocID="{5BE16E3F-33EA-420C-BA9C-450A45C8CA48}" presName="thickLine" presStyleLbl="alignNode1" presStyleIdx="8" presStyleCnt="10"/>
      <dgm:spPr/>
    </dgm:pt>
    <dgm:pt modelId="{014C0D19-FC56-40F6-AFC4-08268E2A257D}" type="pres">
      <dgm:prSet presAssocID="{5BE16E3F-33EA-420C-BA9C-450A45C8CA48}" presName="horz1" presStyleCnt="0"/>
      <dgm:spPr/>
    </dgm:pt>
    <dgm:pt modelId="{0BA4F478-CDC7-431A-B4AC-59013161D1CD}" type="pres">
      <dgm:prSet presAssocID="{5BE16E3F-33EA-420C-BA9C-450A45C8CA48}" presName="tx1" presStyleLbl="revTx" presStyleIdx="8" presStyleCnt="10"/>
      <dgm:spPr/>
    </dgm:pt>
    <dgm:pt modelId="{51C6C4A6-CF03-4ACF-841B-7BE7AF999ED3}" type="pres">
      <dgm:prSet presAssocID="{5BE16E3F-33EA-420C-BA9C-450A45C8CA48}" presName="vert1" presStyleCnt="0"/>
      <dgm:spPr/>
    </dgm:pt>
    <dgm:pt modelId="{8F1C9595-B116-4615-9A2E-B041A3D719EB}" type="pres">
      <dgm:prSet presAssocID="{C3A781E4-4F1F-42D8-929A-32E35A32A276}" presName="thickLine" presStyleLbl="alignNode1" presStyleIdx="9" presStyleCnt="10"/>
      <dgm:spPr/>
    </dgm:pt>
    <dgm:pt modelId="{D2F35362-5F5A-440A-AF9A-B9B722BABF76}" type="pres">
      <dgm:prSet presAssocID="{C3A781E4-4F1F-42D8-929A-32E35A32A276}" presName="horz1" presStyleCnt="0"/>
      <dgm:spPr/>
    </dgm:pt>
    <dgm:pt modelId="{DFA1770E-213E-42A3-AF80-A483D6F9493C}" type="pres">
      <dgm:prSet presAssocID="{C3A781E4-4F1F-42D8-929A-32E35A32A276}" presName="tx1" presStyleLbl="revTx" presStyleIdx="9" presStyleCnt="10"/>
      <dgm:spPr/>
    </dgm:pt>
    <dgm:pt modelId="{6C177533-8712-4B8C-813C-7FC58631D281}" type="pres">
      <dgm:prSet presAssocID="{C3A781E4-4F1F-42D8-929A-32E35A32A276}" presName="vert1" presStyleCnt="0"/>
      <dgm:spPr/>
    </dgm:pt>
  </dgm:ptLst>
  <dgm:cxnLst>
    <dgm:cxn modelId="{26D3FE15-7247-4F75-BDCA-49BC2DD16958}" srcId="{5F386068-7D86-4972-B6A6-6B779CEEA9B1}" destId="{92E2E368-C79A-4C05-B288-51440C9F8B9F}" srcOrd="6" destOrd="0" parTransId="{9B9EE087-9F3A-4385-BB75-0836A67296FA}" sibTransId="{376C433B-9496-4123-BA36-30D175862E65}"/>
    <dgm:cxn modelId="{DFC67D28-7C98-489D-AF14-458FEB13A567}" type="presOf" srcId="{4A0B0B5E-4807-4D72-B5FF-1E8CD9DC3C86}" destId="{A29D4026-21BB-4FBF-AFE8-5E1583B6EA64}" srcOrd="0" destOrd="0" presId="urn:microsoft.com/office/officeart/2008/layout/LinedList"/>
    <dgm:cxn modelId="{F098255D-E8CA-4A8F-A1F1-9709353A624C}" type="presOf" srcId="{A54997E8-B0A4-4EF2-A621-58F14C60F56C}" destId="{3CFA68A6-3D54-4484-9E9D-4F5577D12C75}" srcOrd="0" destOrd="0" presId="urn:microsoft.com/office/officeart/2008/layout/LinedList"/>
    <dgm:cxn modelId="{7FD68261-DDDE-4CB3-B353-6313F0415275}" type="presOf" srcId="{8A9BAF24-3DFF-4E7A-841A-D453E4A4C437}" destId="{F4AA7E4E-CE48-4BF1-ACCB-DDF28CD99C09}" srcOrd="0" destOrd="0" presId="urn:microsoft.com/office/officeart/2008/layout/LinedList"/>
    <dgm:cxn modelId="{5218C961-B8D0-4BA3-8A48-8828ECFF4978}" srcId="{5F386068-7D86-4972-B6A6-6B779CEEA9B1}" destId="{28DA25EC-8F44-4EF5-B0BD-C7E4A719507F}" srcOrd="0" destOrd="0" parTransId="{325D811E-7C8A-4B2C-A084-3FCBFB9F6C7E}" sibTransId="{965DA6CE-D0A6-4EE9-943E-9251776CB623}"/>
    <dgm:cxn modelId="{094B0C50-58D8-4A52-BBC2-12CC11095EEF}" type="presOf" srcId="{28DA25EC-8F44-4EF5-B0BD-C7E4A719507F}" destId="{368260A9-58F0-4BC0-8447-1C8CB41985E8}" srcOrd="0" destOrd="0" presId="urn:microsoft.com/office/officeart/2008/layout/LinedList"/>
    <dgm:cxn modelId="{FB883556-ED66-4669-8DC3-C1C0E8FB2EF9}" srcId="{5F386068-7D86-4972-B6A6-6B779CEEA9B1}" destId="{1756E709-4312-4ABB-95D0-B0EC672AC765}" srcOrd="3" destOrd="0" parTransId="{E49373BC-167E-4BCC-86F9-89106C7F25C6}" sibTransId="{558C9B71-7D85-4AA1-B321-82881486C218}"/>
    <dgm:cxn modelId="{0D984582-259A-42EA-B5FA-7C0DA397F580}" srcId="{5F386068-7D86-4972-B6A6-6B779CEEA9B1}" destId="{A54997E8-B0A4-4EF2-A621-58F14C60F56C}" srcOrd="4" destOrd="0" parTransId="{984A6B38-854C-4AAA-BAE2-3A92BB4410CD}" sibTransId="{2334858E-ADED-4521-9182-D6E16DB83106}"/>
    <dgm:cxn modelId="{88E4A08A-0343-419E-9A0C-4BD04150E620}" srcId="{5F386068-7D86-4972-B6A6-6B779CEEA9B1}" destId="{CC2ABF77-0A4A-4954-A3F8-5C5C200A1E02}" srcOrd="1" destOrd="0" parTransId="{EE9D7D2E-7FC9-4C86-A847-6D91951A9391}" sibTransId="{242B5A60-FD8A-441F-8715-830040FC6784}"/>
    <dgm:cxn modelId="{206523A4-BEBC-48F7-A22B-6F634A82A06C}" type="presOf" srcId="{1756E709-4312-4ABB-95D0-B0EC672AC765}" destId="{C69B06B5-C03A-44F8-98FD-E82795ADC946}" srcOrd="0" destOrd="0" presId="urn:microsoft.com/office/officeart/2008/layout/LinedList"/>
    <dgm:cxn modelId="{B136FDB2-6708-488C-8BF7-91254A02207F}" type="presOf" srcId="{DC1EAAF9-83FA-4A6F-941D-83EED80B8C74}" destId="{20E57D15-4295-46CB-957E-DB0A6FABC8C8}" srcOrd="0" destOrd="0" presId="urn:microsoft.com/office/officeart/2008/layout/LinedList"/>
    <dgm:cxn modelId="{E25A60B4-2782-4B2B-A968-BE894831C684}" type="presOf" srcId="{5F386068-7D86-4972-B6A6-6B779CEEA9B1}" destId="{070CC9D2-44EF-41BB-A3F4-C8B1258ADDE0}" srcOrd="0" destOrd="0" presId="urn:microsoft.com/office/officeart/2008/layout/LinedList"/>
    <dgm:cxn modelId="{717384C9-9DCB-406B-BB94-79913C72DEDA}" type="presOf" srcId="{5BE16E3F-33EA-420C-BA9C-450A45C8CA48}" destId="{0BA4F478-CDC7-431A-B4AC-59013161D1CD}" srcOrd="0" destOrd="0" presId="urn:microsoft.com/office/officeart/2008/layout/LinedList"/>
    <dgm:cxn modelId="{DFF2CAD0-50E9-42F7-A718-331D23D0F704}" srcId="{5F386068-7D86-4972-B6A6-6B779CEEA9B1}" destId="{8A9BAF24-3DFF-4E7A-841A-D453E4A4C437}" srcOrd="5" destOrd="0" parTransId="{32021F03-7191-4824-8B81-3A39C3946C31}" sibTransId="{6EB3E041-E299-46D6-8059-98FDE5AC19E6}"/>
    <dgm:cxn modelId="{9D9188D6-7618-4CF1-A81F-D1F81C39B1B5}" srcId="{5F386068-7D86-4972-B6A6-6B779CEEA9B1}" destId="{4A0B0B5E-4807-4D72-B5FF-1E8CD9DC3C86}" srcOrd="2" destOrd="0" parTransId="{B1A11D98-36E6-4481-98F5-0025F3BC6430}" sibTransId="{F3F4457D-B7EE-4F8F-BFA8-947E9BE2DFEF}"/>
    <dgm:cxn modelId="{AD1FAAE5-CBA7-4EA3-91D0-D3AB2A392260}" srcId="{5F386068-7D86-4972-B6A6-6B779CEEA9B1}" destId="{C3A781E4-4F1F-42D8-929A-32E35A32A276}" srcOrd="9" destOrd="0" parTransId="{83B014AD-A84B-4844-82D7-9DA9EF55D56D}" sibTransId="{05E07363-D2E6-435A-BECD-C581D70BED4B}"/>
    <dgm:cxn modelId="{188881ED-8DB8-4311-9790-C11B588F8566}" srcId="{5F386068-7D86-4972-B6A6-6B779CEEA9B1}" destId="{5BE16E3F-33EA-420C-BA9C-450A45C8CA48}" srcOrd="8" destOrd="0" parTransId="{D757EF66-350D-44B2-B0F8-E99CC2598458}" sibTransId="{C21AC530-F64A-4A27-B1D0-3ACD19030D94}"/>
    <dgm:cxn modelId="{8577D4F2-29AE-4BD7-AD09-B5170F60E7B9}" type="presOf" srcId="{CC2ABF77-0A4A-4954-A3F8-5C5C200A1E02}" destId="{E5EFB3BE-B2EB-4492-8FDB-FDDD5CAA0E12}" srcOrd="0" destOrd="0" presId="urn:microsoft.com/office/officeart/2008/layout/LinedList"/>
    <dgm:cxn modelId="{533A9DF7-9665-4E8C-A06D-39128A2EAE3E}" srcId="{5F386068-7D86-4972-B6A6-6B779CEEA9B1}" destId="{DC1EAAF9-83FA-4A6F-941D-83EED80B8C74}" srcOrd="7" destOrd="0" parTransId="{1C3E6F71-F2CC-4A44-9DCB-9D22D4AF495D}" sibTransId="{4AE54DEE-F45C-4C6B-B622-0F441E5A8D86}"/>
    <dgm:cxn modelId="{413A37F8-D94A-4FA4-95DF-FDCFC6D83BF5}" type="presOf" srcId="{92E2E368-C79A-4C05-B288-51440C9F8B9F}" destId="{4D31E68A-3BB7-42CC-8969-26E9EFC59898}" srcOrd="0" destOrd="0" presId="urn:microsoft.com/office/officeart/2008/layout/LinedList"/>
    <dgm:cxn modelId="{55F199FC-5489-4539-AC99-AE5C28240A00}" type="presOf" srcId="{C3A781E4-4F1F-42D8-929A-32E35A32A276}" destId="{DFA1770E-213E-42A3-AF80-A483D6F9493C}" srcOrd="0" destOrd="0" presId="urn:microsoft.com/office/officeart/2008/layout/LinedList"/>
    <dgm:cxn modelId="{F79BE2A4-18C7-4A4F-A4BB-F1215CFAE97B}" type="presParOf" srcId="{070CC9D2-44EF-41BB-A3F4-C8B1258ADDE0}" destId="{50F19D56-E007-4994-9333-1834A05EAEC2}" srcOrd="0" destOrd="0" presId="urn:microsoft.com/office/officeart/2008/layout/LinedList"/>
    <dgm:cxn modelId="{A176597D-EC3C-41CF-B1BC-7E82A77D4207}" type="presParOf" srcId="{070CC9D2-44EF-41BB-A3F4-C8B1258ADDE0}" destId="{49345D0A-B24B-44BC-914D-05F3878750EF}" srcOrd="1" destOrd="0" presId="urn:microsoft.com/office/officeart/2008/layout/LinedList"/>
    <dgm:cxn modelId="{3A4C447C-44F2-46BA-9F0A-C08622401538}" type="presParOf" srcId="{49345D0A-B24B-44BC-914D-05F3878750EF}" destId="{368260A9-58F0-4BC0-8447-1C8CB41985E8}" srcOrd="0" destOrd="0" presId="urn:microsoft.com/office/officeart/2008/layout/LinedList"/>
    <dgm:cxn modelId="{15513293-EF33-4B96-B420-85CC72E89679}" type="presParOf" srcId="{49345D0A-B24B-44BC-914D-05F3878750EF}" destId="{03192FD6-C54E-4A2D-865F-D913A3725947}" srcOrd="1" destOrd="0" presId="urn:microsoft.com/office/officeart/2008/layout/LinedList"/>
    <dgm:cxn modelId="{057A462F-31FF-4A0D-B7EE-414DE539E640}" type="presParOf" srcId="{070CC9D2-44EF-41BB-A3F4-C8B1258ADDE0}" destId="{B99950CD-358F-453A-872A-EB62D664F232}" srcOrd="2" destOrd="0" presId="urn:microsoft.com/office/officeart/2008/layout/LinedList"/>
    <dgm:cxn modelId="{32AFB20F-EAFB-4578-8F04-2F4B4843814D}" type="presParOf" srcId="{070CC9D2-44EF-41BB-A3F4-C8B1258ADDE0}" destId="{00F58E8A-489F-4144-9D07-82C87998AD0D}" srcOrd="3" destOrd="0" presId="urn:microsoft.com/office/officeart/2008/layout/LinedList"/>
    <dgm:cxn modelId="{B90B9D23-C2EC-4A30-AEFC-D2621DA1B499}" type="presParOf" srcId="{00F58E8A-489F-4144-9D07-82C87998AD0D}" destId="{E5EFB3BE-B2EB-4492-8FDB-FDDD5CAA0E12}" srcOrd="0" destOrd="0" presId="urn:microsoft.com/office/officeart/2008/layout/LinedList"/>
    <dgm:cxn modelId="{B4EAA1AB-2A8B-4239-9B75-D3D0BFFD2A76}" type="presParOf" srcId="{00F58E8A-489F-4144-9D07-82C87998AD0D}" destId="{A45CC916-EB29-4C4F-AA14-4F7612CA9E1E}" srcOrd="1" destOrd="0" presId="urn:microsoft.com/office/officeart/2008/layout/LinedList"/>
    <dgm:cxn modelId="{942EEA69-3C89-4264-8148-1B49C3C44FA1}" type="presParOf" srcId="{070CC9D2-44EF-41BB-A3F4-C8B1258ADDE0}" destId="{5323521D-7416-4DD9-8132-43682F5F1FFF}" srcOrd="4" destOrd="0" presId="urn:microsoft.com/office/officeart/2008/layout/LinedList"/>
    <dgm:cxn modelId="{08F99F5C-E337-4FA8-A379-150A24D1FDBB}" type="presParOf" srcId="{070CC9D2-44EF-41BB-A3F4-C8B1258ADDE0}" destId="{9A53173F-2AD7-4FFA-B3FC-5D7DFC196785}" srcOrd="5" destOrd="0" presId="urn:microsoft.com/office/officeart/2008/layout/LinedList"/>
    <dgm:cxn modelId="{D04C2938-EA0A-4C2B-A9BA-C6CB005A9B59}" type="presParOf" srcId="{9A53173F-2AD7-4FFA-B3FC-5D7DFC196785}" destId="{A29D4026-21BB-4FBF-AFE8-5E1583B6EA64}" srcOrd="0" destOrd="0" presId="urn:microsoft.com/office/officeart/2008/layout/LinedList"/>
    <dgm:cxn modelId="{66E05245-7809-4BA8-8C3A-31B6E532D7DC}" type="presParOf" srcId="{9A53173F-2AD7-4FFA-B3FC-5D7DFC196785}" destId="{905316BE-DEEF-40AF-BA36-EC42C89AD1F7}" srcOrd="1" destOrd="0" presId="urn:microsoft.com/office/officeart/2008/layout/LinedList"/>
    <dgm:cxn modelId="{603D3F74-ADA4-4609-AC2D-7E66DDC3FDB6}" type="presParOf" srcId="{070CC9D2-44EF-41BB-A3F4-C8B1258ADDE0}" destId="{AE347A90-0C8B-4E80-AFC8-9811F8F130FF}" srcOrd="6" destOrd="0" presId="urn:microsoft.com/office/officeart/2008/layout/LinedList"/>
    <dgm:cxn modelId="{F88B5BCE-E128-47C5-ADD3-3B372BD7EFFA}" type="presParOf" srcId="{070CC9D2-44EF-41BB-A3F4-C8B1258ADDE0}" destId="{06DD3380-0F03-4487-A5E2-07646EE487F1}" srcOrd="7" destOrd="0" presId="urn:microsoft.com/office/officeart/2008/layout/LinedList"/>
    <dgm:cxn modelId="{CAC53AB7-D229-40CB-A50A-02BF579E8772}" type="presParOf" srcId="{06DD3380-0F03-4487-A5E2-07646EE487F1}" destId="{C69B06B5-C03A-44F8-98FD-E82795ADC946}" srcOrd="0" destOrd="0" presId="urn:microsoft.com/office/officeart/2008/layout/LinedList"/>
    <dgm:cxn modelId="{231B2512-4C91-46F2-AEC3-4D4C168C4906}" type="presParOf" srcId="{06DD3380-0F03-4487-A5E2-07646EE487F1}" destId="{3B6B84C0-1361-42B1-864C-B8D4EE1123BB}" srcOrd="1" destOrd="0" presId="urn:microsoft.com/office/officeart/2008/layout/LinedList"/>
    <dgm:cxn modelId="{1818C963-B779-4656-8A54-A775372F5C9D}" type="presParOf" srcId="{070CC9D2-44EF-41BB-A3F4-C8B1258ADDE0}" destId="{B38965B9-3B71-408B-9317-AA27945A3B64}" srcOrd="8" destOrd="0" presId="urn:microsoft.com/office/officeart/2008/layout/LinedList"/>
    <dgm:cxn modelId="{C5A120C2-2647-4BEC-AE12-39094E115CFD}" type="presParOf" srcId="{070CC9D2-44EF-41BB-A3F4-C8B1258ADDE0}" destId="{C0425A6B-4963-49F1-A34B-0C97FD788F6B}" srcOrd="9" destOrd="0" presId="urn:microsoft.com/office/officeart/2008/layout/LinedList"/>
    <dgm:cxn modelId="{C36C9D4A-A335-4E66-8430-354C63B13A30}" type="presParOf" srcId="{C0425A6B-4963-49F1-A34B-0C97FD788F6B}" destId="{3CFA68A6-3D54-4484-9E9D-4F5577D12C75}" srcOrd="0" destOrd="0" presId="urn:microsoft.com/office/officeart/2008/layout/LinedList"/>
    <dgm:cxn modelId="{6CD6C3A5-5809-4CD8-A605-113D27EDB9D3}" type="presParOf" srcId="{C0425A6B-4963-49F1-A34B-0C97FD788F6B}" destId="{922C1848-7D92-4B7F-9C7D-442E6D936C38}" srcOrd="1" destOrd="0" presId="urn:microsoft.com/office/officeart/2008/layout/LinedList"/>
    <dgm:cxn modelId="{3BDC787A-D87A-4D8A-8F30-01D55D08AD82}" type="presParOf" srcId="{070CC9D2-44EF-41BB-A3F4-C8B1258ADDE0}" destId="{00AC4FFC-EA91-4A1B-BA3D-CFACC1D2DA9B}" srcOrd="10" destOrd="0" presId="urn:microsoft.com/office/officeart/2008/layout/LinedList"/>
    <dgm:cxn modelId="{C89F9D87-5B30-449B-B713-18765AEB3E0C}" type="presParOf" srcId="{070CC9D2-44EF-41BB-A3F4-C8B1258ADDE0}" destId="{C686BEB6-A9B3-44E4-A8C2-9E855F5AE255}" srcOrd="11" destOrd="0" presId="urn:microsoft.com/office/officeart/2008/layout/LinedList"/>
    <dgm:cxn modelId="{F5081E4C-8E37-44EE-BE85-9DE38228C861}" type="presParOf" srcId="{C686BEB6-A9B3-44E4-A8C2-9E855F5AE255}" destId="{F4AA7E4E-CE48-4BF1-ACCB-DDF28CD99C09}" srcOrd="0" destOrd="0" presId="urn:microsoft.com/office/officeart/2008/layout/LinedList"/>
    <dgm:cxn modelId="{034816B4-7456-4A1A-9803-8965A8B4AAAF}" type="presParOf" srcId="{C686BEB6-A9B3-44E4-A8C2-9E855F5AE255}" destId="{0794061D-CF04-4E54-B3CE-5F413770B5D7}" srcOrd="1" destOrd="0" presId="urn:microsoft.com/office/officeart/2008/layout/LinedList"/>
    <dgm:cxn modelId="{1AF3BF9E-F7DD-411F-829D-3352FB3E72CD}" type="presParOf" srcId="{070CC9D2-44EF-41BB-A3F4-C8B1258ADDE0}" destId="{EB1FF8D6-316B-4832-8D97-62C75A905677}" srcOrd="12" destOrd="0" presId="urn:microsoft.com/office/officeart/2008/layout/LinedList"/>
    <dgm:cxn modelId="{E0DB4C00-EB0D-4B77-80A2-5C6349CC310D}" type="presParOf" srcId="{070CC9D2-44EF-41BB-A3F4-C8B1258ADDE0}" destId="{BEFBB3E0-3474-4584-B1BB-56FD4E38E7B9}" srcOrd="13" destOrd="0" presId="urn:microsoft.com/office/officeart/2008/layout/LinedList"/>
    <dgm:cxn modelId="{F391E08D-C8C5-465A-8475-D3591CD084E5}" type="presParOf" srcId="{BEFBB3E0-3474-4584-B1BB-56FD4E38E7B9}" destId="{4D31E68A-3BB7-42CC-8969-26E9EFC59898}" srcOrd="0" destOrd="0" presId="urn:microsoft.com/office/officeart/2008/layout/LinedList"/>
    <dgm:cxn modelId="{E5C7B709-072C-417E-A683-9523DFD81ED3}" type="presParOf" srcId="{BEFBB3E0-3474-4584-B1BB-56FD4E38E7B9}" destId="{9AA5CA4C-2B4F-49F7-B333-F7CF7D688AC1}" srcOrd="1" destOrd="0" presId="urn:microsoft.com/office/officeart/2008/layout/LinedList"/>
    <dgm:cxn modelId="{E2C6884F-D11E-49D5-B3DF-27549FC74477}" type="presParOf" srcId="{070CC9D2-44EF-41BB-A3F4-C8B1258ADDE0}" destId="{4A001DB0-1BC9-4B7C-9498-160570211794}" srcOrd="14" destOrd="0" presId="urn:microsoft.com/office/officeart/2008/layout/LinedList"/>
    <dgm:cxn modelId="{26CB26A7-24BF-4221-96DA-C06289A26922}" type="presParOf" srcId="{070CC9D2-44EF-41BB-A3F4-C8B1258ADDE0}" destId="{F720B10D-7F71-46E6-8099-DA39760E004F}" srcOrd="15" destOrd="0" presId="urn:microsoft.com/office/officeart/2008/layout/LinedList"/>
    <dgm:cxn modelId="{1A409A02-0CE6-4044-B412-B0C0FE70D61E}" type="presParOf" srcId="{F720B10D-7F71-46E6-8099-DA39760E004F}" destId="{20E57D15-4295-46CB-957E-DB0A6FABC8C8}" srcOrd="0" destOrd="0" presId="urn:microsoft.com/office/officeart/2008/layout/LinedList"/>
    <dgm:cxn modelId="{4B576D38-BF50-4B86-9F4A-406B0C68551C}" type="presParOf" srcId="{F720B10D-7F71-46E6-8099-DA39760E004F}" destId="{6FED2EAD-B094-4D28-B645-2EC4C11435F7}" srcOrd="1" destOrd="0" presId="urn:microsoft.com/office/officeart/2008/layout/LinedList"/>
    <dgm:cxn modelId="{D8FD3666-B5B1-471C-B44A-20658C42FF9A}" type="presParOf" srcId="{070CC9D2-44EF-41BB-A3F4-C8B1258ADDE0}" destId="{AB7F539F-3203-4E03-BFE3-C70685590843}" srcOrd="16" destOrd="0" presId="urn:microsoft.com/office/officeart/2008/layout/LinedList"/>
    <dgm:cxn modelId="{6FDD7AE1-9D5C-48A8-94A5-336A145789E5}" type="presParOf" srcId="{070CC9D2-44EF-41BB-A3F4-C8B1258ADDE0}" destId="{014C0D19-FC56-40F6-AFC4-08268E2A257D}" srcOrd="17" destOrd="0" presId="urn:microsoft.com/office/officeart/2008/layout/LinedList"/>
    <dgm:cxn modelId="{99391F62-1DA3-4FFF-BB4B-83CFA13E66A6}" type="presParOf" srcId="{014C0D19-FC56-40F6-AFC4-08268E2A257D}" destId="{0BA4F478-CDC7-431A-B4AC-59013161D1CD}" srcOrd="0" destOrd="0" presId="urn:microsoft.com/office/officeart/2008/layout/LinedList"/>
    <dgm:cxn modelId="{1B3C562D-8025-448E-B02B-25414F2F102C}" type="presParOf" srcId="{014C0D19-FC56-40F6-AFC4-08268E2A257D}" destId="{51C6C4A6-CF03-4ACF-841B-7BE7AF999ED3}" srcOrd="1" destOrd="0" presId="urn:microsoft.com/office/officeart/2008/layout/LinedList"/>
    <dgm:cxn modelId="{D0C14E4B-8D17-441E-99AA-8CC7DA31C1AB}" type="presParOf" srcId="{070CC9D2-44EF-41BB-A3F4-C8B1258ADDE0}" destId="{8F1C9595-B116-4615-9A2E-B041A3D719EB}" srcOrd="18" destOrd="0" presId="urn:microsoft.com/office/officeart/2008/layout/LinedList"/>
    <dgm:cxn modelId="{1532B4B3-1949-41BE-9BDC-91E767D529BD}" type="presParOf" srcId="{070CC9D2-44EF-41BB-A3F4-C8B1258ADDE0}" destId="{D2F35362-5F5A-440A-AF9A-B9B722BABF76}" srcOrd="19" destOrd="0" presId="urn:microsoft.com/office/officeart/2008/layout/LinedList"/>
    <dgm:cxn modelId="{A75132B8-BE17-4AA0-A897-7A0C3C9A53ED}" type="presParOf" srcId="{D2F35362-5F5A-440A-AF9A-B9B722BABF76}" destId="{DFA1770E-213E-42A3-AF80-A483D6F9493C}" srcOrd="0" destOrd="0" presId="urn:microsoft.com/office/officeart/2008/layout/LinedList"/>
    <dgm:cxn modelId="{EB41E48F-1AEA-4146-9370-A24F29AE5239}" type="presParOf" srcId="{D2F35362-5F5A-440A-AF9A-B9B722BABF76}" destId="{6C177533-8712-4B8C-813C-7FC58631D2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F1EE8-9037-44F4-B4BD-F01519313DE6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E10589-E270-4703-B247-3563C41A166A}">
      <dgm:prSet/>
      <dgm:spPr/>
      <dgm:t>
        <a:bodyPr/>
        <a:lstStyle/>
        <a:p>
          <a:r>
            <a:rPr lang="en-US"/>
            <a:t>Challenging academic environment with peers who share your academic and career goals</a:t>
          </a:r>
        </a:p>
      </dgm:t>
    </dgm:pt>
    <dgm:pt modelId="{0202BAED-FC35-47A6-8BF3-323FF554974D}" type="parTrans" cxnId="{A1A9E4BD-8282-49F6-9166-9D2663D3D7E0}">
      <dgm:prSet/>
      <dgm:spPr/>
      <dgm:t>
        <a:bodyPr/>
        <a:lstStyle/>
        <a:p>
          <a:endParaRPr lang="en-US"/>
        </a:p>
      </dgm:t>
    </dgm:pt>
    <dgm:pt modelId="{120E0D09-E380-41AA-B3D3-338FDA58C360}" type="sibTrans" cxnId="{A1A9E4BD-8282-49F6-9166-9D2663D3D7E0}">
      <dgm:prSet/>
      <dgm:spPr/>
      <dgm:t>
        <a:bodyPr/>
        <a:lstStyle/>
        <a:p>
          <a:endParaRPr lang="en-US"/>
        </a:p>
      </dgm:t>
    </dgm:pt>
    <dgm:pt modelId="{E21B47A9-87AC-445D-814A-8389B563D332}">
      <dgm:prSet/>
      <dgm:spPr/>
      <dgm:t>
        <a:bodyPr/>
        <a:lstStyle/>
        <a:p>
          <a:r>
            <a:rPr lang="en-US"/>
            <a:t>Easy transition to graduate program</a:t>
          </a:r>
        </a:p>
      </dgm:t>
    </dgm:pt>
    <dgm:pt modelId="{D183487E-F99F-4722-B597-5DD4026B4BD5}" type="parTrans" cxnId="{37CD81E1-0C11-40F9-89A4-FB6202042F0D}">
      <dgm:prSet/>
      <dgm:spPr/>
      <dgm:t>
        <a:bodyPr/>
        <a:lstStyle/>
        <a:p>
          <a:endParaRPr lang="en-US"/>
        </a:p>
      </dgm:t>
    </dgm:pt>
    <dgm:pt modelId="{5468B375-00BA-4422-A3AF-B516919EC289}" type="sibTrans" cxnId="{37CD81E1-0C11-40F9-89A4-FB6202042F0D}">
      <dgm:prSet/>
      <dgm:spPr/>
      <dgm:t>
        <a:bodyPr/>
        <a:lstStyle/>
        <a:p>
          <a:endParaRPr lang="en-US"/>
        </a:p>
      </dgm:t>
    </dgm:pt>
    <dgm:pt modelId="{C28750D9-ED61-47BF-90E5-71B661623F5D}">
      <dgm:prSet/>
      <dgm:spPr/>
      <dgm:t>
        <a:bodyPr/>
        <a:lstStyle/>
        <a:p>
          <a:r>
            <a:rPr lang="en-US"/>
            <a:t>Extra year of earnings</a:t>
          </a:r>
        </a:p>
      </dgm:t>
    </dgm:pt>
    <dgm:pt modelId="{59FD84B7-D988-401C-972D-7F1FF1BE6300}" type="parTrans" cxnId="{0AA91202-D406-49D7-8290-05891084A09C}">
      <dgm:prSet/>
      <dgm:spPr/>
      <dgm:t>
        <a:bodyPr/>
        <a:lstStyle/>
        <a:p>
          <a:endParaRPr lang="en-US"/>
        </a:p>
      </dgm:t>
    </dgm:pt>
    <dgm:pt modelId="{1A15CA61-AA28-44C8-A7F9-46024AABC715}" type="sibTrans" cxnId="{0AA91202-D406-49D7-8290-05891084A09C}">
      <dgm:prSet/>
      <dgm:spPr/>
      <dgm:t>
        <a:bodyPr/>
        <a:lstStyle/>
        <a:p>
          <a:endParaRPr lang="en-US"/>
        </a:p>
      </dgm:t>
    </dgm:pt>
    <dgm:pt modelId="{E3856CF3-B9DB-4D20-8DE8-47911172BFE4}">
      <dgm:prSet/>
      <dgm:spPr/>
      <dgm:t>
        <a:bodyPr/>
        <a:lstStyle/>
        <a:p>
          <a:r>
            <a:rPr lang="en-US" dirty="0"/>
            <a:t>Preferred/discounted tuition rate for master’s degree</a:t>
          </a:r>
        </a:p>
      </dgm:t>
    </dgm:pt>
    <dgm:pt modelId="{5DD3777E-3330-4D6C-B230-9BCEECE72255}" type="parTrans" cxnId="{8655B5B3-FFF3-47DB-B53C-2147B660E0B2}">
      <dgm:prSet/>
      <dgm:spPr/>
      <dgm:t>
        <a:bodyPr/>
        <a:lstStyle/>
        <a:p>
          <a:endParaRPr lang="en-US"/>
        </a:p>
      </dgm:t>
    </dgm:pt>
    <dgm:pt modelId="{0DED52EC-923D-42BE-9EF7-E0E53A6A9A81}" type="sibTrans" cxnId="{8655B5B3-FFF3-47DB-B53C-2147B660E0B2}">
      <dgm:prSet/>
      <dgm:spPr/>
      <dgm:t>
        <a:bodyPr/>
        <a:lstStyle/>
        <a:p>
          <a:endParaRPr lang="en-US"/>
        </a:p>
      </dgm:t>
    </dgm:pt>
    <dgm:pt modelId="{159486D5-3B3D-4C22-ADFD-1F121DD3A0F3}" type="pres">
      <dgm:prSet presAssocID="{032F1EE8-9037-44F4-B4BD-F01519313DE6}" presName="outerComposite" presStyleCnt="0">
        <dgm:presLayoutVars>
          <dgm:chMax val="5"/>
          <dgm:dir/>
          <dgm:resizeHandles val="exact"/>
        </dgm:presLayoutVars>
      </dgm:prSet>
      <dgm:spPr/>
    </dgm:pt>
    <dgm:pt modelId="{D49D7E5A-01B7-47CF-A3B1-99F6BD8AB368}" type="pres">
      <dgm:prSet presAssocID="{032F1EE8-9037-44F4-B4BD-F01519313DE6}" presName="dummyMaxCanvas" presStyleCnt="0">
        <dgm:presLayoutVars/>
      </dgm:prSet>
      <dgm:spPr/>
    </dgm:pt>
    <dgm:pt modelId="{E972C59B-E2A3-462C-BA38-D3E72103582C}" type="pres">
      <dgm:prSet presAssocID="{032F1EE8-9037-44F4-B4BD-F01519313DE6}" presName="FourNodes_1" presStyleLbl="node1" presStyleIdx="0" presStyleCnt="4">
        <dgm:presLayoutVars>
          <dgm:bulletEnabled val="1"/>
        </dgm:presLayoutVars>
      </dgm:prSet>
      <dgm:spPr/>
    </dgm:pt>
    <dgm:pt modelId="{10AC6485-6A0A-446B-BB13-62695398BF3A}" type="pres">
      <dgm:prSet presAssocID="{032F1EE8-9037-44F4-B4BD-F01519313DE6}" presName="FourNodes_2" presStyleLbl="node1" presStyleIdx="1" presStyleCnt="4">
        <dgm:presLayoutVars>
          <dgm:bulletEnabled val="1"/>
        </dgm:presLayoutVars>
      </dgm:prSet>
      <dgm:spPr/>
    </dgm:pt>
    <dgm:pt modelId="{80B7A933-18F2-4573-9C5D-D5C02063AF78}" type="pres">
      <dgm:prSet presAssocID="{032F1EE8-9037-44F4-B4BD-F01519313DE6}" presName="FourNodes_3" presStyleLbl="node1" presStyleIdx="2" presStyleCnt="4" custLinFactY="24794" custLinFactNeighborX="8375" custLinFactNeighborY="100000">
        <dgm:presLayoutVars>
          <dgm:bulletEnabled val="1"/>
        </dgm:presLayoutVars>
      </dgm:prSet>
      <dgm:spPr/>
    </dgm:pt>
    <dgm:pt modelId="{B37B72F0-B5B2-4A64-B233-7852169545D3}" type="pres">
      <dgm:prSet presAssocID="{032F1EE8-9037-44F4-B4BD-F01519313DE6}" presName="FourNodes_4" presStyleLbl="node1" presStyleIdx="3" presStyleCnt="4" custLinFactY="-11627" custLinFactNeighborX="-8630" custLinFactNeighborY="-100000">
        <dgm:presLayoutVars>
          <dgm:bulletEnabled val="1"/>
        </dgm:presLayoutVars>
      </dgm:prSet>
      <dgm:spPr/>
    </dgm:pt>
    <dgm:pt modelId="{2E433510-2E4C-41BE-9736-733CB730E701}" type="pres">
      <dgm:prSet presAssocID="{032F1EE8-9037-44F4-B4BD-F01519313DE6}" presName="FourConn_1-2" presStyleLbl="fgAccFollowNode1" presStyleIdx="0" presStyleCnt="3">
        <dgm:presLayoutVars>
          <dgm:bulletEnabled val="1"/>
        </dgm:presLayoutVars>
      </dgm:prSet>
      <dgm:spPr/>
    </dgm:pt>
    <dgm:pt modelId="{7C06DC62-4C25-4CA9-90EA-CFEFA823F1EA}" type="pres">
      <dgm:prSet presAssocID="{032F1EE8-9037-44F4-B4BD-F01519313DE6}" presName="FourConn_2-3" presStyleLbl="fgAccFollowNode1" presStyleIdx="1" presStyleCnt="3">
        <dgm:presLayoutVars>
          <dgm:bulletEnabled val="1"/>
        </dgm:presLayoutVars>
      </dgm:prSet>
      <dgm:spPr/>
    </dgm:pt>
    <dgm:pt modelId="{81418AA2-0FB5-4E34-840B-FDAAD142EF60}" type="pres">
      <dgm:prSet presAssocID="{032F1EE8-9037-44F4-B4BD-F01519313DE6}" presName="FourConn_3-4" presStyleLbl="fgAccFollowNode1" presStyleIdx="2" presStyleCnt="3">
        <dgm:presLayoutVars>
          <dgm:bulletEnabled val="1"/>
        </dgm:presLayoutVars>
      </dgm:prSet>
      <dgm:spPr/>
    </dgm:pt>
    <dgm:pt modelId="{54A4AC99-48E8-421E-827C-9CE6D202CCD3}" type="pres">
      <dgm:prSet presAssocID="{032F1EE8-9037-44F4-B4BD-F01519313DE6}" presName="FourNodes_1_text" presStyleLbl="node1" presStyleIdx="3" presStyleCnt="4">
        <dgm:presLayoutVars>
          <dgm:bulletEnabled val="1"/>
        </dgm:presLayoutVars>
      </dgm:prSet>
      <dgm:spPr/>
    </dgm:pt>
    <dgm:pt modelId="{96E3A7AC-3B34-4633-B8C5-E32863F39BCF}" type="pres">
      <dgm:prSet presAssocID="{032F1EE8-9037-44F4-B4BD-F01519313DE6}" presName="FourNodes_2_text" presStyleLbl="node1" presStyleIdx="3" presStyleCnt="4">
        <dgm:presLayoutVars>
          <dgm:bulletEnabled val="1"/>
        </dgm:presLayoutVars>
      </dgm:prSet>
      <dgm:spPr/>
    </dgm:pt>
    <dgm:pt modelId="{54FE33EE-5C99-4D48-8737-81B0D72A37EE}" type="pres">
      <dgm:prSet presAssocID="{032F1EE8-9037-44F4-B4BD-F01519313DE6}" presName="FourNodes_3_text" presStyleLbl="node1" presStyleIdx="3" presStyleCnt="4">
        <dgm:presLayoutVars>
          <dgm:bulletEnabled val="1"/>
        </dgm:presLayoutVars>
      </dgm:prSet>
      <dgm:spPr/>
    </dgm:pt>
    <dgm:pt modelId="{5BE20324-A195-4C9A-9D9C-79809396F427}" type="pres">
      <dgm:prSet presAssocID="{032F1EE8-9037-44F4-B4BD-F01519313DE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AA91202-D406-49D7-8290-05891084A09C}" srcId="{032F1EE8-9037-44F4-B4BD-F01519313DE6}" destId="{C28750D9-ED61-47BF-90E5-71B661623F5D}" srcOrd="2" destOrd="0" parTransId="{59FD84B7-D988-401C-972D-7F1FF1BE6300}" sibTransId="{1A15CA61-AA28-44C8-A7F9-46024AABC715}"/>
    <dgm:cxn modelId="{0176DC1C-3DA9-4F4A-8DFB-95276C4C0F73}" type="presOf" srcId="{5468B375-00BA-4422-A3AF-B516919EC289}" destId="{7C06DC62-4C25-4CA9-90EA-CFEFA823F1EA}" srcOrd="0" destOrd="0" presId="urn:microsoft.com/office/officeart/2005/8/layout/vProcess5"/>
    <dgm:cxn modelId="{CE70C534-16EE-484B-9CD9-3127DE693E0A}" type="presOf" srcId="{C28750D9-ED61-47BF-90E5-71B661623F5D}" destId="{80B7A933-18F2-4573-9C5D-D5C02063AF78}" srcOrd="0" destOrd="0" presId="urn:microsoft.com/office/officeart/2005/8/layout/vProcess5"/>
    <dgm:cxn modelId="{A1231360-B44B-4EA9-96B7-5F5FE95604B9}" type="presOf" srcId="{032F1EE8-9037-44F4-B4BD-F01519313DE6}" destId="{159486D5-3B3D-4C22-ADFD-1F121DD3A0F3}" srcOrd="0" destOrd="0" presId="urn:microsoft.com/office/officeart/2005/8/layout/vProcess5"/>
    <dgm:cxn modelId="{B5DF1662-8B22-4E5C-8269-C02C9B220877}" type="presOf" srcId="{E21B47A9-87AC-445D-814A-8389B563D332}" destId="{96E3A7AC-3B34-4633-B8C5-E32863F39BCF}" srcOrd="1" destOrd="0" presId="urn:microsoft.com/office/officeart/2005/8/layout/vProcess5"/>
    <dgm:cxn modelId="{C3B73862-1E16-4A91-9D1C-8C28676D2823}" type="presOf" srcId="{7FE10589-E270-4703-B247-3563C41A166A}" destId="{54A4AC99-48E8-421E-827C-9CE6D202CCD3}" srcOrd="1" destOrd="0" presId="urn:microsoft.com/office/officeart/2005/8/layout/vProcess5"/>
    <dgm:cxn modelId="{32DCF164-DFBA-4184-814E-0AF3BEAB5F69}" type="presOf" srcId="{1A15CA61-AA28-44C8-A7F9-46024AABC715}" destId="{81418AA2-0FB5-4E34-840B-FDAAD142EF60}" srcOrd="0" destOrd="0" presId="urn:microsoft.com/office/officeart/2005/8/layout/vProcess5"/>
    <dgm:cxn modelId="{72AB4445-F220-4FFF-86A1-4CD83E5A99BB}" type="presOf" srcId="{C28750D9-ED61-47BF-90E5-71B661623F5D}" destId="{54FE33EE-5C99-4D48-8737-81B0D72A37EE}" srcOrd="1" destOrd="0" presId="urn:microsoft.com/office/officeart/2005/8/layout/vProcess5"/>
    <dgm:cxn modelId="{5F71EF50-9081-4274-BE0C-D09D167CAB03}" type="presOf" srcId="{E21B47A9-87AC-445D-814A-8389B563D332}" destId="{10AC6485-6A0A-446B-BB13-62695398BF3A}" srcOrd="0" destOrd="0" presId="urn:microsoft.com/office/officeart/2005/8/layout/vProcess5"/>
    <dgm:cxn modelId="{FBB78456-5CFF-41E1-9D1E-562C8390987A}" type="presOf" srcId="{120E0D09-E380-41AA-B3D3-338FDA58C360}" destId="{2E433510-2E4C-41BE-9736-733CB730E701}" srcOrd="0" destOrd="0" presId="urn:microsoft.com/office/officeart/2005/8/layout/vProcess5"/>
    <dgm:cxn modelId="{8E90AC5A-64DF-4359-9449-05B892DA4A47}" type="presOf" srcId="{E3856CF3-B9DB-4D20-8DE8-47911172BFE4}" destId="{5BE20324-A195-4C9A-9D9C-79809396F427}" srcOrd="1" destOrd="0" presId="urn:microsoft.com/office/officeart/2005/8/layout/vProcess5"/>
    <dgm:cxn modelId="{A274D57F-A947-4290-B88A-E41975C03FF4}" type="presOf" srcId="{E3856CF3-B9DB-4D20-8DE8-47911172BFE4}" destId="{B37B72F0-B5B2-4A64-B233-7852169545D3}" srcOrd="0" destOrd="0" presId="urn:microsoft.com/office/officeart/2005/8/layout/vProcess5"/>
    <dgm:cxn modelId="{8655B5B3-FFF3-47DB-B53C-2147B660E0B2}" srcId="{032F1EE8-9037-44F4-B4BD-F01519313DE6}" destId="{E3856CF3-B9DB-4D20-8DE8-47911172BFE4}" srcOrd="3" destOrd="0" parTransId="{5DD3777E-3330-4D6C-B230-9BCEECE72255}" sibTransId="{0DED52EC-923D-42BE-9EF7-E0E53A6A9A81}"/>
    <dgm:cxn modelId="{A1A9E4BD-8282-49F6-9166-9D2663D3D7E0}" srcId="{032F1EE8-9037-44F4-B4BD-F01519313DE6}" destId="{7FE10589-E270-4703-B247-3563C41A166A}" srcOrd="0" destOrd="0" parTransId="{0202BAED-FC35-47A6-8BF3-323FF554974D}" sibTransId="{120E0D09-E380-41AA-B3D3-338FDA58C360}"/>
    <dgm:cxn modelId="{37CD81E1-0C11-40F9-89A4-FB6202042F0D}" srcId="{032F1EE8-9037-44F4-B4BD-F01519313DE6}" destId="{E21B47A9-87AC-445D-814A-8389B563D332}" srcOrd="1" destOrd="0" parTransId="{D183487E-F99F-4722-B597-5DD4026B4BD5}" sibTransId="{5468B375-00BA-4422-A3AF-B516919EC289}"/>
    <dgm:cxn modelId="{F41679F8-B70A-4DAE-AB7B-41377B4D81C9}" type="presOf" srcId="{7FE10589-E270-4703-B247-3563C41A166A}" destId="{E972C59B-E2A3-462C-BA38-D3E72103582C}" srcOrd="0" destOrd="0" presId="urn:microsoft.com/office/officeart/2005/8/layout/vProcess5"/>
    <dgm:cxn modelId="{9295963A-6D88-480A-A5B7-A9B877AE1931}" type="presParOf" srcId="{159486D5-3B3D-4C22-ADFD-1F121DD3A0F3}" destId="{D49D7E5A-01B7-47CF-A3B1-99F6BD8AB368}" srcOrd="0" destOrd="0" presId="urn:microsoft.com/office/officeart/2005/8/layout/vProcess5"/>
    <dgm:cxn modelId="{DEC04BD1-EF15-4DB2-9945-E960B4C290EF}" type="presParOf" srcId="{159486D5-3B3D-4C22-ADFD-1F121DD3A0F3}" destId="{E972C59B-E2A3-462C-BA38-D3E72103582C}" srcOrd="1" destOrd="0" presId="urn:microsoft.com/office/officeart/2005/8/layout/vProcess5"/>
    <dgm:cxn modelId="{E6E41025-18DA-4803-A565-458345677DC2}" type="presParOf" srcId="{159486D5-3B3D-4C22-ADFD-1F121DD3A0F3}" destId="{10AC6485-6A0A-446B-BB13-62695398BF3A}" srcOrd="2" destOrd="0" presId="urn:microsoft.com/office/officeart/2005/8/layout/vProcess5"/>
    <dgm:cxn modelId="{0F39AE86-9BF4-49FD-9E73-702F4820C498}" type="presParOf" srcId="{159486D5-3B3D-4C22-ADFD-1F121DD3A0F3}" destId="{80B7A933-18F2-4573-9C5D-D5C02063AF78}" srcOrd="3" destOrd="0" presId="urn:microsoft.com/office/officeart/2005/8/layout/vProcess5"/>
    <dgm:cxn modelId="{7D3FCB5B-B217-4795-9342-744D890885D8}" type="presParOf" srcId="{159486D5-3B3D-4C22-ADFD-1F121DD3A0F3}" destId="{B37B72F0-B5B2-4A64-B233-7852169545D3}" srcOrd="4" destOrd="0" presId="urn:microsoft.com/office/officeart/2005/8/layout/vProcess5"/>
    <dgm:cxn modelId="{EB53AB9B-1B47-4918-A648-AA555A5AD377}" type="presParOf" srcId="{159486D5-3B3D-4C22-ADFD-1F121DD3A0F3}" destId="{2E433510-2E4C-41BE-9736-733CB730E701}" srcOrd="5" destOrd="0" presId="urn:microsoft.com/office/officeart/2005/8/layout/vProcess5"/>
    <dgm:cxn modelId="{8C6C7591-EF2A-48B3-9D54-C5758363B2B8}" type="presParOf" srcId="{159486D5-3B3D-4C22-ADFD-1F121DD3A0F3}" destId="{7C06DC62-4C25-4CA9-90EA-CFEFA823F1EA}" srcOrd="6" destOrd="0" presId="urn:microsoft.com/office/officeart/2005/8/layout/vProcess5"/>
    <dgm:cxn modelId="{2EE0C054-8183-49ED-AC33-F6B93BE508A9}" type="presParOf" srcId="{159486D5-3B3D-4C22-ADFD-1F121DD3A0F3}" destId="{81418AA2-0FB5-4E34-840B-FDAAD142EF60}" srcOrd="7" destOrd="0" presId="urn:microsoft.com/office/officeart/2005/8/layout/vProcess5"/>
    <dgm:cxn modelId="{C597D7C3-D958-43B5-88E5-36D1CAB49FE5}" type="presParOf" srcId="{159486D5-3B3D-4C22-ADFD-1F121DD3A0F3}" destId="{54A4AC99-48E8-421E-827C-9CE6D202CCD3}" srcOrd="8" destOrd="0" presId="urn:microsoft.com/office/officeart/2005/8/layout/vProcess5"/>
    <dgm:cxn modelId="{F36C6174-BB09-4E01-9EE0-1167384AA1BF}" type="presParOf" srcId="{159486D5-3B3D-4C22-ADFD-1F121DD3A0F3}" destId="{96E3A7AC-3B34-4633-B8C5-E32863F39BCF}" srcOrd="9" destOrd="0" presId="urn:microsoft.com/office/officeart/2005/8/layout/vProcess5"/>
    <dgm:cxn modelId="{FDC1688B-0056-476D-8624-2AF45BBAD497}" type="presParOf" srcId="{159486D5-3B3D-4C22-ADFD-1F121DD3A0F3}" destId="{54FE33EE-5C99-4D48-8737-81B0D72A37EE}" srcOrd="10" destOrd="0" presId="urn:microsoft.com/office/officeart/2005/8/layout/vProcess5"/>
    <dgm:cxn modelId="{56E42482-B1B9-448A-ADEE-159A08D7119B}" type="presParOf" srcId="{159486D5-3B3D-4C22-ADFD-1F121DD3A0F3}" destId="{5BE20324-A195-4C9A-9D9C-79809396F4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D671-2731-4B75-A71C-DAD94592AB8F}">
      <dsp:nvSpPr>
        <dsp:cNvPr id="0" name=""/>
        <dsp:cNvSpPr/>
      </dsp:nvSpPr>
      <dsp:spPr>
        <a:xfrm>
          <a:off x="395836" y="449166"/>
          <a:ext cx="418196" cy="418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E953A-7707-451F-B48D-41A31040A8C3}">
      <dsp:nvSpPr>
        <dsp:cNvPr id="0" name=""/>
        <dsp:cNvSpPr/>
      </dsp:nvSpPr>
      <dsp:spPr>
        <a:xfrm>
          <a:off x="7511" y="969251"/>
          <a:ext cx="1194847" cy="7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Designed to provide another degree option for students</a:t>
          </a:r>
        </a:p>
      </dsp:txBody>
      <dsp:txXfrm>
        <a:off x="7511" y="969251"/>
        <a:ext cx="1194847" cy="784118"/>
      </dsp:txXfrm>
    </dsp:sp>
    <dsp:sp modelId="{0AEA58CB-8ABE-4272-983D-4A650E5A2E48}">
      <dsp:nvSpPr>
        <dsp:cNvPr id="0" name=""/>
        <dsp:cNvSpPr/>
      </dsp:nvSpPr>
      <dsp:spPr>
        <a:xfrm>
          <a:off x="7511" y="1800759"/>
          <a:ext cx="1194847" cy="101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E2B08-720C-4F54-8773-78D98AA63A2F}">
      <dsp:nvSpPr>
        <dsp:cNvPr id="0" name=""/>
        <dsp:cNvSpPr/>
      </dsp:nvSpPr>
      <dsp:spPr>
        <a:xfrm>
          <a:off x="1799782" y="449166"/>
          <a:ext cx="418196" cy="4181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834EF-B76C-4EA1-9C60-DF94F4FC40E9}">
      <dsp:nvSpPr>
        <dsp:cNvPr id="0" name=""/>
        <dsp:cNvSpPr/>
      </dsp:nvSpPr>
      <dsp:spPr>
        <a:xfrm>
          <a:off x="1411457" y="969251"/>
          <a:ext cx="1194847" cy="7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2 degrees in 4 years</a:t>
          </a:r>
        </a:p>
      </dsp:txBody>
      <dsp:txXfrm>
        <a:off x="1411457" y="969251"/>
        <a:ext cx="1194847" cy="784118"/>
      </dsp:txXfrm>
    </dsp:sp>
    <dsp:sp modelId="{FA15F485-269A-4AE0-88C6-9AE65EA405FC}">
      <dsp:nvSpPr>
        <dsp:cNvPr id="0" name=""/>
        <dsp:cNvSpPr/>
      </dsp:nvSpPr>
      <dsp:spPr>
        <a:xfrm>
          <a:off x="1411457" y="1800759"/>
          <a:ext cx="1194847" cy="101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Students complete a 120 credit Bachelor degree in 3 years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Students complete the Master Degree in the 4</a:t>
          </a:r>
          <a:r>
            <a:rPr lang="en-US" sz="1100" kern="1200" baseline="30000"/>
            <a:t>th</a:t>
          </a:r>
          <a:r>
            <a:rPr lang="en-US" sz="1100" kern="1200"/>
            <a:t> year</a:t>
          </a:r>
        </a:p>
      </dsp:txBody>
      <dsp:txXfrm>
        <a:off x="1411457" y="1800759"/>
        <a:ext cx="1194847" cy="1017898"/>
      </dsp:txXfrm>
    </dsp:sp>
    <dsp:sp modelId="{5E4BEBB9-41FE-45E6-AE88-F5FBB4E75455}">
      <dsp:nvSpPr>
        <dsp:cNvPr id="0" name=""/>
        <dsp:cNvSpPr/>
      </dsp:nvSpPr>
      <dsp:spPr>
        <a:xfrm>
          <a:off x="3203728" y="449166"/>
          <a:ext cx="418196" cy="4181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33676-0A85-49BB-8C7C-F072F79F837B}">
      <dsp:nvSpPr>
        <dsp:cNvPr id="0" name=""/>
        <dsp:cNvSpPr/>
      </dsp:nvSpPr>
      <dsp:spPr>
        <a:xfrm>
          <a:off x="2815403" y="969251"/>
          <a:ext cx="1194847" cy="7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Additional networking </a:t>
          </a:r>
        </a:p>
      </dsp:txBody>
      <dsp:txXfrm>
        <a:off x="2815403" y="969251"/>
        <a:ext cx="1194847" cy="784118"/>
      </dsp:txXfrm>
    </dsp:sp>
    <dsp:sp modelId="{42CFA523-9292-45D3-AD23-4F7E11C8F25D}">
      <dsp:nvSpPr>
        <dsp:cNvPr id="0" name=""/>
        <dsp:cNvSpPr/>
      </dsp:nvSpPr>
      <dsp:spPr>
        <a:xfrm>
          <a:off x="2815403" y="1800759"/>
          <a:ext cx="1194847" cy="101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8F6CA-2916-486B-9821-9A87F833CBF8}">
      <dsp:nvSpPr>
        <dsp:cNvPr id="0" name=""/>
        <dsp:cNvSpPr/>
      </dsp:nvSpPr>
      <dsp:spPr>
        <a:xfrm>
          <a:off x="4607674" y="449166"/>
          <a:ext cx="418196" cy="4181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1F706-F0F8-4503-8BAC-2246AD572DEA}">
      <dsp:nvSpPr>
        <dsp:cNvPr id="0" name=""/>
        <dsp:cNvSpPr/>
      </dsp:nvSpPr>
      <dsp:spPr>
        <a:xfrm>
          <a:off x="4219349" y="969251"/>
          <a:ext cx="1194847" cy="7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Academic advising support</a:t>
          </a:r>
        </a:p>
      </dsp:txBody>
      <dsp:txXfrm>
        <a:off x="4219349" y="969251"/>
        <a:ext cx="1194847" cy="784118"/>
      </dsp:txXfrm>
    </dsp:sp>
    <dsp:sp modelId="{6FCABA06-C216-450A-B4B5-017D3B2D5490}">
      <dsp:nvSpPr>
        <dsp:cNvPr id="0" name=""/>
        <dsp:cNvSpPr/>
      </dsp:nvSpPr>
      <dsp:spPr>
        <a:xfrm>
          <a:off x="4219349" y="1800759"/>
          <a:ext cx="1194847" cy="101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A93EE-A027-4A4E-BE08-1920A624DFE9}">
      <dsp:nvSpPr>
        <dsp:cNvPr id="0" name=""/>
        <dsp:cNvSpPr/>
      </dsp:nvSpPr>
      <dsp:spPr>
        <a:xfrm>
          <a:off x="6011620" y="449166"/>
          <a:ext cx="418196" cy="4181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25F75-1A48-487D-8F51-9341579A5B42}">
      <dsp:nvSpPr>
        <dsp:cNvPr id="0" name=""/>
        <dsp:cNvSpPr/>
      </dsp:nvSpPr>
      <dsp:spPr>
        <a:xfrm>
          <a:off x="5623295" y="969251"/>
          <a:ext cx="1194847" cy="7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Course registration assistance</a:t>
          </a:r>
        </a:p>
      </dsp:txBody>
      <dsp:txXfrm>
        <a:off x="5623295" y="969251"/>
        <a:ext cx="1194847" cy="784118"/>
      </dsp:txXfrm>
    </dsp:sp>
    <dsp:sp modelId="{9458E77C-05A0-445F-9F68-F849CD345FB5}">
      <dsp:nvSpPr>
        <dsp:cNvPr id="0" name=""/>
        <dsp:cNvSpPr/>
      </dsp:nvSpPr>
      <dsp:spPr>
        <a:xfrm>
          <a:off x="5623295" y="1800759"/>
          <a:ext cx="1194847" cy="101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62385-5924-48A1-9BB6-E37FAF2F4A81}">
      <dsp:nvSpPr>
        <dsp:cNvPr id="0" name=""/>
        <dsp:cNvSpPr/>
      </dsp:nvSpPr>
      <dsp:spPr>
        <a:xfrm>
          <a:off x="7415566" y="449166"/>
          <a:ext cx="418196" cy="41819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79F6F-444F-4A8B-A33D-250C35233AE8}">
      <dsp:nvSpPr>
        <dsp:cNvPr id="0" name=""/>
        <dsp:cNvSpPr/>
      </dsp:nvSpPr>
      <dsp:spPr>
        <a:xfrm>
          <a:off x="7027241" y="969251"/>
          <a:ext cx="1194847" cy="78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Tuition discount </a:t>
          </a:r>
        </a:p>
      </dsp:txBody>
      <dsp:txXfrm>
        <a:off x="7027241" y="969251"/>
        <a:ext cx="1194847" cy="784118"/>
      </dsp:txXfrm>
    </dsp:sp>
    <dsp:sp modelId="{71F34F55-A49F-4505-8AED-34FB4EBC63EA}">
      <dsp:nvSpPr>
        <dsp:cNvPr id="0" name=""/>
        <dsp:cNvSpPr/>
      </dsp:nvSpPr>
      <dsp:spPr>
        <a:xfrm>
          <a:off x="7027241" y="1800759"/>
          <a:ext cx="1194847" cy="101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19D56-E007-4994-9333-1834A05EAEC2}">
      <dsp:nvSpPr>
        <dsp:cNvPr id="0" name=""/>
        <dsp:cNvSpPr/>
      </dsp:nvSpPr>
      <dsp:spPr>
        <a:xfrm>
          <a:off x="0" y="540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8260A9-58F0-4BC0-8447-1C8CB41985E8}">
      <dsp:nvSpPr>
        <dsp:cNvPr id="0" name=""/>
        <dsp:cNvSpPr/>
      </dsp:nvSpPr>
      <dsp:spPr>
        <a:xfrm>
          <a:off x="0" y="540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Accounting, Business, or Economics + Organizational Leadership</a:t>
          </a:r>
        </a:p>
      </dsp:txBody>
      <dsp:txXfrm>
        <a:off x="0" y="540"/>
        <a:ext cx="4651899" cy="442885"/>
      </dsp:txXfrm>
    </dsp:sp>
    <dsp:sp modelId="{B99950CD-358F-453A-872A-EB62D664F232}">
      <dsp:nvSpPr>
        <dsp:cNvPr id="0" name=""/>
        <dsp:cNvSpPr/>
      </dsp:nvSpPr>
      <dsp:spPr>
        <a:xfrm>
          <a:off x="0" y="443426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EFB3BE-B2EB-4492-8FDB-FDDD5CAA0E12}">
      <dsp:nvSpPr>
        <dsp:cNvPr id="0" name=""/>
        <dsp:cNvSpPr/>
      </dsp:nvSpPr>
      <dsp:spPr>
        <a:xfrm>
          <a:off x="0" y="443426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Accounting, Business, or Economics + MBA</a:t>
          </a:r>
        </a:p>
      </dsp:txBody>
      <dsp:txXfrm>
        <a:off x="0" y="443426"/>
        <a:ext cx="4651899" cy="442885"/>
      </dsp:txXfrm>
    </dsp:sp>
    <dsp:sp modelId="{5323521D-7416-4DD9-8132-43682F5F1FFF}">
      <dsp:nvSpPr>
        <dsp:cNvPr id="0" name=""/>
        <dsp:cNvSpPr/>
      </dsp:nvSpPr>
      <dsp:spPr>
        <a:xfrm>
          <a:off x="0" y="886312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9D4026-21BB-4FBF-AFE8-5E1583B6EA64}">
      <dsp:nvSpPr>
        <dsp:cNvPr id="0" name=""/>
        <dsp:cNvSpPr/>
      </dsp:nvSpPr>
      <dsp:spPr>
        <a:xfrm>
          <a:off x="0" y="886312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Accounting/Finance + Master of Accounting</a:t>
          </a:r>
        </a:p>
      </dsp:txBody>
      <dsp:txXfrm>
        <a:off x="0" y="886312"/>
        <a:ext cx="4651899" cy="442885"/>
      </dsp:txXfrm>
    </dsp:sp>
    <dsp:sp modelId="{AE347A90-0C8B-4E80-AFC8-9811F8F130FF}">
      <dsp:nvSpPr>
        <dsp:cNvPr id="0" name=""/>
        <dsp:cNvSpPr/>
      </dsp:nvSpPr>
      <dsp:spPr>
        <a:xfrm>
          <a:off x="0" y="1329198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9B06B5-C03A-44F8-98FD-E82795ADC946}">
      <dsp:nvSpPr>
        <dsp:cNvPr id="0" name=""/>
        <dsp:cNvSpPr/>
      </dsp:nvSpPr>
      <dsp:spPr>
        <a:xfrm>
          <a:off x="0" y="1329198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Communications + Organizational Leadership</a:t>
          </a:r>
        </a:p>
      </dsp:txBody>
      <dsp:txXfrm>
        <a:off x="0" y="1329198"/>
        <a:ext cx="4651899" cy="442885"/>
      </dsp:txXfrm>
    </dsp:sp>
    <dsp:sp modelId="{B38965B9-3B71-408B-9317-AA27945A3B64}">
      <dsp:nvSpPr>
        <dsp:cNvPr id="0" name=""/>
        <dsp:cNvSpPr/>
      </dsp:nvSpPr>
      <dsp:spPr>
        <a:xfrm>
          <a:off x="0" y="1772084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FA68A6-3D54-4484-9E9D-4F5577D12C75}">
      <dsp:nvSpPr>
        <dsp:cNvPr id="0" name=""/>
        <dsp:cNvSpPr/>
      </dsp:nvSpPr>
      <dsp:spPr>
        <a:xfrm>
          <a:off x="0" y="1772084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Chemistry + MBA</a:t>
          </a:r>
        </a:p>
      </dsp:txBody>
      <dsp:txXfrm>
        <a:off x="0" y="1772084"/>
        <a:ext cx="4651899" cy="442885"/>
      </dsp:txXfrm>
    </dsp:sp>
    <dsp:sp modelId="{00AC4FFC-EA91-4A1B-BA3D-CFACC1D2DA9B}">
      <dsp:nvSpPr>
        <dsp:cNvPr id="0" name=""/>
        <dsp:cNvSpPr/>
      </dsp:nvSpPr>
      <dsp:spPr>
        <a:xfrm>
          <a:off x="0" y="2214970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A7E4E-CE48-4BF1-ACCB-DDF28CD99C09}">
      <dsp:nvSpPr>
        <dsp:cNvPr id="0" name=""/>
        <dsp:cNvSpPr/>
      </dsp:nvSpPr>
      <dsp:spPr>
        <a:xfrm>
          <a:off x="0" y="2214970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Environmental Science + Applied Ecology and Natural Resources</a:t>
          </a:r>
        </a:p>
      </dsp:txBody>
      <dsp:txXfrm>
        <a:off x="0" y="2214970"/>
        <a:ext cx="4651899" cy="442885"/>
      </dsp:txXfrm>
    </dsp:sp>
    <dsp:sp modelId="{EB1FF8D6-316B-4832-8D97-62C75A905677}">
      <dsp:nvSpPr>
        <dsp:cNvPr id="0" name=""/>
        <dsp:cNvSpPr/>
      </dsp:nvSpPr>
      <dsp:spPr>
        <a:xfrm>
          <a:off x="0" y="2657856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31E68A-3BB7-42CC-8969-26E9EFC59898}">
      <dsp:nvSpPr>
        <dsp:cNvPr id="0" name=""/>
        <dsp:cNvSpPr/>
      </dsp:nvSpPr>
      <dsp:spPr>
        <a:xfrm>
          <a:off x="0" y="2657856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Psychology + MBA</a:t>
          </a:r>
        </a:p>
      </dsp:txBody>
      <dsp:txXfrm>
        <a:off x="0" y="2657856"/>
        <a:ext cx="4651899" cy="442885"/>
      </dsp:txXfrm>
    </dsp:sp>
    <dsp:sp modelId="{4A001DB0-1BC9-4B7C-9498-160570211794}">
      <dsp:nvSpPr>
        <dsp:cNvPr id="0" name=""/>
        <dsp:cNvSpPr/>
      </dsp:nvSpPr>
      <dsp:spPr>
        <a:xfrm>
          <a:off x="0" y="3100742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E57D15-4295-46CB-957E-DB0A6FABC8C8}">
      <dsp:nvSpPr>
        <dsp:cNvPr id="0" name=""/>
        <dsp:cNvSpPr/>
      </dsp:nvSpPr>
      <dsp:spPr>
        <a:xfrm>
          <a:off x="0" y="3100742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Psychology + Organizational Leadership</a:t>
          </a:r>
        </a:p>
      </dsp:txBody>
      <dsp:txXfrm>
        <a:off x="0" y="3100742"/>
        <a:ext cx="4651899" cy="442885"/>
      </dsp:txXfrm>
    </dsp:sp>
    <dsp:sp modelId="{AB7F539F-3203-4E03-BFE3-C70685590843}">
      <dsp:nvSpPr>
        <dsp:cNvPr id="0" name=""/>
        <dsp:cNvSpPr/>
      </dsp:nvSpPr>
      <dsp:spPr>
        <a:xfrm>
          <a:off x="0" y="3543628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A4F478-CDC7-431A-B4AC-59013161D1CD}">
      <dsp:nvSpPr>
        <dsp:cNvPr id="0" name=""/>
        <dsp:cNvSpPr/>
      </dsp:nvSpPr>
      <dsp:spPr>
        <a:xfrm>
          <a:off x="0" y="3543628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Integrated Media Arts + MBA</a:t>
          </a:r>
        </a:p>
      </dsp:txBody>
      <dsp:txXfrm>
        <a:off x="0" y="3543628"/>
        <a:ext cx="4651899" cy="442885"/>
      </dsp:txXfrm>
    </dsp:sp>
    <dsp:sp modelId="{8F1C9595-B116-4615-9A2E-B041A3D719EB}">
      <dsp:nvSpPr>
        <dsp:cNvPr id="0" name=""/>
        <dsp:cNvSpPr/>
      </dsp:nvSpPr>
      <dsp:spPr>
        <a:xfrm>
          <a:off x="0" y="3986514"/>
          <a:ext cx="46518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A1770E-213E-42A3-AF80-A483D6F9493C}">
      <dsp:nvSpPr>
        <dsp:cNvPr id="0" name=""/>
        <dsp:cNvSpPr/>
      </dsp:nvSpPr>
      <dsp:spPr>
        <a:xfrm>
          <a:off x="0" y="3986514"/>
          <a:ext cx="4651899" cy="4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Integrated Media Arts + Organizational Leadership</a:t>
          </a:r>
        </a:p>
      </dsp:txBody>
      <dsp:txXfrm>
        <a:off x="0" y="3986514"/>
        <a:ext cx="4651899" cy="442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2C59B-E2A3-462C-BA38-D3E72103582C}">
      <dsp:nvSpPr>
        <dsp:cNvPr id="0" name=""/>
        <dsp:cNvSpPr/>
      </dsp:nvSpPr>
      <dsp:spPr>
        <a:xfrm>
          <a:off x="0" y="0"/>
          <a:ext cx="6583680" cy="70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Challenging academic environment with peers who share your academic and career goals</a:t>
          </a:r>
        </a:p>
      </dsp:txBody>
      <dsp:txXfrm>
        <a:off x="20731" y="20731"/>
        <a:ext cx="5760084" cy="666351"/>
      </dsp:txXfrm>
    </dsp:sp>
    <dsp:sp modelId="{10AC6485-6A0A-446B-BB13-62695398BF3A}">
      <dsp:nvSpPr>
        <dsp:cNvPr id="0" name=""/>
        <dsp:cNvSpPr/>
      </dsp:nvSpPr>
      <dsp:spPr>
        <a:xfrm>
          <a:off x="551383" y="836506"/>
          <a:ext cx="6583680" cy="70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Easy transition to graduate program</a:t>
          </a:r>
        </a:p>
      </dsp:txBody>
      <dsp:txXfrm>
        <a:off x="572114" y="857237"/>
        <a:ext cx="5530756" cy="666351"/>
      </dsp:txXfrm>
    </dsp:sp>
    <dsp:sp modelId="{80B7A933-18F2-4573-9C5D-D5C02063AF78}">
      <dsp:nvSpPr>
        <dsp:cNvPr id="0" name=""/>
        <dsp:cNvSpPr/>
      </dsp:nvSpPr>
      <dsp:spPr>
        <a:xfrm>
          <a:off x="1645920" y="2509519"/>
          <a:ext cx="6583680" cy="70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Extra year of earnings</a:t>
          </a:r>
        </a:p>
      </dsp:txBody>
      <dsp:txXfrm>
        <a:off x="1666651" y="2530250"/>
        <a:ext cx="5538985" cy="666351"/>
      </dsp:txXfrm>
    </dsp:sp>
    <dsp:sp modelId="{B37B72F0-B5B2-4A64-B233-7852169545D3}">
      <dsp:nvSpPr>
        <dsp:cNvPr id="0" name=""/>
        <dsp:cNvSpPr/>
      </dsp:nvSpPr>
      <dsp:spPr>
        <a:xfrm>
          <a:off x="1077748" y="1719409"/>
          <a:ext cx="6583680" cy="70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Preferred/discounted tuition rate for master’s degree</a:t>
          </a:r>
        </a:p>
      </dsp:txBody>
      <dsp:txXfrm>
        <a:off x="1098479" y="1740140"/>
        <a:ext cx="5530756" cy="666351"/>
      </dsp:txXfrm>
    </dsp:sp>
    <dsp:sp modelId="{2E433510-2E4C-41BE-9736-733CB730E701}">
      <dsp:nvSpPr>
        <dsp:cNvPr id="0" name=""/>
        <dsp:cNvSpPr/>
      </dsp:nvSpPr>
      <dsp:spPr>
        <a:xfrm>
          <a:off x="6123601" y="542120"/>
          <a:ext cx="460078" cy="460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227119" y="542120"/>
        <a:ext cx="253042" cy="346209"/>
      </dsp:txXfrm>
    </dsp:sp>
    <dsp:sp modelId="{7C06DC62-4C25-4CA9-90EA-CFEFA823F1EA}">
      <dsp:nvSpPr>
        <dsp:cNvPr id="0" name=""/>
        <dsp:cNvSpPr/>
      </dsp:nvSpPr>
      <dsp:spPr>
        <a:xfrm>
          <a:off x="6674984" y="1378627"/>
          <a:ext cx="460078" cy="460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778502" y="1378627"/>
        <a:ext cx="253042" cy="346209"/>
      </dsp:txXfrm>
    </dsp:sp>
    <dsp:sp modelId="{81418AA2-0FB5-4E34-840B-FDAAD142EF60}">
      <dsp:nvSpPr>
        <dsp:cNvPr id="0" name=""/>
        <dsp:cNvSpPr/>
      </dsp:nvSpPr>
      <dsp:spPr>
        <a:xfrm>
          <a:off x="7218138" y="2215133"/>
          <a:ext cx="460078" cy="460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21656" y="2215133"/>
        <a:ext cx="253042" cy="34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9FA7-9022-7E41-A063-509989DCA0E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47984-E0D4-CA47-8CA4-926B4645A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C7D8-6ECD-DB4D-A9F7-91AF4A6CB3D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DD8C-DF4F-154F-BB2D-6ABF93C1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6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16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4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16500" y="1608139"/>
            <a:ext cx="3670300" cy="31437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latin typeface="Roboto Regular"/>
                <a:cs typeface="Roboto Regular"/>
              </a:defRPr>
            </a:lvl1pPr>
            <a:lvl2pPr marL="457200" indent="0">
              <a:buNone/>
              <a:defRPr sz="2000" b="0" i="0">
                <a:latin typeface="Roboto Regular"/>
                <a:cs typeface="Roboto Regular"/>
              </a:defRPr>
            </a:lvl2pPr>
            <a:lvl3pPr>
              <a:defRPr sz="2000" b="0" i="0">
                <a:latin typeface="Roboto Regular"/>
                <a:cs typeface="Roboto Regular"/>
              </a:defRPr>
            </a:lvl3pPr>
            <a:lvl4pPr>
              <a:defRPr sz="2000" b="0" i="0">
                <a:latin typeface="Roboto Regular"/>
                <a:cs typeface="Roboto Regular"/>
              </a:defRPr>
            </a:lvl4pPr>
            <a:lvl5pPr>
              <a:defRPr sz="2000" b="0" i="0">
                <a:latin typeface="Roboto Regular"/>
                <a:cs typeface="Roboto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1" y="1608139"/>
            <a:ext cx="3659716" cy="314377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5370777"/>
            <a:ext cx="5881688" cy="3497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75A4C0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2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5370777"/>
            <a:ext cx="5881688" cy="3497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75A4C0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1" y="1616481"/>
            <a:ext cx="3670300" cy="31437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latin typeface="Roboto Regular"/>
                <a:cs typeface="Roboto Regular"/>
              </a:defRPr>
            </a:lvl1pPr>
            <a:lvl2pPr marL="457200" indent="0">
              <a:buNone/>
              <a:defRPr sz="2000" b="0" i="0">
                <a:latin typeface="Roboto Regular"/>
                <a:cs typeface="Roboto Regular"/>
              </a:defRPr>
            </a:lvl2pPr>
            <a:lvl3pPr>
              <a:defRPr sz="2000" b="0" i="0">
                <a:latin typeface="Roboto Regular"/>
                <a:cs typeface="Roboto Regular"/>
              </a:defRPr>
            </a:lvl3pPr>
            <a:lvl4pPr>
              <a:defRPr sz="2000" b="0" i="0">
                <a:latin typeface="Roboto Regular"/>
                <a:cs typeface="Roboto Regular"/>
              </a:defRPr>
            </a:lvl4pPr>
            <a:lvl5pPr>
              <a:defRPr sz="2000" b="0" i="0">
                <a:latin typeface="Roboto Regular"/>
                <a:cs typeface="Roboto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016500" y="1616481"/>
            <a:ext cx="3659716" cy="3143778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7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28813"/>
            <a:ext cx="6270535" cy="2870200"/>
          </a:xfrm>
          <a:prstGeom prst="rect">
            <a:avLst/>
          </a:prstGeom>
        </p:spPr>
        <p:txBody>
          <a:bodyPr vert="horz"/>
          <a:lstStyle>
            <a:lvl1pPr>
              <a:defRPr sz="3000">
                <a:latin typeface="Roboto"/>
                <a:cs typeface="Roboto"/>
              </a:defRPr>
            </a:lvl1pPr>
            <a:lvl2pPr>
              <a:defRPr sz="2600">
                <a:latin typeface="Roboto"/>
                <a:cs typeface="Roboto"/>
              </a:defRPr>
            </a:lvl2pPr>
            <a:lvl3pPr>
              <a:defRPr sz="2200">
                <a:latin typeface="Roboto"/>
                <a:cs typeface="Roboto"/>
              </a:defRPr>
            </a:lvl3pPr>
            <a:lvl4pPr>
              <a:defRPr sz="1800">
                <a:latin typeface="Roboto"/>
                <a:cs typeface="Roboto"/>
              </a:defRPr>
            </a:lvl4pPr>
            <a:lvl5pPr>
              <a:defRPr sz="1400">
                <a:latin typeface="Roboto"/>
                <a:cs typeface="Robot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2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trike="noStrik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1" y="1608139"/>
            <a:ext cx="3659716" cy="314377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5370777"/>
            <a:ext cx="5881688" cy="3497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75A4C0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27084" y="1608139"/>
            <a:ext cx="3659716" cy="314377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5370777"/>
            <a:ext cx="5881688" cy="3497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75A4C0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4"/>
          </p:nvPr>
        </p:nvSpPr>
        <p:spPr>
          <a:xfrm>
            <a:off x="457200" y="1492250"/>
            <a:ext cx="8229600" cy="3217333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8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5370777"/>
            <a:ext cx="5881688" cy="3497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75A4C0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457200" y="1154113"/>
            <a:ext cx="3670300" cy="366077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027084" y="1154113"/>
            <a:ext cx="3659716" cy="359780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3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0" y="1482725"/>
            <a:ext cx="8229600" cy="326782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A5C2"/>
          </a:solidFill>
          <a:ln>
            <a:solidFill>
              <a:srgbClr val="75A5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Juniata Logo 2016-Pantone 53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05" y="4190469"/>
            <a:ext cx="2724666" cy="23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241536"/>
            <a:ext cx="2945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1B356B"/>
                </a:solidFill>
                <a:latin typeface="Roboto Slab Light"/>
                <a:cs typeface="Roboto Slab Light"/>
              </a:defRPr>
            </a:lvl1pPr>
          </a:lstStyle>
          <a:p>
            <a:r>
              <a:rPr lang="en-US" dirty="0"/>
              <a:t>Office Name Here</a:t>
            </a:r>
          </a:p>
        </p:txBody>
      </p:sp>
      <p:pic>
        <p:nvPicPr>
          <p:cNvPr id="13" name="Picture 12" descr="Juniata Logo 2016-2 Color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21" y="5165783"/>
            <a:ext cx="1702466" cy="14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9" r:id="rId3"/>
    <p:sldLayoutId id="2147483656" r:id="rId4"/>
    <p:sldLayoutId id="2147483654" r:id="rId5"/>
    <p:sldLayoutId id="2147483655" r:id="rId6"/>
    <p:sldLayoutId id="2147483661" r:id="rId7"/>
    <p:sldLayoutId id="2147483662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2"/>
          </a:solidFill>
          <a:latin typeface="Roboto Slab Regular"/>
          <a:ea typeface="+mj-ea"/>
          <a:cs typeface="Roboto Slab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75A5C2"/>
          </a:solidFill>
          <a:ln>
            <a:solidFill>
              <a:srgbClr val="75A5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Juniata Logo 2016-Pantone 53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07" y="5165783"/>
            <a:ext cx="1702466" cy="14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.state.pa.us/WU01/LI/TR/Transcripts/2023_0398_0002_TSTMNY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.state.pa.us/WU01/LI/TR/Transcripts/2023_0398_0002_TSTMNY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72476"/>
            <a:ext cx="914400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</a:rPr>
              <a:t>Behind the scenes of a 3+1 Accelerated Dual Degree Program – sharing the experience of designing, implementing, and maintaining the program</a:t>
            </a:r>
            <a:br>
              <a:rPr lang="en-US" sz="45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</a:rPr>
            </a:br>
            <a:endParaRPr lang="en-US" sz="45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 Slab Regular"/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</a:rPr>
              <a:t>Kathy Baughman, CPA, CGMA, CFE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</a:rPr>
              <a:t>Division Head and Professor</a:t>
            </a:r>
          </a:p>
          <a:p>
            <a:pPr algn="ctr">
              <a:lnSpc>
                <a:spcPct val="90000"/>
              </a:lnSpc>
            </a:pPr>
            <a:endParaRPr 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 Slab Regular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</a:rPr>
              <a:t>IACBE ACAM - </a:t>
            </a:r>
            <a:r>
              <a:rPr lang="en-US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  <a:cs typeface="Roboto Slab Regular"/>
              </a:rPr>
              <a:t>Memphis, TN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  <a:cs typeface="Roboto Slab Regular"/>
              </a:rPr>
              <a:t>April 4, 2024</a:t>
            </a:r>
            <a:b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  <a:cs typeface="Roboto Slab Regular"/>
              </a:rPr>
            </a:br>
            <a:endParaRPr lang="en-U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 Slab Regular"/>
              <a:cs typeface="Roboto Sla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0597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remain in the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41536"/>
            <a:ext cx="3582140" cy="365125"/>
          </a:xfrm>
        </p:spPr>
        <p:txBody>
          <a:bodyPr/>
          <a:lstStyle/>
          <a:p>
            <a:r>
              <a:rPr lang="en-US" dirty="0"/>
              <a:t>Accounting, Business &amp; Economics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1156480"/>
            <a:ext cx="8083118" cy="31437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3.0 GPA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Complete 40-45 credits by the start of the fall semester in your 2</a:t>
            </a:r>
            <a:r>
              <a:rPr lang="en-US" baseline="30000" dirty="0"/>
              <a:t>nd</a:t>
            </a:r>
            <a:r>
              <a:rPr lang="en-US" dirty="0"/>
              <a:t>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Complete 82-85 credits by the start of the fall semester of your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POE changes require approval by the academic department chair &amp; advisor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Must complete application to master’s program prior to the end of the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and Winter Sessions – Credit opportunities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41536"/>
            <a:ext cx="4469907" cy="365125"/>
          </a:xfrm>
        </p:spPr>
        <p:txBody>
          <a:bodyPr/>
          <a:lstStyle/>
          <a:p>
            <a:r>
              <a:rPr lang="en-US" dirty="0"/>
              <a:t>Accounting, Business &amp; Economics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181993" y="1154129"/>
            <a:ext cx="5641759" cy="4350042"/>
          </a:xfrm>
        </p:spPr>
        <p:txBody>
          <a:bodyPr/>
          <a:lstStyle/>
          <a:p>
            <a:r>
              <a:rPr lang="en-US" dirty="0"/>
              <a:t>General education and business core courses offered in summer and winter sessions</a:t>
            </a:r>
          </a:p>
          <a:p>
            <a:r>
              <a:rPr lang="en-US" dirty="0"/>
              <a:t>Short-term study abroad courses</a:t>
            </a:r>
          </a:p>
          <a:p>
            <a:r>
              <a:rPr lang="en-US" dirty="0"/>
              <a:t>Summer internship credits </a:t>
            </a:r>
          </a:p>
          <a:p>
            <a:r>
              <a:rPr lang="en-US" dirty="0"/>
              <a:t>Summer community engaged learning credits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0B29F-C62C-A7D8-8CB2-52055AC9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52" y="1783897"/>
            <a:ext cx="3240350" cy="2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4C13-CB20-B261-F0DB-3998A52D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420B92A-0A80-4F2C-1E90-134C14B8ECD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88398" y="905539"/>
            <a:ext cx="8367204" cy="3660775"/>
          </a:xfrm>
        </p:spPr>
        <p:txBody>
          <a:bodyPr/>
          <a:lstStyle/>
          <a:p>
            <a:r>
              <a:rPr lang="en-US" sz="2400" dirty="0"/>
              <a:t>Faculty point of contact for initial year</a:t>
            </a:r>
          </a:p>
          <a:p>
            <a:pPr lvl="1"/>
            <a:r>
              <a:rPr lang="en-US" sz="2400" dirty="0"/>
              <a:t>Coordinate enrollment messaging</a:t>
            </a:r>
          </a:p>
          <a:p>
            <a:r>
              <a:rPr lang="en-US" sz="2400" dirty="0"/>
              <a:t>Prepare academic course pathways</a:t>
            </a:r>
          </a:p>
          <a:p>
            <a:r>
              <a:rPr lang="en-US" sz="2400" dirty="0"/>
              <a:t>Availability of summer/winter online courses</a:t>
            </a:r>
          </a:p>
          <a:p>
            <a:pPr lvl="1"/>
            <a:r>
              <a:rPr lang="en-US" sz="2400" dirty="0"/>
              <a:t>Business Core</a:t>
            </a:r>
          </a:p>
          <a:p>
            <a:pPr lvl="1"/>
            <a:r>
              <a:rPr lang="en-US" sz="2400" dirty="0"/>
              <a:t>General education</a:t>
            </a:r>
          </a:p>
          <a:p>
            <a:r>
              <a:rPr lang="en-US" sz="2400" dirty="0"/>
              <a:t>Tuition considerations</a:t>
            </a:r>
          </a:p>
          <a:p>
            <a:pPr lvl="1"/>
            <a:r>
              <a:rPr lang="en-US" sz="2400" dirty="0"/>
              <a:t>Alumni discount</a:t>
            </a:r>
          </a:p>
          <a:p>
            <a:pPr lvl="1"/>
            <a:r>
              <a:rPr lang="en-US" sz="2400" dirty="0"/>
              <a:t>6 Graduate credits in year 3, as part of undergraduate tuition</a:t>
            </a:r>
          </a:p>
          <a:p>
            <a:r>
              <a:rPr lang="en-US" sz="2400" dirty="0"/>
              <a:t>Exclusive events</a:t>
            </a:r>
          </a:p>
          <a:p>
            <a:pPr lvl="1"/>
            <a:r>
              <a:rPr lang="en-US" sz="2000" dirty="0"/>
              <a:t>Trustee and Advisory Board engagement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6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FDAF-570E-B7EF-82AB-4BD57812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– Fall 2023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0C56DE8-9B9D-458A-9D24-F4DBD518C34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7200" y="1154113"/>
            <a:ext cx="6813612" cy="3660775"/>
          </a:xfrm>
        </p:spPr>
        <p:txBody>
          <a:bodyPr/>
          <a:lstStyle/>
          <a:p>
            <a:r>
              <a:rPr lang="en-US" dirty="0"/>
              <a:t>Desire to identify with cohort</a:t>
            </a:r>
          </a:p>
          <a:p>
            <a:r>
              <a:rPr lang="en-US" dirty="0"/>
              <a:t>Specialize or priority advising</a:t>
            </a:r>
          </a:p>
          <a:p>
            <a:r>
              <a:rPr lang="en-US" dirty="0"/>
              <a:t>Networking opportunities</a:t>
            </a:r>
          </a:p>
          <a:p>
            <a:r>
              <a:rPr lang="en-US" dirty="0"/>
              <a:t>Appropriate long term course planning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7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F039B1C9-3E52-B717-F2E8-12933DC2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60" y="97075"/>
            <a:ext cx="3274504" cy="17095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6FDAF-570E-B7EF-82AB-4BD57812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0C56DE8-9B9D-458A-9D24-F4DBD518C34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19846" y="1154113"/>
            <a:ext cx="8003221" cy="3660775"/>
          </a:xfrm>
        </p:spPr>
        <p:txBody>
          <a:bodyPr/>
          <a:lstStyle/>
          <a:p>
            <a:r>
              <a:rPr lang="en-US" dirty="0"/>
              <a:t>Start small</a:t>
            </a:r>
          </a:p>
          <a:p>
            <a:r>
              <a:rPr lang="en-US" dirty="0"/>
              <a:t>Need to develop cohort relationships</a:t>
            </a:r>
          </a:p>
          <a:p>
            <a:r>
              <a:rPr lang="en-US" dirty="0"/>
              <a:t>Advisor training is </a:t>
            </a:r>
            <a:r>
              <a:rPr lang="en-US" b="1" dirty="0">
                <a:solidFill>
                  <a:srgbClr val="FF0000"/>
                </a:solidFill>
              </a:rPr>
              <a:t>critical</a:t>
            </a:r>
          </a:p>
          <a:p>
            <a:pPr lvl="1"/>
            <a:r>
              <a:rPr lang="en-US" dirty="0"/>
              <a:t>Annual advising updates/reminders </a:t>
            </a:r>
          </a:p>
          <a:p>
            <a:r>
              <a:rPr lang="en-US" dirty="0"/>
              <a:t>Administrative office support - Registrar</a:t>
            </a:r>
          </a:p>
          <a:p>
            <a:r>
              <a:rPr lang="en-US" dirty="0"/>
              <a:t>Feedback opportunities for students</a:t>
            </a:r>
          </a:p>
          <a:p>
            <a:pPr lvl="1"/>
            <a:r>
              <a:rPr lang="en-US" dirty="0"/>
              <a:t>Creating end of year survey instruments</a:t>
            </a:r>
          </a:p>
          <a:p>
            <a:r>
              <a:rPr lang="en-US" dirty="0"/>
              <a:t>Required semester meetings for students</a:t>
            </a:r>
          </a:p>
          <a:p>
            <a:r>
              <a:rPr lang="en-US" dirty="0"/>
              <a:t>Provide students with direct guidance on marketing their experience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4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13" y="1775888"/>
            <a:ext cx="8353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Roboto Slab Regular"/>
                <a:cs typeface="Roboto Slab Regular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5103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418281-A507-11DC-FBB4-839D8260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74582-AF4D-C1B9-67AA-72DFF9C35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Name 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3B1E5E-E618-1AF4-0EE4-4EF8E37AA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625" y="961147"/>
            <a:ext cx="8562513" cy="2870200"/>
          </a:xfrm>
        </p:spPr>
        <p:txBody>
          <a:bodyPr/>
          <a:lstStyle/>
          <a:p>
            <a:r>
              <a:rPr lang="en-US" sz="1100" dirty="0"/>
              <a:t>https://nces.ed.gov/programs/PES/section-3.asp</a:t>
            </a:r>
          </a:p>
          <a:p>
            <a:r>
              <a:rPr lang="en-US" sz="1100" dirty="0">
                <a:hlinkClick r:id="rId2"/>
              </a:rPr>
              <a:t>https://www.legis.state.pa.us/WU01/LI/TR/Transcripts/2023_0398_0002_TSTMNY.pdf</a:t>
            </a:r>
            <a:endParaRPr lang="en-US" sz="1100" dirty="0"/>
          </a:p>
          <a:p>
            <a:r>
              <a:rPr lang="en-US" sz="1100" b="0" i="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https://www.educationnext.org/rise-dual-credit-more-students-take-college-classes-high-school-degree-attainment-rigor/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4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2043"/>
            <a:ext cx="914399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Slab Regular"/>
                <a:cs typeface="Roboto Slab Regular"/>
              </a:rPr>
              <a:t>Thank you</a:t>
            </a:r>
            <a:endParaRPr lang="en-US" sz="6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 Slab Regular"/>
              <a:cs typeface="Roboto Slab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15033"/>
            <a:ext cx="9143999" cy="270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16843"/>
                </a:solidFill>
                <a:latin typeface="Roboto "/>
                <a:cs typeface="Roboto "/>
              </a:rPr>
              <a:t>Name</a:t>
            </a:r>
          </a:p>
          <a:p>
            <a:pPr algn="ctr"/>
            <a:r>
              <a:rPr lang="en-US" sz="1200" dirty="0">
                <a:solidFill>
                  <a:srgbClr val="111F3F"/>
                </a:solidFill>
                <a:latin typeface="Roboto "/>
                <a:cs typeface="Roboto "/>
              </a:rPr>
              <a:t>(pronoun)</a:t>
            </a:r>
          </a:p>
          <a:p>
            <a:pPr algn="ctr"/>
            <a:r>
              <a:rPr lang="en-US" sz="1200" dirty="0">
                <a:solidFill>
                  <a:srgbClr val="111F3F"/>
                </a:solidFill>
                <a:latin typeface="Roboto "/>
                <a:cs typeface="Roboto "/>
              </a:rPr>
              <a:t>Title</a:t>
            </a:r>
            <a:br>
              <a:rPr lang="en-US" sz="1200" dirty="0">
                <a:solidFill>
                  <a:srgbClr val="111F3F"/>
                </a:solidFill>
                <a:latin typeface="Roboto "/>
                <a:cs typeface="Roboto "/>
              </a:rPr>
            </a:br>
            <a:r>
              <a:rPr lang="en-US" sz="1200" dirty="0">
                <a:solidFill>
                  <a:srgbClr val="111F3F"/>
                </a:solidFill>
                <a:latin typeface="Roboto "/>
                <a:cs typeface="Roboto "/>
              </a:rPr>
              <a:t>Title</a:t>
            </a:r>
          </a:p>
          <a:p>
            <a:pPr algn="ctr"/>
            <a:endParaRPr lang="en-US" sz="1200" dirty="0">
              <a:solidFill>
                <a:srgbClr val="111F3F"/>
              </a:solidFill>
              <a:latin typeface="Roboto "/>
              <a:cs typeface="Roboto "/>
            </a:endParaRPr>
          </a:p>
          <a:p>
            <a:pPr algn="ctr"/>
            <a:r>
              <a:rPr lang="en-US" sz="1200" dirty="0" err="1">
                <a:solidFill>
                  <a:srgbClr val="111F3F"/>
                </a:solidFill>
                <a:latin typeface="Roboto "/>
                <a:cs typeface="Roboto "/>
              </a:rPr>
              <a:t>email@juniata.edu</a:t>
            </a:r>
            <a:endParaRPr lang="en-US" sz="1200" dirty="0">
              <a:solidFill>
                <a:srgbClr val="111F3F"/>
              </a:solidFill>
              <a:latin typeface="Roboto "/>
              <a:cs typeface="Roboto "/>
            </a:endParaRPr>
          </a:p>
          <a:p>
            <a:pPr algn="ctr"/>
            <a:endParaRPr lang="en-US" sz="1200" dirty="0">
              <a:solidFill>
                <a:srgbClr val="111F3F"/>
              </a:solidFill>
              <a:latin typeface="Roboto "/>
              <a:cs typeface="Roboto "/>
            </a:endParaRPr>
          </a:p>
          <a:p>
            <a:pPr algn="ctr"/>
            <a:r>
              <a:rPr lang="en-US" sz="1200" dirty="0">
                <a:solidFill>
                  <a:srgbClr val="111F3F"/>
                </a:solidFill>
                <a:latin typeface="Roboto "/>
                <a:cs typeface="Roboto "/>
              </a:rPr>
              <a:t>814-xxx-xxxx</a:t>
            </a:r>
          </a:p>
          <a:p>
            <a:pPr algn="ctr"/>
            <a:endParaRPr lang="en-US" sz="1200" dirty="0">
              <a:solidFill>
                <a:srgbClr val="111F3F"/>
              </a:solidFill>
              <a:latin typeface="Roboto "/>
              <a:cs typeface="Roboto "/>
            </a:endParaRPr>
          </a:p>
          <a:p>
            <a:pPr algn="ctr"/>
            <a:r>
              <a:rPr lang="en-US" sz="1200" dirty="0">
                <a:solidFill>
                  <a:srgbClr val="111F3F"/>
                </a:solidFill>
                <a:latin typeface="Roboto Light"/>
                <a:cs typeface="Roboto Light"/>
              </a:rPr>
              <a:t>social</a:t>
            </a:r>
            <a:br>
              <a:rPr lang="en-US" sz="1200" dirty="0">
                <a:solidFill>
                  <a:srgbClr val="111F3F"/>
                </a:solidFill>
                <a:latin typeface="Roboto Light"/>
                <a:cs typeface="Roboto Light"/>
              </a:rPr>
            </a:br>
            <a:r>
              <a:rPr lang="en-US" sz="1200" dirty="0">
                <a:solidFill>
                  <a:srgbClr val="111F3F"/>
                </a:solidFill>
                <a:latin typeface="Roboto Light"/>
                <a:cs typeface="Roboto Light"/>
              </a:rPr>
              <a:t>social</a:t>
            </a:r>
          </a:p>
          <a:p>
            <a:pPr algn="ctr"/>
            <a:endParaRPr lang="en-US" sz="1200" dirty="0">
              <a:solidFill>
                <a:srgbClr val="111F3F"/>
              </a:solidFill>
              <a:latin typeface="Roboto Light"/>
              <a:cs typeface="Roboto Light"/>
            </a:endParaRPr>
          </a:p>
          <a:p>
            <a:pPr algn="ctr"/>
            <a:r>
              <a:rPr lang="en-US" sz="1200" dirty="0">
                <a:solidFill>
                  <a:srgbClr val="111F3F"/>
                </a:solidFill>
                <a:latin typeface="Roboto Light"/>
                <a:cs typeface="Roboto Light"/>
              </a:rPr>
              <a:t>1700 Moore Street    </a:t>
            </a:r>
            <a:br>
              <a:rPr lang="en-US" sz="1200" dirty="0">
                <a:solidFill>
                  <a:srgbClr val="111F3F"/>
                </a:solidFill>
                <a:latin typeface="Roboto Light"/>
                <a:cs typeface="Roboto Light"/>
              </a:rPr>
            </a:br>
            <a:r>
              <a:rPr lang="en-US" sz="1200" dirty="0">
                <a:solidFill>
                  <a:srgbClr val="111F3F"/>
                </a:solidFill>
                <a:latin typeface="Roboto Light"/>
                <a:cs typeface="Roboto Light"/>
              </a:rPr>
              <a:t>Huntingdon, PA 16652</a:t>
            </a:r>
          </a:p>
        </p:txBody>
      </p:sp>
    </p:spTree>
    <p:extLst>
      <p:ext uri="{BB962C8B-B14F-4D97-AF65-F5344CB8AC3E}">
        <p14:creationId xmlns:p14="http://schemas.microsoft.com/office/powerpoint/2010/main" val="311175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927"/>
          </a:xfrm>
        </p:spPr>
        <p:txBody>
          <a:bodyPr anchor="ctr">
            <a:normAutofit/>
          </a:bodyPr>
          <a:lstStyle/>
          <a:p>
            <a:r>
              <a:rPr lang="en-US" dirty="0"/>
              <a:t>Description of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41536"/>
            <a:ext cx="29450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/>
              <a:t>Accounting, Business, &amp; Economics</a:t>
            </a:r>
          </a:p>
        </p:txBody>
      </p:sp>
      <p:graphicFrame>
        <p:nvGraphicFramePr>
          <p:cNvPr id="13" name="SmartArt Placeholder 4">
            <a:extLst>
              <a:ext uri="{FF2B5EF4-FFF2-40B4-BE49-F238E27FC236}">
                <a16:creationId xmlns:a16="http://schemas.microsoft.com/office/drawing/2014/main" id="{E414A580-E716-14C3-0E1A-1EF44597B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473221"/>
              </p:ext>
            </p:extLst>
          </p:nvPr>
        </p:nvGraphicFramePr>
        <p:xfrm>
          <a:off x="457200" y="1482725"/>
          <a:ext cx="8229600" cy="326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74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E20-A3FE-B8E2-9F37-B5EE17D004C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474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boto Slab Regular"/>
                <a:ea typeface="+mj-ea"/>
                <a:cs typeface="Roboto Slab Regular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500" b="1" i="0" kern="1200">
                <a:solidFill>
                  <a:schemeClr val="tx2"/>
                </a:solidFill>
                <a:latin typeface="Roboto Slab Regular"/>
                <a:ea typeface="+mj-ea"/>
                <a:cs typeface="Roboto Slab Regular"/>
              </a:rPr>
              <a:t>3+1 Academic Program Offerings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37BD54A-CE73-A4C2-EB63-0DFE31E3A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579047"/>
              </p:ext>
            </p:extLst>
          </p:nvPr>
        </p:nvGraphicFramePr>
        <p:xfrm>
          <a:off x="124287" y="1154113"/>
          <a:ext cx="4651899" cy="442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631FF07-0B91-AD97-BF19-0BA34060DF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13134" b="13134"/>
          <a:stretch>
            <a:fillRect/>
          </a:stretch>
        </p:blipFill>
        <p:spPr>
          <a:xfrm>
            <a:off x="5027613" y="1154113"/>
            <a:ext cx="4045630" cy="397718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</p:pic>
    </p:spTree>
    <p:extLst>
      <p:ext uri="{BB962C8B-B14F-4D97-AF65-F5344CB8AC3E}">
        <p14:creationId xmlns:p14="http://schemas.microsoft.com/office/powerpoint/2010/main" val="253726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Degrees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41536"/>
            <a:ext cx="4114800" cy="365125"/>
          </a:xfrm>
        </p:spPr>
        <p:txBody>
          <a:bodyPr/>
          <a:lstStyle/>
          <a:p>
            <a:r>
              <a:rPr lang="en-US" dirty="0"/>
              <a:t>Accounting, Business &amp; Economics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/>
          </p:nvPr>
        </p:nvSpPr>
        <p:spPr>
          <a:xfrm>
            <a:off x="301841" y="933254"/>
            <a:ext cx="8544757" cy="3412345"/>
          </a:xfrm>
        </p:spPr>
        <p:txBody>
          <a:bodyPr/>
          <a:lstStyle/>
          <a:p>
            <a:r>
              <a:rPr lang="en-US" sz="2600" dirty="0"/>
              <a:t>MBA</a:t>
            </a:r>
          </a:p>
          <a:p>
            <a:pPr lvl="1"/>
            <a:r>
              <a:rPr lang="en-US" sz="2200" dirty="0"/>
              <a:t>Prerequisites must be completed in your first 3 years:</a:t>
            </a:r>
          </a:p>
          <a:p>
            <a:pPr lvl="2"/>
            <a:r>
              <a:rPr lang="en-US" sz="2200" dirty="0"/>
              <a:t>Economics course </a:t>
            </a:r>
          </a:p>
          <a:p>
            <a:pPr lvl="2"/>
            <a:r>
              <a:rPr lang="en-US" sz="2200" dirty="0"/>
              <a:t>Statistics</a:t>
            </a:r>
          </a:p>
          <a:p>
            <a:pPr lvl="2"/>
            <a:r>
              <a:rPr lang="en-US" sz="2200" dirty="0"/>
              <a:t>Financial Accounting</a:t>
            </a:r>
          </a:p>
          <a:p>
            <a:r>
              <a:rPr lang="en-US" sz="2600" dirty="0"/>
              <a:t>Organizational Leadership</a:t>
            </a:r>
          </a:p>
          <a:p>
            <a:pPr lvl="1"/>
            <a:r>
              <a:rPr lang="en-US" sz="2200" dirty="0"/>
              <a:t>No course prerequisites</a:t>
            </a:r>
          </a:p>
          <a:p>
            <a:r>
              <a:rPr lang="en-US" sz="2600" dirty="0"/>
              <a:t>Master of Accounting (MAcc)</a:t>
            </a:r>
          </a:p>
          <a:p>
            <a:pPr lvl="1"/>
            <a:r>
              <a:rPr lang="en-US" sz="2200" dirty="0"/>
              <a:t>Accounting or Finance POE</a:t>
            </a:r>
          </a:p>
          <a:p>
            <a:pPr lvl="1"/>
            <a:r>
              <a:rPr lang="en-US" sz="2200" dirty="0"/>
              <a:t>Must have completed Intermediate Accounting I &amp; II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8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A30F-A182-7FAA-246D-DC359739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927"/>
          </a:xfrm>
        </p:spPr>
        <p:txBody>
          <a:bodyPr anchor="ctr">
            <a:normAutofit/>
          </a:bodyPr>
          <a:lstStyle/>
          <a:p>
            <a:r>
              <a:rPr lang="en-US" dirty="0"/>
              <a:t>Program Benefits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CB155-7460-E068-B47E-68188123E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6241536"/>
            <a:ext cx="29450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/>
              <a:t>Accounting, Business &amp; Economics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870C1C4C-F548-6336-E7B6-2F77AB70B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586842"/>
              </p:ext>
            </p:extLst>
          </p:nvPr>
        </p:nvGraphicFramePr>
        <p:xfrm>
          <a:off x="457200" y="1492250"/>
          <a:ext cx="8229600" cy="321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45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BD160-A911-67A5-17D3-0CE713B0F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53" y="678544"/>
            <a:ext cx="6138910" cy="57804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A9BD12-36BB-C872-DF24-2F29131033DB}"/>
              </a:ext>
            </a:extLst>
          </p:cNvPr>
          <p:cNvSpPr txBox="1"/>
          <p:nvPr/>
        </p:nvSpPr>
        <p:spPr>
          <a:xfrm>
            <a:off x="288523" y="6583362"/>
            <a:ext cx="5552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National Center for Educational Statistics https://nces.ed.gov/programs/PES/section-3.asp</a:t>
            </a:r>
          </a:p>
        </p:txBody>
      </p:sp>
    </p:spTree>
    <p:extLst>
      <p:ext uri="{BB962C8B-B14F-4D97-AF65-F5344CB8AC3E}">
        <p14:creationId xmlns:p14="http://schemas.microsoft.com/office/powerpoint/2010/main" val="45446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194ED7-E24A-3AF9-CC01-C7D359E611C4}"/>
              </a:ext>
            </a:extLst>
          </p:cNvPr>
          <p:cNvSpPr txBox="1"/>
          <p:nvPr/>
        </p:nvSpPr>
        <p:spPr>
          <a:xfrm>
            <a:off x="213060" y="1020932"/>
            <a:ext cx="822959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Center for Education Statistics indicates 34% of high school students nationally earn college credit while in high school.</a:t>
            </a:r>
            <a:r>
              <a:rPr lang="en-US" baseline="300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“Like Advanced Placement, dual enrollment started as a way to give more advanced students access to challenging coursework. It was seen as solution to senioritis and the wasted senior year.” </a:t>
            </a:r>
            <a:r>
              <a:rPr lang="en-US" b="0" i="0" baseline="3000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2</a:t>
            </a: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“But as the cost of college rose, and graduation gaps hardened, dual credit was repurposed. Policymakers began pitching the programs as a way to lower the cost of a degree and put more low-income and first-generation students on the path to postsecondary education.”</a:t>
            </a:r>
            <a:r>
              <a:rPr lang="en-US" b="0" i="0" baseline="3000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 2</a:t>
            </a:r>
            <a:endParaRPr lang="en-US" b="0" i="0" dirty="0">
              <a:solidFill>
                <a:srgbClr val="2A2A2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A2A2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“Over time, states began offering the programs as early as freshman year. By 2010-11, forty percent of institutions allowed tenth graders to take their courses, and a quarter gave 9th graders that option, a federal survey found.”</a:t>
            </a:r>
            <a:r>
              <a:rPr lang="en-US" b="0" i="0" baseline="3000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 2</a:t>
            </a: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000" baseline="30000" dirty="0">
                <a:latin typeface="Open Sans" panose="020B0606030504020204" pitchFamily="34" charset="0"/>
              </a:rPr>
              <a:t>1 </a:t>
            </a:r>
            <a:r>
              <a:rPr lang="en-US" sz="1000" baseline="30000" dirty="0">
                <a:latin typeface="Open Sans" panose="020B0606030504020204" pitchFamily="34" charset="0"/>
                <a:hlinkClick r:id="rId2"/>
              </a:rPr>
              <a:t>https://www.legis.state.pa.us/WU01/LI/TR/Transcripts/2023_0398_0002_TSTMNY.pdf</a:t>
            </a:r>
            <a:r>
              <a:rPr lang="en-US" sz="1000" baseline="30000" dirty="0">
                <a:latin typeface="Open Sans" panose="020B0606030504020204" pitchFamily="34" charset="0"/>
              </a:rPr>
              <a:t>  (PA House Education Committee  = 10/19/2023) – Michael </a:t>
            </a:r>
            <a:r>
              <a:rPr lang="en-US" sz="1000" baseline="30000" dirty="0" err="1">
                <a:latin typeface="Open Sans" panose="020B0606030504020204" pitchFamily="34" charset="0"/>
              </a:rPr>
              <a:t>Giazzoni</a:t>
            </a:r>
            <a:r>
              <a:rPr lang="en-US" sz="1000" baseline="30000" dirty="0">
                <a:latin typeface="Open Sans" panose="020B0606030504020204" pitchFamily="34" charset="0"/>
              </a:rPr>
              <a:t> testimony)</a:t>
            </a:r>
            <a:endParaRPr lang="en-US" sz="1000" dirty="0">
              <a:solidFill>
                <a:srgbClr val="2A2A2A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000" b="0" i="0" baseline="3000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2 </a:t>
            </a:r>
            <a:r>
              <a:rPr lang="en-US" sz="1000" b="0" i="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https://www.educationnext.org/rise-dual-credit-more-students-take-college-classes-high-school-degree-attainment-rigor/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8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3" y="60047"/>
            <a:ext cx="8229600" cy="474927"/>
          </a:xfrm>
        </p:spPr>
        <p:txBody>
          <a:bodyPr anchor="ctr">
            <a:normAutofit/>
          </a:bodyPr>
          <a:lstStyle/>
          <a:p>
            <a:r>
              <a:rPr lang="en-US" dirty="0"/>
              <a:t>Enrollment Statistics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B6DA9E-AD91-EB05-FADF-DCA0B4060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11099"/>
              </p:ext>
            </p:extLst>
          </p:nvPr>
        </p:nvGraphicFramePr>
        <p:xfrm>
          <a:off x="168673" y="1759066"/>
          <a:ext cx="8229601" cy="259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878">
                  <a:extLst>
                    <a:ext uri="{9D8B030D-6E8A-4147-A177-3AD203B41FA5}">
                      <a16:colId xmlns:a16="http://schemas.microsoft.com/office/drawing/2014/main" val="1848701387"/>
                    </a:ext>
                  </a:extLst>
                </a:gridCol>
                <a:gridCol w="1529241">
                  <a:extLst>
                    <a:ext uri="{9D8B030D-6E8A-4147-A177-3AD203B41FA5}">
                      <a16:colId xmlns:a16="http://schemas.microsoft.com/office/drawing/2014/main" val="4011563998"/>
                    </a:ext>
                  </a:extLst>
                </a:gridCol>
                <a:gridCol w="1529241">
                  <a:extLst>
                    <a:ext uri="{9D8B030D-6E8A-4147-A177-3AD203B41FA5}">
                      <a16:colId xmlns:a16="http://schemas.microsoft.com/office/drawing/2014/main" val="1086550980"/>
                    </a:ext>
                  </a:extLst>
                </a:gridCol>
                <a:gridCol w="1529241">
                  <a:extLst>
                    <a:ext uri="{9D8B030D-6E8A-4147-A177-3AD203B41FA5}">
                      <a16:colId xmlns:a16="http://schemas.microsoft.com/office/drawing/2014/main" val="3676651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3+1 FUNNEL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2021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2022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2023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extLst>
                  <a:ext uri="{0D108BD9-81ED-4DB2-BD59-A6C34878D82A}">
                    <a16:rowId xmlns:a16="http://schemas.microsoft.com/office/drawing/2014/main" val="607164575"/>
                  </a:ext>
                </a:extLst>
              </a:tr>
              <a:tr h="5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Applications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395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516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551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extLst>
                  <a:ext uri="{0D108BD9-81ED-4DB2-BD59-A6C34878D82A}">
                    <a16:rowId xmlns:a16="http://schemas.microsoft.com/office/drawing/2014/main" val="211023582"/>
                  </a:ext>
                </a:extLst>
              </a:tr>
              <a:tr h="5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Admission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147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246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275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extLst>
                  <a:ext uri="{0D108BD9-81ED-4DB2-BD59-A6C34878D82A}">
                    <a16:rowId xmlns:a16="http://schemas.microsoft.com/office/drawing/2014/main" val="3652964262"/>
                  </a:ext>
                </a:extLst>
              </a:tr>
              <a:tr h="5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Enrollment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37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extLst>
                  <a:ext uri="{0D108BD9-81ED-4DB2-BD59-A6C34878D82A}">
                    <a16:rowId xmlns:a16="http://schemas.microsoft.com/office/drawing/2014/main" val="1104036619"/>
                  </a:ext>
                </a:extLst>
              </a:tr>
              <a:tr h="5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Enrollment 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94" marR="23894" marT="2389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894" marR="23894" marT="23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11%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894" marR="23894" marT="238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3894" marR="23894" marT="23894" marB="0" anchor="b"/>
                </a:tc>
                <a:extLst>
                  <a:ext uri="{0D108BD9-81ED-4DB2-BD59-A6C34878D82A}">
                    <a16:rowId xmlns:a16="http://schemas.microsoft.com/office/drawing/2014/main" val="13053642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8714EC-B04C-C4AA-5B61-80D663865EFF}"/>
              </a:ext>
            </a:extLst>
          </p:cNvPr>
          <p:cNvSpPr txBox="1"/>
          <p:nvPr/>
        </p:nvSpPr>
        <p:spPr>
          <a:xfrm>
            <a:off x="106529" y="502113"/>
            <a:ext cx="766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2021 small class to start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increase in enrollment percentage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 high proportion of students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87F72-2235-7CD9-1141-C20ECD9B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3" y="4921748"/>
            <a:ext cx="4843752" cy="8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6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927"/>
          </a:xfrm>
        </p:spPr>
        <p:txBody>
          <a:bodyPr anchor="ctr">
            <a:normAutofit/>
          </a:bodyPr>
          <a:lstStyle/>
          <a:p>
            <a:r>
              <a:rPr lang="en-US" dirty="0"/>
              <a:t>Student Persistence/Retention Statistics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880A83B-C9F0-653B-C760-78BE5C85B080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623482229"/>
              </p:ext>
            </p:extLst>
          </p:nvPr>
        </p:nvGraphicFramePr>
        <p:xfrm>
          <a:off x="164237" y="674404"/>
          <a:ext cx="7985464" cy="550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20143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nd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828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Aptos Narrow</vt:lpstr>
      <vt:lpstr>Arial</vt:lpstr>
      <vt:lpstr>Calibri</vt:lpstr>
      <vt:lpstr>Open Sans</vt:lpstr>
      <vt:lpstr>Roboto</vt:lpstr>
      <vt:lpstr>Roboto </vt:lpstr>
      <vt:lpstr>Roboto Light</vt:lpstr>
      <vt:lpstr>Roboto Regular</vt:lpstr>
      <vt:lpstr>Roboto Slab Light</vt:lpstr>
      <vt:lpstr>Roboto Slab Regular</vt:lpstr>
      <vt:lpstr>Wingdings</vt:lpstr>
      <vt:lpstr>Title Master</vt:lpstr>
      <vt:lpstr>Pages Master</vt:lpstr>
      <vt:lpstr>End Master</vt:lpstr>
      <vt:lpstr>PowerPoint Presentation</vt:lpstr>
      <vt:lpstr>Description of Program</vt:lpstr>
      <vt:lpstr>PowerPoint Presentation</vt:lpstr>
      <vt:lpstr>Master’s Degrees</vt:lpstr>
      <vt:lpstr>Program Benefits</vt:lpstr>
      <vt:lpstr>Why?</vt:lpstr>
      <vt:lpstr>Why?</vt:lpstr>
      <vt:lpstr>Enrollment Statistics</vt:lpstr>
      <vt:lpstr>Student Persistence/Retention Statistics</vt:lpstr>
      <vt:lpstr>Requirements to remain in the program</vt:lpstr>
      <vt:lpstr>Summer and Winter Sessions – Credit opportunities</vt:lpstr>
      <vt:lpstr>Design consideration</vt:lpstr>
      <vt:lpstr>Focus Group – Fall 2023</vt:lpstr>
      <vt:lpstr>Lessons Learned</vt:lpstr>
      <vt:lpstr>PowerPoint Presentation</vt:lpstr>
      <vt:lpstr>Sources:</vt:lpstr>
      <vt:lpstr>PowerPoint Presentation</vt:lpstr>
    </vt:vector>
  </TitlesOfParts>
  <Company>Juniata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Ciccarelli</dc:creator>
  <cp:lastModifiedBy>Baughman, Kathy R (BAUGHMAN)</cp:lastModifiedBy>
  <cp:revision>26</cp:revision>
  <dcterms:created xsi:type="dcterms:W3CDTF">2017-03-13T16:00:48Z</dcterms:created>
  <dcterms:modified xsi:type="dcterms:W3CDTF">2024-04-03T20:54:39Z</dcterms:modified>
</cp:coreProperties>
</file>