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9"/>
  </p:notesMasterIdLst>
  <p:handoutMasterIdLst>
    <p:handoutMasterId r:id="rId20"/>
  </p:handoutMasterIdLst>
  <p:sldIdLst>
    <p:sldId id="360" r:id="rId3"/>
    <p:sldId id="314" r:id="rId4"/>
    <p:sldId id="258" r:id="rId5"/>
    <p:sldId id="261" r:id="rId6"/>
    <p:sldId id="279" r:id="rId7"/>
    <p:sldId id="285" r:id="rId8"/>
    <p:sldId id="287" r:id="rId9"/>
    <p:sldId id="289" r:id="rId10"/>
    <p:sldId id="291" r:id="rId11"/>
    <p:sldId id="271" r:id="rId12"/>
    <p:sldId id="362" r:id="rId13"/>
    <p:sldId id="367" r:id="rId14"/>
    <p:sldId id="366" r:id="rId15"/>
    <p:sldId id="363" r:id="rId16"/>
    <p:sldId id="364" r:id="rId17"/>
    <p:sldId id="365" r:id="rId1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66"/>
    <p:restoredTop sz="84879" autoAdjust="0"/>
  </p:normalViewPr>
  <p:slideViewPr>
    <p:cSldViewPr snapToGrid="0" snapToObjects="1">
      <p:cViewPr varScale="1">
        <p:scale>
          <a:sx n="155" d="100"/>
          <a:sy n="155" d="100"/>
        </p:scale>
        <p:origin x="9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Student Transition Engagement Factor Loadings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383757410127868E-2"/>
          <c:y val="0.13336241106860677"/>
          <c:w val="0.92765043282623283"/>
          <c:h val="0.79953692721705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Sheet1!$B$65</c:f>
              <c:strCache>
                <c:ptCount val="1"/>
                <c:pt idx="0">
                  <c:v>stdtrans_eng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Sheet1!$A$66:$A$70</c:f>
              <c:strCache>
                <c:ptCount val="5"/>
                <c:pt idx="0">
                  <c:v>acad_eng</c:v>
                </c:pt>
                <c:pt idx="1">
                  <c:v>peer_eng</c:v>
                </c:pt>
                <c:pt idx="2">
                  <c:v>stdfac_eng</c:v>
                </c:pt>
                <c:pt idx="3">
                  <c:v>bldlearn_eng</c:v>
                </c:pt>
                <c:pt idx="4">
                  <c:v>beyclass_eng</c:v>
                </c:pt>
              </c:strCache>
            </c:strRef>
          </c:cat>
          <c:val>
            <c:numRef>
              <c:f>Sheet1!$B$66:$B$70</c:f>
              <c:numCache>
                <c:formatCode>.000</c:formatCode>
                <c:ptCount val="5"/>
                <c:pt idx="0">
                  <c:v>0.72199999999999998</c:v>
                </c:pt>
                <c:pt idx="1">
                  <c:v>0.497</c:v>
                </c:pt>
                <c:pt idx="2">
                  <c:v>0.71</c:v>
                </c:pt>
                <c:pt idx="3">
                  <c:v>0.372</c:v>
                </c:pt>
                <c:pt idx="4">
                  <c:v>0.63500000000000001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7B-2D43-972B-E8A7F4A42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759455"/>
        <c:axId val="9852735"/>
      </c:barChart>
      <c:catAx>
        <c:axId val="15759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52735"/>
        <c:crosses val="autoZero"/>
        <c:auto val="1"/>
        <c:lblAlgn val="ctr"/>
        <c:lblOffset val="100"/>
        <c:noMultiLvlLbl val="0"/>
      </c:catAx>
      <c:valAx>
        <c:axId val="98527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59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CE266-9DC1-8046-BBBA-C63795449EE9}" type="doc">
      <dgm:prSet loTypeId="urn:microsoft.com/office/officeart/2005/8/layout/vProcess5" loCatId="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D937024-207E-3144-A7DA-3AB94686F7FF}">
      <dgm:prSet phldrT="[Text]"/>
      <dgm:spPr/>
      <dgm:t>
        <a:bodyPr/>
        <a:lstStyle/>
        <a:p>
          <a:r>
            <a:rPr lang="en-US" dirty="0"/>
            <a:t>First-Year Experience Course</a:t>
          </a:r>
        </a:p>
      </dgm:t>
    </dgm:pt>
    <dgm:pt modelId="{A3282B89-B99F-AD42-AE8B-5020DC8BFF6A}" type="parTrans" cxnId="{23CBC220-F035-344B-878A-49545B71627F}">
      <dgm:prSet/>
      <dgm:spPr/>
      <dgm:t>
        <a:bodyPr/>
        <a:lstStyle/>
        <a:p>
          <a:endParaRPr lang="en-US"/>
        </a:p>
      </dgm:t>
    </dgm:pt>
    <dgm:pt modelId="{A2EB3692-4455-F044-9DDE-A45C153967DA}" type="sibTrans" cxnId="{23CBC220-F035-344B-878A-49545B71627F}">
      <dgm:prSet/>
      <dgm:spPr/>
      <dgm:t>
        <a:bodyPr/>
        <a:lstStyle/>
        <a:p>
          <a:endParaRPr lang="en-US"/>
        </a:p>
      </dgm:t>
    </dgm:pt>
    <dgm:pt modelId="{D3151100-216A-2A46-B54D-5CEB027F1DFA}">
      <dgm:prSet phldrT="[Text]"/>
      <dgm:spPr/>
      <dgm:t>
        <a:bodyPr/>
        <a:lstStyle/>
        <a:p>
          <a:r>
            <a:rPr lang="en-US"/>
            <a:t>Student Engagement</a:t>
          </a:r>
        </a:p>
      </dgm:t>
    </dgm:pt>
    <dgm:pt modelId="{45D0FE60-EDF0-8547-A9F7-8C7476A4FDB4}" type="parTrans" cxnId="{1F75E711-92F5-A142-B128-C2E988F118C1}">
      <dgm:prSet/>
      <dgm:spPr/>
      <dgm:t>
        <a:bodyPr/>
        <a:lstStyle/>
        <a:p>
          <a:endParaRPr lang="en-US"/>
        </a:p>
      </dgm:t>
    </dgm:pt>
    <dgm:pt modelId="{F110E0F6-CA11-A243-95FC-57C1E589899F}" type="sibTrans" cxnId="{1F75E711-92F5-A142-B128-C2E988F118C1}">
      <dgm:prSet/>
      <dgm:spPr/>
      <dgm:t>
        <a:bodyPr/>
        <a:lstStyle/>
        <a:p>
          <a:endParaRPr lang="en-US"/>
        </a:p>
      </dgm:t>
    </dgm:pt>
    <dgm:pt modelId="{8F357457-16AA-3C41-A279-E3E6855F239C}">
      <dgm:prSet phldrT="[Text]"/>
      <dgm:spPr/>
      <dgm:t>
        <a:bodyPr/>
        <a:lstStyle/>
        <a:p>
          <a:r>
            <a:rPr lang="en-US"/>
            <a:t>Student Success</a:t>
          </a:r>
        </a:p>
      </dgm:t>
    </dgm:pt>
    <dgm:pt modelId="{E50D3D94-6345-4D49-A428-C7309228EF72}" type="parTrans" cxnId="{10083BC8-AE1A-B94C-903A-FD41602FA51F}">
      <dgm:prSet/>
      <dgm:spPr/>
      <dgm:t>
        <a:bodyPr/>
        <a:lstStyle/>
        <a:p>
          <a:endParaRPr lang="en-US"/>
        </a:p>
      </dgm:t>
    </dgm:pt>
    <dgm:pt modelId="{AA2067E5-A205-E74D-B4CA-8B616FF42EEA}" type="sibTrans" cxnId="{10083BC8-AE1A-B94C-903A-FD41602FA51F}">
      <dgm:prSet/>
      <dgm:spPr/>
      <dgm:t>
        <a:bodyPr/>
        <a:lstStyle/>
        <a:p>
          <a:endParaRPr lang="en-US"/>
        </a:p>
      </dgm:t>
    </dgm:pt>
    <dgm:pt modelId="{77490801-4636-6649-A731-008E0378AC4B}">
      <dgm:prSet/>
      <dgm:spPr/>
      <dgm:t>
        <a:bodyPr/>
        <a:lstStyle/>
        <a:p>
          <a:r>
            <a:rPr lang="en-US"/>
            <a:t>Social and Economic Benefits</a:t>
          </a:r>
        </a:p>
      </dgm:t>
    </dgm:pt>
    <dgm:pt modelId="{C3B92FB0-CCC6-0645-B5D9-5E4AABAE0708}" type="parTrans" cxnId="{A6760BF8-AD6F-7B42-8500-0A4A38B7489B}">
      <dgm:prSet/>
      <dgm:spPr/>
      <dgm:t>
        <a:bodyPr/>
        <a:lstStyle/>
        <a:p>
          <a:endParaRPr lang="en-US"/>
        </a:p>
      </dgm:t>
    </dgm:pt>
    <dgm:pt modelId="{6DF141A7-FF61-904A-BA48-8D420CE1EC63}" type="sibTrans" cxnId="{A6760BF8-AD6F-7B42-8500-0A4A38B7489B}">
      <dgm:prSet/>
      <dgm:spPr/>
      <dgm:t>
        <a:bodyPr/>
        <a:lstStyle/>
        <a:p>
          <a:endParaRPr lang="en-US"/>
        </a:p>
      </dgm:t>
    </dgm:pt>
    <dgm:pt modelId="{45E874D7-C714-1343-9260-EAC3A745F6F1}">
      <dgm:prSet phldrT="[Text]"/>
      <dgm:spPr/>
      <dgm:t>
        <a:bodyPr/>
        <a:lstStyle/>
        <a:p>
          <a:r>
            <a:rPr lang="en-US"/>
            <a:t>Grade Point Average</a:t>
          </a:r>
        </a:p>
      </dgm:t>
    </dgm:pt>
    <dgm:pt modelId="{077CD731-8A42-6A47-B8AE-5B01103CB11A}" type="parTrans" cxnId="{737C29EE-E57A-9F46-8567-09B84C2F5FF8}">
      <dgm:prSet/>
      <dgm:spPr/>
      <dgm:t>
        <a:bodyPr/>
        <a:lstStyle/>
        <a:p>
          <a:endParaRPr lang="en-US"/>
        </a:p>
      </dgm:t>
    </dgm:pt>
    <dgm:pt modelId="{F2D7FC84-D571-0C4B-B39B-22FAFFEF8FDF}" type="sibTrans" cxnId="{737C29EE-E57A-9F46-8567-09B84C2F5FF8}">
      <dgm:prSet/>
      <dgm:spPr/>
      <dgm:t>
        <a:bodyPr/>
        <a:lstStyle/>
        <a:p>
          <a:endParaRPr lang="en-US"/>
        </a:p>
      </dgm:t>
    </dgm:pt>
    <dgm:pt modelId="{2A5CB90A-A4B7-144E-A3D7-82ED8374628F}">
      <dgm:prSet phldrT="[Text]"/>
      <dgm:spPr/>
      <dgm:t>
        <a:bodyPr/>
        <a:lstStyle/>
        <a:p>
          <a:r>
            <a:rPr lang="en-US"/>
            <a:t>Student Retention</a:t>
          </a:r>
        </a:p>
      </dgm:t>
    </dgm:pt>
    <dgm:pt modelId="{46F6F83C-C232-B24C-B3D3-D4B626498245}" type="parTrans" cxnId="{FE184EA8-0872-9F48-94B5-FA58D4951AF8}">
      <dgm:prSet/>
      <dgm:spPr/>
      <dgm:t>
        <a:bodyPr/>
        <a:lstStyle/>
        <a:p>
          <a:endParaRPr lang="en-US"/>
        </a:p>
      </dgm:t>
    </dgm:pt>
    <dgm:pt modelId="{B7F8C048-147F-B940-BEBB-5C93EF052ABA}" type="sibTrans" cxnId="{FE184EA8-0872-9F48-94B5-FA58D4951AF8}">
      <dgm:prSet/>
      <dgm:spPr/>
      <dgm:t>
        <a:bodyPr/>
        <a:lstStyle/>
        <a:p>
          <a:endParaRPr lang="en-US"/>
        </a:p>
      </dgm:t>
    </dgm:pt>
    <dgm:pt modelId="{AFD19A5A-9770-F346-BCA6-6ABA55989559}">
      <dgm:prSet/>
      <dgm:spPr/>
      <dgm:t>
        <a:bodyPr/>
        <a:lstStyle/>
        <a:p>
          <a:r>
            <a:rPr lang="en-US"/>
            <a:t>Spirituality</a:t>
          </a:r>
        </a:p>
      </dgm:t>
    </dgm:pt>
    <dgm:pt modelId="{101FB507-139E-4F45-91C7-D3300CCB981C}" type="parTrans" cxnId="{497D4EEE-FE18-2341-B2FC-95C242212CA3}">
      <dgm:prSet/>
      <dgm:spPr/>
      <dgm:t>
        <a:bodyPr/>
        <a:lstStyle/>
        <a:p>
          <a:endParaRPr lang="en-US"/>
        </a:p>
      </dgm:t>
    </dgm:pt>
    <dgm:pt modelId="{EB80C412-3FFF-AE43-909A-9479A39C865D}" type="sibTrans" cxnId="{497D4EEE-FE18-2341-B2FC-95C242212CA3}">
      <dgm:prSet/>
      <dgm:spPr/>
      <dgm:t>
        <a:bodyPr/>
        <a:lstStyle/>
        <a:p>
          <a:endParaRPr lang="en-US"/>
        </a:p>
      </dgm:t>
    </dgm:pt>
    <dgm:pt modelId="{7FF3A4DE-FED8-FE41-903A-5D43FE8BDFFC}">
      <dgm:prSet/>
      <dgm:spPr/>
      <dgm:t>
        <a:bodyPr/>
        <a:lstStyle/>
        <a:p>
          <a:r>
            <a:rPr lang="en-US"/>
            <a:t>Blended Learning</a:t>
          </a:r>
        </a:p>
      </dgm:t>
    </dgm:pt>
    <dgm:pt modelId="{2BA9646A-F191-3442-948F-7C35E6712865}" type="parTrans" cxnId="{8F86B169-E850-F34C-9568-84B2014C2232}">
      <dgm:prSet/>
      <dgm:spPr/>
      <dgm:t>
        <a:bodyPr/>
        <a:lstStyle/>
        <a:p>
          <a:endParaRPr lang="en-US"/>
        </a:p>
      </dgm:t>
    </dgm:pt>
    <dgm:pt modelId="{CF042EED-0116-2941-8E5B-D1DBDE3E0913}" type="sibTrans" cxnId="{8F86B169-E850-F34C-9568-84B2014C2232}">
      <dgm:prSet/>
      <dgm:spPr/>
      <dgm:t>
        <a:bodyPr/>
        <a:lstStyle/>
        <a:p>
          <a:endParaRPr lang="en-US"/>
        </a:p>
      </dgm:t>
    </dgm:pt>
    <dgm:pt modelId="{2951DAC2-2D6C-2A49-BA6E-581E3FD78E0E}" type="pres">
      <dgm:prSet presAssocID="{FE7CE266-9DC1-8046-BBBA-C63795449EE9}" presName="outerComposite" presStyleCnt="0">
        <dgm:presLayoutVars>
          <dgm:chMax val="5"/>
          <dgm:dir/>
          <dgm:resizeHandles val="exact"/>
        </dgm:presLayoutVars>
      </dgm:prSet>
      <dgm:spPr/>
    </dgm:pt>
    <dgm:pt modelId="{4C05CB85-D6D6-9347-B12A-24081427C474}" type="pres">
      <dgm:prSet presAssocID="{FE7CE266-9DC1-8046-BBBA-C63795449EE9}" presName="dummyMaxCanvas" presStyleCnt="0">
        <dgm:presLayoutVars/>
      </dgm:prSet>
      <dgm:spPr/>
    </dgm:pt>
    <dgm:pt modelId="{2AEC4E0A-1964-7341-AA24-4B81B6F6A802}" type="pres">
      <dgm:prSet presAssocID="{FE7CE266-9DC1-8046-BBBA-C63795449EE9}" presName="FourNodes_1" presStyleLbl="node1" presStyleIdx="0" presStyleCnt="4">
        <dgm:presLayoutVars>
          <dgm:bulletEnabled val="1"/>
        </dgm:presLayoutVars>
      </dgm:prSet>
      <dgm:spPr/>
    </dgm:pt>
    <dgm:pt modelId="{B07B1741-04FF-754C-B9AC-0997FB3E3AE9}" type="pres">
      <dgm:prSet presAssocID="{FE7CE266-9DC1-8046-BBBA-C63795449EE9}" presName="FourNodes_2" presStyleLbl="node1" presStyleIdx="1" presStyleCnt="4">
        <dgm:presLayoutVars>
          <dgm:bulletEnabled val="1"/>
        </dgm:presLayoutVars>
      </dgm:prSet>
      <dgm:spPr/>
    </dgm:pt>
    <dgm:pt modelId="{8BB506FD-19CE-6248-B9A3-2CDBB1316D0D}" type="pres">
      <dgm:prSet presAssocID="{FE7CE266-9DC1-8046-BBBA-C63795449EE9}" presName="FourNodes_3" presStyleLbl="node1" presStyleIdx="2" presStyleCnt="4">
        <dgm:presLayoutVars>
          <dgm:bulletEnabled val="1"/>
        </dgm:presLayoutVars>
      </dgm:prSet>
      <dgm:spPr/>
    </dgm:pt>
    <dgm:pt modelId="{9E408BE4-314A-2241-9D57-F833CED5EA73}" type="pres">
      <dgm:prSet presAssocID="{FE7CE266-9DC1-8046-BBBA-C63795449EE9}" presName="FourNodes_4" presStyleLbl="node1" presStyleIdx="3" presStyleCnt="4">
        <dgm:presLayoutVars>
          <dgm:bulletEnabled val="1"/>
        </dgm:presLayoutVars>
      </dgm:prSet>
      <dgm:spPr/>
    </dgm:pt>
    <dgm:pt modelId="{1061B932-7D47-4741-BA90-DF176BD31284}" type="pres">
      <dgm:prSet presAssocID="{FE7CE266-9DC1-8046-BBBA-C63795449EE9}" presName="FourConn_1-2" presStyleLbl="fgAccFollowNode1" presStyleIdx="0" presStyleCnt="3">
        <dgm:presLayoutVars>
          <dgm:bulletEnabled val="1"/>
        </dgm:presLayoutVars>
      </dgm:prSet>
      <dgm:spPr/>
    </dgm:pt>
    <dgm:pt modelId="{1FC35EFC-CD62-7A45-B9AF-B05BC6EDDC07}" type="pres">
      <dgm:prSet presAssocID="{FE7CE266-9DC1-8046-BBBA-C63795449EE9}" presName="FourConn_2-3" presStyleLbl="fgAccFollowNode1" presStyleIdx="1" presStyleCnt="3">
        <dgm:presLayoutVars>
          <dgm:bulletEnabled val="1"/>
        </dgm:presLayoutVars>
      </dgm:prSet>
      <dgm:spPr/>
    </dgm:pt>
    <dgm:pt modelId="{0C37C6AA-D81F-924A-B33E-E671519F3D6C}" type="pres">
      <dgm:prSet presAssocID="{FE7CE266-9DC1-8046-BBBA-C63795449EE9}" presName="FourConn_3-4" presStyleLbl="fgAccFollowNode1" presStyleIdx="2" presStyleCnt="3">
        <dgm:presLayoutVars>
          <dgm:bulletEnabled val="1"/>
        </dgm:presLayoutVars>
      </dgm:prSet>
      <dgm:spPr/>
    </dgm:pt>
    <dgm:pt modelId="{8682FC5A-05DC-2140-91CC-4311BEA4D8D1}" type="pres">
      <dgm:prSet presAssocID="{FE7CE266-9DC1-8046-BBBA-C63795449EE9}" presName="FourNodes_1_text" presStyleLbl="node1" presStyleIdx="3" presStyleCnt="4">
        <dgm:presLayoutVars>
          <dgm:bulletEnabled val="1"/>
        </dgm:presLayoutVars>
      </dgm:prSet>
      <dgm:spPr/>
    </dgm:pt>
    <dgm:pt modelId="{20D22993-EBCF-BF41-A4CD-4778EDB6B823}" type="pres">
      <dgm:prSet presAssocID="{FE7CE266-9DC1-8046-BBBA-C63795449EE9}" presName="FourNodes_2_text" presStyleLbl="node1" presStyleIdx="3" presStyleCnt="4">
        <dgm:presLayoutVars>
          <dgm:bulletEnabled val="1"/>
        </dgm:presLayoutVars>
      </dgm:prSet>
      <dgm:spPr/>
    </dgm:pt>
    <dgm:pt modelId="{A0770672-67CD-0944-99F2-57AEDC7CB3D0}" type="pres">
      <dgm:prSet presAssocID="{FE7CE266-9DC1-8046-BBBA-C63795449EE9}" presName="FourNodes_3_text" presStyleLbl="node1" presStyleIdx="3" presStyleCnt="4">
        <dgm:presLayoutVars>
          <dgm:bulletEnabled val="1"/>
        </dgm:presLayoutVars>
      </dgm:prSet>
      <dgm:spPr/>
    </dgm:pt>
    <dgm:pt modelId="{BEC216D5-89D3-494D-BF33-819884502113}" type="pres">
      <dgm:prSet presAssocID="{FE7CE266-9DC1-8046-BBBA-C63795449EE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F75E711-92F5-A142-B128-C2E988F118C1}" srcId="{FE7CE266-9DC1-8046-BBBA-C63795449EE9}" destId="{D3151100-216A-2A46-B54D-5CEB027F1DFA}" srcOrd="1" destOrd="0" parTransId="{45D0FE60-EDF0-8547-A9F7-8C7476A4FDB4}" sibTransId="{F110E0F6-CA11-A243-95FC-57C1E589899F}"/>
    <dgm:cxn modelId="{23CBC220-F035-344B-878A-49545B71627F}" srcId="{FE7CE266-9DC1-8046-BBBA-C63795449EE9}" destId="{4D937024-207E-3144-A7DA-3AB94686F7FF}" srcOrd="0" destOrd="0" parTransId="{A3282B89-B99F-AD42-AE8B-5020DC8BFF6A}" sibTransId="{A2EB3692-4455-F044-9DDE-A45C153967DA}"/>
    <dgm:cxn modelId="{79769823-4BA7-0248-AD58-214CEDA72461}" type="presOf" srcId="{45E874D7-C714-1343-9260-EAC3A745F6F1}" destId="{8BB506FD-19CE-6248-B9A3-2CDBB1316D0D}" srcOrd="0" destOrd="1" presId="urn:microsoft.com/office/officeart/2005/8/layout/vProcess5"/>
    <dgm:cxn modelId="{346AF525-4CEF-064D-B9F7-9CAC7F872F61}" type="presOf" srcId="{8F357457-16AA-3C41-A279-E3E6855F239C}" destId="{A0770672-67CD-0944-99F2-57AEDC7CB3D0}" srcOrd="1" destOrd="0" presId="urn:microsoft.com/office/officeart/2005/8/layout/vProcess5"/>
    <dgm:cxn modelId="{B562E82C-975D-1145-B239-DF8296893B78}" type="presOf" srcId="{8F357457-16AA-3C41-A279-E3E6855F239C}" destId="{8BB506FD-19CE-6248-B9A3-2CDBB1316D0D}" srcOrd="0" destOrd="0" presId="urn:microsoft.com/office/officeart/2005/8/layout/vProcess5"/>
    <dgm:cxn modelId="{7CCF733A-9A93-2141-8F74-73B7D8976953}" type="presOf" srcId="{4D937024-207E-3144-A7DA-3AB94686F7FF}" destId="{2AEC4E0A-1964-7341-AA24-4B81B6F6A802}" srcOrd="0" destOrd="0" presId="urn:microsoft.com/office/officeart/2005/8/layout/vProcess5"/>
    <dgm:cxn modelId="{029DAD3E-7B66-F043-B1EE-D2EDB6EFEB1F}" type="presOf" srcId="{D3151100-216A-2A46-B54D-5CEB027F1DFA}" destId="{20D22993-EBCF-BF41-A4CD-4778EDB6B823}" srcOrd="1" destOrd="0" presId="urn:microsoft.com/office/officeart/2005/8/layout/vProcess5"/>
    <dgm:cxn modelId="{C6A3D05E-48E6-3848-856E-DC90D312C2B0}" type="presOf" srcId="{4D937024-207E-3144-A7DA-3AB94686F7FF}" destId="{8682FC5A-05DC-2140-91CC-4311BEA4D8D1}" srcOrd="1" destOrd="0" presId="urn:microsoft.com/office/officeart/2005/8/layout/vProcess5"/>
    <dgm:cxn modelId="{8F86B169-E850-F34C-9568-84B2014C2232}" srcId="{D3151100-216A-2A46-B54D-5CEB027F1DFA}" destId="{7FF3A4DE-FED8-FE41-903A-5D43FE8BDFFC}" srcOrd="1" destOrd="0" parTransId="{2BA9646A-F191-3442-948F-7C35E6712865}" sibTransId="{CF042EED-0116-2941-8E5B-D1DBDE3E0913}"/>
    <dgm:cxn modelId="{26C23B51-7CB1-E74A-B656-97C47AD60D61}" type="presOf" srcId="{AA2067E5-A205-E74D-B4CA-8B616FF42EEA}" destId="{0C37C6AA-D81F-924A-B33E-E671519F3D6C}" srcOrd="0" destOrd="0" presId="urn:microsoft.com/office/officeart/2005/8/layout/vProcess5"/>
    <dgm:cxn modelId="{FBF8BA52-E960-FC4B-B205-B62F55EEE48B}" type="presOf" srcId="{AFD19A5A-9770-F346-BCA6-6ABA55989559}" destId="{20D22993-EBCF-BF41-A4CD-4778EDB6B823}" srcOrd="1" destOrd="1" presId="urn:microsoft.com/office/officeart/2005/8/layout/vProcess5"/>
    <dgm:cxn modelId="{F52CE954-8FF6-7245-9FCE-5641265EEC59}" type="presOf" srcId="{7FF3A4DE-FED8-FE41-903A-5D43FE8BDFFC}" destId="{20D22993-EBCF-BF41-A4CD-4778EDB6B823}" srcOrd="1" destOrd="2" presId="urn:microsoft.com/office/officeart/2005/8/layout/vProcess5"/>
    <dgm:cxn modelId="{6C79EE78-FC66-D14B-AC02-2FAEB043244C}" type="presOf" srcId="{2A5CB90A-A4B7-144E-A3D7-82ED8374628F}" destId="{8BB506FD-19CE-6248-B9A3-2CDBB1316D0D}" srcOrd="0" destOrd="2" presId="urn:microsoft.com/office/officeart/2005/8/layout/vProcess5"/>
    <dgm:cxn modelId="{117C1194-4FFD-C443-9A9A-2F1D49DADE46}" type="presOf" srcId="{D3151100-216A-2A46-B54D-5CEB027F1DFA}" destId="{B07B1741-04FF-754C-B9AC-0997FB3E3AE9}" srcOrd="0" destOrd="0" presId="urn:microsoft.com/office/officeart/2005/8/layout/vProcess5"/>
    <dgm:cxn modelId="{FE184EA8-0872-9F48-94B5-FA58D4951AF8}" srcId="{8F357457-16AA-3C41-A279-E3E6855F239C}" destId="{2A5CB90A-A4B7-144E-A3D7-82ED8374628F}" srcOrd="1" destOrd="0" parTransId="{46F6F83C-C232-B24C-B3D3-D4B626498245}" sibTransId="{B7F8C048-147F-B940-BEBB-5C93EF052ABA}"/>
    <dgm:cxn modelId="{18E4AAB0-2407-104D-BB47-25411650BF49}" type="presOf" srcId="{2A5CB90A-A4B7-144E-A3D7-82ED8374628F}" destId="{A0770672-67CD-0944-99F2-57AEDC7CB3D0}" srcOrd="1" destOrd="2" presId="urn:microsoft.com/office/officeart/2005/8/layout/vProcess5"/>
    <dgm:cxn modelId="{B2F7F4B5-04B9-E744-9E0B-F7D4DD2985A2}" type="presOf" srcId="{7FF3A4DE-FED8-FE41-903A-5D43FE8BDFFC}" destId="{B07B1741-04FF-754C-B9AC-0997FB3E3AE9}" srcOrd="0" destOrd="2" presId="urn:microsoft.com/office/officeart/2005/8/layout/vProcess5"/>
    <dgm:cxn modelId="{3D4C74C5-0462-244F-8B8A-02F861044BE6}" type="presOf" srcId="{A2EB3692-4455-F044-9DDE-A45C153967DA}" destId="{1061B932-7D47-4741-BA90-DF176BD31284}" srcOrd="0" destOrd="0" presId="urn:microsoft.com/office/officeart/2005/8/layout/vProcess5"/>
    <dgm:cxn modelId="{10083BC8-AE1A-B94C-903A-FD41602FA51F}" srcId="{FE7CE266-9DC1-8046-BBBA-C63795449EE9}" destId="{8F357457-16AA-3C41-A279-E3E6855F239C}" srcOrd="2" destOrd="0" parTransId="{E50D3D94-6345-4D49-A428-C7309228EF72}" sibTransId="{AA2067E5-A205-E74D-B4CA-8B616FF42EEA}"/>
    <dgm:cxn modelId="{6DE3D2CD-9B1B-E64D-B302-DE5DAE547299}" type="presOf" srcId="{AFD19A5A-9770-F346-BCA6-6ABA55989559}" destId="{B07B1741-04FF-754C-B9AC-0997FB3E3AE9}" srcOrd="0" destOrd="1" presId="urn:microsoft.com/office/officeart/2005/8/layout/vProcess5"/>
    <dgm:cxn modelId="{578887EB-2139-574B-A918-26BEDA86A84B}" type="presOf" srcId="{77490801-4636-6649-A731-008E0378AC4B}" destId="{9E408BE4-314A-2241-9D57-F833CED5EA73}" srcOrd="0" destOrd="0" presId="urn:microsoft.com/office/officeart/2005/8/layout/vProcess5"/>
    <dgm:cxn modelId="{737C29EE-E57A-9F46-8567-09B84C2F5FF8}" srcId="{8F357457-16AA-3C41-A279-E3E6855F239C}" destId="{45E874D7-C714-1343-9260-EAC3A745F6F1}" srcOrd="0" destOrd="0" parTransId="{077CD731-8A42-6A47-B8AE-5B01103CB11A}" sibTransId="{F2D7FC84-D571-0C4B-B39B-22FAFFEF8FDF}"/>
    <dgm:cxn modelId="{497D4EEE-FE18-2341-B2FC-95C242212CA3}" srcId="{D3151100-216A-2A46-B54D-5CEB027F1DFA}" destId="{AFD19A5A-9770-F346-BCA6-6ABA55989559}" srcOrd="0" destOrd="0" parTransId="{101FB507-139E-4F45-91C7-D3300CCB981C}" sibTransId="{EB80C412-3FFF-AE43-909A-9479A39C865D}"/>
    <dgm:cxn modelId="{F47F35EF-2616-274D-BD7E-AE4568B2B007}" type="presOf" srcId="{FE7CE266-9DC1-8046-BBBA-C63795449EE9}" destId="{2951DAC2-2D6C-2A49-BA6E-581E3FD78E0E}" srcOrd="0" destOrd="0" presId="urn:microsoft.com/office/officeart/2005/8/layout/vProcess5"/>
    <dgm:cxn modelId="{323D53F1-DB92-AB49-A13B-AEB1506F45AB}" type="presOf" srcId="{77490801-4636-6649-A731-008E0378AC4B}" destId="{BEC216D5-89D3-494D-BF33-819884502113}" srcOrd="1" destOrd="0" presId="urn:microsoft.com/office/officeart/2005/8/layout/vProcess5"/>
    <dgm:cxn modelId="{EDFAB9F4-7668-2E49-A254-7F9381CEE34A}" type="presOf" srcId="{45E874D7-C714-1343-9260-EAC3A745F6F1}" destId="{A0770672-67CD-0944-99F2-57AEDC7CB3D0}" srcOrd="1" destOrd="1" presId="urn:microsoft.com/office/officeart/2005/8/layout/vProcess5"/>
    <dgm:cxn modelId="{A6760BF8-AD6F-7B42-8500-0A4A38B7489B}" srcId="{FE7CE266-9DC1-8046-BBBA-C63795449EE9}" destId="{77490801-4636-6649-A731-008E0378AC4B}" srcOrd="3" destOrd="0" parTransId="{C3B92FB0-CCC6-0645-B5D9-5E4AABAE0708}" sibTransId="{6DF141A7-FF61-904A-BA48-8D420CE1EC63}"/>
    <dgm:cxn modelId="{B6F9CBFA-D33C-7D48-946D-B7E5C8744384}" type="presOf" srcId="{F110E0F6-CA11-A243-95FC-57C1E589899F}" destId="{1FC35EFC-CD62-7A45-B9AF-B05BC6EDDC07}" srcOrd="0" destOrd="0" presId="urn:microsoft.com/office/officeart/2005/8/layout/vProcess5"/>
    <dgm:cxn modelId="{0C1E47F7-F02C-4D49-A7D8-195AEBBBE2D9}" type="presParOf" srcId="{2951DAC2-2D6C-2A49-BA6E-581E3FD78E0E}" destId="{4C05CB85-D6D6-9347-B12A-24081427C474}" srcOrd="0" destOrd="0" presId="urn:microsoft.com/office/officeart/2005/8/layout/vProcess5"/>
    <dgm:cxn modelId="{77EFB2D2-298B-194A-BD48-F4EE5C5778E3}" type="presParOf" srcId="{2951DAC2-2D6C-2A49-BA6E-581E3FD78E0E}" destId="{2AEC4E0A-1964-7341-AA24-4B81B6F6A802}" srcOrd="1" destOrd="0" presId="urn:microsoft.com/office/officeart/2005/8/layout/vProcess5"/>
    <dgm:cxn modelId="{7598C8BF-555A-C540-BEF3-D0F907EED401}" type="presParOf" srcId="{2951DAC2-2D6C-2A49-BA6E-581E3FD78E0E}" destId="{B07B1741-04FF-754C-B9AC-0997FB3E3AE9}" srcOrd="2" destOrd="0" presId="urn:microsoft.com/office/officeart/2005/8/layout/vProcess5"/>
    <dgm:cxn modelId="{F00F40C9-5C52-BC48-B66A-0289DFF12FF7}" type="presParOf" srcId="{2951DAC2-2D6C-2A49-BA6E-581E3FD78E0E}" destId="{8BB506FD-19CE-6248-B9A3-2CDBB1316D0D}" srcOrd="3" destOrd="0" presId="urn:microsoft.com/office/officeart/2005/8/layout/vProcess5"/>
    <dgm:cxn modelId="{3AEEE1D0-9453-4C41-9C68-59F78AF87667}" type="presParOf" srcId="{2951DAC2-2D6C-2A49-BA6E-581E3FD78E0E}" destId="{9E408BE4-314A-2241-9D57-F833CED5EA73}" srcOrd="4" destOrd="0" presId="urn:microsoft.com/office/officeart/2005/8/layout/vProcess5"/>
    <dgm:cxn modelId="{A1E65F16-0CDF-1540-8A5D-DD4D7819A75B}" type="presParOf" srcId="{2951DAC2-2D6C-2A49-BA6E-581E3FD78E0E}" destId="{1061B932-7D47-4741-BA90-DF176BD31284}" srcOrd="5" destOrd="0" presId="urn:microsoft.com/office/officeart/2005/8/layout/vProcess5"/>
    <dgm:cxn modelId="{32B849FB-BE10-A949-867E-2FE0CB406972}" type="presParOf" srcId="{2951DAC2-2D6C-2A49-BA6E-581E3FD78E0E}" destId="{1FC35EFC-CD62-7A45-B9AF-B05BC6EDDC07}" srcOrd="6" destOrd="0" presId="urn:microsoft.com/office/officeart/2005/8/layout/vProcess5"/>
    <dgm:cxn modelId="{055616F1-F5C5-C549-BB99-19702F36EBA3}" type="presParOf" srcId="{2951DAC2-2D6C-2A49-BA6E-581E3FD78E0E}" destId="{0C37C6AA-D81F-924A-B33E-E671519F3D6C}" srcOrd="7" destOrd="0" presId="urn:microsoft.com/office/officeart/2005/8/layout/vProcess5"/>
    <dgm:cxn modelId="{CE802B6D-9C4F-9848-B9B4-644D7F2B32D3}" type="presParOf" srcId="{2951DAC2-2D6C-2A49-BA6E-581E3FD78E0E}" destId="{8682FC5A-05DC-2140-91CC-4311BEA4D8D1}" srcOrd="8" destOrd="0" presId="urn:microsoft.com/office/officeart/2005/8/layout/vProcess5"/>
    <dgm:cxn modelId="{CFD691D0-0722-C047-AAA1-31F67A9E2860}" type="presParOf" srcId="{2951DAC2-2D6C-2A49-BA6E-581E3FD78E0E}" destId="{20D22993-EBCF-BF41-A4CD-4778EDB6B823}" srcOrd="9" destOrd="0" presId="urn:microsoft.com/office/officeart/2005/8/layout/vProcess5"/>
    <dgm:cxn modelId="{252E685A-790B-1241-8936-48EAE08E80F8}" type="presParOf" srcId="{2951DAC2-2D6C-2A49-BA6E-581E3FD78E0E}" destId="{A0770672-67CD-0944-99F2-57AEDC7CB3D0}" srcOrd="10" destOrd="0" presId="urn:microsoft.com/office/officeart/2005/8/layout/vProcess5"/>
    <dgm:cxn modelId="{07BC5B63-E0E9-3540-9476-56095F7F13FE}" type="presParOf" srcId="{2951DAC2-2D6C-2A49-BA6E-581E3FD78E0E}" destId="{BEC216D5-89D3-494D-BF33-81988450211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B5AE88-7B2D-3442-93BD-576E6E4BB541}" type="doc">
      <dgm:prSet loTypeId="urn:microsoft.com/office/officeart/2005/8/layout/vProcess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2512C5-917B-9C41-A9C0-C7FB58A524C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b="1" dirty="0"/>
            <a:t>Academic Engagement</a:t>
          </a:r>
        </a:p>
      </dgm:t>
    </dgm:pt>
    <dgm:pt modelId="{35F62E54-E41C-4D46-8FCF-EDD5D5536174}" type="parTrans" cxnId="{3443BC23-0A8D-2E4A-A6DB-03027B733EEB}">
      <dgm:prSet/>
      <dgm:spPr/>
      <dgm:t>
        <a:bodyPr/>
        <a:lstStyle/>
        <a:p>
          <a:endParaRPr lang="en-US"/>
        </a:p>
      </dgm:t>
    </dgm:pt>
    <dgm:pt modelId="{9375B9B2-E2FF-0F4C-B172-7FC08131D2A1}" type="sibTrans" cxnId="{3443BC23-0A8D-2E4A-A6DB-03027B733EEB}">
      <dgm:prSet/>
      <dgm:spPr/>
      <dgm:t>
        <a:bodyPr/>
        <a:lstStyle/>
        <a:p>
          <a:endParaRPr lang="en-US"/>
        </a:p>
      </dgm:t>
    </dgm:pt>
    <dgm:pt modelId="{0C60CB09-3C5E-5740-BE31-D3FE8073D70A}">
      <dgm:prSet phldrT="[Text]" custT="1"/>
      <dgm:spPr>
        <a:solidFill>
          <a:srgbClr val="FF5980"/>
        </a:solidFill>
      </dgm:spPr>
      <dgm:t>
        <a:bodyPr/>
        <a:lstStyle/>
        <a:p>
          <a:r>
            <a:rPr lang="en-US" sz="2800" b="1"/>
            <a:t>Motivation </a:t>
          </a:r>
          <a:r>
            <a:rPr lang="en-US" sz="2800" b="1" dirty="0"/>
            <a:t>to Work Harder</a:t>
          </a:r>
        </a:p>
      </dgm:t>
    </dgm:pt>
    <dgm:pt modelId="{2576E695-AFF4-3744-85FC-4FBB7F2505B3}" type="parTrans" cxnId="{C0631457-5169-7847-906B-428BC5AA3336}">
      <dgm:prSet/>
      <dgm:spPr/>
      <dgm:t>
        <a:bodyPr/>
        <a:lstStyle/>
        <a:p>
          <a:endParaRPr lang="en-US"/>
        </a:p>
      </dgm:t>
    </dgm:pt>
    <dgm:pt modelId="{FF1DA783-A948-F145-8CBE-0A12A7FB6560}" type="sibTrans" cxnId="{C0631457-5169-7847-906B-428BC5AA3336}">
      <dgm:prSet/>
      <dgm:spPr/>
      <dgm:t>
        <a:bodyPr/>
        <a:lstStyle/>
        <a:p>
          <a:endParaRPr lang="en-US"/>
        </a:p>
      </dgm:t>
    </dgm:pt>
    <dgm:pt modelId="{AE30A253-B7F8-8B4F-BECD-4A2DDF5325AC}" type="pres">
      <dgm:prSet presAssocID="{4EB5AE88-7B2D-3442-93BD-576E6E4BB541}" presName="outerComposite" presStyleCnt="0">
        <dgm:presLayoutVars>
          <dgm:chMax val="5"/>
          <dgm:dir/>
          <dgm:resizeHandles val="exact"/>
        </dgm:presLayoutVars>
      </dgm:prSet>
      <dgm:spPr/>
    </dgm:pt>
    <dgm:pt modelId="{382736F2-2D53-7743-91BB-0551EF390DC2}" type="pres">
      <dgm:prSet presAssocID="{4EB5AE88-7B2D-3442-93BD-576E6E4BB541}" presName="dummyMaxCanvas" presStyleCnt="0">
        <dgm:presLayoutVars/>
      </dgm:prSet>
      <dgm:spPr/>
    </dgm:pt>
    <dgm:pt modelId="{F51F8170-4C28-EA42-A306-1AE13D9B9860}" type="pres">
      <dgm:prSet presAssocID="{4EB5AE88-7B2D-3442-93BD-576E6E4BB541}" presName="TwoNodes_1" presStyleLbl="node1" presStyleIdx="0" presStyleCnt="2">
        <dgm:presLayoutVars>
          <dgm:bulletEnabled val="1"/>
        </dgm:presLayoutVars>
      </dgm:prSet>
      <dgm:spPr/>
    </dgm:pt>
    <dgm:pt modelId="{2F99A9D1-AFF2-184B-8747-F608D71DAAFB}" type="pres">
      <dgm:prSet presAssocID="{4EB5AE88-7B2D-3442-93BD-576E6E4BB541}" presName="TwoNodes_2" presStyleLbl="node1" presStyleIdx="1" presStyleCnt="2" custScaleX="102272">
        <dgm:presLayoutVars>
          <dgm:bulletEnabled val="1"/>
        </dgm:presLayoutVars>
      </dgm:prSet>
      <dgm:spPr/>
    </dgm:pt>
    <dgm:pt modelId="{CE4F76C6-9A8B-1342-9BD5-31FCABFFB5C2}" type="pres">
      <dgm:prSet presAssocID="{4EB5AE88-7B2D-3442-93BD-576E6E4BB541}" presName="TwoConn_1-2" presStyleLbl="fgAccFollowNode1" presStyleIdx="0" presStyleCnt="1">
        <dgm:presLayoutVars>
          <dgm:bulletEnabled val="1"/>
        </dgm:presLayoutVars>
      </dgm:prSet>
      <dgm:spPr/>
    </dgm:pt>
    <dgm:pt modelId="{A0857034-4F71-1B44-A73A-C86AC1E2510A}" type="pres">
      <dgm:prSet presAssocID="{4EB5AE88-7B2D-3442-93BD-576E6E4BB541}" presName="TwoNodes_1_text" presStyleLbl="node1" presStyleIdx="1" presStyleCnt="2">
        <dgm:presLayoutVars>
          <dgm:bulletEnabled val="1"/>
        </dgm:presLayoutVars>
      </dgm:prSet>
      <dgm:spPr/>
    </dgm:pt>
    <dgm:pt modelId="{A6179AEB-B213-334D-A4D3-04A05543585F}" type="pres">
      <dgm:prSet presAssocID="{4EB5AE88-7B2D-3442-93BD-576E6E4BB54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0E50C18-B0C9-8B41-8A75-F6AA247CD3B8}" type="presOf" srcId="{0C60CB09-3C5E-5740-BE31-D3FE8073D70A}" destId="{2F99A9D1-AFF2-184B-8747-F608D71DAAFB}" srcOrd="0" destOrd="0" presId="urn:microsoft.com/office/officeart/2005/8/layout/vProcess5"/>
    <dgm:cxn modelId="{3443BC23-0A8D-2E4A-A6DB-03027B733EEB}" srcId="{4EB5AE88-7B2D-3442-93BD-576E6E4BB541}" destId="{DC2512C5-917B-9C41-A9C0-C7FB58A524C4}" srcOrd="0" destOrd="0" parTransId="{35F62E54-E41C-4D46-8FCF-EDD5D5536174}" sibTransId="{9375B9B2-E2FF-0F4C-B172-7FC08131D2A1}"/>
    <dgm:cxn modelId="{FD13BD38-AC8C-4C4B-90E5-B38B7C5AB645}" type="presOf" srcId="{DC2512C5-917B-9C41-A9C0-C7FB58A524C4}" destId="{F51F8170-4C28-EA42-A306-1AE13D9B9860}" srcOrd="0" destOrd="0" presId="urn:microsoft.com/office/officeart/2005/8/layout/vProcess5"/>
    <dgm:cxn modelId="{C0631457-5169-7847-906B-428BC5AA3336}" srcId="{4EB5AE88-7B2D-3442-93BD-576E6E4BB541}" destId="{0C60CB09-3C5E-5740-BE31-D3FE8073D70A}" srcOrd="1" destOrd="0" parTransId="{2576E695-AFF4-3744-85FC-4FBB7F2505B3}" sibTransId="{FF1DA783-A948-F145-8CBE-0A12A7FB6560}"/>
    <dgm:cxn modelId="{14445487-97FF-424A-8968-BEB9F387E2A7}" type="presOf" srcId="{9375B9B2-E2FF-0F4C-B172-7FC08131D2A1}" destId="{CE4F76C6-9A8B-1342-9BD5-31FCABFFB5C2}" srcOrd="0" destOrd="0" presId="urn:microsoft.com/office/officeart/2005/8/layout/vProcess5"/>
    <dgm:cxn modelId="{0689018B-3A39-E141-921B-C4FD64B0A8FD}" type="presOf" srcId="{4EB5AE88-7B2D-3442-93BD-576E6E4BB541}" destId="{AE30A253-B7F8-8B4F-BECD-4A2DDF5325AC}" srcOrd="0" destOrd="0" presId="urn:microsoft.com/office/officeart/2005/8/layout/vProcess5"/>
    <dgm:cxn modelId="{3120E7E7-BCFE-4242-BF0F-5578E59BC21E}" type="presOf" srcId="{DC2512C5-917B-9C41-A9C0-C7FB58A524C4}" destId="{A0857034-4F71-1B44-A73A-C86AC1E2510A}" srcOrd="1" destOrd="0" presId="urn:microsoft.com/office/officeart/2005/8/layout/vProcess5"/>
    <dgm:cxn modelId="{DF2735FE-A0AE-E246-A264-28F58E825ACB}" type="presOf" srcId="{0C60CB09-3C5E-5740-BE31-D3FE8073D70A}" destId="{A6179AEB-B213-334D-A4D3-04A05543585F}" srcOrd="1" destOrd="0" presId="urn:microsoft.com/office/officeart/2005/8/layout/vProcess5"/>
    <dgm:cxn modelId="{BBF91E63-87A2-AB47-8CB3-71E69A90CC1C}" type="presParOf" srcId="{AE30A253-B7F8-8B4F-BECD-4A2DDF5325AC}" destId="{382736F2-2D53-7743-91BB-0551EF390DC2}" srcOrd="0" destOrd="0" presId="urn:microsoft.com/office/officeart/2005/8/layout/vProcess5"/>
    <dgm:cxn modelId="{E4E5300B-0C75-7E49-AD31-D398FE27FA82}" type="presParOf" srcId="{AE30A253-B7F8-8B4F-BECD-4A2DDF5325AC}" destId="{F51F8170-4C28-EA42-A306-1AE13D9B9860}" srcOrd="1" destOrd="0" presId="urn:microsoft.com/office/officeart/2005/8/layout/vProcess5"/>
    <dgm:cxn modelId="{055E024F-00F2-9C43-A138-C577B08AB87B}" type="presParOf" srcId="{AE30A253-B7F8-8B4F-BECD-4A2DDF5325AC}" destId="{2F99A9D1-AFF2-184B-8747-F608D71DAAFB}" srcOrd="2" destOrd="0" presId="urn:microsoft.com/office/officeart/2005/8/layout/vProcess5"/>
    <dgm:cxn modelId="{356759FF-F10B-2745-8F1C-51FAF77D9C47}" type="presParOf" srcId="{AE30A253-B7F8-8B4F-BECD-4A2DDF5325AC}" destId="{CE4F76C6-9A8B-1342-9BD5-31FCABFFB5C2}" srcOrd="3" destOrd="0" presId="urn:microsoft.com/office/officeart/2005/8/layout/vProcess5"/>
    <dgm:cxn modelId="{334EE0F7-3F4E-E74D-B87C-85EB7A11F5A9}" type="presParOf" srcId="{AE30A253-B7F8-8B4F-BECD-4A2DDF5325AC}" destId="{A0857034-4F71-1B44-A73A-C86AC1E2510A}" srcOrd="4" destOrd="0" presId="urn:microsoft.com/office/officeart/2005/8/layout/vProcess5"/>
    <dgm:cxn modelId="{995E4192-4265-204C-9F6D-19FBBCCF07B3}" type="presParOf" srcId="{AE30A253-B7F8-8B4F-BECD-4A2DDF5325AC}" destId="{A6179AEB-B213-334D-A4D3-04A05543585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B5AE88-7B2D-3442-93BD-576E6E4BB541}" type="doc">
      <dgm:prSet loTypeId="urn:microsoft.com/office/officeart/2005/8/layout/vProcess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2512C5-917B-9C41-A9C0-C7FB58A524C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b="1" dirty="0"/>
            <a:t>Student-Faculty Engagement</a:t>
          </a:r>
        </a:p>
      </dgm:t>
    </dgm:pt>
    <dgm:pt modelId="{35F62E54-E41C-4D46-8FCF-EDD5D5536174}" type="parTrans" cxnId="{3443BC23-0A8D-2E4A-A6DB-03027B733EEB}">
      <dgm:prSet/>
      <dgm:spPr/>
      <dgm:t>
        <a:bodyPr/>
        <a:lstStyle/>
        <a:p>
          <a:endParaRPr lang="en-US"/>
        </a:p>
      </dgm:t>
    </dgm:pt>
    <dgm:pt modelId="{9375B9B2-E2FF-0F4C-B172-7FC08131D2A1}" type="sibTrans" cxnId="{3443BC23-0A8D-2E4A-A6DB-03027B733EEB}">
      <dgm:prSet/>
      <dgm:spPr/>
      <dgm:t>
        <a:bodyPr/>
        <a:lstStyle/>
        <a:p>
          <a:endParaRPr lang="en-US"/>
        </a:p>
      </dgm:t>
    </dgm:pt>
    <dgm:pt modelId="{0C60CB09-3C5E-5740-BE31-D3FE8073D70A}">
      <dgm:prSet phldrT="[Text]" custT="1"/>
      <dgm:spPr>
        <a:solidFill>
          <a:srgbClr val="FF5980"/>
        </a:solidFill>
      </dgm:spPr>
      <dgm:t>
        <a:bodyPr/>
        <a:lstStyle/>
        <a:p>
          <a:r>
            <a:rPr lang="en-US" sz="2800" b="1" dirty="0"/>
            <a:t>Caring and Supporting Faculty</a:t>
          </a:r>
        </a:p>
      </dgm:t>
    </dgm:pt>
    <dgm:pt modelId="{2576E695-AFF4-3744-85FC-4FBB7F2505B3}" type="parTrans" cxnId="{C0631457-5169-7847-906B-428BC5AA3336}">
      <dgm:prSet/>
      <dgm:spPr/>
      <dgm:t>
        <a:bodyPr/>
        <a:lstStyle/>
        <a:p>
          <a:endParaRPr lang="en-US"/>
        </a:p>
      </dgm:t>
    </dgm:pt>
    <dgm:pt modelId="{FF1DA783-A948-F145-8CBE-0A12A7FB6560}" type="sibTrans" cxnId="{C0631457-5169-7847-906B-428BC5AA3336}">
      <dgm:prSet/>
      <dgm:spPr/>
      <dgm:t>
        <a:bodyPr/>
        <a:lstStyle/>
        <a:p>
          <a:endParaRPr lang="en-US"/>
        </a:p>
      </dgm:t>
    </dgm:pt>
    <dgm:pt modelId="{AE30A253-B7F8-8B4F-BECD-4A2DDF5325AC}" type="pres">
      <dgm:prSet presAssocID="{4EB5AE88-7B2D-3442-93BD-576E6E4BB541}" presName="outerComposite" presStyleCnt="0">
        <dgm:presLayoutVars>
          <dgm:chMax val="5"/>
          <dgm:dir/>
          <dgm:resizeHandles val="exact"/>
        </dgm:presLayoutVars>
      </dgm:prSet>
      <dgm:spPr/>
    </dgm:pt>
    <dgm:pt modelId="{382736F2-2D53-7743-91BB-0551EF390DC2}" type="pres">
      <dgm:prSet presAssocID="{4EB5AE88-7B2D-3442-93BD-576E6E4BB541}" presName="dummyMaxCanvas" presStyleCnt="0">
        <dgm:presLayoutVars/>
      </dgm:prSet>
      <dgm:spPr/>
    </dgm:pt>
    <dgm:pt modelId="{F51F8170-4C28-EA42-A306-1AE13D9B9860}" type="pres">
      <dgm:prSet presAssocID="{4EB5AE88-7B2D-3442-93BD-576E6E4BB541}" presName="TwoNodes_1" presStyleLbl="node1" presStyleIdx="0" presStyleCnt="2">
        <dgm:presLayoutVars>
          <dgm:bulletEnabled val="1"/>
        </dgm:presLayoutVars>
      </dgm:prSet>
      <dgm:spPr/>
    </dgm:pt>
    <dgm:pt modelId="{2F99A9D1-AFF2-184B-8747-F608D71DAAFB}" type="pres">
      <dgm:prSet presAssocID="{4EB5AE88-7B2D-3442-93BD-576E6E4BB541}" presName="TwoNodes_2" presStyleLbl="node1" presStyleIdx="1" presStyleCnt="2">
        <dgm:presLayoutVars>
          <dgm:bulletEnabled val="1"/>
        </dgm:presLayoutVars>
      </dgm:prSet>
      <dgm:spPr/>
    </dgm:pt>
    <dgm:pt modelId="{CE4F76C6-9A8B-1342-9BD5-31FCABFFB5C2}" type="pres">
      <dgm:prSet presAssocID="{4EB5AE88-7B2D-3442-93BD-576E6E4BB541}" presName="TwoConn_1-2" presStyleLbl="fgAccFollowNode1" presStyleIdx="0" presStyleCnt="1">
        <dgm:presLayoutVars>
          <dgm:bulletEnabled val="1"/>
        </dgm:presLayoutVars>
      </dgm:prSet>
      <dgm:spPr/>
    </dgm:pt>
    <dgm:pt modelId="{A0857034-4F71-1B44-A73A-C86AC1E2510A}" type="pres">
      <dgm:prSet presAssocID="{4EB5AE88-7B2D-3442-93BD-576E6E4BB541}" presName="TwoNodes_1_text" presStyleLbl="node1" presStyleIdx="1" presStyleCnt="2">
        <dgm:presLayoutVars>
          <dgm:bulletEnabled val="1"/>
        </dgm:presLayoutVars>
      </dgm:prSet>
      <dgm:spPr/>
    </dgm:pt>
    <dgm:pt modelId="{A6179AEB-B213-334D-A4D3-04A05543585F}" type="pres">
      <dgm:prSet presAssocID="{4EB5AE88-7B2D-3442-93BD-576E6E4BB54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0E50C18-B0C9-8B41-8A75-F6AA247CD3B8}" type="presOf" srcId="{0C60CB09-3C5E-5740-BE31-D3FE8073D70A}" destId="{2F99A9D1-AFF2-184B-8747-F608D71DAAFB}" srcOrd="0" destOrd="0" presId="urn:microsoft.com/office/officeart/2005/8/layout/vProcess5"/>
    <dgm:cxn modelId="{3443BC23-0A8D-2E4A-A6DB-03027B733EEB}" srcId="{4EB5AE88-7B2D-3442-93BD-576E6E4BB541}" destId="{DC2512C5-917B-9C41-A9C0-C7FB58A524C4}" srcOrd="0" destOrd="0" parTransId="{35F62E54-E41C-4D46-8FCF-EDD5D5536174}" sibTransId="{9375B9B2-E2FF-0F4C-B172-7FC08131D2A1}"/>
    <dgm:cxn modelId="{FD13BD38-AC8C-4C4B-90E5-B38B7C5AB645}" type="presOf" srcId="{DC2512C5-917B-9C41-A9C0-C7FB58A524C4}" destId="{F51F8170-4C28-EA42-A306-1AE13D9B9860}" srcOrd="0" destOrd="0" presId="urn:microsoft.com/office/officeart/2005/8/layout/vProcess5"/>
    <dgm:cxn modelId="{C0631457-5169-7847-906B-428BC5AA3336}" srcId="{4EB5AE88-7B2D-3442-93BD-576E6E4BB541}" destId="{0C60CB09-3C5E-5740-BE31-D3FE8073D70A}" srcOrd="1" destOrd="0" parTransId="{2576E695-AFF4-3744-85FC-4FBB7F2505B3}" sibTransId="{FF1DA783-A948-F145-8CBE-0A12A7FB6560}"/>
    <dgm:cxn modelId="{14445487-97FF-424A-8968-BEB9F387E2A7}" type="presOf" srcId="{9375B9B2-E2FF-0F4C-B172-7FC08131D2A1}" destId="{CE4F76C6-9A8B-1342-9BD5-31FCABFFB5C2}" srcOrd="0" destOrd="0" presId="urn:microsoft.com/office/officeart/2005/8/layout/vProcess5"/>
    <dgm:cxn modelId="{0689018B-3A39-E141-921B-C4FD64B0A8FD}" type="presOf" srcId="{4EB5AE88-7B2D-3442-93BD-576E6E4BB541}" destId="{AE30A253-B7F8-8B4F-BECD-4A2DDF5325AC}" srcOrd="0" destOrd="0" presId="urn:microsoft.com/office/officeart/2005/8/layout/vProcess5"/>
    <dgm:cxn modelId="{3120E7E7-BCFE-4242-BF0F-5578E59BC21E}" type="presOf" srcId="{DC2512C5-917B-9C41-A9C0-C7FB58A524C4}" destId="{A0857034-4F71-1B44-A73A-C86AC1E2510A}" srcOrd="1" destOrd="0" presId="urn:microsoft.com/office/officeart/2005/8/layout/vProcess5"/>
    <dgm:cxn modelId="{DF2735FE-A0AE-E246-A264-28F58E825ACB}" type="presOf" srcId="{0C60CB09-3C5E-5740-BE31-D3FE8073D70A}" destId="{A6179AEB-B213-334D-A4D3-04A05543585F}" srcOrd="1" destOrd="0" presId="urn:microsoft.com/office/officeart/2005/8/layout/vProcess5"/>
    <dgm:cxn modelId="{BBF91E63-87A2-AB47-8CB3-71E69A90CC1C}" type="presParOf" srcId="{AE30A253-B7F8-8B4F-BECD-4A2DDF5325AC}" destId="{382736F2-2D53-7743-91BB-0551EF390DC2}" srcOrd="0" destOrd="0" presId="urn:microsoft.com/office/officeart/2005/8/layout/vProcess5"/>
    <dgm:cxn modelId="{E4E5300B-0C75-7E49-AD31-D398FE27FA82}" type="presParOf" srcId="{AE30A253-B7F8-8B4F-BECD-4A2DDF5325AC}" destId="{F51F8170-4C28-EA42-A306-1AE13D9B9860}" srcOrd="1" destOrd="0" presId="urn:microsoft.com/office/officeart/2005/8/layout/vProcess5"/>
    <dgm:cxn modelId="{055E024F-00F2-9C43-A138-C577B08AB87B}" type="presParOf" srcId="{AE30A253-B7F8-8B4F-BECD-4A2DDF5325AC}" destId="{2F99A9D1-AFF2-184B-8747-F608D71DAAFB}" srcOrd="2" destOrd="0" presId="urn:microsoft.com/office/officeart/2005/8/layout/vProcess5"/>
    <dgm:cxn modelId="{356759FF-F10B-2745-8F1C-51FAF77D9C47}" type="presParOf" srcId="{AE30A253-B7F8-8B4F-BECD-4A2DDF5325AC}" destId="{CE4F76C6-9A8B-1342-9BD5-31FCABFFB5C2}" srcOrd="3" destOrd="0" presId="urn:microsoft.com/office/officeart/2005/8/layout/vProcess5"/>
    <dgm:cxn modelId="{334EE0F7-3F4E-E74D-B87C-85EB7A11F5A9}" type="presParOf" srcId="{AE30A253-B7F8-8B4F-BECD-4A2DDF5325AC}" destId="{A0857034-4F71-1B44-A73A-C86AC1E2510A}" srcOrd="4" destOrd="0" presId="urn:microsoft.com/office/officeart/2005/8/layout/vProcess5"/>
    <dgm:cxn modelId="{995E4192-4265-204C-9F6D-19FBBCCF07B3}" type="presParOf" srcId="{AE30A253-B7F8-8B4F-BECD-4A2DDF5325AC}" destId="{A6179AEB-B213-334D-A4D3-04A05543585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B5AE88-7B2D-3442-93BD-576E6E4BB541}" type="doc">
      <dgm:prSet loTypeId="urn:microsoft.com/office/officeart/2005/8/layout/vProcess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C2512C5-917B-9C41-A9C0-C7FB58A524C4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200" b="1" dirty="0"/>
            <a:t>Beyond Class Engagement</a:t>
          </a:r>
        </a:p>
      </dgm:t>
    </dgm:pt>
    <dgm:pt modelId="{35F62E54-E41C-4D46-8FCF-EDD5D5536174}" type="parTrans" cxnId="{3443BC23-0A8D-2E4A-A6DB-03027B733EEB}">
      <dgm:prSet/>
      <dgm:spPr/>
      <dgm:t>
        <a:bodyPr/>
        <a:lstStyle/>
        <a:p>
          <a:endParaRPr lang="en-US"/>
        </a:p>
      </dgm:t>
    </dgm:pt>
    <dgm:pt modelId="{9375B9B2-E2FF-0F4C-B172-7FC08131D2A1}" type="sibTrans" cxnId="{3443BC23-0A8D-2E4A-A6DB-03027B733EEB}">
      <dgm:prSet/>
      <dgm:spPr/>
      <dgm:t>
        <a:bodyPr/>
        <a:lstStyle/>
        <a:p>
          <a:endParaRPr lang="en-US"/>
        </a:p>
      </dgm:t>
    </dgm:pt>
    <dgm:pt modelId="{0C60CB09-3C5E-5740-BE31-D3FE8073D70A}">
      <dgm:prSet phldrT="[Text]" custT="1"/>
      <dgm:spPr>
        <a:solidFill>
          <a:srgbClr val="FF5980"/>
        </a:solidFill>
      </dgm:spPr>
      <dgm:t>
        <a:bodyPr/>
        <a:lstStyle/>
        <a:p>
          <a:r>
            <a:rPr lang="en-US" sz="2400" b="1" dirty="0"/>
            <a:t>Strengthening Relationship with God and How Faith Reduces Stress</a:t>
          </a:r>
        </a:p>
      </dgm:t>
    </dgm:pt>
    <dgm:pt modelId="{2576E695-AFF4-3744-85FC-4FBB7F2505B3}" type="parTrans" cxnId="{C0631457-5169-7847-906B-428BC5AA3336}">
      <dgm:prSet/>
      <dgm:spPr/>
      <dgm:t>
        <a:bodyPr/>
        <a:lstStyle/>
        <a:p>
          <a:endParaRPr lang="en-US"/>
        </a:p>
      </dgm:t>
    </dgm:pt>
    <dgm:pt modelId="{FF1DA783-A948-F145-8CBE-0A12A7FB6560}" type="sibTrans" cxnId="{C0631457-5169-7847-906B-428BC5AA3336}">
      <dgm:prSet/>
      <dgm:spPr/>
      <dgm:t>
        <a:bodyPr/>
        <a:lstStyle/>
        <a:p>
          <a:endParaRPr lang="en-US"/>
        </a:p>
      </dgm:t>
    </dgm:pt>
    <dgm:pt modelId="{AE30A253-B7F8-8B4F-BECD-4A2DDF5325AC}" type="pres">
      <dgm:prSet presAssocID="{4EB5AE88-7B2D-3442-93BD-576E6E4BB541}" presName="outerComposite" presStyleCnt="0">
        <dgm:presLayoutVars>
          <dgm:chMax val="5"/>
          <dgm:dir/>
          <dgm:resizeHandles val="exact"/>
        </dgm:presLayoutVars>
      </dgm:prSet>
      <dgm:spPr/>
    </dgm:pt>
    <dgm:pt modelId="{382736F2-2D53-7743-91BB-0551EF390DC2}" type="pres">
      <dgm:prSet presAssocID="{4EB5AE88-7B2D-3442-93BD-576E6E4BB541}" presName="dummyMaxCanvas" presStyleCnt="0">
        <dgm:presLayoutVars/>
      </dgm:prSet>
      <dgm:spPr/>
    </dgm:pt>
    <dgm:pt modelId="{F51F8170-4C28-EA42-A306-1AE13D9B9860}" type="pres">
      <dgm:prSet presAssocID="{4EB5AE88-7B2D-3442-93BD-576E6E4BB541}" presName="TwoNodes_1" presStyleLbl="node1" presStyleIdx="0" presStyleCnt="2">
        <dgm:presLayoutVars>
          <dgm:bulletEnabled val="1"/>
        </dgm:presLayoutVars>
      </dgm:prSet>
      <dgm:spPr/>
    </dgm:pt>
    <dgm:pt modelId="{2F99A9D1-AFF2-184B-8747-F608D71DAAFB}" type="pres">
      <dgm:prSet presAssocID="{4EB5AE88-7B2D-3442-93BD-576E6E4BB541}" presName="TwoNodes_2" presStyleLbl="node1" presStyleIdx="1" presStyleCnt="2" custScaleY="143447">
        <dgm:presLayoutVars>
          <dgm:bulletEnabled val="1"/>
        </dgm:presLayoutVars>
      </dgm:prSet>
      <dgm:spPr/>
    </dgm:pt>
    <dgm:pt modelId="{CE4F76C6-9A8B-1342-9BD5-31FCABFFB5C2}" type="pres">
      <dgm:prSet presAssocID="{4EB5AE88-7B2D-3442-93BD-576E6E4BB541}" presName="TwoConn_1-2" presStyleLbl="fgAccFollowNode1" presStyleIdx="0" presStyleCnt="1">
        <dgm:presLayoutVars>
          <dgm:bulletEnabled val="1"/>
        </dgm:presLayoutVars>
      </dgm:prSet>
      <dgm:spPr/>
    </dgm:pt>
    <dgm:pt modelId="{A0857034-4F71-1B44-A73A-C86AC1E2510A}" type="pres">
      <dgm:prSet presAssocID="{4EB5AE88-7B2D-3442-93BD-576E6E4BB541}" presName="TwoNodes_1_text" presStyleLbl="node1" presStyleIdx="1" presStyleCnt="2">
        <dgm:presLayoutVars>
          <dgm:bulletEnabled val="1"/>
        </dgm:presLayoutVars>
      </dgm:prSet>
      <dgm:spPr/>
    </dgm:pt>
    <dgm:pt modelId="{A6179AEB-B213-334D-A4D3-04A05543585F}" type="pres">
      <dgm:prSet presAssocID="{4EB5AE88-7B2D-3442-93BD-576E6E4BB541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0E50C18-B0C9-8B41-8A75-F6AA247CD3B8}" type="presOf" srcId="{0C60CB09-3C5E-5740-BE31-D3FE8073D70A}" destId="{2F99A9D1-AFF2-184B-8747-F608D71DAAFB}" srcOrd="0" destOrd="0" presId="urn:microsoft.com/office/officeart/2005/8/layout/vProcess5"/>
    <dgm:cxn modelId="{3443BC23-0A8D-2E4A-A6DB-03027B733EEB}" srcId="{4EB5AE88-7B2D-3442-93BD-576E6E4BB541}" destId="{DC2512C5-917B-9C41-A9C0-C7FB58A524C4}" srcOrd="0" destOrd="0" parTransId="{35F62E54-E41C-4D46-8FCF-EDD5D5536174}" sibTransId="{9375B9B2-E2FF-0F4C-B172-7FC08131D2A1}"/>
    <dgm:cxn modelId="{FD13BD38-AC8C-4C4B-90E5-B38B7C5AB645}" type="presOf" srcId="{DC2512C5-917B-9C41-A9C0-C7FB58A524C4}" destId="{F51F8170-4C28-EA42-A306-1AE13D9B9860}" srcOrd="0" destOrd="0" presId="urn:microsoft.com/office/officeart/2005/8/layout/vProcess5"/>
    <dgm:cxn modelId="{C0631457-5169-7847-906B-428BC5AA3336}" srcId="{4EB5AE88-7B2D-3442-93BD-576E6E4BB541}" destId="{0C60CB09-3C5E-5740-BE31-D3FE8073D70A}" srcOrd="1" destOrd="0" parTransId="{2576E695-AFF4-3744-85FC-4FBB7F2505B3}" sibTransId="{FF1DA783-A948-F145-8CBE-0A12A7FB6560}"/>
    <dgm:cxn modelId="{14445487-97FF-424A-8968-BEB9F387E2A7}" type="presOf" srcId="{9375B9B2-E2FF-0F4C-B172-7FC08131D2A1}" destId="{CE4F76C6-9A8B-1342-9BD5-31FCABFFB5C2}" srcOrd="0" destOrd="0" presId="urn:microsoft.com/office/officeart/2005/8/layout/vProcess5"/>
    <dgm:cxn modelId="{0689018B-3A39-E141-921B-C4FD64B0A8FD}" type="presOf" srcId="{4EB5AE88-7B2D-3442-93BD-576E6E4BB541}" destId="{AE30A253-B7F8-8B4F-BECD-4A2DDF5325AC}" srcOrd="0" destOrd="0" presId="urn:microsoft.com/office/officeart/2005/8/layout/vProcess5"/>
    <dgm:cxn modelId="{3120E7E7-BCFE-4242-BF0F-5578E59BC21E}" type="presOf" srcId="{DC2512C5-917B-9C41-A9C0-C7FB58A524C4}" destId="{A0857034-4F71-1B44-A73A-C86AC1E2510A}" srcOrd="1" destOrd="0" presId="urn:microsoft.com/office/officeart/2005/8/layout/vProcess5"/>
    <dgm:cxn modelId="{DF2735FE-A0AE-E246-A264-28F58E825ACB}" type="presOf" srcId="{0C60CB09-3C5E-5740-BE31-D3FE8073D70A}" destId="{A6179AEB-B213-334D-A4D3-04A05543585F}" srcOrd="1" destOrd="0" presId="urn:microsoft.com/office/officeart/2005/8/layout/vProcess5"/>
    <dgm:cxn modelId="{BBF91E63-87A2-AB47-8CB3-71E69A90CC1C}" type="presParOf" srcId="{AE30A253-B7F8-8B4F-BECD-4A2DDF5325AC}" destId="{382736F2-2D53-7743-91BB-0551EF390DC2}" srcOrd="0" destOrd="0" presId="urn:microsoft.com/office/officeart/2005/8/layout/vProcess5"/>
    <dgm:cxn modelId="{E4E5300B-0C75-7E49-AD31-D398FE27FA82}" type="presParOf" srcId="{AE30A253-B7F8-8B4F-BECD-4A2DDF5325AC}" destId="{F51F8170-4C28-EA42-A306-1AE13D9B9860}" srcOrd="1" destOrd="0" presId="urn:microsoft.com/office/officeart/2005/8/layout/vProcess5"/>
    <dgm:cxn modelId="{055E024F-00F2-9C43-A138-C577B08AB87B}" type="presParOf" srcId="{AE30A253-B7F8-8B4F-BECD-4A2DDF5325AC}" destId="{2F99A9D1-AFF2-184B-8747-F608D71DAAFB}" srcOrd="2" destOrd="0" presId="urn:microsoft.com/office/officeart/2005/8/layout/vProcess5"/>
    <dgm:cxn modelId="{356759FF-F10B-2745-8F1C-51FAF77D9C47}" type="presParOf" srcId="{AE30A253-B7F8-8B4F-BECD-4A2DDF5325AC}" destId="{CE4F76C6-9A8B-1342-9BD5-31FCABFFB5C2}" srcOrd="3" destOrd="0" presId="urn:microsoft.com/office/officeart/2005/8/layout/vProcess5"/>
    <dgm:cxn modelId="{334EE0F7-3F4E-E74D-B87C-85EB7A11F5A9}" type="presParOf" srcId="{AE30A253-B7F8-8B4F-BECD-4A2DDF5325AC}" destId="{A0857034-4F71-1B44-A73A-C86AC1E2510A}" srcOrd="4" destOrd="0" presId="urn:microsoft.com/office/officeart/2005/8/layout/vProcess5"/>
    <dgm:cxn modelId="{995E4192-4265-204C-9F6D-19FBBCCF07B3}" type="presParOf" srcId="{AE30A253-B7F8-8B4F-BECD-4A2DDF5325AC}" destId="{A6179AEB-B213-334D-A4D3-04A05543585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C4E0A-1964-7341-AA24-4B81B6F6A802}">
      <dsp:nvSpPr>
        <dsp:cNvPr id="0" name=""/>
        <dsp:cNvSpPr/>
      </dsp:nvSpPr>
      <dsp:spPr>
        <a:xfrm>
          <a:off x="0" y="0"/>
          <a:ext cx="4848859" cy="11437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First-Year Experience Course</a:t>
          </a:r>
        </a:p>
      </dsp:txBody>
      <dsp:txXfrm>
        <a:off x="33498" y="33498"/>
        <a:ext cx="3518067" cy="1076710"/>
      </dsp:txXfrm>
    </dsp:sp>
    <dsp:sp modelId="{B07B1741-04FF-754C-B9AC-0997FB3E3AE9}">
      <dsp:nvSpPr>
        <dsp:cNvPr id="0" name=""/>
        <dsp:cNvSpPr/>
      </dsp:nvSpPr>
      <dsp:spPr>
        <a:xfrm>
          <a:off x="406091" y="1351653"/>
          <a:ext cx="4848859" cy="1143706"/>
        </a:xfrm>
        <a:prstGeom prst="roundRect">
          <a:avLst>
            <a:gd name="adj" fmla="val 10000"/>
          </a:avLst>
        </a:prstGeom>
        <a:solidFill>
          <a:schemeClr val="accent2">
            <a:hueOff val="-6698785"/>
            <a:satOff val="-187"/>
            <a:lumOff val="235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Student Engagement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Spirituality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Blended Learning</a:t>
          </a:r>
        </a:p>
      </dsp:txBody>
      <dsp:txXfrm>
        <a:off x="439589" y="1385151"/>
        <a:ext cx="3632361" cy="1076710"/>
      </dsp:txXfrm>
    </dsp:sp>
    <dsp:sp modelId="{8BB506FD-19CE-6248-B9A3-2CDBB1316D0D}">
      <dsp:nvSpPr>
        <dsp:cNvPr id="0" name=""/>
        <dsp:cNvSpPr/>
      </dsp:nvSpPr>
      <dsp:spPr>
        <a:xfrm>
          <a:off x="806122" y="2703306"/>
          <a:ext cx="4848859" cy="1143706"/>
        </a:xfrm>
        <a:prstGeom prst="roundRect">
          <a:avLst>
            <a:gd name="adj" fmla="val 10000"/>
          </a:avLst>
        </a:prstGeom>
        <a:solidFill>
          <a:schemeClr val="accent2">
            <a:hueOff val="-13397571"/>
            <a:satOff val="-375"/>
            <a:lumOff val="4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Student Success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Grade Point Average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Student Retention</a:t>
          </a:r>
        </a:p>
      </dsp:txBody>
      <dsp:txXfrm>
        <a:off x="839620" y="2736804"/>
        <a:ext cx="3638422" cy="1076710"/>
      </dsp:txXfrm>
    </dsp:sp>
    <dsp:sp modelId="{9E408BE4-314A-2241-9D57-F833CED5EA73}">
      <dsp:nvSpPr>
        <dsp:cNvPr id="0" name=""/>
        <dsp:cNvSpPr/>
      </dsp:nvSpPr>
      <dsp:spPr>
        <a:xfrm>
          <a:off x="1212214" y="4054960"/>
          <a:ext cx="4848859" cy="1143706"/>
        </a:xfrm>
        <a:prstGeom prst="roundRect">
          <a:avLst>
            <a:gd name="adj" fmla="val 10000"/>
          </a:avLst>
        </a:prstGeom>
        <a:solidFill>
          <a:schemeClr val="accent2">
            <a:hueOff val="-20096356"/>
            <a:satOff val="-562"/>
            <a:lumOff val="705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Social and Economic Benefits</a:t>
          </a:r>
        </a:p>
      </dsp:txBody>
      <dsp:txXfrm>
        <a:off x="1245712" y="4088458"/>
        <a:ext cx="3632361" cy="1076710"/>
      </dsp:txXfrm>
    </dsp:sp>
    <dsp:sp modelId="{1061B932-7D47-4741-BA90-DF176BD31284}">
      <dsp:nvSpPr>
        <dsp:cNvPr id="0" name=""/>
        <dsp:cNvSpPr/>
      </dsp:nvSpPr>
      <dsp:spPr>
        <a:xfrm>
          <a:off x="4105449" y="875975"/>
          <a:ext cx="743409" cy="743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272716" y="875975"/>
        <a:ext cx="408875" cy="559415"/>
      </dsp:txXfrm>
    </dsp:sp>
    <dsp:sp modelId="{1FC35EFC-CD62-7A45-B9AF-B05BC6EDDC07}">
      <dsp:nvSpPr>
        <dsp:cNvPr id="0" name=""/>
        <dsp:cNvSpPr/>
      </dsp:nvSpPr>
      <dsp:spPr>
        <a:xfrm>
          <a:off x="4511541" y="2227628"/>
          <a:ext cx="743409" cy="743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429731"/>
            <a:satOff val="6034"/>
            <a:lumOff val="70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429731"/>
              <a:satOff val="6034"/>
              <a:lumOff val="7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678808" y="2227628"/>
        <a:ext cx="408875" cy="559415"/>
      </dsp:txXfrm>
    </dsp:sp>
    <dsp:sp modelId="{0C37C6AA-D81F-924A-B33E-E671519F3D6C}">
      <dsp:nvSpPr>
        <dsp:cNvPr id="0" name=""/>
        <dsp:cNvSpPr/>
      </dsp:nvSpPr>
      <dsp:spPr>
        <a:xfrm>
          <a:off x="4911572" y="3579282"/>
          <a:ext cx="743409" cy="74340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859461"/>
            <a:satOff val="12069"/>
            <a:lumOff val="1415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20859461"/>
              <a:satOff val="12069"/>
              <a:lumOff val="14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5078839" y="3579282"/>
        <a:ext cx="408875" cy="559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F8170-4C28-EA42-A306-1AE13D9B9860}">
      <dsp:nvSpPr>
        <dsp:cNvPr id="0" name=""/>
        <dsp:cNvSpPr/>
      </dsp:nvSpPr>
      <dsp:spPr>
        <a:xfrm>
          <a:off x="-37868" y="0"/>
          <a:ext cx="6666980" cy="89548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Academic Engagement</a:t>
          </a:r>
        </a:p>
      </dsp:txBody>
      <dsp:txXfrm>
        <a:off x="-11640" y="26228"/>
        <a:ext cx="5741423" cy="843032"/>
      </dsp:txXfrm>
    </dsp:sp>
    <dsp:sp modelId="{2F99A9D1-AFF2-184B-8747-F608D71DAAFB}">
      <dsp:nvSpPr>
        <dsp:cNvPr id="0" name=""/>
        <dsp:cNvSpPr/>
      </dsp:nvSpPr>
      <dsp:spPr>
        <a:xfrm>
          <a:off x="1062920" y="1094485"/>
          <a:ext cx="6818453" cy="895488"/>
        </a:xfrm>
        <a:prstGeom prst="roundRect">
          <a:avLst>
            <a:gd name="adj" fmla="val 10000"/>
          </a:avLst>
        </a:prstGeom>
        <a:solidFill>
          <a:srgbClr val="FF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Motivation </a:t>
          </a:r>
          <a:r>
            <a:rPr lang="en-US" sz="2800" b="1" kern="1200" dirty="0"/>
            <a:t>to Work Harder</a:t>
          </a:r>
        </a:p>
      </dsp:txBody>
      <dsp:txXfrm>
        <a:off x="1089148" y="1120713"/>
        <a:ext cx="4967449" cy="843032"/>
      </dsp:txXfrm>
    </dsp:sp>
    <dsp:sp modelId="{CE4F76C6-9A8B-1342-9BD5-31FCABFFB5C2}">
      <dsp:nvSpPr>
        <dsp:cNvPr id="0" name=""/>
        <dsp:cNvSpPr/>
      </dsp:nvSpPr>
      <dsp:spPr>
        <a:xfrm>
          <a:off x="6047044" y="703953"/>
          <a:ext cx="582067" cy="582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178009" y="703953"/>
        <a:ext cx="320137" cy="438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F8170-4C28-EA42-A306-1AE13D9B9860}">
      <dsp:nvSpPr>
        <dsp:cNvPr id="0" name=""/>
        <dsp:cNvSpPr/>
      </dsp:nvSpPr>
      <dsp:spPr>
        <a:xfrm>
          <a:off x="0" y="0"/>
          <a:ext cx="6638249" cy="99318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Student-Faculty Engagement</a:t>
          </a:r>
        </a:p>
      </dsp:txBody>
      <dsp:txXfrm>
        <a:off x="29089" y="29089"/>
        <a:ext cx="5611712" cy="935010"/>
      </dsp:txXfrm>
    </dsp:sp>
    <dsp:sp modelId="{2F99A9D1-AFF2-184B-8747-F608D71DAAFB}">
      <dsp:nvSpPr>
        <dsp:cNvPr id="0" name=""/>
        <dsp:cNvSpPr/>
      </dsp:nvSpPr>
      <dsp:spPr>
        <a:xfrm>
          <a:off x="1171455" y="1213897"/>
          <a:ext cx="6638249" cy="993188"/>
        </a:xfrm>
        <a:prstGeom prst="roundRect">
          <a:avLst>
            <a:gd name="adj" fmla="val 10000"/>
          </a:avLst>
        </a:prstGeom>
        <a:solidFill>
          <a:srgbClr val="FF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Caring and Supporting Faculty</a:t>
          </a:r>
        </a:p>
      </dsp:txBody>
      <dsp:txXfrm>
        <a:off x="1200544" y="1242986"/>
        <a:ext cx="4763042" cy="935010"/>
      </dsp:txXfrm>
    </dsp:sp>
    <dsp:sp modelId="{CE4F76C6-9A8B-1342-9BD5-31FCABFFB5C2}">
      <dsp:nvSpPr>
        <dsp:cNvPr id="0" name=""/>
        <dsp:cNvSpPr/>
      </dsp:nvSpPr>
      <dsp:spPr>
        <a:xfrm>
          <a:off x="5992676" y="780756"/>
          <a:ext cx="645572" cy="64557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6137930" y="780756"/>
        <a:ext cx="355064" cy="4857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F8170-4C28-EA42-A306-1AE13D9B9860}">
      <dsp:nvSpPr>
        <dsp:cNvPr id="0" name=""/>
        <dsp:cNvSpPr/>
      </dsp:nvSpPr>
      <dsp:spPr>
        <a:xfrm>
          <a:off x="0" y="-97265"/>
          <a:ext cx="6264432" cy="895488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Beyond Class Engagement</a:t>
          </a:r>
        </a:p>
      </dsp:txBody>
      <dsp:txXfrm>
        <a:off x="26228" y="-71037"/>
        <a:ext cx="5338875" cy="843032"/>
      </dsp:txXfrm>
    </dsp:sp>
    <dsp:sp modelId="{2F99A9D1-AFF2-184B-8747-F608D71DAAFB}">
      <dsp:nvSpPr>
        <dsp:cNvPr id="0" name=""/>
        <dsp:cNvSpPr/>
      </dsp:nvSpPr>
      <dsp:spPr>
        <a:xfrm>
          <a:off x="1105488" y="802688"/>
          <a:ext cx="6264432" cy="1284551"/>
        </a:xfrm>
        <a:prstGeom prst="roundRect">
          <a:avLst>
            <a:gd name="adj" fmla="val 10000"/>
          </a:avLst>
        </a:prstGeom>
        <a:solidFill>
          <a:srgbClr val="FF59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Strengthening Relationship with God and How Faith Reduces Stress</a:t>
          </a:r>
        </a:p>
      </dsp:txBody>
      <dsp:txXfrm>
        <a:off x="1143111" y="840311"/>
        <a:ext cx="4501631" cy="1209305"/>
      </dsp:txXfrm>
    </dsp:sp>
    <dsp:sp modelId="{CE4F76C6-9A8B-1342-9BD5-31FCABFFB5C2}">
      <dsp:nvSpPr>
        <dsp:cNvPr id="0" name=""/>
        <dsp:cNvSpPr/>
      </dsp:nvSpPr>
      <dsp:spPr>
        <a:xfrm>
          <a:off x="5682365" y="606687"/>
          <a:ext cx="582067" cy="582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5813330" y="606687"/>
        <a:ext cx="320137" cy="438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0.456</cdr:x>
      <cdr:y>0.21178</cdr:y>
    </cdr:from>
    <cdr:to>
      <cdr:x>0.56862</cdr:x>
      <cdr:y>0.27706</cdr:y>
    </cdr:to>
    <cdr:sp macro="" textlink="">
      <cdr:nvSpPr>
        <cdr:cNvPr id="2" name="Oval 1"/>
        <cdr:cNvSpPr/>
      </cdr:nvSpPr>
      <cdr:spPr>
        <a:xfrm xmlns:a="http://schemas.openxmlformats.org/drawingml/2006/main">
          <a:off x="3345463" y="787451"/>
          <a:ext cx="826242" cy="24272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5F1BD06E-B2E7-490D-83AA-E22525F76C07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3D6D9B8F-2586-4BF5-9BBA-9936835D5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92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BB39B16C-1593-1141-B7DA-4926FF338828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2302" tIns="46151" rIns="92302" bIns="4615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55CB72A4-1491-BB49-AD7B-3D0819AB2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1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Professional Christian University.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46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35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dirty="0"/>
              <a:t>Difficult transition from high school to college.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dirty="0"/>
              <a:t>Challenge of student engagement academically and socially.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dirty="0"/>
              <a:t>Difficulties for students to build new relationships….students want to text but not engage socially.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0" dirty="0"/>
              <a:t>Student engagement…..academics and social elements – inside and outside the classroom.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4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FYE Course at OCU for Fall 2023. All first year students enrolled. Class met one day a week &amp; is a required course to graduate. </a:t>
            </a:r>
          </a:p>
          <a:p>
            <a:endParaRPr lang="en-US" dirty="0"/>
          </a:p>
          <a:p>
            <a:r>
              <a:rPr lang="en-US" dirty="0"/>
              <a:t>Student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Does faith impact engagement?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Does a blended learning format better support engagement?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Student Success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Social &amp; Economic Benefits.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Research shows that college graduates are more productive members of society.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College grads are more likely to pay taxes, have a healthy lifestyle, involved in community activities.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91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Engagement Categories: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Transition -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focused on the first-year students’ experiences during the transition to the university from HS.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Academic – focused on motivators to work harder and perform academically in class.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Peer – focused on student interactions inside and outside the classroom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Student-Faculty –  focused on how faculty can impact student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Blended – focused on how using an LMS can impact student engagement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Beyond Class – focused on extra- curricular activities and on how students’ faith impacts engagement.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2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wanted more in class discussions on topics – that motivated them to work harder in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3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Powerful relationships that faculty can have with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29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Interviews reflected that students wanted a stronger integration of faith into the curriculum.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0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on the 6 Student Engagement categories were grouped together as a new variable in SPSS for a factor analysis.</a:t>
            </a:r>
          </a:p>
          <a:p>
            <a:r>
              <a:rPr lang="en-US" dirty="0"/>
              <a:t>The factor analysis was run in SPSS to determine the relationships of the variables in supporting the student transition to college. </a:t>
            </a:r>
          </a:p>
          <a:p>
            <a:r>
              <a:rPr lang="en-US" dirty="0"/>
              <a:t>The higher factor loadings reflects a stronger relationship…..Academic engagement &amp; </a:t>
            </a:r>
            <a:r>
              <a:rPr lang="en-US" dirty="0" err="1"/>
              <a:t>Student_Faculty</a:t>
            </a:r>
            <a:r>
              <a:rPr lang="en-US" dirty="0"/>
              <a:t> engagement had the </a:t>
            </a:r>
            <a:r>
              <a:rPr lang="en-US"/>
              <a:t>strongest loadings.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CB72A4-1491-BB49-AD7B-3D0819AB2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6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8428" y="1517904"/>
            <a:ext cx="6858000" cy="2798064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8428" y="4572000"/>
            <a:ext cx="6858000" cy="152704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4/17/2024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7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4278630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363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5"/>
            <a:ext cx="68580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4572001"/>
            <a:ext cx="68580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9674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28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2594" y="2980944"/>
            <a:ext cx="3250692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19899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9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428" y="3644988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2594" y="2944368"/>
            <a:ext cx="3250692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52594" y="3644988"/>
            <a:ext cx="3250692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0579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161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362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14" y="1517904"/>
            <a:ext cx="3998214" cy="458114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531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2359152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11930" y="764032"/>
            <a:ext cx="4567428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8428" y="3483864"/>
            <a:ext cx="2359152" cy="2615184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439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570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337738" y="1517904"/>
            <a:ext cx="1665548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38428" y="1517904"/>
            <a:ext cx="4921915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4914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3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0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4/17/2024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4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428" y="1517904"/>
            <a:ext cx="6858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428" y="2971800"/>
            <a:ext cx="6858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254" y="6400801"/>
            <a:ext cx="13990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4/17/2024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9214" y="6400801"/>
            <a:ext cx="457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en-US" sz="7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736" y="6400801"/>
            <a:ext cx="3977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75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9144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7769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3150" kern="1200" spc="-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685800" rtl="0" eaLnBrk="1" latinLnBrk="0" hangingPunct="1">
        <a:lnSpc>
          <a:spcPct val="105000"/>
        </a:lnSpc>
        <a:spcBef>
          <a:spcPts val="675"/>
        </a:spcBef>
        <a:buClr>
          <a:schemeClr val="accent5"/>
        </a:buClr>
        <a:buFont typeface="Avenir Next LT Pro" panose="020B0504020202020204" pitchFamily="34" charset="0"/>
        <a:buChar char="+"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685800" rtl="0" eaLnBrk="1" latinLnBrk="0" hangingPunct="1">
        <a:lnSpc>
          <a:spcPct val="105000"/>
        </a:lnSpc>
        <a:spcBef>
          <a:spcPts val="675"/>
        </a:spcBef>
        <a:buFont typeface="Arial" panose="020B0604020202020204" pitchFamily="34" charset="0"/>
        <a:buNone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80060" indent="-205740" algn="l" defTabSz="685800" rtl="0" eaLnBrk="1" latinLnBrk="0" hangingPunct="1">
        <a:lnSpc>
          <a:spcPct val="105000"/>
        </a:lnSpc>
        <a:spcBef>
          <a:spcPts val="450"/>
        </a:spcBef>
        <a:buClr>
          <a:schemeClr val="accent5"/>
        </a:buClr>
        <a:buFont typeface="Avenir Next LT Pro" panose="020B0504020202020204" pitchFamily="34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" indent="0" algn="l" defTabSz="685800" rtl="0" eaLnBrk="1" latinLnBrk="0" hangingPunct="1">
        <a:lnSpc>
          <a:spcPct val="105000"/>
        </a:lnSpc>
        <a:spcBef>
          <a:spcPts val="450"/>
        </a:spcBef>
        <a:buFontTx/>
        <a:buNone/>
        <a:defRPr sz="135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65226" indent="-205740" algn="l" defTabSz="685800" rtl="0" eaLnBrk="1" latinLnBrk="0" hangingPunct="1">
        <a:lnSpc>
          <a:spcPct val="105000"/>
        </a:lnSpc>
        <a:spcBef>
          <a:spcPts val="450"/>
        </a:spcBef>
        <a:buClr>
          <a:schemeClr val="accent5"/>
        </a:buClr>
        <a:buFont typeface="Avenir Next LT Pro" panose="020B0504020202020204" pitchFamily="34" charset="0"/>
        <a:buChar char="+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OCUMightyOaks/videos/10156144993198695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microsoft.com/office/2007/relationships/media" Target="../media/media3.m4a"/><Relationship Id="rId7" Type="http://schemas.openxmlformats.org/officeDocument/2006/relationships/diagramData" Target="../diagrams/data3.xml"/><Relationship Id="rId12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6.xml"/><Relationship Id="rId11" Type="http://schemas.microsoft.com/office/2007/relationships/diagramDrawing" Target="../diagrams/drawing3.xml"/><Relationship Id="rId5" Type="http://schemas.openxmlformats.org/officeDocument/2006/relationships/slideLayout" Target="../slideLayouts/slideLayout13.xml"/><Relationship Id="rId10" Type="http://schemas.openxmlformats.org/officeDocument/2006/relationships/diagramColors" Target="../diagrams/colors3.xml"/><Relationship Id="rId4" Type="http://schemas.openxmlformats.org/officeDocument/2006/relationships/audio" Target="../media/media3.m4a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8E4C7-BE07-2C72-424D-BAD59DFA5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15103"/>
            <a:ext cx="3961700" cy="2845112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IMPACTING COLLEGE SUCCESS RATES FOR FIRST YEAR STUDENTS:</a:t>
            </a:r>
            <a:br>
              <a:rPr lang="en-US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br>
              <a:rPr lang="en-US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</a:br>
            <a:r>
              <a:rPr lang="en-US" sz="24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AN EXPLORATION INTO STUDENT ENGAGEMENT</a:t>
            </a:r>
            <a:b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A2230-7BA9-C9D3-7213-847804BAC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669" y="4596996"/>
            <a:ext cx="3076957" cy="106697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By: </a:t>
            </a:r>
          </a:p>
          <a:p>
            <a:r>
              <a:rPr lang="en-US" sz="2200" b="1" dirty="0">
                <a:solidFill>
                  <a:srgbClr val="0070C0"/>
                </a:solidFill>
              </a:rPr>
              <a:t>Dr. Cathy Robb</a:t>
            </a:r>
          </a:p>
          <a:p>
            <a:r>
              <a:rPr lang="en-US" sz="2200" b="1" dirty="0">
                <a:solidFill>
                  <a:srgbClr val="0070C0"/>
                </a:solidFill>
              </a:rPr>
              <a:t>Dr. Jervaise McDaniel</a:t>
            </a:r>
          </a:p>
        </p:txBody>
      </p:sp>
      <p:pic>
        <p:nvPicPr>
          <p:cNvPr id="4" name="Picture 3" descr="A colorful light bulb with business icons">
            <a:extLst>
              <a:ext uri="{FF2B5EF4-FFF2-40B4-BE49-F238E27FC236}">
                <a16:creationId xmlns:a16="http://schemas.microsoft.com/office/drawing/2014/main" id="{20F0D217-ECD0-FEBF-77A6-BA20FB788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5" r="19171" b="1"/>
          <a:stretch/>
        </p:blipFill>
        <p:spPr>
          <a:xfrm>
            <a:off x="4011931" y="857257"/>
            <a:ext cx="5132069" cy="5143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C6B04-4DD1-A32A-B072-78AADF855B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24" y="879496"/>
            <a:ext cx="4799451" cy="90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594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2D85-7A20-4722-A424-E0F3FF5B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59" y="118806"/>
            <a:ext cx="6858000" cy="5686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Conclusion from the research…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A43A3-88B8-54E8-1D2B-340E539B4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759" y="1218190"/>
            <a:ext cx="8150125" cy="5521004"/>
          </a:xfrm>
        </p:spPr>
        <p:txBody>
          <a:bodyPr>
            <a:noAutofit/>
          </a:bodyPr>
          <a:lstStyle/>
          <a:p>
            <a:r>
              <a:rPr lang="en-US" sz="2200" dirty="0"/>
              <a:t>Research reflects that supportive relationships and engagement with students’ academic experiences are vital to their long-term success (Lu, 2022). 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The findings suggested that college students who completed a first-year seminar course experienced higher engagement and as a result reflected improved GPAs and retention rates for their first year at college. </a:t>
            </a:r>
            <a:br>
              <a:rPr lang="en-US" sz="2200" dirty="0"/>
            </a:br>
            <a:endParaRPr lang="en-US" sz="2200" dirty="0"/>
          </a:p>
          <a:p>
            <a:r>
              <a:rPr lang="en-US" sz="2200" dirty="0"/>
              <a:t>This study reflected the </a:t>
            </a:r>
            <a:r>
              <a:rPr lang="en-US" sz="2200" b="1" dirty="0"/>
              <a:t>strongest areas of student engagement </a:t>
            </a:r>
            <a:r>
              <a:rPr lang="en-US" sz="2200" dirty="0"/>
              <a:t>are from the </a:t>
            </a:r>
            <a:r>
              <a:rPr lang="en-US" sz="2200" b="1" dirty="0"/>
              <a:t>academic and faculty relationships</a:t>
            </a:r>
            <a:r>
              <a:rPr lang="en-US" sz="2200" dirty="0"/>
              <a:t> which contributed to successfully overcoming the stress and challenges of students transitioning to college life.</a:t>
            </a:r>
          </a:p>
        </p:txBody>
      </p:sp>
      <p:pic>
        <p:nvPicPr>
          <p:cNvPr id="1026" name="Picture 2" descr="Conclusion - The Social Media Project">
            <a:extLst>
              <a:ext uri="{FF2B5EF4-FFF2-40B4-BE49-F238E27FC236}">
                <a16:creationId xmlns:a16="http://schemas.microsoft.com/office/drawing/2014/main" id="{4D3E38C4-8D3E-E86C-3D9D-D38AD75C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65" y="507"/>
            <a:ext cx="1441077" cy="14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32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2E989C-7E38-98B5-3971-5A196368934E}"/>
              </a:ext>
            </a:extLst>
          </p:cNvPr>
          <p:cNvSpPr txBox="1">
            <a:spLocks/>
          </p:cNvSpPr>
          <p:nvPr/>
        </p:nvSpPr>
        <p:spPr>
          <a:xfrm>
            <a:off x="609995" y="204610"/>
            <a:ext cx="6858000" cy="538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-3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/>
                <a:ea typeface="+mj-ea"/>
                <a:cs typeface="+mj-cs"/>
              </a:rPr>
              <a:t>FYS at OCU Activities….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1E8A6-54EA-235D-BB4C-BBC537A20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796" y="1005348"/>
            <a:ext cx="7700772" cy="4847304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Speakers from various campus representatives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/>
              <a:t>Library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/>
              <a:t>Community Engagement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/>
              <a:t>Campus Minister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/>
              <a:t>Student Success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Occasional meetings at the campus coffee shop</a:t>
            </a:r>
          </a:p>
          <a:p>
            <a:pPr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End of semester lunch for class!</a:t>
            </a:r>
          </a:p>
          <a:p>
            <a:pPr>
              <a:buClr>
                <a:schemeClr val="accent1"/>
              </a:buClr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Scavenger hunt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Fliphunt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5" name="Picture 4" descr="A logo with a smile&#10;&#10;Description automatically generated with medium confidence">
            <a:extLst>
              <a:ext uri="{FF2B5EF4-FFF2-40B4-BE49-F238E27FC236}">
                <a16:creationId xmlns:a16="http://schemas.microsoft.com/office/drawing/2014/main" id="{3BE8AF97-5ACE-BD05-3C51-A3D816934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92" y="5207883"/>
            <a:ext cx="1624512" cy="7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0270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2E989C-7E38-98B5-3971-5A196368934E}"/>
              </a:ext>
            </a:extLst>
          </p:cNvPr>
          <p:cNvSpPr txBox="1">
            <a:spLocks/>
          </p:cNvSpPr>
          <p:nvPr/>
        </p:nvSpPr>
        <p:spPr>
          <a:xfrm>
            <a:off x="609995" y="204610"/>
            <a:ext cx="6858000" cy="538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-3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/>
                <a:ea typeface="+mj-ea"/>
                <a:cs typeface="+mj-cs"/>
              </a:rPr>
              <a:t>FYS at OCU Activities….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297C6C-81E4-39EA-EE33-A70DB73CF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4" y="743411"/>
            <a:ext cx="7772400" cy="833632"/>
          </a:xfrm>
          <a:prstGeom prst="rect">
            <a:avLst/>
          </a:prstGeom>
        </p:spPr>
      </p:pic>
      <p:pic>
        <p:nvPicPr>
          <p:cNvPr id="21" name="Content Placeholder 20" descr="A screenshot of a phone&#10;&#10;Description automatically generated">
            <a:extLst>
              <a:ext uri="{FF2B5EF4-FFF2-40B4-BE49-F238E27FC236}">
                <a16:creationId xmlns:a16="http://schemas.microsoft.com/office/drawing/2014/main" id="{A058ACD8-2708-ECA5-AC43-26456431B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7" b="89989"/>
          <a:stretch/>
        </p:blipFill>
        <p:spPr>
          <a:xfrm>
            <a:off x="609995" y="1640283"/>
            <a:ext cx="3184766" cy="833633"/>
          </a:xfrm>
        </p:spPr>
      </p:pic>
      <p:pic>
        <p:nvPicPr>
          <p:cNvPr id="22" name="Content Placeholder 20" descr="A screenshot of a phone&#10;&#10;Description automatically generated">
            <a:extLst>
              <a:ext uri="{FF2B5EF4-FFF2-40B4-BE49-F238E27FC236}">
                <a16:creationId xmlns:a16="http://schemas.microsoft.com/office/drawing/2014/main" id="{5642F88E-5B06-ED20-959E-ECCC35B84B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7"/>
          <a:stretch/>
        </p:blipFill>
        <p:spPr>
          <a:xfrm>
            <a:off x="4206239" y="1815135"/>
            <a:ext cx="4327765" cy="3726129"/>
          </a:xfrm>
          <a:prstGeom prst="rect">
            <a:avLst/>
          </a:prstGeom>
        </p:spPr>
      </p:pic>
      <p:pic>
        <p:nvPicPr>
          <p:cNvPr id="23" name="Content Placeholder 20" descr="A screenshot of a phone&#10;&#10;Description automatically generated">
            <a:extLst>
              <a:ext uri="{FF2B5EF4-FFF2-40B4-BE49-F238E27FC236}">
                <a16:creationId xmlns:a16="http://schemas.microsoft.com/office/drawing/2014/main" id="{0E87061B-C92A-EA50-BC95-C651386A7B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3" r="28187" b="44285"/>
          <a:stretch/>
        </p:blipFill>
        <p:spPr>
          <a:xfrm>
            <a:off x="609994" y="2316874"/>
            <a:ext cx="3184766" cy="322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0274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G.mp4">
            <a:hlinkClick r:id="" action="ppaction://media"/>
            <a:extLst>
              <a:ext uri="{FF2B5EF4-FFF2-40B4-BE49-F238E27FC236}">
                <a16:creationId xmlns:a16="http://schemas.microsoft.com/office/drawing/2014/main" id="{B7C57ABC-4FE3-680E-5E8D-C8E1F3D65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900" r="30000"/>
          <a:stretch/>
        </p:blipFill>
        <p:spPr>
          <a:xfrm>
            <a:off x="4497694" y="91440"/>
            <a:ext cx="4646306" cy="6684264"/>
          </a:xfrm>
          <a:prstGeom prst="rect">
            <a:avLst/>
          </a:prstGeom>
        </p:spPr>
      </p:pic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8A34480C-0F75-0A56-8CE7-C52274A42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" y="184349"/>
            <a:ext cx="4409302" cy="1070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D93ED-F09C-B78D-2312-7DF14C6AECFE}"/>
              </a:ext>
            </a:extLst>
          </p:cNvPr>
          <p:cNvSpPr txBox="1"/>
          <p:nvPr/>
        </p:nvSpPr>
        <p:spPr>
          <a:xfrm>
            <a:off x="646571" y="3429000"/>
            <a:ext cx="3096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Visit Holy Grounds &amp; take a selfie video with describing your favorite drink to order!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B66C83-1569-F194-437C-118C0103E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2" y="5249149"/>
            <a:ext cx="1720511" cy="799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92629A-3F53-FA3A-7753-ED83C4D71487}"/>
              </a:ext>
            </a:extLst>
          </p:cNvPr>
          <p:cNvSpPr txBox="1"/>
          <p:nvPr/>
        </p:nvSpPr>
        <p:spPr>
          <a:xfrm>
            <a:off x="646571" y="2011094"/>
            <a:ext cx="3851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Print" panose="02000800000000000000" pitchFamily="2" charset="0"/>
              </a:rPr>
              <a:t>Total video views with only 55 students in the class!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0766AF-5132-D698-976B-57A80E3C46B6}"/>
              </a:ext>
            </a:extLst>
          </p:cNvPr>
          <p:cNvSpPr/>
          <p:nvPr/>
        </p:nvSpPr>
        <p:spPr>
          <a:xfrm>
            <a:off x="1622323" y="827152"/>
            <a:ext cx="670720" cy="4275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C59410-4C0C-C451-9C0B-2380C7342C32}"/>
              </a:ext>
            </a:extLst>
          </p:cNvPr>
          <p:cNvCxnSpPr/>
          <p:nvPr/>
        </p:nvCxnSpPr>
        <p:spPr>
          <a:xfrm flipH="1" flipV="1">
            <a:off x="2094271" y="1254723"/>
            <a:ext cx="1229032" cy="75637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932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87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2E989C-7E38-98B5-3971-5A196368934E}"/>
              </a:ext>
            </a:extLst>
          </p:cNvPr>
          <p:cNvSpPr txBox="1">
            <a:spLocks/>
          </p:cNvSpPr>
          <p:nvPr/>
        </p:nvSpPr>
        <p:spPr>
          <a:xfrm>
            <a:off x="609995" y="204610"/>
            <a:ext cx="6858000" cy="538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-38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haroni"/>
              <a:ea typeface="+mj-ea"/>
              <a:cs typeface="+mj-cs"/>
            </a:endParaRPr>
          </a:p>
        </p:txBody>
      </p:sp>
      <p:pic>
        <p:nvPicPr>
          <p:cNvPr id="7" name="FlipHunt Chapel.mp4">
            <a:hlinkClick r:id="" action="ppaction://media"/>
            <a:extLst>
              <a:ext uri="{FF2B5EF4-FFF2-40B4-BE49-F238E27FC236}">
                <a16:creationId xmlns:a16="http://schemas.microsoft.com/office/drawing/2014/main" id="{076315D6-17FA-56A8-C030-94F89A3627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7611" r="26105"/>
          <a:stretch/>
        </p:blipFill>
        <p:spPr>
          <a:xfrm>
            <a:off x="3819441" y="-1413"/>
            <a:ext cx="5361033" cy="6515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43817D-FC76-77EB-56AD-189D69D58B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5" y="119873"/>
            <a:ext cx="3746612" cy="1032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8E2064-865C-615A-42E5-95891C51F7A2}"/>
              </a:ext>
            </a:extLst>
          </p:cNvPr>
          <p:cNvSpPr txBox="1"/>
          <p:nvPr/>
        </p:nvSpPr>
        <p:spPr>
          <a:xfrm>
            <a:off x="609995" y="2047063"/>
            <a:ext cx="3096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Record a video of you &amp; your friends at a chapel service.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Be sure to take your recording before or service please!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EB933B-44E1-55FD-FB64-3EBE26CC1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5" y="4865783"/>
            <a:ext cx="1720511" cy="7998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4FF99D6-1E28-5036-F424-6CECFED01638}"/>
              </a:ext>
            </a:extLst>
          </p:cNvPr>
          <p:cNvSpPr/>
          <p:nvPr/>
        </p:nvSpPr>
        <p:spPr>
          <a:xfrm>
            <a:off x="1285502" y="714877"/>
            <a:ext cx="523068" cy="4275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ackground with black and white clouds&#10;&#10;Description automatically generated with medium confidence">
            <a:extLst>
              <a:ext uri="{FF2B5EF4-FFF2-40B4-BE49-F238E27FC236}">
                <a16:creationId xmlns:a16="http://schemas.microsoft.com/office/drawing/2014/main" id="{414C65F0-40A6-B310-BBA4-F1E905BAF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" y="82296"/>
            <a:ext cx="8993307" cy="1481328"/>
          </a:xfrm>
        </p:spPr>
      </p:pic>
      <p:pic>
        <p:nvPicPr>
          <p:cNvPr id="9" name="Friends Video">
            <a:hlinkClick r:id="" action="ppaction://media"/>
            <a:extLst>
              <a:ext uri="{FF2B5EF4-FFF2-40B4-BE49-F238E27FC236}">
                <a16:creationId xmlns:a16="http://schemas.microsoft.com/office/drawing/2014/main" id="{313AC06B-6932-5421-9C56-0D310E3E7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45" y="1563624"/>
            <a:ext cx="9070847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48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2E989C-7E38-98B5-3971-5A196368934E}"/>
              </a:ext>
            </a:extLst>
          </p:cNvPr>
          <p:cNvSpPr txBox="1">
            <a:spLocks/>
          </p:cNvSpPr>
          <p:nvPr/>
        </p:nvSpPr>
        <p:spPr>
          <a:xfrm>
            <a:off x="552913" y="172242"/>
            <a:ext cx="3775888" cy="53880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38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haroni"/>
                <a:ea typeface="+mj-ea"/>
                <a:cs typeface="+mj-cs"/>
              </a:rPr>
              <a:t>Thank You!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B168E-1E45-8A88-DFB8-F6749EB39C3F}"/>
              </a:ext>
            </a:extLst>
          </p:cNvPr>
          <p:cNvSpPr txBox="1"/>
          <p:nvPr/>
        </p:nvSpPr>
        <p:spPr>
          <a:xfrm>
            <a:off x="666639" y="1928609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Dr. Cathy A. Robb</a:t>
            </a:r>
          </a:p>
          <a:p>
            <a:r>
              <a:rPr lang="en-US" sz="2800" b="1" u="sng" dirty="0" err="1">
                <a:solidFill>
                  <a:srgbClr val="0070C0"/>
                </a:solidFill>
              </a:rPr>
              <a:t>crobb@oak.edu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</a:p>
          <a:p>
            <a:endParaRPr lang="en-US" sz="2800" b="1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Dr. Jervaise McDaniel</a:t>
            </a:r>
          </a:p>
          <a:p>
            <a:r>
              <a:rPr lang="en-US" sz="2800" b="1" u="sng" dirty="0" err="1">
                <a:solidFill>
                  <a:srgbClr val="0070C0"/>
                </a:solidFill>
              </a:rPr>
              <a:t>jmcdaniel@oak.edu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6855E1-79A4-371C-2FD5-F73B97D0CF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9" y="923817"/>
            <a:ext cx="4318055" cy="818317"/>
          </a:xfrm>
          <a:prstGeom prst="rect">
            <a:avLst/>
          </a:prstGeom>
        </p:spPr>
      </p:pic>
      <p:pic>
        <p:nvPicPr>
          <p:cNvPr id="1028" name="Picture 4" descr="Questions And Answers Images – Browse 320,979 Stock Photos, Vectors, and  Video | Adobe Stock">
            <a:extLst>
              <a:ext uri="{FF2B5EF4-FFF2-40B4-BE49-F238E27FC236}">
                <a16:creationId xmlns:a16="http://schemas.microsoft.com/office/drawing/2014/main" id="{98982460-3B3D-5BEE-D0BA-A8CF8B0F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694" y="1742134"/>
            <a:ext cx="3616254" cy="259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7245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A249-EDF8-491D-82E1-CE2DB0A17DC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" y="1219200"/>
            <a:ext cx="9144127" cy="5137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93"/>
            <a:ext cx="4266249" cy="11998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C7F3E9-73D7-AF43-BB8C-0F02A05ECD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0050" y="-48776"/>
            <a:ext cx="1253950" cy="12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8DA8F-A949-4743-9238-E60386BB9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-3797"/>
            <a:ext cx="6858000" cy="8836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Rationale…Why is First Year Student Success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8D7-7C16-5C0D-BBB3-87F5969CB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1" y="938707"/>
            <a:ext cx="8067706" cy="5995013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To explore a problem in higher education of </a:t>
            </a:r>
            <a:br>
              <a:rPr lang="en-US" sz="2400" b="1" dirty="0"/>
            </a:br>
            <a:r>
              <a:rPr lang="en-US" sz="2400" b="1" dirty="0"/>
              <a:t>improving student success rates by examining </a:t>
            </a:r>
            <a:br>
              <a:rPr lang="en-US" sz="2400" b="1" dirty="0"/>
            </a:br>
            <a:r>
              <a:rPr lang="en-US" sz="2400" b="1" dirty="0"/>
              <a:t>first-year student engagement.</a:t>
            </a:r>
          </a:p>
          <a:p>
            <a:pPr marL="531495" lvl="1" indent="-257175">
              <a:buFont typeface="Wingdings" pitchFamily="2" charset="2"/>
              <a:buChar char="ü"/>
            </a:pPr>
            <a:r>
              <a:rPr lang="en-US" sz="2400" dirty="0"/>
              <a:t>Retaining full-time freshmen is a problem for higher education institutions as approximately 30% of freshmen students drop out prior to their sophomore year </a:t>
            </a:r>
            <a:br>
              <a:rPr lang="en-US" sz="2200" dirty="0"/>
            </a:br>
            <a:r>
              <a:rPr lang="en-US" sz="1800" dirty="0"/>
              <a:t>(</a:t>
            </a:r>
            <a:r>
              <a:rPr lang="en-US" sz="1800" dirty="0" err="1"/>
              <a:t>Pariafsai</a:t>
            </a:r>
            <a:r>
              <a:rPr lang="en-US" sz="1800" dirty="0"/>
              <a:t> et al., 2021). </a:t>
            </a:r>
            <a:br>
              <a:rPr lang="en-US" sz="2200" dirty="0"/>
            </a:br>
            <a:endParaRPr lang="en-US" sz="2200" dirty="0"/>
          </a:p>
          <a:p>
            <a:pPr marL="531495" lvl="1" indent="-257175">
              <a:buFont typeface="Wingdings" pitchFamily="2" charset="2"/>
              <a:buChar char="ü"/>
            </a:pPr>
            <a:r>
              <a:rPr lang="en-US" sz="2400" dirty="0"/>
              <a:t>Most college dropouts do not return to higher education which leads to a non-recoverable social and economic loss </a:t>
            </a:r>
            <a:r>
              <a:rPr lang="en-US" sz="1800" dirty="0"/>
              <a:t>(Gupta et al., 2020). </a:t>
            </a:r>
            <a:br>
              <a:rPr lang="en-US" sz="2200" dirty="0"/>
            </a:br>
            <a:endParaRPr lang="en-US" sz="2200" dirty="0"/>
          </a:p>
          <a:p>
            <a:pPr marL="531495" lvl="1" indent="-257175">
              <a:buFont typeface="Wingdings" pitchFamily="2" charset="2"/>
              <a:buChar char="ü"/>
            </a:pPr>
            <a:r>
              <a:rPr lang="en-US" sz="2400" dirty="0"/>
              <a:t>A comprehensive understanding of student engagement remains a challenge, due to the variety and complexity of elements influencing it </a:t>
            </a:r>
            <a:br>
              <a:rPr lang="en-US" sz="2400" dirty="0"/>
            </a:br>
            <a:r>
              <a:rPr lang="en-US" sz="1800" dirty="0"/>
              <a:t>(Kahu et al., 2020).</a:t>
            </a:r>
          </a:p>
        </p:txBody>
      </p:sp>
      <p:pic>
        <p:nvPicPr>
          <p:cNvPr id="2052" name="Picture 4" descr="The Importance of Critical Thinking in Student Success - Insight Assessment">
            <a:extLst>
              <a:ext uri="{FF2B5EF4-FFF2-40B4-BE49-F238E27FC236}">
                <a16:creationId xmlns:a16="http://schemas.microsoft.com/office/drawing/2014/main" id="{974DA90B-C711-5C23-4166-3C91667AF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4" y="-3797"/>
            <a:ext cx="1987826" cy="9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4899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4E78-8E82-7E5F-F22D-B6572F4C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13" y="215470"/>
            <a:ext cx="6858000" cy="100812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Research Framework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1AAEE3-BA8D-5520-7A7A-2CA12D9C5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024215"/>
              </p:ext>
            </p:extLst>
          </p:nvPr>
        </p:nvGraphicFramePr>
        <p:xfrm>
          <a:off x="633924" y="939800"/>
          <a:ext cx="6061074" cy="519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345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0FA62-5404-45D3-BA13-694C68D6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86" y="212768"/>
            <a:ext cx="7618711" cy="558488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Data Collection for Student Engagement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205AD-C1C6-47EF-4A6B-747FF86CC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158" y="1071108"/>
            <a:ext cx="4098614" cy="1849699"/>
          </a:xfrm>
        </p:spPr>
        <p:txBody>
          <a:bodyPr>
            <a:normAutofit/>
          </a:bodyPr>
          <a:lstStyle/>
          <a:p>
            <a:r>
              <a:rPr lang="en-US" b="1" dirty="0"/>
              <a:t>Qualitative data collection</a:t>
            </a:r>
          </a:p>
          <a:p>
            <a:pPr marL="531495" lvl="1" indent="-257175">
              <a:buFont typeface="Wingdings" pitchFamily="2" charset="2"/>
              <a:buChar char="q"/>
            </a:pPr>
            <a:r>
              <a:rPr lang="en-US" sz="1950" dirty="0"/>
              <a:t>Interview guide with 13 open ended questions supported reviewing six engagement categories.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99A2B0-A3D7-F8D8-57E9-E28C38475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846" y="1091730"/>
            <a:ext cx="3954995" cy="1655395"/>
          </a:xfrm>
        </p:spPr>
        <p:txBody>
          <a:bodyPr>
            <a:normAutofit/>
          </a:bodyPr>
          <a:lstStyle/>
          <a:p>
            <a:r>
              <a:rPr lang="en-US" b="1" dirty="0"/>
              <a:t>Quantitative data collection</a:t>
            </a:r>
          </a:p>
          <a:p>
            <a:pPr marL="531495" lvl="1" indent="-257175">
              <a:buFont typeface="Wingdings" pitchFamily="2" charset="2"/>
              <a:buChar char="q"/>
            </a:pPr>
            <a:r>
              <a:rPr lang="en-US" sz="1950" dirty="0"/>
              <a:t>Survey supported reviewing six engagement categories.</a:t>
            </a:r>
            <a:endParaRPr lang="en-US" sz="1950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E2DE2B-85F5-1B8B-B2BB-445C442D8C4F}"/>
              </a:ext>
            </a:extLst>
          </p:cNvPr>
          <p:cNvCxnSpPr>
            <a:cxnSpLocks/>
          </p:cNvCxnSpPr>
          <p:nvPr/>
        </p:nvCxnSpPr>
        <p:spPr>
          <a:xfrm>
            <a:off x="630232" y="1488023"/>
            <a:ext cx="378023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344F81-E416-292D-AE86-A1C8CD02BAFB}"/>
              </a:ext>
            </a:extLst>
          </p:cNvPr>
          <p:cNvCxnSpPr/>
          <p:nvPr/>
        </p:nvCxnSpPr>
        <p:spPr>
          <a:xfrm>
            <a:off x="4936995" y="1488023"/>
            <a:ext cx="354827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09A831-65CF-CDD9-16E9-0145B809F393}"/>
              </a:ext>
            </a:extLst>
          </p:cNvPr>
          <p:cNvSpPr txBox="1"/>
          <p:nvPr/>
        </p:nvSpPr>
        <p:spPr>
          <a:xfrm>
            <a:off x="954861" y="3449262"/>
            <a:ext cx="73179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495" lvl="1" indent="-257175" defTabSz="685800">
              <a:buFont typeface="Wingdings" pitchFamily="2" charset="2"/>
              <a:buChar char="q"/>
            </a:pPr>
            <a:r>
              <a:rPr lang="en-US" sz="2400" b="1" dirty="0">
                <a:solidFill>
                  <a:srgbClr val="000000"/>
                </a:solidFill>
                <a:latin typeface="Avenir Next LT Pro"/>
              </a:rPr>
              <a:t>Six engagement categories</a:t>
            </a: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:</a:t>
            </a:r>
          </a:p>
          <a:p>
            <a:pPr marL="737235" lvl="2" indent="-257175" defTabSz="685800">
              <a:buFont typeface="Wingdings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Transition Engagement</a:t>
            </a:r>
          </a:p>
          <a:p>
            <a:pPr marL="737235" lvl="2" indent="-257175" defTabSz="685800">
              <a:buFont typeface="Wingdings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Academic Engagement*</a:t>
            </a:r>
          </a:p>
          <a:p>
            <a:pPr marL="737235" lvl="2" indent="-257175" defTabSz="685800">
              <a:buFont typeface="Wingdings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Peer Engagement</a:t>
            </a:r>
          </a:p>
          <a:p>
            <a:pPr marL="737235" lvl="2" indent="-257175" defTabSz="685800">
              <a:buFont typeface="Wingdings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Student-Faculty Engagement*</a:t>
            </a:r>
          </a:p>
          <a:p>
            <a:pPr marL="737235" lvl="2" indent="-257175" defTabSz="685800">
              <a:buFont typeface="Wingdings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Blended Engagement</a:t>
            </a:r>
          </a:p>
          <a:p>
            <a:pPr marL="737235" lvl="2" indent="-257175" defTabSz="685800">
              <a:buFont typeface="Wingdings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latin typeface="Avenir Next LT Pro"/>
              </a:rPr>
              <a:t>Beyond-Class Engagement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BC3CAA-A69C-8E42-F029-CD7714C61062}"/>
              </a:ext>
            </a:extLst>
          </p:cNvPr>
          <p:cNvCxnSpPr>
            <a:cxnSpLocks/>
          </p:cNvCxnSpPr>
          <p:nvPr/>
        </p:nvCxnSpPr>
        <p:spPr>
          <a:xfrm>
            <a:off x="1390907" y="3857541"/>
            <a:ext cx="542979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Arrow 10">
            <a:extLst>
              <a:ext uri="{FF2B5EF4-FFF2-40B4-BE49-F238E27FC236}">
                <a16:creationId xmlns:a16="http://schemas.microsoft.com/office/drawing/2014/main" id="{1D411AF6-FFEE-6F86-918C-E9B1A04BD7D0}"/>
              </a:ext>
            </a:extLst>
          </p:cNvPr>
          <p:cNvSpPr/>
          <p:nvPr/>
        </p:nvSpPr>
        <p:spPr>
          <a:xfrm rot="19110932">
            <a:off x="5005283" y="2824131"/>
            <a:ext cx="1167161" cy="3526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781BC58F-598D-2677-34E8-6F0CF0794D01}"/>
              </a:ext>
            </a:extLst>
          </p:cNvPr>
          <p:cNvSpPr/>
          <p:nvPr/>
        </p:nvSpPr>
        <p:spPr>
          <a:xfrm rot="13379773">
            <a:off x="2494746" y="2830881"/>
            <a:ext cx="1085995" cy="3526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venir Next LT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AFF9E-B825-21B2-A94C-CB278600839C}"/>
              </a:ext>
            </a:extLst>
          </p:cNvPr>
          <p:cNvSpPr txBox="1"/>
          <p:nvPr/>
        </p:nvSpPr>
        <p:spPr>
          <a:xfrm>
            <a:off x="650455" y="6150114"/>
            <a:ext cx="8108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Krause, K., &amp; Coates, H. (2008). Students’ engagement in first-year university. </a:t>
            </a:r>
            <a:r>
              <a:rPr lang="en-US" sz="12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Assessment &amp; Evaluation in Higher Education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12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12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2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  <a:r>
              <a:rPr lang="en-US" sz="12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(5), 493–505. </a:t>
            </a:r>
            <a:r>
              <a:rPr lang="en-US" sz="1200" u="none" strike="noStrike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https://doi.org/10.1080/02602930701698892</a:t>
            </a:r>
            <a:endParaRPr lang="en-US" sz="1200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7931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B43E255-F1D7-10EA-0F54-B15F2844B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3949686"/>
              </p:ext>
            </p:extLst>
          </p:nvPr>
        </p:nvGraphicFramePr>
        <p:xfrm>
          <a:off x="696023" y="874485"/>
          <a:ext cx="7843506" cy="198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C2F2BF-E007-F42E-593D-23126A0E9E3F}"/>
              </a:ext>
            </a:extLst>
          </p:cNvPr>
          <p:cNvSpPr txBox="1"/>
          <p:nvPr/>
        </p:nvSpPr>
        <p:spPr>
          <a:xfrm>
            <a:off x="696023" y="3568129"/>
            <a:ext cx="775195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u="sng" dirty="0">
                <a:solidFill>
                  <a:srgbClr val="000000"/>
                </a:solidFill>
                <a:latin typeface="Avenir Next LT Pro"/>
              </a:rPr>
              <a:t>From Interview Questions </a:t>
            </a: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S8 stated, </a:t>
            </a:r>
            <a:br>
              <a:rPr lang="en-US" sz="2100" dirty="0">
                <a:solidFill>
                  <a:srgbClr val="000000"/>
                </a:solidFill>
                <a:latin typeface="Avenir Next LT Pro"/>
              </a:rPr>
            </a:b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“The more I am engaged through class projects and discussions the better I learn and want to succeed.” </a:t>
            </a:r>
            <a:br>
              <a:rPr lang="en-US" sz="2100" dirty="0">
                <a:solidFill>
                  <a:srgbClr val="000000"/>
                </a:solidFill>
                <a:latin typeface="Avenir Next LT Pro"/>
              </a:rPr>
            </a:br>
            <a:endParaRPr lang="en-US" sz="2100" dirty="0">
              <a:solidFill>
                <a:srgbClr val="000000"/>
              </a:solidFill>
              <a:latin typeface="Avenir Next LT Pro"/>
            </a:endParaRP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Another student’s response: </a:t>
            </a:r>
          </a:p>
          <a:p>
            <a:pPr defTabSz="685800"/>
            <a:endParaRPr lang="en-US" sz="2400" dirty="0">
              <a:solidFill>
                <a:srgbClr val="000000"/>
              </a:solidFill>
              <a:latin typeface="Avenir Next LT Pro"/>
            </a:endParaRPr>
          </a:p>
        </p:txBody>
      </p:sp>
      <p:pic>
        <p:nvPicPr>
          <p:cNvPr id="3" name="S8">
            <a:hlinkClick r:id="" action="ppaction://media"/>
            <a:extLst>
              <a:ext uri="{FF2B5EF4-FFF2-40B4-BE49-F238E27FC236}">
                <a16:creationId xmlns:a16="http://schemas.microsoft.com/office/drawing/2014/main" id="{D035F54D-CDB3-2C78-4573-94330A265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25329" y="5111522"/>
            <a:ext cx="609600" cy="60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4D7378-905B-7DCD-F144-84F77FA623E4}"/>
              </a:ext>
            </a:extLst>
          </p:cNvPr>
          <p:cNvSpPr txBox="1">
            <a:spLocks/>
          </p:cNvSpPr>
          <p:nvPr/>
        </p:nvSpPr>
        <p:spPr>
          <a:xfrm>
            <a:off x="629613" y="208621"/>
            <a:ext cx="6858000" cy="538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150" spc="-38" dirty="0">
                <a:solidFill>
                  <a:srgbClr val="0070C0"/>
                </a:solidFill>
                <a:latin typeface="Aharoni"/>
              </a:rPr>
              <a:t>Qualitative Data - Interviews</a:t>
            </a:r>
          </a:p>
        </p:txBody>
      </p:sp>
    </p:spTree>
    <p:extLst>
      <p:ext uri="{BB962C8B-B14F-4D97-AF65-F5344CB8AC3E}">
        <p14:creationId xmlns:p14="http://schemas.microsoft.com/office/powerpoint/2010/main" val="1564637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B43E255-F1D7-10EA-0F54-B15F2844B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360470"/>
              </p:ext>
            </p:extLst>
          </p:nvPr>
        </p:nvGraphicFramePr>
        <p:xfrm>
          <a:off x="638273" y="957533"/>
          <a:ext cx="7809705" cy="2207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208E927-A702-3F2E-5FC9-402194993B4D}"/>
              </a:ext>
            </a:extLst>
          </p:cNvPr>
          <p:cNvSpPr txBox="1">
            <a:spLocks/>
          </p:cNvSpPr>
          <p:nvPr/>
        </p:nvSpPr>
        <p:spPr>
          <a:xfrm>
            <a:off x="629613" y="208621"/>
            <a:ext cx="6858000" cy="538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3150" spc="-38" dirty="0">
                <a:solidFill>
                  <a:srgbClr val="0070C0"/>
                </a:solidFill>
                <a:latin typeface="Aharoni"/>
              </a:rPr>
              <a:t>Qualitative Data - Interviews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2F2BF-E007-F42E-593D-23126A0E9E3F}"/>
              </a:ext>
            </a:extLst>
          </p:cNvPr>
          <p:cNvSpPr txBox="1"/>
          <p:nvPr/>
        </p:nvSpPr>
        <p:spPr>
          <a:xfrm>
            <a:off x="696023" y="3568129"/>
            <a:ext cx="775195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u="sng" dirty="0">
                <a:solidFill>
                  <a:srgbClr val="000000"/>
                </a:solidFill>
                <a:latin typeface="Avenir Next LT Pro"/>
              </a:rPr>
              <a:t>From Interview Questions.</a:t>
            </a: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S5 stated that, </a:t>
            </a:r>
            <a:br>
              <a:rPr lang="en-US" sz="2100" dirty="0">
                <a:solidFill>
                  <a:srgbClr val="000000"/>
                </a:solidFill>
                <a:latin typeface="Avenir Next LT Pro"/>
              </a:rPr>
            </a:b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“Professors know you as a person. They call on me by name.” </a:t>
            </a:r>
            <a:br>
              <a:rPr lang="en-US" sz="2100" dirty="0">
                <a:solidFill>
                  <a:srgbClr val="000000"/>
                </a:solidFill>
                <a:latin typeface="Avenir Next LT Pro"/>
              </a:rPr>
            </a:br>
            <a:endParaRPr lang="en-US" sz="2100" dirty="0">
              <a:solidFill>
                <a:srgbClr val="000000"/>
              </a:solidFill>
              <a:latin typeface="Avenir Next LT Pro"/>
            </a:endParaRP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Other students’ responses: </a:t>
            </a:r>
          </a:p>
          <a:p>
            <a:pPr defTabSz="685800"/>
            <a:endParaRPr lang="en-US" sz="2400" dirty="0">
              <a:solidFill>
                <a:srgbClr val="000000"/>
              </a:solidFill>
              <a:latin typeface="Avenir Next LT Pro"/>
            </a:endParaRPr>
          </a:p>
        </p:txBody>
      </p:sp>
      <p:pic>
        <p:nvPicPr>
          <p:cNvPr id="3" name="New Recording 2">
            <a:hlinkClick r:id="" action="ppaction://media"/>
            <a:extLst>
              <a:ext uri="{FF2B5EF4-FFF2-40B4-BE49-F238E27FC236}">
                <a16:creationId xmlns:a16="http://schemas.microsoft.com/office/drawing/2014/main" id="{F965F06C-145E-8D59-1C18-1A6A1CA71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95345" y="5114173"/>
            <a:ext cx="609600" cy="609600"/>
          </a:xfrm>
          <a:prstGeom prst="rect">
            <a:avLst/>
          </a:prstGeom>
        </p:spPr>
      </p:pic>
      <p:pic>
        <p:nvPicPr>
          <p:cNvPr id="6" name="Student audio">
            <a:hlinkClick r:id="" action="ppaction://media"/>
            <a:extLst>
              <a:ext uri="{FF2B5EF4-FFF2-40B4-BE49-F238E27FC236}">
                <a16:creationId xmlns:a16="http://schemas.microsoft.com/office/drawing/2014/main" id="{4F431393-55C2-330F-4BF4-E258605198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69027" y="5114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1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B43E255-F1D7-10EA-0F54-B15F2844B2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114720"/>
              </p:ext>
            </p:extLst>
          </p:nvPr>
        </p:nvGraphicFramePr>
        <p:xfrm>
          <a:off x="696023" y="928821"/>
          <a:ext cx="7369921" cy="1989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C2F2BF-E007-F42E-593D-23126A0E9E3F}"/>
              </a:ext>
            </a:extLst>
          </p:cNvPr>
          <p:cNvSpPr txBox="1"/>
          <p:nvPr/>
        </p:nvSpPr>
        <p:spPr>
          <a:xfrm>
            <a:off x="696022" y="3141974"/>
            <a:ext cx="7751955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0000"/>
                </a:solidFill>
                <a:latin typeface="Avenir Next LT Pro"/>
              </a:rPr>
              <a:t>From Interview Questions </a:t>
            </a: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S5 stated, “it has allowed me to come a lot closer to God by being around other people who love God. ”</a:t>
            </a:r>
            <a:br>
              <a:rPr lang="en-US" sz="2100" dirty="0">
                <a:solidFill>
                  <a:srgbClr val="000000"/>
                </a:solidFill>
                <a:latin typeface="Avenir Next LT Pro"/>
              </a:rPr>
            </a:br>
            <a:endParaRPr lang="en-US" sz="2100" dirty="0">
              <a:solidFill>
                <a:srgbClr val="000000"/>
              </a:solidFill>
              <a:latin typeface="Avenir Next LT Pro"/>
            </a:endParaRPr>
          </a:p>
          <a:p>
            <a:pPr marL="342900" indent="-342900" defTabSz="685800">
              <a:buFont typeface="Wingdings" pitchFamily="2" charset="2"/>
              <a:buChar char="ü"/>
            </a:pPr>
            <a:r>
              <a:rPr lang="en-US" sz="2100" dirty="0">
                <a:solidFill>
                  <a:srgbClr val="000000"/>
                </a:solidFill>
                <a:latin typeface="Avenir Next LT Pro"/>
              </a:rPr>
              <a:t>S9 stated, “My roommates and I all went to Bible study together and this helped each other to manage stress.”</a:t>
            </a:r>
          </a:p>
          <a:p>
            <a:pPr defTabSz="685800"/>
            <a:endParaRPr lang="en-US" sz="2400" dirty="0">
              <a:solidFill>
                <a:srgbClr val="000000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06505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46E9D9-5751-3F07-5A8D-EA40317D2AC7}"/>
              </a:ext>
            </a:extLst>
          </p:cNvPr>
          <p:cNvSpPr txBox="1">
            <a:spLocks/>
          </p:cNvSpPr>
          <p:nvPr/>
        </p:nvSpPr>
        <p:spPr>
          <a:xfrm>
            <a:off x="521030" y="227843"/>
            <a:ext cx="6858000" cy="538801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0070C0"/>
                </a:solidFill>
              </a:rPr>
              <a:t>Quantitative Data Findings….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8C1A825-FFAC-9D91-7D58-3CA1F8551251}"/>
              </a:ext>
            </a:extLst>
          </p:cNvPr>
          <p:cNvSpPr txBox="1">
            <a:spLocks/>
          </p:cNvSpPr>
          <p:nvPr/>
        </p:nvSpPr>
        <p:spPr>
          <a:xfrm>
            <a:off x="589855" y="849932"/>
            <a:ext cx="8416493" cy="53880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Factor Analysis for Student Transition Engagement: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B2797CB-0592-26F2-2D6F-6C7CC5492E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5485003"/>
              </p:ext>
            </p:extLst>
          </p:nvPr>
        </p:nvGraphicFramePr>
        <p:xfrm>
          <a:off x="792250" y="2035064"/>
          <a:ext cx="7432669" cy="3734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8CAD123-A9B2-BD22-506A-CB39B37F3E1D}"/>
              </a:ext>
            </a:extLst>
          </p:cNvPr>
          <p:cNvSpPr txBox="1"/>
          <p:nvPr/>
        </p:nvSpPr>
        <p:spPr>
          <a:xfrm>
            <a:off x="589855" y="1388733"/>
            <a:ext cx="735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reflected that academic and student-faculty engagement are most strongly related to student transition engagement.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D4C5A5-A08F-ACC3-9AE9-FFEFF8F19E35}"/>
              </a:ext>
            </a:extLst>
          </p:cNvPr>
          <p:cNvSpPr/>
          <p:nvPr/>
        </p:nvSpPr>
        <p:spPr>
          <a:xfrm>
            <a:off x="1570552" y="2812803"/>
            <a:ext cx="597766" cy="23093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64598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ismaticVTI">
  <a:themeElements>
    <a:clrScheme name="AnalogousFromRegularSeedRightStep">
      <a:dk1>
        <a:srgbClr val="000000"/>
      </a:dk1>
      <a:lt1>
        <a:srgbClr val="FFFFFF"/>
      </a:lt1>
      <a:dk2>
        <a:srgbClr val="412724"/>
      </a:dk2>
      <a:lt2>
        <a:srgbClr val="E2E8E4"/>
      </a:lt2>
      <a:accent1>
        <a:srgbClr val="D739AE"/>
      </a:accent1>
      <a:accent2>
        <a:srgbClr val="C5275A"/>
      </a:accent2>
      <a:accent3>
        <a:srgbClr val="D74839"/>
      </a:accent3>
      <a:accent4>
        <a:srgbClr val="C57827"/>
      </a:accent4>
      <a:accent5>
        <a:srgbClr val="B0A72F"/>
      </a:accent5>
      <a:accent6>
        <a:srgbClr val="81B223"/>
      </a:accent6>
      <a:hlink>
        <a:srgbClr val="31944B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3220</TotalTime>
  <Words>973</Words>
  <Application>Microsoft Office PowerPoint</Application>
  <PresentationFormat>On-screen Show (4:3)</PresentationFormat>
  <Paragraphs>116</Paragraphs>
  <Slides>16</Slides>
  <Notes>10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PrismaticVTI</vt:lpstr>
      <vt:lpstr>IMPACTING COLLEGE SUCCESS RATES FOR FIRST YEAR STUDENTS:  AN EXPLORATION INTO STUDENT ENGAGEMENT </vt:lpstr>
      <vt:lpstr>PowerPoint Presentation</vt:lpstr>
      <vt:lpstr>Rationale…Why is First Year Student Success important?</vt:lpstr>
      <vt:lpstr>Research Framework</vt:lpstr>
      <vt:lpstr>Data Collection for Student Engagement</vt:lpstr>
      <vt:lpstr>PowerPoint Presentation</vt:lpstr>
      <vt:lpstr>PowerPoint Presentation</vt:lpstr>
      <vt:lpstr>PowerPoint Presentation</vt:lpstr>
      <vt:lpstr>PowerPoint Presentation</vt:lpstr>
      <vt:lpstr>Conclusion from the research…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 Hybrid Capstone Course using a Business Simulation  Dr. Cathy A. Robb Oakland City University</dc:title>
  <dc:creator>Cathy Robb</dc:creator>
  <cp:lastModifiedBy>Cathy Robb</cp:lastModifiedBy>
  <cp:revision>278</cp:revision>
  <cp:lastPrinted>2018-04-17T13:49:20Z</cp:lastPrinted>
  <dcterms:created xsi:type="dcterms:W3CDTF">2014-11-08T18:04:02Z</dcterms:created>
  <dcterms:modified xsi:type="dcterms:W3CDTF">2024-04-17T13:19:13Z</dcterms:modified>
</cp:coreProperties>
</file>