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5.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quickStyle1.xml" ContentType="application/vnd.openxmlformats-officedocument.drawingml.diagramStyle+xml"/>
  <Override PartName="/ppt/diagrams/layout1.xml" ContentType="application/vnd.openxmlformats-officedocument.drawingml.diagramLayout+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diagrams/colors1.xml" ContentType="application/vnd.openxmlformats-officedocument.drawingml.diagramColors+xml"/>
  <Override PartName="/ppt/diagrams/layout2.xml" ContentType="application/vnd.openxmlformats-officedocument.drawingml.diagramLayout+xml"/>
  <Override PartName="/ppt/diagrams/quickStyle2.xml" ContentType="application/vnd.openxmlformats-officedocument.drawingml.diagram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295" r:id="rId4"/>
    <p:sldId id="257" r:id="rId5"/>
    <p:sldId id="352" r:id="rId6"/>
    <p:sldId id="330" r:id="rId7"/>
    <p:sldId id="273" r:id="rId8"/>
    <p:sldId id="287" r:id="rId9"/>
    <p:sldId id="286" r:id="rId10"/>
    <p:sldId id="285" r:id="rId11"/>
    <p:sldId id="281" r:id="rId12"/>
    <p:sldId id="277" r:id="rId13"/>
    <p:sldId id="356" r:id="rId14"/>
    <p:sldId id="279" r:id="rId15"/>
    <p:sldId id="280" r:id="rId16"/>
    <p:sldId id="357" r:id="rId17"/>
    <p:sldId id="355" r:id="rId18"/>
    <p:sldId id="354" r:id="rId19"/>
    <p:sldId id="353" r:id="rId20"/>
    <p:sldId id="278" r:id="rId21"/>
    <p:sldId id="275" r:id="rId22"/>
    <p:sldId id="343" r:id="rId23"/>
    <p:sldId id="350" r:id="rId24"/>
    <p:sldId id="276" r:id="rId2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97B0"/>
    <a:srgbClr val="B3EAAA"/>
    <a:srgbClr val="BDE5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2" autoAdjust="0"/>
    <p:restoredTop sz="90101" autoAdjust="0"/>
  </p:normalViewPr>
  <p:slideViewPr>
    <p:cSldViewPr snapToGrid="0">
      <p:cViewPr>
        <p:scale>
          <a:sx n="56" d="100"/>
          <a:sy n="56" d="100"/>
        </p:scale>
        <p:origin x="776" y="96"/>
      </p:cViewPr>
      <p:guideLst/>
    </p:cSldViewPr>
  </p:slideViewPr>
  <p:notesTextViewPr>
    <p:cViewPr>
      <p:scale>
        <a:sx n="1" d="1"/>
        <a:sy n="1" d="1"/>
      </p:scale>
      <p:origin x="0" y="0"/>
    </p:cViewPr>
  </p:notesTextViewPr>
  <p:notesViewPr>
    <p:cSldViewPr snapToGrid="0">
      <p:cViewPr varScale="1">
        <p:scale>
          <a:sx n="48" d="100"/>
          <a:sy n="48" d="100"/>
        </p:scale>
        <p:origin x="2658" y="1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607C6D-12B8-49CC-938E-3D7AA756E634}" type="doc">
      <dgm:prSet loTypeId="urn:microsoft.com/office/officeart/2005/8/layout/vList3" loCatId="list" qsTypeId="urn:microsoft.com/office/officeart/2005/8/quickstyle/simple1" qsCatId="simple" csTypeId="urn:microsoft.com/office/officeart/2005/8/colors/accent1_2" csCatId="accent1" phldr="1"/>
      <dgm:spPr/>
    </dgm:pt>
    <dgm:pt modelId="{85229E19-2303-4F64-94BE-76A0B794473A}">
      <dgm:prSet phldrT="[Text]"/>
      <dgm:spPr>
        <a:solidFill>
          <a:schemeClr val="accent1">
            <a:lumMod val="75000"/>
          </a:schemeClr>
        </a:solidFill>
      </dgm:spPr>
      <dgm:t>
        <a:bodyPr/>
        <a:lstStyle/>
        <a:p>
          <a:r>
            <a:rPr lang="en-US" dirty="0"/>
            <a:t>Context</a:t>
          </a:r>
        </a:p>
      </dgm:t>
    </dgm:pt>
    <dgm:pt modelId="{146C9DBD-C643-4D1D-9637-DD1F55B73800}" type="parTrans" cxnId="{D618E20D-544F-4626-AB5F-5C5A234E2C04}">
      <dgm:prSet/>
      <dgm:spPr/>
      <dgm:t>
        <a:bodyPr/>
        <a:lstStyle/>
        <a:p>
          <a:endParaRPr lang="en-US"/>
        </a:p>
      </dgm:t>
    </dgm:pt>
    <dgm:pt modelId="{4607CC77-8973-48DB-9C20-1E66E9E674A1}" type="sibTrans" cxnId="{D618E20D-544F-4626-AB5F-5C5A234E2C04}">
      <dgm:prSet/>
      <dgm:spPr/>
      <dgm:t>
        <a:bodyPr/>
        <a:lstStyle/>
        <a:p>
          <a:endParaRPr lang="en-US"/>
        </a:p>
      </dgm:t>
    </dgm:pt>
    <dgm:pt modelId="{CF624550-07B2-4A5C-AFED-1EA947AEAADC}">
      <dgm:prSet phldrT="[Text]"/>
      <dgm:spPr>
        <a:solidFill>
          <a:schemeClr val="accent1">
            <a:lumMod val="75000"/>
          </a:schemeClr>
        </a:solidFill>
      </dgm:spPr>
      <dgm:t>
        <a:bodyPr/>
        <a:lstStyle/>
        <a:p>
          <a:r>
            <a:rPr lang="en-US" dirty="0"/>
            <a:t>Individuality</a:t>
          </a:r>
        </a:p>
      </dgm:t>
    </dgm:pt>
    <dgm:pt modelId="{FCB196EA-BACA-4CEE-AC99-8606DCB8652F}" type="parTrans" cxnId="{66F0149C-5451-4F26-B9A3-CA60CC5F298D}">
      <dgm:prSet/>
      <dgm:spPr/>
      <dgm:t>
        <a:bodyPr/>
        <a:lstStyle/>
        <a:p>
          <a:endParaRPr lang="en-US"/>
        </a:p>
      </dgm:t>
    </dgm:pt>
    <dgm:pt modelId="{A15697BF-2D0F-46D8-AB20-DF8E8F11C882}" type="sibTrans" cxnId="{66F0149C-5451-4F26-B9A3-CA60CC5F298D}">
      <dgm:prSet/>
      <dgm:spPr/>
      <dgm:t>
        <a:bodyPr/>
        <a:lstStyle/>
        <a:p>
          <a:endParaRPr lang="en-US"/>
        </a:p>
      </dgm:t>
    </dgm:pt>
    <dgm:pt modelId="{AF057D82-E7B9-449E-A0BD-B7CF289AB7C8}">
      <dgm:prSet phldrT="[Text]"/>
      <dgm:spPr>
        <a:solidFill>
          <a:schemeClr val="accent1">
            <a:lumMod val="75000"/>
          </a:schemeClr>
        </a:solidFill>
      </dgm:spPr>
      <dgm:t>
        <a:bodyPr/>
        <a:lstStyle/>
        <a:p>
          <a:r>
            <a:rPr lang="en-US" dirty="0"/>
            <a:t>Relationships</a:t>
          </a:r>
        </a:p>
      </dgm:t>
    </dgm:pt>
    <dgm:pt modelId="{AC9160B8-11A8-4B28-835B-4B6FA6B0C5BC}" type="parTrans" cxnId="{D2F11C87-ED8B-426B-AA60-B47578373C0F}">
      <dgm:prSet/>
      <dgm:spPr/>
      <dgm:t>
        <a:bodyPr/>
        <a:lstStyle/>
        <a:p>
          <a:endParaRPr lang="en-US"/>
        </a:p>
      </dgm:t>
    </dgm:pt>
    <dgm:pt modelId="{323AE79B-450E-45F9-96C5-23AF0EC6883D}" type="sibTrans" cxnId="{D2F11C87-ED8B-426B-AA60-B47578373C0F}">
      <dgm:prSet/>
      <dgm:spPr/>
      <dgm:t>
        <a:bodyPr/>
        <a:lstStyle/>
        <a:p>
          <a:endParaRPr lang="en-US"/>
        </a:p>
      </dgm:t>
    </dgm:pt>
    <dgm:pt modelId="{364010FF-A5CD-4136-B6E0-C3A9D233A4AF}" type="pres">
      <dgm:prSet presAssocID="{9E607C6D-12B8-49CC-938E-3D7AA756E634}" presName="linearFlow" presStyleCnt="0">
        <dgm:presLayoutVars>
          <dgm:dir/>
          <dgm:resizeHandles val="exact"/>
        </dgm:presLayoutVars>
      </dgm:prSet>
      <dgm:spPr/>
    </dgm:pt>
    <dgm:pt modelId="{738644E1-DE4C-46AD-B11D-BEEF73C76391}" type="pres">
      <dgm:prSet presAssocID="{85229E19-2303-4F64-94BE-76A0B794473A}" presName="composite" presStyleCnt="0"/>
      <dgm:spPr/>
    </dgm:pt>
    <dgm:pt modelId="{9F3D9226-89B6-4076-B456-0D9912BFEBEC}" type="pres">
      <dgm:prSet presAssocID="{85229E19-2303-4F64-94BE-76A0B794473A}" presName="imgShp" presStyleLbl="fgImgPlace1" presStyleIdx="0" presStyleCnt="3" custScaleX="81080" custScaleY="69271"/>
      <dgm:spPr>
        <a:solidFill>
          <a:schemeClr val="bg1"/>
        </a:solidFill>
      </dgm:spPr>
    </dgm:pt>
    <dgm:pt modelId="{AA071D2D-471E-4ADA-BA05-27520D229FB3}" type="pres">
      <dgm:prSet presAssocID="{85229E19-2303-4F64-94BE-76A0B794473A}" presName="txShp" presStyleLbl="node1" presStyleIdx="0" presStyleCnt="3">
        <dgm:presLayoutVars>
          <dgm:bulletEnabled val="1"/>
        </dgm:presLayoutVars>
      </dgm:prSet>
      <dgm:spPr/>
    </dgm:pt>
    <dgm:pt modelId="{81FD6412-B5B5-4909-A8FF-9E93B36ABED0}" type="pres">
      <dgm:prSet presAssocID="{4607CC77-8973-48DB-9C20-1E66E9E674A1}" presName="spacing" presStyleCnt="0"/>
      <dgm:spPr/>
    </dgm:pt>
    <dgm:pt modelId="{FC6364E1-0E5A-4EED-9335-79B9855F4821}" type="pres">
      <dgm:prSet presAssocID="{CF624550-07B2-4A5C-AFED-1EA947AEAADC}" presName="composite" presStyleCnt="0"/>
      <dgm:spPr/>
    </dgm:pt>
    <dgm:pt modelId="{3178C27C-1016-43B3-AB78-CF204D326961}" type="pres">
      <dgm:prSet presAssocID="{CF624550-07B2-4A5C-AFED-1EA947AEAADC}" presName="imgShp" presStyleLbl="fgImgPlace1" presStyleIdx="1" presStyleCnt="3" custScaleX="80339" custScaleY="65202"/>
      <dgm:spPr>
        <a:solidFill>
          <a:schemeClr val="bg1"/>
        </a:solidFill>
      </dgm:spPr>
    </dgm:pt>
    <dgm:pt modelId="{9DE19C93-EDED-44C2-BD68-D4DB402AD51F}" type="pres">
      <dgm:prSet presAssocID="{CF624550-07B2-4A5C-AFED-1EA947AEAADC}" presName="txShp" presStyleLbl="node1" presStyleIdx="1" presStyleCnt="3">
        <dgm:presLayoutVars>
          <dgm:bulletEnabled val="1"/>
        </dgm:presLayoutVars>
      </dgm:prSet>
      <dgm:spPr/>
    </dgm:pt>
    <dgm:pt modelId="{0E386E89-4316-44D8-9EA1-26E3FDBE5CAD}" type="pres">
      <dgm:prSet presAssocID="{A15697BF-2D0F-46D8-AB20-DF8E8F11C882}" presName="spacing" presStyleCnt="0"/>
      <dgm:spPr/>
    </dgm:pt>
    <dgm:pt modelId="{5E98FABE-EE55-47F8-BA86-F18D80B6DA21}" type="pres">
      <dgm:prSet presAssocID="{AF057D82-E7B9-449E-A0BD-B7CF289AB7C8}" presName="composite" presStyleCnt="0"/>
      <dgm:spPr/>
    </dgm:pt>
    <dgm:pt modelId="{0B71DF98-61D4-4E6A-9043-082FA382488C}" type="pres">
      <dgm:prSet presAssocID="{AF057D82-E7B9-449E-A0BD-B7CF289AB7C8}" presName="imgShp" presStyleLbl="fgImgPlace1" presStyleIdx="2" presStyleCnt="3" custScaleX="77376" custScaleY="68541"/>
      <dgm:spPr>
        <a:solidFill>
          <a:schemeClr val="bg1"/>
        </a:solidFill>
      </dgm:spPr>
    </dgm:pt>
    <dgm:pt modelId="{2EF495A7-491C-4C7A-926A-93DD124E8D5D}" type="pres">
      <dgm:prSet presAssocID="{AF057D82-E7B9-449E-A0BD-B7CF289AB7C8}" presName="txShp" presStyleLbl="node1" presStyleIdx="2" presStyleCnt="3">
        <dgm:presLayoutVars>
          <dgm:bulletEnabled val="1"/>
        </dgm:presLayoutVars>
      </dgm:prSet>
      <dgm:spPr/>
    </dgm:pt>
  </dgm:ptLst>
  <dgm:cxnLst>
    <dgm:cxn modelId="{D618E20D-544F-4626-AB5F-5C5A234E2C04}" srcId="{9E607C6D-12B8-49CC-938E-3D7AA756E634}" destId="{85229E19-2303-4F64-94BE-76A0B794473A}" srcOrd="0" destOrd="0" parTransId="{146C9DBD-C643-4D1D-9637-DD1F55B73800}" sibTransId="{4607CC77-8973-48DB-9C20-1E66E9E674A1}"/>
    <dgm:cxn modelId="{AE4D935F-E561-4002-8545-EEBC43D243CF}" type="presOf" srcId="{85229E19-2303-4F64-94BE-76A0B794473A}" destId="{AA071D2D-471E-4ADA-BA05-27520D229FB3}" srcOrd="0" destOrd="0" presId="urn:microsoft.com/office/officeart/2005/8/layout/vList3"/>
    <dgm:cxn modelId="{DB5AFB76-A53E-4236-9DC3-EBB6AC893274}" type="presOf" srcId="{CF624550-07B2-4A5C-AFED-1EA947AEAADC}" destId="{9DE19C93-EDED-44C2-BD68-D4DB402AD51F}" srcOrd="0" destOrd="0" presId="urn:microsoft.com/office/officeart/2005/8/layout/vList3"/>
    <dgm:cxn modelId="{D2F11C87-ED8B-426B-AA60-B47578373C0F}" srcId="{9E607C6D-12B8-49CC-938E-3D7AA756E634}" destId="{AF057D82-E7B9-449E-A0BD-B7CF289AB7C8}" srcOrd="2" destOrd="0" parTransId="{AC9160B8-11A8-4B28-835B-4B6FA6B0C5BC}" sibTransId="{323AE79B-450E-45F9-96C5-23AF0EC6883D}"/>
    <dgm:cxn modelId="{12720991-CAF5-4DA3-B163-7E7C82F0FC02}" type="presOf" srcId="{AF057D82-E7B9-449E-A0BD-B7CF289AB7C8}" destId="{2EF495A7-491C-4C7A-926A-93DD124E8D5D}" srcOrd="0" destOrd="0" presId="urn:microsoft.com/office/officeart/2005/8/layout/vList3"/>
    <dgm:cxn modelId="{48447692-3960-42CE-B693-91DDD02DE7D9}" type="presOf" srcId="{9E607C6D-12B8-49CC-938E-3D7AA756E634}" destId="{364010FF-A5CD-4136-B6E0-C3A9D233A4AF}" srcOrd="0" destOrd="0" presId="urn:microsoft.com/office/officeart/2005/8/layout/vList3"/>
    <dgm:cxn modelId="{66F0149C-5451-4F26-B9A3-CA60CC5F298D}" srcId="{9E607C6D-12B8-49CC-938E-3D7AA756E634}" destId="{CF624550-07B2-4A5C-AFED-1EA947AEAADC}" srcOrd="1" destOrd="0" parTransId="{FCB196EA-BACA-4CEE-AC99-8606DCB8652F}" sibTransId="{A15697BF-2D0F-46D8-AB20-DF8E8F11C882}"/>
    <dgm:cxn modelId="{7579446B-C948-4E5C-82B1-D2449BC21381}" type="presParOf" srcId="{364010FF-A5CD-4136-B6E0-C3A9D233A4AF}" destId="{738644E1-DE4C-46AD-B11D-BEEF73C76391}" srcOrd="0" destOrd="0" presId="urn:microsoft.com/office/officeart/2005/8/layout/vList3"/>
    <dgm:cxn modelId="{D4DA235C-A45B-4A5F-86AF-920492193A43}" type="presParOf" srcId="{738644E1-DE4C-46AD-B11D-BEEF73C76391}" destId="{9F3D9226-89B6-4076-B456-0D9912BFEBEC}" srcOrd="0" destOrd="0" presId="urn:microsoft.com/office/officeart/2005/8/layout/vList3"/>
    <dgm:cxn modelId="{CDD1D7EB-ABF3-47B4-B910-7CC35E804C5C}" type="presParOf" srcId="{738644E1-DE4C-46AD-B11D-BEEF73C76391}" destId="{AA071D2D-471E-4ADA-BA05-27520D229FB3}" srcOrd="1" destOrd="0" presId="urn:microsoft.com/office/officeart/2005/8/layout/vList3"/>
    <dgm:cxn modelId="{A36813CF-AE75-40B1-8A46-9D969009B75A}" type="presParOf" srcId="{364010FF-A5CD-4136-B6E0-C3A9D233A4AF}" destId="{81FD6412-B5B5-4909-A8FF-9E93B36ABED0}" srcOrd="1" destOrd="0" presId="urn:microsoft.com/office/officeart/2005/8/layout/vList3"/>
    <dgm:cxn modelId="{2F6CC032-77F8-46CC-80F0-7599E3E84ED2}" type="presParOf" srcId="{364010FF-A5CD-4136-B6E0-C3A9D233A4AF}" destId="{FC6364E1-0E5A-4EED-9335-79B9855F4821}" srcOrd="2" destOrd="0" presId="urn:microsoft.com/office/officeart/2005/8/layout/vList3"/>
    <dgm:cxn modelId="{C4AFDC6F-8D18-438A-BCD6-3801A3AC1811}" type="presParOf" srcId="{FC6364E1-0E5A-4EED-9335-79B9855F4821}" destId="{3178C27C-1016-43B3-AB78-CF204D326961}" srcOrd="0" destOrd="0" presId="urn:microsoft.com/office/officeart/2005/8/layout/vList3"/>
    <dgm:cxn modelId="{89F94B2C-F133-46EB-9637-72813E4C4AEC}" type="presParOf" srcId="{FC6364E1-0E5A-4EED-9335-79B9855F4821}" destId="{9DE19C93-EDED-44C2-BD68-D4DB402AD51F}" srcOrd="1" destOrd="0" presId="urn:microsoft.com/office/officeart/2005/8/layout/vList3"/>
    <dgm:cxn modelId="{F3180058-4DD2-400F-91B6-5CDA2ABB39E3}" type="presParOf" srcId="{364010FF-A5CD-4136-B6E0-C3A9D233A4AF}" destId="{0E386E89-4316-44D8-9EA1-26E3FDBE5CAD}" srcOrd="3" destOrd="0" presId="urn:microsoft.com/office/officeart/2005/8/layout/vList3"/>
    <dgm:cxn modelId="{C083DFFB-BD5D-4875-B47C-9E7B615C6B27}" type="presParOf" srcId="{364010FF-A5CD-4136-B6E0-C3A9D233A4AF}" destId="{5E98FABE-EE55-47F8-BA86-F18D80B6DA21}" srcOrd="4" destOrd="0" presId="urn:microsoft.com/office/officeart/2005/8/layout/vList3"/>
    <dgm:cxn modelId="{DA295550-55A5-4743-A27E-38EC3459143D}" type="presParOf" srcId="{5E98FABE-EE55-47F8-BA86-F18D80B6DA21}" destId="{0B71DF98-61D4-4E6A-9043-082FA382488C}" srcOrd="0" destOrd="0" presId="urn:microsoft.com/office/officeart/2005/8/layout/vList3"/>
    <dgm:cxn modelId="{8A6EDC94-02DF-4C61-AFE6-C0C7A73D6CB7}" type="presParOf" srcId="{5E98FABE-EE55-47F8-BA86-F18D80B6DA21}" destId="{2EF495A7-491C-4C7A-926A-93DD124E8D5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35028A-0A67-48D0-846E-DE2A70161D64}" type="doc">
      <dgm:prSet loTypeId="urn:microsoft.com/office/officeart/2005/8/layout/venn1" loCatId="relationship" qsTypeId="urn:microsoft.com/office/officeart/2005/8/quickstyle/simple1" qsCatId="simple" csTypeId="urn:microsoft.com/office/officeart/2005/8/colors/accent1_2" csCatId="accent1" phldr="1"/>
      <dgm:spPr/>
    </dgm:pt>
    <dgm:pt modelId="{60EA03C9-0AD6-47B6-B460-07FD0EC9DF20}">
      <dgm:prSet phldrT="[Text]"/>
      <dgm:spPr>
        <a:solidFill>
          <a:srgbClr val="B3EAAA">
            <a:alpha val="50000"/>
          </a:srgbClr>
        </a:solidFill>
      </dgm:spPr>
      <dgm:t>
        <a:bodyPr/>
        <a:lstStyle/>
        <a:p>
          <a:r>
            <a:rPr lang="en-US" b="1" dirty="0"/>
            <a:t>Context</a:t>
          </a:r>
        </a:p>
      </dgm:t>
    </dgm:pt>
    <dgm:pt modelId="{E2FDE29E-7943-4EAF-B8DC-548C012BA1DF}" type="parTrans" cxnId="{C747A41D-D395-4678-9D8D-4DD50FE4CEE0}">
      <dgm:prSet/>
      <dgm:spPr/>
      <dgm:t>
        <a:bodyPr/>
        <a:lstStyle/>
        <a:p>
          <a:endParaRPr lang="en-US"/>
        </a:p>
      </dgm:t>
    </dgm:pt>
    <dgm:pt modelId="{C51C41F6-E9C7-4C6E-B153-D43B1C9A16E7}" type="sibTrans" cxnId="{C747A41D-D395-4678-9D8D-4DD50FE4CEE0}">
      <dgm:prSet/>
      <dgm:spPr/>
      <dgm:t>
        <a:bodyPr/>
        <a:lstStyle/>
        <a:p>
          <a:endParaRPr lang="en-US"/>
        </a:p>
      </dgm:t>
    </dgm:pt>
    <dgm:pt modelId="{AA7CFB2A-07CB-4CFE-923E-66AEF2D0DF48}">
      <dgm:prSet phldrT="[Text]"/>
      <dgm:spPr>
        <a:solidFill>
          <a:schemeClr val="accent2">
            <a:lumMod val="60000"/>
            <a:lumOff val="40000"/>
            <a:alpha val="50000"/>
          </a:schemeClr>
        </a:solidFill>
        <a:ln>
          <a:solidFill>
            <a:schemeClr val="lt1">
              <a:hueOff val="0"/>
              <a:satOff val="0"/>
              <a:lumOff val="0"/>
            </a:schemeClr>
          </a:solidFill>
        </a:ln>
      </dgm:spPr>
      <dgm:t>
        <a:bodyPr/>
        <a:lstStyle/>
        <a:p>
          <a:r>
            <a:rPr lang="en-US" b="1" dirty="0"/>
            <a:t>Individuality/</a:t>
          </a:r>
        </a:p>
        <a:p>
          <a:r>
            <a:rPr lang="en-US" b="1" dirty="0"/>
            <a:t>Uniqueness</a:t>
          </a:r>
        </a:p>
      </dgm:t>
    </dgm:pt>
    <dgm:pt modelId="{25197DF5-20B3-4756-905A-DCDE90ACE7CE}" type="parTrans" cxnId="{40993118-6E7D-4D22-872E-22E5C8B078C0}">
      <dgm:prSet/>
      <dgm:spPr/>
      <dgm:t>
        <a:bodyPr/>
        <a:lstStyle/>
        <a:p>
          <a:endParaRPr lang="en-US"/>
        </a:p>
      </dgm:t>
    </dgm:pt>
    <dgm:pt modelId="{37CD00BB-463A-42A8-AF84-7DB206991628}" type="sibTrans" cxnId="{40993118-6E7D-4D22-872E-22E5C8B078C0}">
      <dgm:prSet/>
      <dgm:spPr/>
      <dgm:t>
        <a:bodyPr/>
        <a:lstStyle/>
        <a:p>
          <a:endParaRPr lang="en-US"/>
        </a:p>
      </dgm:t>
    </dgm:pt>
    <dgm:pt modelId="{CE1B3A72-AADA-435B-B1E4-6C1E7D8C4425}">
      <dgm:prSet phldrT="[Text]"/>
      <dgm:spPr>
        <a:solidFill>
          <a:srgbClr val="8497B0">
            <a:alpha val="50000"/>
          </a:srgbClr>
        </a:solidFill>
      </dgm:spPr>
      <dgm:t>
        <a:bodyPr/>
        <a:lstStyle/>
        <a:p>
          <a:r>
            <a:rPr lang="en-US" b="1" dirty="0"/>
            <a:t>People &amp; Relationships</a:t>
          </a:r>
        </a:p>
      </dgm:t>
    </dgm:pt>
    <dgm:pt modelId="{6799B112-C1E8-4B19-9A33-8484F199397D}" type="parTrans" cxnId="{3412CD7E-7B50-4AF5-993E-761790274ECF}">
      <dgm:prSet/>
      <dgm:spPr/>
      <dgm:t>
        <a:bodyPr/>
        <a:lstStyle/>
        <a:p>
          <a:endParaRPr lang="en-US"/>
        </a:p>
      </dgm:t>
    </dgm:pt>
    <dgm:pt modelId="{A7BDF011-6A1A-4E8F-AA35-069910800110}" type="sibTrans" cxnId="{3412CD7E-7B50-4AF5-993E-761790274ECF}">
      <dgm:prSet/>
      <dgm:spPr/>
      <dgm:t>
        <a:bodyPr/>
        <a:lstStyle/>
        <a:p>
          <a:endParaRPr lang="en-US"/>
        </a:p>
      </dgm:t>
    </dgm:pt>
    <dgm:pt modelId="{CCAF6774-D1FF-45DC-8AFF-5F50E19C5BB1}" type="pres">
      <dgm:prSet presAssocID="{CC35028A-0A67-48D0-846E-DE2A70161D64}" presName="compositeShape" presStyleCnt="0">
        <dgm:presLayoutVars>
          <dgm:chMax val="7"/>
          <dgm:dir/>
          <dgm:resizeHandles val="exact"/>
        </dgm:presLayoutVars>
      </dgm:prSet>
      <dgm:spPr/>
    </dgm:pt>
    <dgm:pt modelId="{3AE12845-DE64-43B4-A6CD-99CDB62C04C5}" type="pres">
      <dgm:prSet presAssocID="{60EA03C9-0AD6-47B6-B460-07FD0EC9DF20}" presName="circ1" presStyleLbl="vennNode1" presStyleIdx="0" presStyleCnt="3"/>
      <dgm:spPr/>
    </dgm:pt>
    <dgm:pt modelId="{E479FCF9-ACC7-4338-AA77-6E4BCB98118F}" type="pres">
      <dgm:prSet presAssocID="{60EA03C9-0AD6-47B6-B460-07FD0EC9DF20}" presName="circ1Tx" presStyleLbl="revTx" presStyleIdx="0" presStyleCnt="0">
        <dgm:presLayoutVars>
          <dgm:chMax val="0"/>
          <dgm:chPref val="0"/>
          <dgm:bulletEnabled val="1"/>
        </dgm:presLayoutVars>
      </dgm:prSet>
      <dgm:spPr/>
    </dgm:pt>
    <dgm:pt modelId="{68951EAD-7C57-40B6-8E8E-A8D2F60BAD69}" type="pres">
      <dgm:prSet presAssocID="{AA7CFB2A-07CB-4CFE-923E-66AEF2D0DF48}" presName="circ2" presStyleLbl="vennNode1" presStyleIdx="1" presStyleCnt="3"/>
      <dgm:spPr/>
    </dgm:pt>
    <dgm:pt modelId="{CBC55A79-0E92-4F6F-B493-C20467D99CF3}" type="pres">
      <dgm:prSet presAssocID="{AA7CFB2A-07CB-4CFE-923E-66AEF2D0DF48}" presName="circ2Tx" presStyleLbl="revTx" presStyleIdx="0" presStyleCnt="0">
        <dgm:presLayoutVars>
          <dgm:chMax val="0"/>
          <dgm:chPref val="0"/>
          <dgm:bulletEnabled val="1"/>
        </dgm:presLayoutVars>
      </dgm:prSet>
      <dgm:spPr/>
    </dgm:pt>
    <dgm:pt modelId="{3767AFDF-137C-4DF9-A3BE-721DDC3A2EED}" type="pres">
      <dgm:prSet presAssocID="{CE1B3A72-AADA-435B-B1E4-6C1E7D8C4425}" presName="circ3" presStyleLbl="vennNode1" presStyleIdx="2" presStyleCnt="3"/>
      <dgm:spPr/>
    </dgm:pt>
    <dgm:pt modelId="{BBE1E5E0-8B5C-4E38-AB15-697EB44257E9}" type="pres">
      <dgm:prSet presAssocID="{CE1B3A72-AADA-435B-B1E4-6C1E7D8C4425}" presName="circ3Tx" presStyleLbl="revTx" presStyleIdx="0" presStyleCnt="0">
        <dgm:presLayoutVars>
          <dgm:chMax val="0"/>
          <dgm:chPref val="0"/>
          <dgm:bulletEnabled val="1"/>
        </dgm:presLayoutVars>
      </dgm:prSet>
      <dgm:spPr/>
    </dgm:pt>
  </dgm:ptLst>
  <dgm:cxnLst>
    <dgm:cxn modelId="{C835510D-8D69-4B07-8D8D-0D9C2EF312B9}" type="presOf" srcId="{AA7CFB2A-07CB-4CFE-923E-66AEF2D0DF48}" destId="{68951EAD-7C57-40B6-8E8E-A8D2F60BAD69}" srcOrd="0" destOrd="0" presId="urn:microsoft.com/office/officeart/2005/8/layout/venn1"/>
    <dgm:cxn modelId="{914BA60D-B3FA-43D7-96A9-3DF518B0104C}" type="presOf" srcId="{CE1B3A72-AADA-435B-B1E4-6C1E7D8C4425}" destId="{BBE1E5E0-8B5C-4E38-AB15-697EB44257E9}" srcOrd="1" destOrd="0" presId="urn:microsoft.com/office/officeart/2005/8/layout/venn1"/>
    <dgm:cxn modelId="{40993118-6E7D-4D22-872E-22E5C8B078C0}" srcId="{CC35028A-0A67-48D0-846E-DE2A70161D64}" destId="{AA7CFB2A-07CB-4CFE-923E-66AEF2D0DF48}" srcOrd="1" destOrd="0" parTransId="{25197DF5-20B3-4756-905A-DCDE90ACE7CE}" sibTransId="{37CD00BB-463A-42A8-AF84-7DB206991628}"/>
    <dgm:cxn modelId="{C747A41D-D395-4678-9D8D-4DD50FE4CEE0}" srcId="{CC35028A-0A67-48D0-846E-DE2A70161D64}" destId="{60EA03C9-0AD6-47B6-B460-07FD0EC9DF20}" srcOrd="0" destOrd="0" parTransId="{E2FDE29E-7943-4EAF-B8DC-548C012BA1DF}" sibTransId="{C51C41F6-E9C7-4C6E-B153-D43B1C9A16E7}"/>
    <dgm:cxn modelId="{EE3C7645-F0D0-4D77-AE1E-8951D7CEF435}" type="presOf" srcId="{CE1B3A72-AADA-435B-B1E4-6C1E7D8C4425}" destId="{3767AFDF-137C-4DF9-A3BE-721DDC3A2EED}" srcOrd="0" destOrd="0" presId="urn:microsoft.com/office/officeart/2005/8/layout/venn1"/>
    <dgm:cxn modelId="{675E8852-5451-4C2B-9101-2C517D8FE335}" type="presOf" srcId="{CC35028A-0A67-48D0-846E-DE2A70161D64}" destId="{CCAF6774-D1FF-45DC-8AFF-5F50E19C5BB1}" srcOrd="0" destOrd="0" presId="urn:microsoft.com/office/officeart/2005/8/layout/venn1"/>
    <dgm:cxn modelId="{3412CD7E-7B50-4AF5-993E-761790274ECF}" srcId="{CC35028A-0A67-48D0-846E-DE2A70161D64}" destId="{CE1B3A72-AADA-435B-B1E4-6C1E7D8C4425}" srcOrd="2" destOrd="0" parTransId="{6799B112-C1E8-4B19-9A33-8484F199397D}" sibTransId="{A7BDF011-6A1A-4E8F-AA35-069910800110}"/>
    <dgm:cxn modelId="{504AE1A5-7020-44B1-BD31-82C55591367F}" type="presOf" srcId="{AA7CFB2A-07CB-4CFE-923E-66AEF2D0DF48}" destId="{CBC55A79-0E92-4F6F-B493-C20467D99CF3}" srcOrd="1" destOrd="0" presId="urn:microsoft.com/office/officeart/2005/8/layout/venn1"/>
    <dgm:cxn modelId="{78B5D5C4-ACC7-43EA-A5D2-5065CDEAEFE5}" type="presOf" srcId="{60EA03C9-0AD6-47B6-B460-07FD0EC9DF20}" destId="{3AE12845-DE64-43B4-A6CD-99CDB62C04C5}" srcOrd="0" destOrd="0" presId="urn:microsoft.com/office/officeart/2005/8/layout/venn1"/>
    <dgm:cxn modelId="{F7AC3DFD-E6E7-490F-9C28-5063272CD158}" type="presOf" srcId="{60EA03C9-0AD6-47B6-B460-07FD0EC9DF20}" destId="{E479FCF9-ACC7-4338-AA77-6E4BCB98118F}" srcOrd="1" destOrd="0" presId="urn:microsoft.com/office/officeart/2005/8/layout/venn1"/>
    <dgm:cxn modelId="{60072A59-89F4-447D-A09C-D85454E7F3C7}" type="presParOf" srcId="{CCAF6774-D1FF-45DC-8AFF-5F50E19C5BB1}" destId="{3AE12845-DE64-43B4-A6CD-99CDB62C04C5}" srcOrd="0" destOrd="0" presId="urn:microsoft.com/office/officeart/2005/8/layout/venn1"/>
    <dgm:cxn modelId="{806F7F33-791F-4DA1-BB1F-9FDAE9C76089}" type="presParOf" srcId="{CCAF6774-D1FF-45DC-8AFF-5F50E19C5BB1}" destId="{E479FCF9-ACC7-4338-AA77-6E4BCB98118F}" srcOrd="1" destOrd="0" presId="urn:microsoft.com/office/officeart/2005/8/layout/venn1"/>
    <dgm:cxn modelId="{7DF717C8-D68F-4379-ADE6-D9F0DA9BF284}" type="presParOf" srcId="{CCAF6774-D1FF-45DC-8AFF-5F50E19C5BB1}" destId="{68951EAD-7C57-40B6-8E8E-A8D2F60BAD69}" srcOrd="2" destOrd="0" presId="urn:microsoft.com/office/officeart/2005/8/layout/venn1"/>
    <dgm:cxn modelId="{6A594BDE-8FBF-46C1-94C8-80AF1C89CDF5}" type="presParOf" srcId="{CCAF6774-D1FF-45DC-8AFF-5F50E19C5BB1}" destId="{CBC55A79-0E92-4F6F-B493-C20467D99CF3}" srcOrd="3" destOrd="0" presId="urn:microsoft.com/office/officeart/2005/8/layout/venn1"/>
    <dgm:cxn modelId="{760FF0DB-CD35-467C-8A19-E1F4BDFB6574}" type="presParOf" srcId="{CCAF6774-D1FF-45DC-8AFF-5F50E19C5BB1}" destId="{3767AFDF-137C-4DF9-A3BE-721DDC3A2EED}" srcOrd="4" destOrd="0" presId="urn:microsoft.com/office/officeart/2005/8/layout/venn1"/>
    <dgm:cxn modelId="{78CD8629-C07A-4E43-A066-29B225EA0617}" type="presParOf" srcId="{CCAF6774-D1FF-45DC-8AFF-5F50E19C5BB1}" destId="{BBE1E5E0-8B5C-4E38-AB15-697EB44257E9}"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71D2D-471E-4ADA-BA05-27520D229FB3}">
      <dsp:nvSpPr>
        <dsp:cNvPr id="0" name=""/>
        <dsp:cNvSpPr/>
      </dsp:nvSpPr>
      <dsp:spPr>
        <a:xfrm rot="10800000">
          <a:off x="1666509" y="2526"/>
          <a:ext cx="5405120" cy="1505029"/>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75260" rIns="327152"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Context</a:t>
          </a:r>
        </a:p>
      </dsp:txBody>
      <dsp:txXfrm rot="10800000">
        <a:off x="2042766" y="2526"/>
        <a:ext cx="5028863" cy="1505029"/>
      </dsp:txXfrm>
    </dsp:sp>
    <dsp:sp modelId="{9F3D9226-89B6-4076-B456-0D9912BFEBEC}">
      <dsp:nvSpPr>
        <dsp:cNvPr id="0" name=""/>
        <dsp:cNvSpPr/>
      </dsp:nvSpPr>
      <dsp:spPr>
        <a:xfrm>
          <a:off x="1056370" y="233767"/>
          <a:ext cx="1220277" cy="1042548"/>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E19C93-EDED-44C2-BD68-D4DB402AD51F}">
      <dsp:nvSpPr>
        <dsp:cNvPr id="0" name=""/>
        <dsp:cNvSpPr/>
      </dsp:nvSpPr>
      <dsp:spPr>
        <a:xfrm rot="10800000">
          <a:off x="1663721" y="1956818"/>
          <a:ext cx="5405120" cy="1505029"/>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75260" rIns="327152"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Individuality</a:t>
          </a:r>
        </a:p>
      </dsp:txBody>
      <dsp:txXfrm rot="10800000">
        <a:off x="2039978" y="1956818"/>
        <a:ext cx="5028863" cy="1505029"/>
      </dsp:txXfrm>
    </dsp:sp>
    <dsp:sp modelId="{3178C27C-1016-43B3-AB78-CF204D326961}">
      <dsp:nvSpPr>
        <dsp:cNvPr id="0" name=""/>
        <dsp:cNvSpPr/>
      </dsp:nvSpPr>
      <dsp:spPr>
        <a:xfrm>
          <a:off x="1059158" y="2218678"/>
          <a:ext cx="1209125" cy="981309"/>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F495A7-491C-4C7A-926A-93DD124E8D5D}">
      <dsp:nvSpPr>
        <dsp:cNvPr id="0" name=""/>
        <dsp:cNvSpPr/>
      </dsp:nvSpPr>
      <dsp:spPr>
        <a:xfrm rot="10800000">
          <a:off x="1652572" y="3911110"/>
          <a:ext cx="5405120" cy="1505029"/>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75260" rIns="327152"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Relationships</a:t>
          </a:r>
        </a:p>
      </dsp:txBody>
      <dsp:txXfrm rot="10800000">
        <a:off x="2028829" y="3911110"/>
        <a:ext cx="5028863" cy="1505029"/>
      </dsp:txXfrm>
    </dsp:sp>
    <dsp:sp modelId="{0B71DF98-61D4-4E6A-9043-082FA382488C}">
      <dsp:nvSpPr>
        <dsp:cNvPr id="0" name=""/>
        <dsp:cNvSpPr/>
      </dsp:nvSpPr>
      <dsp:spPr>
        <a:xfrm>
          <a:off x="1070307" y="4147844"/>
          <a:ext cx="1164531" cy="1031562"/>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12845-DE64-43B4-A6CD-99CDB62C04C5}">
      <dsp:nvSpPr>
        <dsp:cNvPr id="0" name=""/>
        <dsp:cNvSpPr/>
      </dsp:nvSpPr>
      <dsp:spPr>
        <a:xfrm>
          <a:off x="3618641" y="77212"/>
          <a:ext cx="3706177" cy="3706177"/>
        </a:xfrm>
        <a:prstGeom prst="ellipse">
          <a:avLst/>
        </a:prstGeom>
        <a:solidFill>
          <a:srgbClr val="B3EAAA">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b="1" kern="1200" dirty="0"/>
            <a:t>Context</a:t>
          </a:r>
        </a:p>
      </dsp:txBody>
      <dsp:txXfrm>
        <a:off x="4112798" y="725793"/>
        <a:ext cx="2717863" cy="1667780"/>
      </dsp:txXfrm>
    </dsp:sp>
    <dsp:sp modelId="{68951EAD-7C57-40B6-8E8E-A8D2F60BAD69}">
      <dsp:nvSpPr>
        <dsp:cNvPr id="0" name=""/>
        <dsp:cNvSpPr/>
      </dsp:nvSpPr>
      <dsp:spPr>
        <a:xfrm>
          <a:off x="4955954" y="2393573"/>
          <a:ext cx="3706177" cy="3706177"/>
        </a:xfrm>
        <a:prstGeom prst="ellipse">
          <a:avLst/>
        </a:prstGeom>
        <a:solidFill>
          <a:schemeClr val="accent2">
            <a:lumMod val="60000"/>
            <a:lumOff val="40000"/>
            <a:alpha val="50000"/>
          </a:schemeClr>
        </a:solid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b="1" kern="1200" dirty="0"/>
            <a:t>Individuality/</a:t>
          </a:r>
        </a:p>
        <a:p>
          <a:pPr marL="0" lvl="0" indent="0" algn="ctr" defTabSz="1377950">
            <a:lnSpc>
              <a:spcPct val="90000"/>
            </a:lnSpc>
            <a:spcBef>
              <a:spcPct val="0"/>
            </a:spcBef>
            <a:spcAft>
              <a:spcPct val="35000"/>
            </a:spcAft>
            <a:buNone/>
          </a:pPr>
          <a:r>
            <a:rPr lang="en-US" sz="3100" b="1" kern="1200" dirty="0"/>
            <a:t>Uniqueness</a:t>
          </a:r>
        </a:p>
      </dsp:txBody>
      <dsp:txXfrm>
        <a:off x="6089426" y="3351002"/>
        <a:ext cx="2223706" cy="2038397"/>
      </dsp:txXfrm>
    </dsp:sp>
    <dsp:sp modelId="{3767AFDF-137C-4DF9-A3BE-721DDC3A2EED}">
      <dsp:nvSpPr>
        <dsp:cNvPr id="0" name=""/>
        <dsp:cNvSpPr/>
      </dsp:nvSpPr>
      <dsp:spPr>
        <a:xfrm>
          <a:off x="2281329" y="2393573"/>
          <a:ext cx="3706177" cy="3706177"/>
        </a:xfrm>
        <a:prstGeom prst="ellipse">
          <a:avLst/>
        </a:prstGeom>
        <a:solidFill>
          <a:srgbClr val="8497B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b="1" kern="1200" dirty="0"/>
            <a:t>People &amp; Relationships</a:t>
          </a:r>
        </a:p>
      </dsp:txBody>
      <dsp:txXfrm>
        <a:off x="2630327" y="3351002"/>
        <a:ext cx="2223706" cy="2038397"/>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69989B4-960C-4D1C-9441-23665C486549}" type="datetimeFigureOut">
              <a:rPr lang="en-US" smtClean="0"/>
              <a:t>4/11/2022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4446B2-13EC-4EF8-B404-396D3375D51E}" type="slidenum">
              <a:rPr lang="en-US" smtClean="0"/>
              <a:t>‹#›</a:t>
            </a:fld>
            <a:endParaRPr lang="en-US"/>
          </a:p>
        </p:txBody>
      </p:sp>
    </p:spTree>
    <p:extLst>
      <p:ext uri="{BB962C8B-B14F-4D97-AF65-F5344CB8AC3E}">
        <p14:creationId xmlns:p14="http://schemas.microsoft.com/office/powerpoint/2010/main" val="3366223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thank you for joining me in a discussion about the future of leadership.</a:t>
            </a:r>
          </a:p>
        </p:txBody>
      </p:sp>
      <p:sp>
        <p:nvSpPr>
          <p:cNvPr id="4" name="Slide Number Placeholder 3"/>
          <p:cNvSpPr>
            <a:spLocks noGrp="1"/>
          </p:cNvSpPr>
          <p:nvPr>
            <p:ph type="sldNum" sz="quarter" idx="5"/>
          </p:nvPr>
        </p:nvSpPr>
        <p:spPr/>
        <p:txBody>
          <a:bodyPr/>
          <a:lstStyle/>
          <a:p>
            <a:fld id="{514446B2-13EC-4EF8-B404-396D3375D51E}" type="slidenum">
              <a:rPr lang="en-US" smtClean="0"/>
              <a:t>1</a:t>
            </a:fld>
            <a:endParaRPr lang="en-US"/>
          </a:p>
        </p:txBody>
      </p:sp>
    </p:spTree>
    <p:extLst>
      <p:ext uri="{BB962C8B-B14F-4D97-AF65-F5344CB8AC3E}">
        <p14:creationId xmlns:p14="http://schemas.microsoft.com/office/powerpoint/2010/main" val="4110440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2463" y="142875"/>
            <a:ext cx="3514725" cy="1976438"/>
          </a:xfrm>
        </p:spPr>
      </p:sp>
      <p:sp>
        <p:nvSpPr>
          <p:cNvPr id="3" name="Notes Placeholder 2"/>
          <p:cNvSpPr>
            <a:spLocks noGrp="1"/>
          </p:cNvSpPr>
          <p:nvPr>
            <p:ph type="body" idx="1"/>
          </p:nvPr>
        </p:nvSpPr>
        <p:spPr>
          <a:xfrm>
            <a:off x="243384" y="2275401"/>
            <a:ext cx="6690449" cy="6878362"/>
          </a:xfrm>
        </p:spPr>
        <p:txBody>
          <a:bodyPr/>
          <a:lstStyle/>
          <a:p>
            <a:r>
              <a:rPr lang="en-US" sz="1600" dirty="0">
                <a:latin typeface="Times New Roman" panose="02020603050405020304" pitchFamily="18" charset="0"/>
                <a:ea typeface="Calibri" panose="020F0502020204030204" pitchFamily="34" charset="0"/>
                <a:cs typeface="Times New Roman" panose="02020603050405020304" pitchFamily="18" charset="0"/>
              </a:rPr>
              <a:t>To help us understand this approach, let’s consider a biological, or natural world, metaphor.</a:t>
            </a:r>
          </a:p>
          <a:p>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Calibri" panose="020F0502020204030204" pitchFamily="34" charset="0"/>
                <a:cs typeface="Times New Roman" panose="02020603050405020304" pitchFamily="18" charset="0"/>
              </a:rPr>
              <a:t>In the natural world, DNA contains instructions needed for an organism to develop and survive. Organisms also possess an adaptive ability, an evolutionary process, that allows them to thrive better in their habitats. Leading with Adaptive DNA encourages leaders to embrace their unique abilities and also to create organizational environments that encourage this evolutionary adaptation. </a:t>
            </a:r>
          </a:p>
          <a:p>
            <a:endParaRPr lang="en-US" sz="1600" dirty="0">
              <a:latin typeface="Times New Roman" panose="02020603050405020304" pitchFamily="18" charset="0"/>
              <a:cs typeface="Times New Roman" panose="02020603050405020304" pitchFamily="18" charset="0"/>
            </a:endParaRPr>
          </a:p>
          <a:p>
            <a:pPr>
              <a:lnSpc>
                <a:spcPct val="107000"/>
              </a:lnSpc>
              <a:spcAft>
                <a:spcPts val="849"/>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A biological image—less preoccupation with orderliness (than the machine) and more attention given to adaptiveness/flexibility. Tasks and lines of authority can be changed in response to the environment.  It considers survival, org/environment relations, effectiveness (as opposed to efficiency); Often a systems approach—open system; homeostasis (self-regulation); requisite variety; equifinality; system evolution.</a:t>
            </a:r>
          </a:p>
          <a:p>
            <a:pPr>
              <a:lnSpc>
                <a:spcPct val="107000"/>
              </a:lnSpc>
              <a:spcAft>
                <a:spcPts val="849"/>
              </a:spcAft>
            </a:pPr>
            <a:r>
              <a:rPr lang="en-US" sz="1600" b="1" dirty="0">
                <a:solidFill>
                  <a:srgbClr val="5F6368"/>
                </a:solidFill>
                <a:latin typeface="Times New Roman" panose="02020603050405020304" pitchFamily="18" charset="0"/>
                <a:cs typeface="Times New Roman" panose="02020603050405020304" pitchFamily="18" charset="0"/>
              </a:rPr>
              <a:t>Equifinality</a:t>
            </a:r>
            <a:r>
              <a:rPr lang="en-US" sz="1600" dirty="0">
                <a:solidFill>
                  <a:srgbClr val="4D5156"/>
                </a:solidFill>
                <a:latin typeface="Times New Roman" panose="02020603050405020304" pitchFamily="18" charset="0"/>
                <a:cs typeface="Times New Roman" panose="02020603050405020304" pitchFamily="18" charset="0"/>
              </a:rPr>
              <a:t> is the principle that in open systems a given end state can be reached by many potential means. </a:t>
            </a:r>
            <a:r>
              <a:rPr lang="en-US" sz="1600" b="1" dirty="0">
                <a:solidFill>
                  <a:srgbClr val="4D5156"/>
                </a:solidFill>
                <a:latin typeface="Times New Roman" panose="02020603050405020304" pitchFamily="18" charset="0"/>
                <a:ea typeface="Calibri" panose="020F0502020204030204" pitchFamily="34" charset="0"/>
                <a:cs typeface="Times New Roman" panose="02020603050405020304" pitchFamily="18" charset="0"/>
              </a:rPr>
              <a:t>Homeostasis- </a:t>
            </a:r>
            <a:r>
              <a:rPr lang="en-US" sz="1600" dirty="0">
                <a:solidFill>
                  <a:srgbClr val="4D5156"/>
                </a:solidFill>
                <a:latin typeface="Times New Roman" panose="02020603050405020304" pitchFamily="18" charset="0"/>
                <a:ea typeface="Calibri" panose="020F0502020204030204" pitchFamily="34" charset="0"/>
                <a:cs typeface="Times New Roman" panose="02020603050405020304" pitchFamily="18" charset="0"/>
              </a:rPr>
              <a:t>self-regulation.</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49"/>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Strengths—the openness and flexibility gives importance to human capacities. Works in turbulent environments that require adaptation.</a:t>
            </a:r>
          </a:p>
          <a:p>
            <a:pPr>
              <a:lnSpc>
                <a:spcPct val="107000"/>
              </a:lnSpc>
              <a:spcAft>
                <a:spcPts val="849"/>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Limitations—Easy to extol its virtues and overlook its own built in conflict potential. Organisms are not infinitely adaptable but can become obsolete and die.</a:t>
            </a:r>
          </a:p>
          <a:p>
            <a:pPr>
              <a:lnSpc>
                <a:spcPct val="107000"/>
              </a:lnSpc>
              <a:spcAft>
                <a:spcPts val="849"/>
              </a:spcAft>
            </a:pPr>
            <a:endParaRPr lang="en-US" sz="1100" dirty="0">
              <a:latin typeface="Times New Roman" panose="02020603050405020304" pitchFamily="18" charset="0"/>
              <a:ea typeface="Calibri" panose="020F0502020204030204" pitchFamily="34" charset="0"/>
            </a:endParaRPr>
          </a:p>
          <a:p>
            <a:pPr>
              <a:lnSpc>
                <a:spcPct val="107000"/>
              </a:lnSpc>
              <a:spcAft>
                <a:spcPts val="849"/>
              </a:spcAft>
            </a:pPr>
            <a:endParaRPr lang="en-US" sz="1100" dirty="0">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28C1524-0530-4F83-B391-C0325CD9001D}" type="slidenum">
              <a:rPr lang="en-US" smtClean="0"/>
              <a:t>10</a:t>
            </a:fld>
            <a:endParaRPr lang="en-US"/>
          </a:p>
        </p:txBody>
      </p:sp>
    </p:spTree>
    <p:extLst>
      <p:ext uri="{BB962C8B-B14F-4D97-AF65-F5344CB8AC3E}">
        <p14:creationId xmlns:p14="http://schemas.microsoft.com/office/powerpoint/2010/main" val="1805547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6375" y="130175"/>
            <a:ext cx="3292475" cy="1852613"/>
          </a:xfrm>
        </p:spPr>
      </p:sp>
      <p:sp>
        <p:nvSpPr>
          <p:cNvPr id="3" name="Notes Placeholder 2"/>
          <p:cNvSpPr>
            <a:spLocks noGrp="1"/>
          </p:cNvSpPr>
          <p:nvPr>
            <p:ph type="body" idx="1"/>
          </p:nvPr>
        </p:nvSpPr>
        <p:spPr>
          <a:xfrm>
            <a:off x="141393" y="2138486"/>
            <a:ext cx="6819690" cy="6967954"/>
          </a:xfrm>
        </p:spPr>
        <p:txBody>
          <a:bodyPr/>
          <a:lstStyle/>
          <a:p>
            <a:r>
              <a:rPr lang="en-US" sz="1400" dirty="0">
                <a:latin typeface="Times New Roman" panose="02020603050405020304" pitchFamily="18" charset="0"/>
                <a:ea typeface="Calibri" panose="020F0502020204030204" pitchFamily="34" charset="0"/>
              </a:rPr>
              <a:t>“As twenty-first century management continues to emphasize decentralized organizing structures and co-evolutionary ecologies of firms, institutions, and markets, there is a growing recognition that traditional top-down theories of leadership are at best overly simplistic” (Lichtenstein 2006). Complexity Theory and complex adaptive systems are introduced to illustrate how and why an organic leadership and culture model works. </a:t>
            </a:r>
          </a:p>
          <a:p>
            <a:endParaRPr lang="en-US" sz="1400" dirty="0">
              <a:latin typeface="Times New Roman" panose="02020603050405020304" pitchFamily="18" charset="0"/>
              <a:ea typeface="Calibri" panose="020F0502020204030204" pitchFamily="34" charset="0"/>
            </a:endParaRPr>
          </a:p>
          <a:p>
            <a:pPr defTabSz="971029">
              <a:defRPr/>
            </a:pPr>
            <a:r>
              <a:rPr lang="en-US" sz="1400" dirty="0">
                <a:latin typeface="Times New Roman" panose="02020603050405020304" pitchFamily="18" charset="0"/>
                <a:ea typeface="Calibri" panose="020F0502020204030204" pitchFamily="34" charset="0"/>
              </a:rPr>
              <a:t>“A CAS [complex adaptive systems] is comprised of agents, individuals as well as groups of individuals, who ‘resonate’ through sharing common interests, knowledge and/or goals due to their history of interaction and sharing of worldviews” (Lichtenstein 2006). “CAS are neural-like networks of interacting, interdependent agents who are bonded in a cooperative dynamic by common goal, outlook need, etc.” (</a:t>
            </a:r>
            <a:r>
              <a:rPr lang="en-US" sz="1400" dirty="0" err="1">
                <a:latin typeface="Times New Roman" panose="02020603050405020304" pitchFamily="18" charset="0"/>
                <a:ea typeface="Calibri" panose="020F0502020204030204" pitchFamily="34" charset="0"/>
              </a:rPr>
              <a:t>Uhl</a:t>
            </a:r>
            <a:r>
              <a:rPr lang="en-US" sz="1400" dirty="0">
                <a:latin typeface="Times New Roman" panose="02020603050405020304" pitchFamily="18" charset="0"/>
                <a:ea typeface="Calibri" panose="020F0502020204030204" pitchFamily="34" charset="0"/>
              </a:rPr>
              <a:t>-Bien, 2007). “. . . </a:t>
            </a:r>
            <a:r>
              <a:rPr lang="en-US" sz="1400" dirty="0">
                <a:highlight>
                  <a:srgbClr val="FFFF00"/>
                </a:highlight>
                <a:latin typeface="Times New Roman" panose="02020603050405020304" pitchFamily="18" charset="0"/>
                <a:ea typeface="Calibri" panose="020F0502020204030204" pitchFamily="34" charset="0"/>
              </a:rPr>
              <a:t>temporary constellations of people and units” (</a:t>
            </a:r>
            <a:r>
              <a:rPr lang="en-US" sz="1400" dirty="0" err="1">
                <a:highlight>
                  <a:srgbClr val="FFFF00"/>
                </a:highlight>
                <a:latin typeface="Times New Roman" panose="02020603050405020304" pitchFamily="18" charset="0"/>
                <a:ea typeface="Calibri" panose="020F0502020204030204" pitchFamily="34" charset="0"/>
              </a:rPr>
              <a:t>Uhl</a:t>
            </a:r>
            <a:r>
              <a:rPr lang="en-US" sz="1400" dirty="0">
                <a:highlight>
                  <a:srgbClr val="FFFF00"/>
                </a:highlight>
                <a:latin typeface="Times New Roman" panose="02020603050405020304" pitchFamily="18" charset="0"/>
                <a:ea typeface="Calibri" panose="020F0502020204030204" pitchFamily="34" charset="0"/>
              </a:rPr>
              <a:t>-Bien, 2007). </a:t>
            </a:r>
            <a:r>
              <a:rPr lang="en-US" sz="1400" dirty="0">
                <a:latin typeface="Times New Roman" panose="02020603050405020304" pitchFamily="18" charset="0"/>
                <a:ea typeface="Calibri" panose="020F0502020204030204" pitchFamily="34" charset="0"/>
              </a:rPr>
              <a:t>Complex adaptive systems are often present in times of chaos and unpredictable, fluctuating situations. </a:t>
            </a:r>
            <a:endParaRPr lang="en-US" sz="1400" dirty="0">
              <a:highlight>
                <a:srgbClr val="FFFF00"/>
              </a:highlight>
              <a:latin typeface="Times New Roman" panose="02020603050405020304" pitchFamily="18" charset="0"/>
              <a:ea typeface="Calibri" panose="020F0502020204030204" pitchFamily="34" charset="0"/>
            </a:endParaRPr>
          </a:p>
          <a:p>
            <a:pPr defTabSz="971029">
              <a:defRPr/>
            </a:pPr>
            <a:endParaRPr lang="en-US" sz="1400" dirty="0">
              <a:latin typeface="Times New Roman" panose="02020603050405020304" pitchFamily="18" charset="0"/>
              <a:ea typeface="Calibri" panose="020F0502020204030204" pitchFamily="34" charset="0"/>
            </a:endParaRPr>
          </a:p>
          <a:p>
            <a:pPr defTabSz="971029">
              <a:defRPr/>
            </a:pPr>
            <a:r>
              <a:rPr lang="en-US" sz="1400" dirty="0">
                <a:latin typeface="Times New Roman" panose="02020603050405020304" pitchFamily="18" charset="0"/>
                <a:ea typeface="Calibri" panose="020F0502020204030204" pitchFamily="34" charset="0"/>
              </a:rPr>
              <a:t>Complexity Leadership Theory: Leadership “is a complex interactive dynamic sparked by adaptive challenges. </a:t>
            </a:r>
            <a:r>
              <a:rPr lang="en-US" sz="1400" dirty="0">
                <a:highlight>
                  <a:srgbClr val="00FF00"/>
                </a:highlight>
                <a:latin typeface="Times New Roman" panose="02020603050405020304" pitchFamily="18" charset="0"/>
                <a:ea typeface="Calibri" panose="020F0502020204030204" pitchFamily="34" charset="0"/>
              </a:rPr>
              <a:t>Individuals act as leaders in this dynamic when they mobilize people to seize new opportunities and tackle though problems</a:t>
            </a:r>
            <a:r>
              <a:rPr lang="en-US" sz="1400" dirty="0">
                <a:latin typeface="Times New Roman" panose="02020603050405020304" pitchFamily="18" charset="0"/>
                <a:ea typeface="Calibri" panose="020F0502020204030204" pitchFamily="34" charset="0"/>
              </a:rPr>
              <a:t>“(Lichtenstein 2006). </a:t>
            </a:r>
          </a:p>
          <a:p>
            <a:pPr defTabSz="971029">
              <a:defRPr/>
            </a:pPr>
            <a:r>
              <a:rPr lang="en-US" sz="1400" dirty="0">
                <a:highlight>
                  <a:srgbClr val="FFFF00"/>
                </a:highlight>
                <a:latin typeface="Times New Roman" panose="02020603050405020304" pitchFamily="18" charset="0"/>
                <a:ea typeface="Calibri" panose="020F0502020204030204" pitchFamily="34" charset="0"/>
              </a:rPr>
              <a:t>“Leadership transcends the individual by being fundamentally a system phenomenon” (Lichtenstein 2006)</a:t>
            </a:r>
            <a:endParaRPr lang="en-US" sz="1400" dirty="0">
              <a:latin typeface="Times New Roman" panose="02020603050405020304" pitchFamily="18" charset="0"/>
              <a:ea typeface="Calibri" panose="020F0502020204030204" pitchFamily="34" charset="0"/>
            </a:endParaRPr>
          </a:p>
          <a:p>
            <a:endParaRPr lang="en-US" sz="1400" dirty="0">
              <a:latin typeface="Times New Roman" panose="02020603050405020304" pitchFamily="18" charset="0"/>
            </a:endParaRPr>
          </a:p>
          <a:p>
            <a:pPr defTabSz="942289"/>
            <a:r>
              <a:rPr lang="en-US" sz="1400" dirty="0">
                <a:latin typeface="Times New Roman" panose="02020603050405020304" pitchFamily="18" charset="0"/>
                <a:ea typeface="Calibri" panose="020F0502020204030204" pitchFamily="34" charset="0"/>
              </a:rPr>
              <a:t>Complexity theory has many critics and may be better suited as a way of thinking rather than a standalone theory, providing an alternative to linear thinking. Combining adaptive leadership theory and aspects of complexity leadership theory may very well provide today’s leaders with the tools needed to find pathways forward in this turbulent and unpredictable world. These “</a:t>
            </a:r>
            <a:r>
              <a:rPr lang="en-US" sz="1400" dirty="0" err="1">
                <a:latin typeface="Times New Roman" panose="02020603050405020304" pitchFamily="18" charset="0"/>
                <a:ea typeface="Calibri" panose="020F0502020204030204" pitchFamily="34" charset="0"/>
              </a:rPr>
              <a:t>stablerupting</a:t>
            </a:r>
            <a:r>
              <a:rPr lang="en-US" sz="1400" dirty="0">
                <a:latin typeface="Times New Roman" panose="02020603050405020304" pitchFamily="18" charset="0"/>
                <a:ea typeface="Calibri" panose="020F0502020204030204" pitchFamily="34" charset="0"/>
              </a:rPr>
              <a:t>” leaders enable both stability and disruption, having developed an ambidextrous talent (Arena &amp; </a:t>
            </a:r>
            <a:r>
              <a:rPr lang="en-US" sz="1400" dirty="0" err="1">
                <a:latin typeface="Times New Roman" panose="02020603050405020304" pitchFamily="18" charset="0"/>
                <a:ea typeface="Calibri" panose="020F0502020204030204" pitchFamily="34" charset="0"/>
              </a:rPr>
              <a:t>Uhl</a:t>
            </a:r>
            <a:r>
              <a:rPr lang="en-US" sz="1400" dirty="0">
                <a:latin typeface="Times New Roman" panose="02020603050405020304" pitchFamily="18" charset="0"/>
                <a:ea typeface="Calibri" panose="020F0502020204030204" pitchFamily="34" charset="0"/>
              </a:rPr>
              <a:t>-Bien, 2019). </a:t>
            </a:r>
          </a:p>
          <a:p>
            <a:endParaRPr lang="en-US" sz="1400" dirty="0">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28C1524-0530-4F83-B391-C0325CD9001D}" type="slidenum">
              <a:rPr lang="en-US" smtClean="0"/>
              <a:t>11</a:t>
            </a:fld>
            <a:endParaRPr lang="en-US"/>
          </a:p>
        </p:txBody>
      </p:sp>
    </p:spTree>
    <p:extLst>
      <p:ext uri="{BB962C8B-B14F-4D97-AF65-F5344CB8AC3E}">
        <p14:creationId xmlns:p14="http://schemas.microsoft.com/office/powerpoint/2010/main" val="1007453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does not permit a deep dive into each of these areas, only an overview. </a:t>
            </a:r>
          </a:p>
        </p:txBody>
      </p:sp>
      <p:sp>
        <p:nvSpPr>
          <p:cNvPr id="4" name="Slide Number Placeholder 3"/>
          <p:cNvSpPr>
            <a:spLocks noGrp="1"/>
          </p:cNvSpPr>
          <p:nvPr>
            <p:ph type="sldNum" sz="quarter" idx="5"/>
          </p:nvPr>
        </p:nvSpPr>
        <p:spPr/>
        <p:txBody>
          <a:bodyPr/>
          <a:lstStyle/>
          <a:p>
            <a:fld id="{514446B2-13EC-4EF8-B404-396D3375D51E}" type="slidenum">
              <a:rPr lang="en-US" smtClean="0"/>
              <a:t>12</a:t>
            </a:fld>
            <a:endParaRPr lang="en-US"/>
          </a:p>
        </p:txBody>
      </p:sp>
    </p:spTree>
    <p:extLst>
      <p:ext uri="{BB962C8B-B14F-4D97-AF65-F5344CB8AC3E}">
        <p14:creationId xmlns:p14="http://schemas.microsoft.com/office/powerpoint/2010/main" val="2313990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8725" y="258763"/>
            <a:ext cx="4899025" cy="2755900"/>
          </a:xfrm>
        </p:spPr>
      </p:sp>
      <p:sp>
        <p:nvSpPr>
          <p:cNvPr id="3" name="Notes Placeholder 2"/>
          <p:cNvSpPr>
            <a:spLocks noGrp="1"/>
          </p:cNvSpPr>
          <p:nvPr>
            <p:ph type="body" idx="1"/>
          </p:nvPr>
        </p:nvSpPr>
        <p:spPr>
          <a:xfrm>
            <a:off x="265938" y="3324549"/>
            <a:ext cx="6570599" cy="5110002"/>
          </a:xfrm>
        </p:spPr>
        <p:txBody>
          <a:bodyPr/>
          <a:lstStyle/>
          <a:p>
            <a:r>
              <a:rPr lang="en-US" sz="1600" dirty="0">
                <a:latin typeface="Times New Roman" panose="02020603050405020304" pitchFamily="18" charset="0"/>
                <a:ea typeface="Calibri" panose="020F0502020204030204" pitchFamily="34" charset="0"/>
              </a:rPr>
              <a:t>A leader’s nemesis in this world is paradigm blindness, or an inability to see information that threatens their worldview (Kuhn, 1996). Whether conscious or subconscious thought, this relegates us to a 20</a:t>
            </a:r>
            <a:r>
              <a:rPr lang="en-US" sz="1600" baseline="30000" dirty="0">
                <a:latin typeface="Times New Roman" panose="02020603050405020304" pitchFamily="18" charset="0"/>
                <a:ea typeface="Calibri" panose="020F0502020204030204" pitchFamily="34" charset="0"/>
              </a:rPr>
              <a:t>th</a:t>
            </a:r>
            <a:r>
              <a:rPr lang="en-US" sz="1600" dirty="0">
                <a:latin typeface="Times New Roman" panose="02020603050405020304" pitchFamily="18" charset="0"/>
                <a:ea typeface="Calibri" panose="020F0502020204030204" pitchFamily="34" charset="0"/>
              </a:rPr>
              <a:t> century outlook. </a:t>
            </a:r>
          </a:p>
          <a:p>
            <a:endParaRPr lang="en-US" sz="1600" dirty="0">
              <a:latin typeface="Times New Roman" panose="02020603050405020304" pitchFamily="18" charset="0"/>
              <a:ea typeface="Calibri" panose="020F0502020204030204" pitchFamily="34" charset="0"/>
            </a:endParaRPr>
          </a:p>
          <a:p>
            <a:r>
              <a:rPr lang="en-US" sz="1600" dirty="0">
                <a:latin typeface="Times New Roman" panose="02020603050405020304" pitchFamily="18" charset="0"/>
                <a:ea typeface="Calibri" panose="020F0502020204030204" pitchFamily="34" charset="0"/>
              </a:rPr>
              <a:t>As leaders develop contextual intelligence, they become proficient in adapting knowledge and skills to the ever-changing environment. Context is the first domain of our organic leadership model and is critical in the “new normal” era. “Our review of the American business landscape has taught us that long-term success is not derived from the sheer force of an individual’s personality and character. Without a sensitivity to context, long-term success is unlikely. . . Companies do not succeed or fail in a vacuum” (Mayo &amp; </a:t>
            </a:r>
            <a:r>
              <a:rPr lang="en-US" sz="1600" dirty="0" err="1">
                <a:latin typeface="Times New Roman" panose="02020603050405020304" pitchFamily="18" charset="0"/>
                <a:ea typeface="Calibri" panose="020F0502020204030204" pitchFamily="34" charset="0"/>
              </a:rPr>
              <a:t>Nohria</a:t>
            </a:r>
            <a:r>
              <a:rPr lang="en-US" sz="1600" dirty="0">
                <a:latin typeface="Times New Roman" panose="02020603050405020304" pitchFamily="18" charset="0"/>
                <a:ea typeface="Calibri" panose="020F0502020204030204" pitchFamily="34" charset="0"/>
              </a:rPr>
              <a:t>, 2005, p. 354). </a:t>
            </a:r>
          </a:p>
          <a:p>
            <a:endParaRPr lang="en-US" sz="2000" dirty="0">
              <a:latin typeface="Times New Roman" panose="02020603050405020304" pitchFamily="18" charset="0"/>
            </a:endParaRPr>
          </a:p>
          <a:p>
            <a:r>
              <a:rPr lang="en-US" sz="1600" dirty="0">
                <a:latin typeface="Times New Roman" panose="02020603050405020304" pitchFamily="18" charset="0"/>
                <a:ea typeface="Calibri" panose="020F0502020204030204" pitchFamily="34" charset="0"/>
              </a:rPr>
              <a:t>As leaders develop contextual intelligence, they become proficient in adapting knowledge and skills to the ever-changing environment. </a:t>
            </a:r>
          </a:p>
          <a:p>
            <a:endParaRPr lang="en-US" dirty="0">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28C1524-0530-4F83-B391-C0325CD9001D}" type="slidenum">
              <a:rPr lang="en-US" smtClean="0"/>
              <a:t>13</a:t>
            </a:fld>
            <a:endParaRPr lang="en-US"/>
          </a:p>
        </p:txBody>
      </p:sp>
    </p:spTree>
    <p:extLst>
      <p:ext uri="{BB962C8B-B14F-4D97-AF65-F5344CB8AC3E}">
        <p14:creationId xmlns:p14="http://schemas.microsoft.com/office/powerpoint/2010/main" val="3861568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1138" y="222250"/>
            <a:ext cx="4217987" cy="2371725"/>
          </a:xfrm>
        </p:spPr>
      </p:sp>
      <p:sp>
        <p:nvSpPr>
          <p:cNvPr id="3" name="Notes Placeholder 2"/>
          <p:cNvSpPr>
            <a:spLocks noGrp="1"/>
          </p:cNvSpPr>
          <p:nvPr>
            <p:ph type="body" idx="1"/>
          </p:nvPr>
        </p:nvSpPr>
        <p:spPr>
          <a:xfrm>
            <a:off x="188102" y="2816544"/>
            <a:ext cx="6804107" cy="5755262"/>
          </a:xfrm>
        </p:spPr>
        <p:txBody>
          <a:bodyPr/>
          <a:lstStyle/>
          <a:p>
            <a:pPr defTabSz="942289">
              <a:defRPr/>
            </a:pPr>
            <a:r>
              <a:rPr lang="en-US" sz="1600" dirty="0">
                <a:latin typeface="Times New Roman" panose="02020603050405020304" pitchFamily="18" charset="0"/>
                <a:ea typeface="Calibri" panose="020F0502020204030204" pitchFamily="34" charset="0"/>
              </a:rPr>
              <a:t>Leaders must know themselves before they can connect in a meaningful way with others. Strengths-Based Leadership theory provides some guidance. “What great leaders have in common is that each truly knows his or her strengths – can call on the right strength at the right time. This explains why there is no definitive list of characteristics that describes all leaders” (Rath &amp; Conchie, 2008, p. 13). Strength comes from each leader’s unique talents. A leader’s individuality is the second domain of this organic leadership model. Discover your very best and maximize it.</a:t>
            </a:r>
          </a:p>
          <a:p>
            <a:endParaRPr lang="en-US" sz="1600" dirty="0"/>
          </a:p>
          <a:p>
            <a:endParaRPr lang="en-US" dirty="0"/>
          </a:p>
        </p:txBody>
      </p:sp>
      <p:sp>
        <p:nvSpPr>
          <p:cNvPr id="4" name="Slide Number Placeholder 3"/>
          <p:cNvSpPr>
            <a:spLocks noGrp="1"/>
          </p:cNvSpPr>
          <p:nvPr>
            <p:ph type="sldNum" sz="quarter" idx="5"/>
          </p:nvPr>
        </p:nvSpPr>
        <p:spPr/>
        <p:txBody>
          <a:bodyPr/>
          <a:lstStyle/>
          <a:p>
            <a:fld id="{B28C1524-0530-4F83-B391-C0325CD9001D}" type="slidenum">
              <a:rPr lang="en-US" smtClean="0"/>
              <a:t>14</a:t>
            </a:fld>
            <a:endParaRPr lang="en-US"/>
          </a:p>
        </p:txBody>
      </p:sp>
    </p:spTree>
    <p:extLst>
      <p:ext uri="{BB962C8B-B14F-4D97-AF65-F5344CB8AC3E}">
        <p14:creationId xmlns:p14="http://schemas.microsoft.com/office/powerpoint/2010/main" val="2899200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222250"/>
            <a:ext cx="4373563" cy="2460625"/>
          </a:xfrm>
        </p:spPr>
      </p:sp>
      <p:sp>
        <p:nvSpPr>
          <p:cNvPr id="3" name="Notes Placeholder 2"/>
          <p:cNvSpPr>
            <a:spLocks noGrp="1"/>
          </p:cNvSpPr>
          <p:nvPr>
            <p:ph type="body" idx="1"/>
          </p:nvPr>
        </p:nvSpPr>
        <p:spPr>
          <a:xfrm>
            <a:off x="177562" y="2907821"/>
            <a:ext cx="6609248" cy="6009601"/>
          </a:xfrm>
        </p:spPr>
        <p:txBody>
          <a:bodyPr/>
          <a:lstStyle/>
          <a:p>
            <a:pPr defTabSz="942289">
              <a:defRPr/>
            </a:pPr>
            <a:r>
              <a:rPr lang="en-US" sz="1400" dirty="0">
                <a:solidFill>
                  <a:srgbClr val="000000"/>
                </a:solidFill>
                <a:latin typeface="Times New Roman" panose="02020603050405020304" pitchFamily="18" charset="0"/>
                <a:ea typeface="Calibri" panose="020F0502020204030204" pitchFamily="34" charset="0"/>
              </a:rPr>
              <a:t>Successful leaders build cultures that are conducive to an organic leadership model. The key? Trust. Trust is everything. Th</a:t>
            </a:r>
            <a:r>
              <a:rPr lang="en-US" sz="1400" dirty="0">
                <a:latin typeface="Times New Roman" panose="02020603050405020304" pitchFamily="18" charset="0"/>
                <a:ea typeface="Calibri" panose="020F0502020204030204" pitchFamily="34" charset="0"/>
              </a:rPr>
              <a:t>e third and final domain of the organic model is arguably the most complex, the most difficult to foster, and yet critically important. People and relationships. In a Gallup survey, when asked what they needed most from their leaders, followers replied trust, compassion, stability, and hope ("Successful Leadership," 2021). Numerous failed leadership experiences in the late 20</a:t>
            </a:r>
            <a:r>
              <a:rPr lang="en-US" sz="1400" baseline="30000" dirty="0">
                <a:latin typeface="Times New Roman" panose="02020603050405020304" pitchFamily="18" charset="0"/>
                <a:ea typeface="Calibri" panose="020F0502020204030204" pitchFamily="34" charset="0"/>
              </a:rPr>
              <a:t>th</a:t>
            </a:r>
            <a:r>
              <a:rPr lang="en-US" sz="1400" dirty="0">
                <a:latin typeface="Times New Roman" panose="02020603050405020304" pitchFamily="18" charset="0"/>
                <a:ea typeface="Calibri" panose="020F0502020204030204" pitchFamily="34" charset="0"/>
              </a:rPr>
              <a:t> century led to a desire among many for trustworthy and transparent leadership.</a:t>
            </a:r>
          </a:p>
          <a:p>
            <a:pPr defTabSz="942289">
              <a:defRPr/>
            </a:pPr>
            <a:endParaRPr lang="en-US" sz="1400" dirty="0">
              <a:latin typeface="Times New Roman" panose="02020603050405020304" pitchFamily="18" charset="0"/>
              <a:ea typeface="Calibri" panose="020F0502020204030204" pitchFamily="34" charset="0"/>
            </a:endParaRPr>
          </a:p>
          <a:p>
            <a:pPr defTabSz="942289">
              <a:defRPr/>
            </a:pPr>
            <a:r>
              <a:rPr lang="en-US" sz="1400" dirty="0"/>
              <a:t>Much has been written on positivity in the workplace and a culture that encourages meaningful Relationships. </a:t>
            </a:r>
          </a:p>
          <a:p>
            <a:pPr defTabSz="942289">
              <a:defRPr/>
            </a:pPr>
            <a:endParaRPr lang="en-US" sz="1400" dirty="0">
              <a:latin typeface="Times New Roman" panose="02020603050405020304" pitchFamily="18" charset="0"/>
              <a:ea typeface="Calibri" panose="020F0502020204030204" pitchFamily="34" charset="0"/>
            </a:endParaRPr>
          </a:p>
          <a:p>
            <a:pPr defTabSz="942289">
              <a:defRPr/>
            </a:pPr>
            <a:r>
              <a:rPr lang="en-US" sz="1400" dirty="0">
                <a:latin typeface="Times New Roman" panose="02020603050405020304" pitchFamily="18" charset="0"/>
                <a:ea typeface="Calibri" panose="020F0502020204030204" pitchFamily="34" charset="0"/>
              </a:rPr>
              <a:t>Connectivity: Leading is not an individual sport. It necessitates the ability to foster and nurture teams and communities of people with shared purpose and goals. A shared aspiration can create a bond that develops into a powerful force. Greta Thunberg, a Swedish teenager, inspired an international movement by connecting with others through a shared goal of saving the environment. “She has no access to traditional levers of influence: she’s not a billionaire or a princess, a pop star or even an adult. She is an ordinary teenage girl who, in summoning the courage to speak truth to power, became the icon of a generation” (Alter, Haynes, &amp; Worland, 2019). Thunberg’s actions led </a:t>
            </a:r>
            <a:r>
              <a:rPr lang="en-US" sz="1400" i="1" dirty="0">
                <a:latin typeface="Times New Roman" panose="02020603050405020304" pitchFamily="18" charset="0"/>
                <a:ea typeface="Calibri" panose="020F0502020204030204" pitchFamily="34" charset="0"/>
              </a:rPr>
              <a:t>Time</a:t>
            </a:r>
            <a:r>
              <a:rPr lang="en-US" sz="1400" dirty="0">
                <a:latin typeface="Times New Roman" panose="02020603050405020304" pitchFamily="18" charset="0"/>
                <a:ea typeface="Calibri" panose="020F0502020204030204" pitchFamily="34" charset="0"/>
              </a:rPr>
              <a:t> to name her Person of the Year in 2019. Leaders in this Age of Disruptive Evolution must create a culture that nurtures connectivity of ideas and people. This is the type of culture that is needed to tackle the “wicked” and yet to come problems of our world as well as those found within today’s organizations.</a:t>
            </a:r>
          </a:p>
          <a:p>
            <a:endParaRPr lang="en-US" dirty="0"/>
          </a:p>
        </p:txBody>
      </p:sp>
      <p:sp>
        <p:nvSpPr>
          <p:cNvPr id="4" name="Slide Number Placeholder 3"/>
          <p:cNvSpPr>
            <a:spLocks noGrp="1"/>
          </p:cNvSpPr>
          <p:nvPr>
            <p:ph type="sldNum" sz="quarter" idx="5"/>
          </p:nvPr>
        </p:nvSpPr>
        <p:spPr/>
        <p:txBody>
          <a:bodyPr/>
          <a:lstStyle/>
          <a:p>
            <a:fld id="{514446B2-13EC-4EF8-B404-396D3375D51E}" type="slidenum">
              <a:rPr lang="en-US" smtClean="0"/>
              <a:t>15</a:t>
            </a:fld>
            <a:endParaRPr lang="en-US"/>
          </a:p>
        </p:txBody>
      </p:sp>
    </p:spTree>
    <p:extLst>
      <p:ext uri="{BB962C8B-B14F-4D97-AF65-F5344CB8AC3E}">
        <p14:creationId xmlns:p14="http://schemas.microsoft.com/office/powerpoint/2010/main" val="2010894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1029"/>
            <a:r>
              <a:rPr lang="en-US" sz="2100" dirty="0"/>
              <a:t>A shared aspiration can create a bond that develops into a powerful force. </a:t>
            </a:r>
            <a:r>
              <a:rPr lang="en-US" sz="2000" dirty="0">
                <a:latin typeface="Times New Roman" panose="02020603050405020304" pitchFamily="18" charset="0"/>
                <a:ea typeface="Calibri" panose="020F0502020204030204" pitchFamily="34" charset="0"/>
              </a:rPr>
              <a:t>Greta Thunberg, a Swedish teenager, inspired an international movement by connecting with others through a shared goal of saving the environment. “She has no access to traditional levers of influence: she’s not a billionaire or a princess, a pop star or even an adult. She is an ordinary teenage girl who, in summoning the courage to speak truth to power, became the icon of a generation” (Alter, Haynes, &amp; Worland, 2019).</a:t>
            </a:r>
          </a:p>
          <a:p>
            <a:endParaRPr lang="en-US" dirty="0"/>
          </a:p>
        </p:txBody>
      </p:sp>
      <p:sp>
        <p:nvSpPr>
          <p:cNvPr id="4" name="Slide Number Placeholder 3"/>
          <p:cNvSpPr>
            <a:spLocks noGrp="1"/>
          </p:cNvSpPr>
          <p:nvPr>
            <p:ph type="sldNum" sz="quarter" idx="5"/>
          </p:nvPr>
        </p:nvSpPr>
        <p:spPr/>
        <p:txBody>
          <a:bodyPr/>
          <a:lstStyle/>
          <a:p>
            <a:pPr defTabSz="942289"/>
            <a:fld id="{38573393-42D5-4C87-ADBF-77FAB31EB4C3}" type="slidenum">
              <a:rPr lang="en-US">
                <a:solidFill>
                  <a:prstClr val="black"/>
                </a:solidFill>
                <a:latin typeface="Calibri" panose="020F0502020204030204"/>
              </a:rPr>
              <a:pPr defTabSz="942289"/>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825216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9788" y="439738"/>
            <a:ext cx="3135312" cy="1763712"/>
          </a:xfrm>
        </p:spPr>
      </p:sp>
      <p:sp>
        <p:nvSpPr>
          <p:cNvPr id="3" name="Notes Placeholder 2"/>
          <p:cNvSpPr>
            <a:spLocks noGrp="1"/>
          </p:cNvSpPr>
          <p:nvPr>
            <p:ph type="body" idx="1"/>
          </p:nvPr>
        </p:nvSpPr>
        <p:spPr>
          <a:xfrm>
            <a:off x="151499" y="2686147"/>
            <a:ext cx="7112469" cy="6618732"/>
          </a:xfrm>
        </p:spPr>
        <p:txBody>
          <a:bodyPr/>
          <a:lstStyle/>
          <a:p>
            <a:pPr defTabSz="942289"/>
            <a:r>
              <a:rPr lang="en-US" sz="1600" dirty="0"/>
              <a:t>The Model: An attempt to represent it in a 2-dimensional form. The background dots and swirls represent individuals and constellations of individuals and groups that gravitate toward one another to solve problems, innovate, and achieve goals. In other words, connectivity. They often share passions or are driven to the same issue. There is a gravitational pull that brings them together. </a:t>
            </a:r>
          </a:p>
          <a:p>
            <a:endParaRPr lang="en-US" sz="1600" dirty="0"/>
          </a:p>
          <a:p>
            <a:r>
              <a:rPr lang="en-US" sz="1600" dirty="0"/>
              <a:t>People often seek out a magic formula, the answer, that will transform them into effective leaders. However, it resides inside each of us. Leadership is difficult, messy, complex, and elusive. It is also amazing, joyful, hopeful, and exhilarating. </a:t>
            </a:r>
          </a:p>
          <a:p>
            <a:endParaRPr lang="en-US" sz="1600" dirty="0"/>
          </a:p>
          <a:p>
            <a:r>
              <a:rPr lang="en-US" sz="1600" dirty="0"/>
              <a:t>Instead of searching for the one, all-inclusive, nonexistent answer, learn about best practices and adopt the tenets of theory established through research and practice. Implement them using your own strengths, characteristics, and values. Be courageous in the face of resistance. Practice these leadership skills in everyday situations. They will help you innovate, adapt, and propel a group toward a common goal or purpose. </a:t>
            </a:r>
          </a:p>
          <a:p>
            <a:endParaRPr lang="en-US" sz="1600" dirty="0"/>
          </a:p>
          <a:p>
            <a:r>
              <a:rPr lang="en-US" sz="1600" dirty="0"/>
              <a:t>We live in an era of rapid evolution and transformation. Perhaps, looking back we will see this as a paradigm shift. The key is for leaders to develop an adaptive DNA so that the word “change” nearly disappears from the literature. Leaders will develop the ability to naturally adapt without conscious thought, much as we see in the natural world. In fact, the model itself is adaptive, continually morphing and recreating itself as needed.</a:t>
            </a:r>
          </a:p>
          <a:p>
            <a:endParaRPr lang="en-US" dirty="0"/>
          </a:p>
          <a:p>
            <a:endParaRPr lang="en-US" dirty="0"/>
          </a:p>
        </p:txBody>
      </p:sp>
      <p:sp>
        <p:nvSpPr>
          <p:cNvPr id="4" name="Slide Number Placeholder 3"/>
          <p:cNvSpPr>
            <a:spLocks noGrp="1"/>
          </p:cNvSpPr>
          <p:nvPr>
            <p:ph type="sldNum" sz="quarter" idx="5"/>
          </p:nvPr>
        </p:nvSpPr>
        <p:spPr/>
        <p:txBody>
          <a:bodyPr/>
          <a:lstStyle/>
          <a:p>
            <a:pPr defTabSz="942289"/>
            <a:fld id="{38573393-42D5-4C87-ADBF-77FAB31EB4C3}" type="slidenum">
              <a:rPr lang="en-US">
                <a:solidFill>
                  <a:prstClr val="black"/>
                </a:solidFill>
                <a:latin typeface="Calibri" panose="020F0502020204030204"/>
              </a:rPr>
              <a:pPr defTabSz="942289"/>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1781014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visual rendering of Leading with Adaptive DNA</a:t>
            </a:r>
          </a:p>
        </p:txBody>
      </p:sp>
      <p:sp>
        <p:nvSpPr>
          <p:cNvPr id="4" name="Slide Number Placeholder 3"/>
          <p:cNvSpPr>
            <a:spLocks noGrp="1"/>
          </p:cNvSpPr>
          <p:nvPr>
            <p:ph type="sldNum" sz="quarter" idx="5"/>
          </p:nvPr>
        </p:nvSpPr>
        <p:spPr/>
        <p:txBody>
          <a:bodyPr/>
          <a:lstStyle/>
          <a:p>
            <a:fld id="{514446B2-13EC-4EF8-B404-396D3375D51E}" type="slidenum">
              <a:rPr lang="en-US" smtClean="0"/>
              <a:t>18</a:t>
            </a:fld>
            <a:endParaRPr lang="en-US"/>
          </a:p>
        </p:txBody>
      </p:sp>
    </p:spTree>
    <p:extLst>
      <p:ext uri="{BB962C8B-B14F-4D97-AF65-F5344CB8AC3E}">
        <p14:creationId xmlns:p14="http://schemas.microsoft.com/office/powerpoint/2010/main" val="3498103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fld id="{B28C1524-0530-4F83-B391-C0325CD9001D}" type="slidenum">
              <a:rPr lang="en-US">
                <a:solidFill>
                  <a:prstClr val="black"/>
                </a:solidFill>
                <a:latin typeface="Calibri" panose="020F0502020204030204"/>
              </a:rPr>
              <a:pPr defTabSz="942289"/>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44350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2020-2021 and then 2022 ushered in some new challenges of significant magnitude. </a:t>
            </a:r>
          </a:p>
          <a:p>
            <a:r>
              <a:rPr lang="en-US" dirty="0"/>
              <a:t>Riots, Pandemic, Fires, Floods, Wars</a:t>
            </a:r>
          </a:p>
          <a:p>
            <a:endParaRPr lang="en-US" dirty="0"/>
          </a:p>
          <a:p>
            <a:r>
              <a:rPr lang="en-US" dirty="0"/>
              <a:t>The problems that we face are increasing in intensity and frequency. Many were unexpected. Many others should have been anticipated but preparations were not made.</a:t>
            </a:r>
          </a:p>
          <a:p>
            <a:endParaRPr lang="en-US" dirty="0"/>
          </a:p>
          <a:p>
            <a:r>
              <a:rPr lang="en-US" dirty="0"/>
              <a:t>How does this affect our view of leadership? </a:t>
            </a:r>
          </a:p>
          <a:p>
            <a:endParaRPr lang="en-US" dirty="0"/>
          </a:p>
          <a:p>
            <a:r>
              <a:rPr lang="en-US" dirty="0"/>
              <a:t>On that note, let’s jump in! Here we go . . . </a:t>
            </a:r>
          </a:p>
        </p:txBody>
      </p:sp>
      <p:sp>
        <p:nvSpPr>
          <p:cNvPr id="4" name="Slide Number Placeholder 3"/>
          <p:cNvSpPr>
            <a:spLocks noGrp="1"/>
          </p:cNvSpPr>
          <p:nvPr>
            <p:ph type="sldNum" sz="quarter" idx="5"/>
          </p:nvPr>
        </p:nvSpPr>
        <p:spPr/>
        <p:txBody>
          <a:bodyPr/>
          <a:lstStyle/>
          <a:p>
            <a:fld id="{27AC6083-5B5A-45CF-932B-60D6F4E09322}" type="slidenum">
              <a:rPr lang="en-US" smtClean="0"/>
              <a:t>2</a:t>
            </a:fld>
            <a:endParaRPr lang="en-US" dirty="0"/>
          </a:p>
        </p:txBody>
      </p:sp>
    </p:spTree>
    <p:extLst>
      <p:ext uri="{BB962C8B-B14F-4D97-AF65-F5344CB8AC3E}">
        <p14:creationId xmlns:p14="http://schemas.microsoft.com/office/powerpoint/2010/main" val="232135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723900"/>
            <a:ext cx="5632450" cy="3168650"/>
          </a:xfrm>
        </p:spPr>
      </p:sp>
      <p:sp>
        <p:nvSpPr>
          <p:cNvPr id="3" name="Notes Placeholder 2"/>
          <p:cNvSpPr>
            <a:spLocks noGrp="1"/>
          </p:cNvSpPr>
          <p:nvPr>
            <p:ph type="body" idx="1"/>
          </p:nvPr>
        </p:nvSpPr>
        <p:spPr>
          <a:xfrm>
            <a:off x="285396" y="4224814"/>
            <a:ext cx="6505737" cy="3990102"/>
          </a:xfrm>
        </p:spPr>
        <p:txBody>
          <a:bodyPr/>
          <a:lstStyle/>
          <a:p>
            <a:r>
              <a:rPr lang="en-US" sz="2000" dirty="0">
                <a:latin typeface="Times New Roman" panose="02020603050405020304" pitchFamily="18" charset="0"/>
                <a:ea typeface="Calibri" panose="020F0502020204030204" pitchFamily="34" charset="0"/>
              </a:rPr>
              <a:t>The journey ahead almost certainly requires navigation of turbulent waters but armed with the new leadership ideas and practices, we can lead the way. Imagine exciting possibilities for the future. Yes, the Fourth Industrial Revolution ushers in a world with messy, wicked problems and no clear answers. But it also brings an age of great opportunity and new discoveries. Embrace both and mold a leadership footprint that moves people and organizations in the direction of greatness. </a:t>
            </a:r>
          </a:p>
          <a:p>
            <a:endParaRPr lang="en-US" sz="2000" dirty="0">
              <a:latin typeface="Times New Roman" panose="02020603050405020304" pitchFamily="18" charset="0"/>
            </a:endParaRPr>
          </a:p>
          <a:p>
            <a:r>
              <a:rPr lang="en-US" sz="2000" dirty="0">
                <a:latin typeface="Times New Roman" panose="02020603050405020304" pitchFamily="18" charset="0"/>
              </a:rPr>
              <a:t>I challenge each of us here today to be the leader the world needs. </a:t>
            </a:r>
            <a:endParaRPr lang="en-US" dirty="0"/>
          </a:p>
        </p:txBody>
      </p:sp>
      <p:sp>
        <p:nvSpPr>
          <p:cNvPr id="4" name="Slide Number Placeholder 3"/>
          <p:cNvSpPr>
            <a:spLocks noGrp="1"/>
          </p:cNvSpPr>
          <p:nvPr>
            <p:ph type="sldNum" sz="quarter" idx="5"/>
          </p:nvPr>
        </p:nvSpPr>
        <p:spPr/>
        <p:txBody>
          <a:bodyPr/>
          <a:lstStyle/>
          <a:p>
            <a:fld id="{B28C1524-0530-4F83-B391-C0325CD9001D}" type="slidenum">
              <a:rPr lang="en-US" smtClean="0"/>
              <a:t>20</a:t>
            </a:fld>
            <a:endParaRPr lang="en-US"/>
          </a:p>
        </p:txBody>
      </p:sp>
    </p:spTree>
    <p:extLst>
      <p:ext uri="{BB962C8B-B14F-4D97-AF65-F5344CB8AC3E}">
        <p14:creationId xmlns:p14="http://schemas.microsoft.com/office/powerpoint/2010/main" val="2155666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5515">
              <a:defRPr/>
            </a:pPr>
            <a:fld id="{708F85F4-4AB3-4B98-AF16-09740B2F7778}" type="slidenum">
              <a:rPr lang="en-US">
                <a:solidFill>
                  <a:prstClr val="black"/>
                </a:solidFill>
                <a:latin typeface="Calibri" panose="020F0502020204030204"/>
              </a:rPr>
              <a:pPr defTabSz="485515">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515337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85515">
              <a:defRPr/>
            </a:pPr>
            <a:fld id="{708F85F4-4AB3-4B98-AF16-09740B2F7778}" type="slidenum">
              <a:rPr lang="en-US">
                <a:solidFill>
                  <a:prstClr val="black"/>
                </a:solidFill>
                <a:latin typeface="Calibri" panose="020F0502020204030204"/>
              </a:rPr>
              <a:pPr defTabSz="485515">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37635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t>For those of you who find this topic of interest, I encourage you to weigh in using the chat feature provided by the conference organizers. I would love to continue this conversation. </a:t>
            </a:r>
          </a:p>
          <a:p>
            <a:endParaRPr lang="en-US" sz="1900" dirty="0"/>
          </a:p>
          <a:p>
            <a:r>
              <a:rPr lang="en-US" sz="1900" dirty="0"/>
              <a:t>Thank you again for your time and interest. Have a great conference. </a:t>
            </a:r>
          </a:p>
        </p:txBody>
      </p:sp>
      <p:sp>
        <p:nvSpPr>
          <p:cNvPr id="4" name="Slide Number Placeholder 3"/>
          <p:cNvSpPr>
            <a:spLocks noGrp="1"/>
          </p:cNvSpPr>
          <p:nvPr>
            <p:ph type="sldNum" sz="quarter" idx="5"/>
          </p:nvPr>
        </p:nvSpPr>
        <p:spPr/>
        <p:txBody>
          <a:bodyPr/>
          <a:lstStyle/>
          <a:p>
            <a:fld id="{B28C1524-0530-4F83-B391-C0325CD9001D}" type="slidenum">
              <a:rPr lang="en-US" smtClean="0"/>
              <a:t>23</a:t>
            </a:fld>
            <a:endParaRPr lang="en-US"/>
          </a:p>
        </p:txBody>
      </p:sp>
    </p:spTree>
    <p:extLst>
      <p:ext uri="{BB962C8B-B14F-4D97-AF65-F5344CB8AC3E}">
        <p14:creationId xmlns:p14="http://schemas.microsoft.com/office/powerpoint/2010/main" val="3280685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Entering a new “Age of Disruptive Evolution.” </a:t>
            </a:r>
            <a:r>
              <a:rPr lang="en-US" dirty="0">
                <a:highlight>
                  <a:srgbClr val="FFFF00"/>
                </a:highlight>
              </a:rPr>
              <a:t>We live in what feels like an upside-down world. </a:t>
            </a:r>
          </a:p>
          <a:p>
            <a:pPr marL="176679" indent="-176679">
              <a:buFont typeface="Arial" panose="020B0604020202020204" pitchFamily="34" charset="0"/>
              <a:buChar char="•"/>
            </a:pPr>
            <a:r>
              <a:rPr lang="en-US" dirty="0"/>
              <a:t>Product of the 4</a:t>
            </a:r>
            <a:r>
              <a:rPr lang="en-US" baseline="30000" dirty="0"/>
              <a:t>th</a:t>
            </a:r>
            <a:r>
              <a:rPr lang="en-US" dirty="0"/>
              <a:t> Industrial Revolution and Globalization 4.0</a:t>
            </a:r>
          </a:p>
          <a:p>
            <a:pPr marL="176679" indent="-176679">
              <a:buFont typeface="Arial" panose="020B0604020202020204" pitchFamily="34" charset="0"/>
              <a:buChar char="•"/>
            </a:pPr>
            <a:r>
              <a:rPr lang="en-US" dirty="0"/>
              <a:t>Rapidly advancing technology</a:t>
            </a:r>
          </a:p>
          <a:p>
            <a:pPr marL="176679" indent="-176679">
              <a:buFont typeface="Arial" panose="020B0604020202020204" pitchFamily="34" charset="0"/>
              <a:buChar char="•"/>
            </a:pPr>
            <a:r>
              <a:rPr lang="en-US" dirty="0"/>
              <a:t>Ideas spread like wildfire</a:t>
            </a:r>
          </a:p>
          <a:p>
            <a:pPr marL="176679" indent="-176679">
              <a:buFont typeface="Arial" panose="020B0604020202020204" pitchFamily="34" charset="0"/>
              <a:buChar char="•"/>
            </a:pPr>
            <a:endParaRPr lang="en-US" dirty="0"/>
          </a:p>
          <a:p>
            <a:pPr marL="176679" indent="-17667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defTabSz="942289">
              <a:defRPr/>
            </a:pPr>
            <a:fld id="{514446B2-13EC-4EF8-B404-396D3375D51E}" type="slidenum">
              <a:rPr lang="en-US">
                <a:solidFill>
                  <a:prstClr val="black"/>
                </a:solidFill>
                <a:latin typeface="Calibri" panose="020F0502020204030204"/>
              </a:rPr>
              <a:pPr defTabSz="942289">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07440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Klaus Schwab, Executive Chairman of the World Economic Forum</a:t>
            </a:r>
          </a:p>
        </p:txBody>
      </p:sp>
      <p:sp>
        <p:nvSpPr>
          <p:cNvPr id="4" name="Slide Number Placeholder 3"/>
          <p:cNvSpPr>
            <a:spLocks noGrp="1"/>
          </p:cNvSpPr>
          <p:nvPr>
            <p:ph type="sldNum" sz="quarter" idx="5"/>
          </p:nvPr>
        </p:nvSpPr>
        <p:spPr/>
        <p:txBody>
          <a:bodyPr/>
          <a:lstStyle/>
          <a:p>
            <a:fld id="{514446B2-13EC-4EF8-B404-396D3375D51E}" type="slidenum">
              <a:rPr lang="en-US" smtClean="0"/>
              <a:t>4</a:t>
            </a:fld>
            <a:endParaRPr lang="en-US"/>
          </a:p>
        </p:txBody>
      </p:sp>
    </p:spTree>
    <p:extLst>
      <p:ext uri="{BB962C8B-B14F-4D97-AF65-F5344CB8AC3E}">
        <p14:creationId xmlns:p14="http://schemas.microsoft.com/office/powerpoint/2010/main" val="2836183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4446B2-13EC-4EF8-B404-396D3375D51E}" type="slidenum">
              <a:rPr lang="en-US" smtClean="0"/>
              <a:t>5</a:t>
            </a:fld>
            <a:endParaRPr lang="en-US"/>
          </a:p>
        </p:txBody>
      </p:sp>
    </p:spTree>
    <p:extLst>
      <p:ext uri="{BB962C8B-B14F-4D97-AF65-F5344CB8AC3E}">
        <p14:creationId xmlns:p14="http://schemas.microsoft.com/office/powerpoint/2010/main" val="3661118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3313" y="196850"/>
            <a:ext cx="4895850" cy="2754313"/>
          </a:xfrm>
        </p:spPr>
      </p:sp>
      <p:sp>
        <p:nvSpPr>
          <p:cNvPr id="3" name="Notes Placeholder 2"/>
          <p:cNvSpPr>
            <a:spLocks noGrp="1"/>
          </p:cNvSpPr>
          <p:nvPr>
            <p:ph type="body" idx="1"/>
          </p:nvPr>
        </p:nvSpPr>
        <p:spPr>
          <a:xfrm>
            <a:off x="337287" y="3422883"/>
            <a:ext cx="6414929" cy="5494539"/>
          </a:xfrm>
        </p:spPr>
        <p:txBody>
          <a:bodyPr/>
          <a:lstStyle/>
          <a:p>
            <a:pPr marL="176679" indent="-176679" defTabSz="971029">
              <a:buFont typeface="Arial" panose="020B0604020202020204" pitchFamily="34" charset="0"/>
              <a:buChar char="•"/>
              <a:defRPr/>
            </a:pPr>
            <a:r>
              <a:rPr lang="en-US" sz="1500" dirty="0">
                <a:latin typeface="Times New Roman" panose="02020603050405020304" pitchFamily="18" charset="0"/>
                <a:ea typeface="Calibri" panose="020F0502020204030204" pitchFamily="34" charset="0"/>
              </a:rPr>
              <a:t>The shift from simple digitization of the previous era to new methods that combine multiple technologies at once, is rapidly changing our world. </a:t>
            </a:r>
          </a:p>
          <a:p>
            <a:pPr marL="176679" indent="-176679" defTabSz="971029">
              <a:buFont typeface="Arial" panose="020B0604020202020204" pitchFamily="34" charset="0"/>
              <a:buChar char="•"/>
              <a:defRPr/>
            </a:pPr>
            <a:r>
              <a:rPr lang="en-US" sz="1500" dirty="0">
                <a:latin typeface="Times New Roman" panose="02020603050405020304" pitchFamily="18" charset="0"/>
                <a:ea typeface="Calibri" panose="020F0502020204030204" pitchFamily="34" charset="0"/>
              </a:rPr>
              <a:t>The Fourth Industrial Revolution magnifies the basic digital economy of the previous period and is further fueled by artificial intelligence (</a:t>
            </a:r>
            <a:r>
              <a:rPr lang="en-US" sz="1500" dirty="0" err="1">
                <a:latin typeface="Times New Roman" panose="02020603050405020304" pitchFamily="18" charset="0"/>
                <a:ea typeface="Calibri" panose="020F0502020204030204" pitchFamily="34" charset="0"/>
              </a:rPr>
              <a:t>Vanham</a:t>
            </a:r>
            <a:r>
              <a:rPr lang="en-US" sz="1500" dirty="0">
                <a:latin typeface="Times New Roman" panose="02020603050405020304" pitchFamily="18" charset="0"/>
                <a:ea typeface="Calibri" panose="020F0502020204030204" pitchFamily="34" charset="0"/>
              </a:rPr>
              <a:t>, 2019).</a:t>
            </a:r>
          </a:p>
          <a:p>
            <a:pPr marL="176679" indent="-176679" defTabSz="971029">
              <a:buFont typeface="Arial" panose="020B0604020202020204" pitchFamily="34" charset="0"/>
              <a:buChar char="•"/>
              <a:defRPr/>
            </a:pPr>
            <a:r>
              <a:rPr lang="en-US" sz="1500" dirty="0">
                <a:latin typeface="Times New Roman" panose="02020603050405020304" pitchFamily="18" charset="0"/>
                <a:ea typeface="Calibri" panose="020F0502020204030204" pitchFamily="34" charset="0"/>
              </a:rPr>
              <a:t>Organizational leaders must learn to understand this new landscape and challenge their organizations to continually innovate and adapt in order to keep pace.</a:t>
            </a:r>
          </a:p>
          <a:p>
            <a:pPr marL="176679" indent="-176679" defTabSz="971029">
              <a:buFont typeface="Arial" panose="020B0604020202020204" pitchFamily="34" charset="0"/>
              <a:buChar char="•"/>
              <a:defRPr/>
            </a:pPr>
            <a:r>
              <a:rPr lang="en-US" sz="1500" dirty="0">
                <a:latin typeface="Times New Roman" panose="02020603050405020304" pitchFamily="18" charset="0"/>
                <a:ea typeface="Calibri" panose="020F0502020204030204" pitchFamily="34" charset="0"/>
              </a:rPr>
              <a:t>As business educators we tend to focus on organizations. Although we often use business as a source of examples when speaking of leadership, political and economic organizations are equally affected by the new world order. We only have to look at the various governing bodies of some of the most powerful countries around the globe to see how their leaders are ill equipped to handle the “wicked” problems that are crucial to our survival. </a:t>
            </a:r>
          </a:p>
          <a:p>
            <a:pPr marL="176679" indent="-176679" defTabSz="971029">
              <a:buFont typeface="Arial" panose="020B0604020202020204" pitchFamily="34" charset="0"/>
              <a:buChar char="•"/>
              <a:defRPr/>
            </a:pPr>
            <a:r>
              <a:rPr lang="en-US" sz="1500" dirty="0">
                <a:latin typeface="Times New Roman" panose="02020603050405020304" pitchFamily="18" charset="0"/>
                <a:ea typeface="Calibri" panose="020F0502020204030204" pitchFamily="34" charset="0"/>
              </a:rPr>
              <a:t>Wicked problems- Wicked problems are problems that are unique, difficult to define, and inherently unsolvable. Failing healthcare systems and the effects of climate change are two examples. They are hampered by multiple constraints and lack clarity in both their aims and solutions. Because any trial-and-error attempt has irreversible consequences, potential solutions cannot be tested (</a:t>
            </a:r>
            <a:r>
              <a:rPr lang="en-US" sz="1500" dirty="0" err="1">
                <a:latin typeface="Times New Roman" panose="02020603050405020304" pitchFamily="18" charset="0"/>
                <a:ea typeface="Calibri" panose="020F0502020204030204" pitchFamily="34" charset="0"/>
              </a:rPr>
              <a:t>Rittel</a:t>
            </a:r>
            <a:r>
              <a:rPr lang="en-US" sz="1500" dirty="0">
                <a:latin typeface="Times New Roman" panose="02020603050405020304" pitchFamily="18" charset="0"/>
                <a:ea typeface="Calibri" panose="020F0502020204030204" pitchFamily="34" charset="0"/>
              </a:rPr>
              <a:t> &amp; Webber, 1973). Leadership just became much more complicated. </a:t>
            </a:r>
          </a:p>
          <a:p>
            <a:pPr marL="176679" indent="-176679" defTabSz="971029">
              <a:buFont typeface="Arial" panose="020B0604020202020204" pitchFamily="34" charset="0"/>
              <a:buChar char="•"/>
              <a:defRPr/>
            </a:pPr>
            <a:endParaRPr lang="en-US" sz="1400" dirty="0">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28C1524-0530-4F83-B391-C0325CD9001D}" type="slidenum">
              <a:rPr lang="en-US" smtClean="0"/>
              <a:t>6</a:t>
            </a:fld>
            <a:endParaRPr lang="en-US"/>
          </a:p>
        </p:txBody>
      </p:sp>
    </p:spTree>
    <p:extLst>
      <p:ext uri="{BB962C8B-B14F-4D97-AF65-F5344CB8AC3E}">
        <p14:creationId xmlns:p14="http://schemas.microsoft.com/office/powerpoint/2010/main" val="2923478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04825"/>
            <a:ext cx="5632450" cy="3168650"/>
          </a:xfrm>
        </p:spPr>
      </p:sp>
      <p:sp>
        <p:nvSpPr>
          <p:cNvPr id="3" name="Notes Placeholder 2"/>
          <p:cNvSpPr>
            <a:spLocks noGrp="1"/>
          </p:cNvSpPr>
          <p:nvPr>
            <p:ph type="body" idx="1"/>
          </p:nvPr>
        </p:nvSpPr>
        <p:spPr>
          <a:xfrm>
            <a:off x="428095" y="4019040"/>
            <a:ext cx="6187910" cy="4195876"/>
          </a:xfrm>
        </p:spPr>
        <p:txBody>
          <a:bodyPr/>
          <a:lstStyle/>
          <a:p>
            <a:pPr marL="176679" indent="-176679" defTabSz="971029">
              <a:buFont typeface="Arial" panose="020B0604020202020204" pitchFamily="34" charset="0"/>
              <a:buChar char="•"/>
              <a:defRPr/>
            </a:pPr>
            <a:r>
              <a:rPr lang="en-US" sz="1600" dirty="0">
                <a:latin typeface="Times New Roman" panose="02020603050405020304" pitchFamily="18" charset="0"/>
                <a:ea typeface="Calibri" panose="020F0502020204030204" pitchFamily="34" charset="0"/>
              </a:rPr>
              <a:t>Technology and globalization are powerfully intertwined. The 4</a:t>
            </a:r>
            <a:r>
              <a:rPr lang="en-US" sz="1600" baseline="30000" dirty="0">
                <a:latin typeface="Times New Roman" panose="02020603050405020304" pitchFamily="18" charset="0"/>
                <a:ea typeface="Calibri" panose="020F0502020204030204" pitchFamily="34" charset="0"/>
              </a:rPr>
              <a:t>th</a:t>
            </a:r>
            <a:r>
              <a:rPr lang="en-US" sz="1600" dirty="0">
                <a:latin typeface="Times New Roman" panose="02020603050405020304" pitchFamily="18" charset="0"/>
                <a:ea typeface="Calibri" panose="020F0502020204030204" pitchFamily="34" charset="0"/>
              </a:rPr>
              <a:t> Industrial Revolution takes us into a new era of globalization that takes the digital economy to a new level, a </a:t>
            </a:r>
            <a:r>
              <a:rPr lang="en-US" sz="1600" dirty="0">
                <a:highlight>
                  <a:srgbClr val="FFFF00"/>
                </a:highlight>
                <a:latin typeface="Times New Roman" panose="02020603050405020304" pitchFamily="18" charset="0"/>
                <a:ea typeface="Calibri" panose="020F0502020204030204" pitchFamily="34" charset="0"/>
              </a:rPr>
              <a:t>cyber</a:t>
            </a:r>
            <a:r>
              <a:rPr lang="en-US" sz="1600" dirty="0">
                <a:latin typeface="Times New Roman" panose="02020603050405020304" pitchFamily="18" charset="0"/>
                <a:ea typeface="Calibri" panose="020F0502020204030204" pitchFamily="34" charset="0"/>
              </a:rPr>
              <a:t> dominated world. </a:t>
            </a:r>
          </a:p>
          <a:p>
            <a:pPr marL="176679" indent="-176679" defTabSz="971029">
              <a:buFont typeface="Arial" panose="020B0604020202020204" pitchFamily="34" charset="0"/>
              <a:buChar char="•"/>
              <a:defRPr/>
            </a:pPr>
            <a:r>
              <a:rPr lang="en-US" sz="1600" dirty="0">
                <a:latin typeface="Times New Roman" panose="02020603050405020304" pitchFamily="18" charset="0"/>
                <a:ea typeface="Calibri" panose="020F0502020204030204" pitchFamily="34" charset="0"/>
              </a:rPr>
              <a:t>The new period is differentiated from the previous one by velocity, scope, and systems impact. </a:t>
            </a:r>
          </a:p>
          <a:p>
            <a:pPr marL="176679" indent="-176679" defTabSz="971029">
              <a:buFont typeface="Arial" panose="020B0604020202020204" pitchFamily="34" charset="0"/>
              <a:buChar char="•"/>
              <a:defRPr/>
            </a:pPr>
            <a:r>
              <a:rPr lang="en-US" sz="1600" dirty="0">
                <a:latin typeface="Times New Roman" panose="02020603050405020304" pitchFamily="18" charset="0"/>
                <a:ea typeface="Calibri" panose="020F0502020204030204" pitchFamily="34" charset="0"/>
              </a:rPr>
              <a:t>The Fourth Industrial Revolution is developing at an exponential speed as opposed to the linear pace of the Third Industrial Revolution. Industries across the globe are affected by disruptions from the unprecedented velocity of breakthroughs. Technologies that form the foundation of this new era are transforming organizations faster than their leaders and organizations can adapt.</a:t>
            </a:r>
          </a:p>
          <a:p>
            <a:pPr marL="176679" indent="-176679" defTabSz="971029">
              <a:buFont typeface="Arial" panose="020B0604020202020204" pitchFamily="34" charset="0"/>
              <a:buChar char="•"/>
              <a:defRPr/>
            </a:pPr>
            <a:r>
              <a:rPr lang="en-US" sz="1600" dirty="0">
                <a:latin typeface="Times New Roman" panose="02020603050405020304" pitchFamily="18" charset="0"/>
                <a:ea typeface="Calibri" panose="020F0502020204030204" pitchFamily="34" charset="0"/>
              </a:rPr>
              <a:t> The acceleration of innovation and the velocity of disruption create a complex environment that represents surprise after surprise for today’s organizations. The development of technologies allows innovative and agile competitors to seriously challenge and disrupt giants of industry (Schwab, 2018). </a:t>
            </a:r>
          </a:p>
          <a:p>
            <a:pPr defTabSz="971029">
              <a:defRPr/>
            </a:pPr>
            <a:endParaRPr lang="en-US" dirty="0"/>
          </a:p>
          <a:p>
            <a:endParaRPr lang="en-US" dirty="0"/>
          </a:p>
        </p:txBody>
      </p:sp>
      <p:sp>
        <p:nvSpPr>
          <p:cNvPr id="4" name="Slide Number Placeholder 3"/>
          <p:cNvSpPr>
            <a:spLocks noGrp="1"/>
          </p:cNvSpPr>
          <p:nvPr>
            <p:ph type="sldNum" sz="quarter" idx="5"/>
          </p:nvPr>
        </p:nvSpPr>
        <p:spPr/>
        <p:txBody>
          <a:bodyPr/>
          <a:lstStyle/>
          <a:p>
            <a:fld id="{B28C1524-0530-4F83-B391-C0325CD9001D}" type="slidenum">
              <a:rPr lang="en-US" smtClean="0"/>
              <a:t>7</a:t>
            </a:fld>
            <a:endParaRPr lang="en-US"/>
          </a:p>
        </p:txBody>
      </p:sp>
    </p:spTree>
    <p:extLst>
      <p:ext uri="{BB962C8B-B14F-4D97-AF65-F5344CB8AC3E}">
        <p14:creationId xmlns:p14="http://schemas.microsoft.com/office/powerpoint/2010/main" val="58464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8C1524-0530-4F83-B391-C0325CD9001D}" type="slidenum">
              <a:rPr lang="en-US" smtClean="0"/>
              <a:t>8</a:t>
            </a:fld>
            <a:endParaRPr lang="en-US"/>
          </a:p>
        </p:txBody>
      </p:sp>
    </p:spTree>
    <p:extLst>
      <p:ext uri="{BB962C8B-B14F-4D97-AF65-F5344CB8AC3E}">
        <p14:creationId xmlns:p14="http://schemas.microsoft.com/office/powerpoint/2010/main" val="2954637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7188" y="169863"/>
            <a:ext cx="4119562" cy="2317750"/>
          </a:xfrm>
        </p:spPr>
      </p:sp>
      <p:sp>
        <p:nvSpPr>
          <p:cNvPr id="3" name="Notes Placeholder 2"/>
          <p:cNvSpPr>
            <a:spLocks noGrp="1"/>
          </p:cNvSpPr>
          <p:nvPr>
            <p:ph type="body" idx="1"/>
          </p:nvPr>
        </p:nvSpPr>
        <p:spPr>
          <a:xfrm>
            <a:off x="103330" y="2668250"/>
            <a:ext cx="6778162" cy="6348598"/>
          </a:xfrm>
        </p:spPr>
        <p:txBody>
          <a:bodyPr/>
          <a:lstStyle/>
          <a:p>
            <a:r>
              <a:rPr lang="en-US" sz="1600" dirty="0">
                <a:latin typeface="Times New Roman" panose="02020603050405020304" pitchFamily="18" charset="0"/>
                <a:ea typeface="Calibri" panose="020F0502020204030204" pitchFamily="34" charset="0"/>
              </a:rPr>
              <a:t>The body of knowledge on leadership is robust. A few leadership styles/theories are especially relevant moving forward and we can build on these. </a:t>
            </a:r>
          </a:p>
          <a:p>
            <a:r>
              <a:rPr lang="en-US" sz="1600" dirty="0">
                <a:latin typeface="Times New Roman" panose="02020603050405020304" pitchFamily="18" charset="0"/>
                <a:ea typeface="Calibri" panose="020F0502020204030204" pitchFamily="34" charset="0"/>
              </a:rPr>
              <a:t>     - Transformational leadership, adaptive leadership, organic leadership</a:t>
            </a:r>
          </a:p>
          <a:p>
            <a:endParaRPr lang="en-US" sz="1600" dirty="0">
              <a:latin typeface="Times New Roman" panose="02020603050405020304" pitchFamily="18" charset="0"/>
              <a:ea typeface="Calibri" panose="020F0502020204030204" pitchFamily="34" charset="0"/>
            </a:endParaRPr>
          </a:p>
          <a:p>
            <a:pPr defTabSz="942289">
              <a:defRPr/>
            </a:pPr>
            <a:r>
              <a:rPr lang="en-US" sz="1600" dirty="0">
                <a:latin typeface="Times New Roman" panose="02020603050405020304" pitchFamily="18" charset="0"/>
                <a:ea typeface="Calibri" panose="020F0502020204030204" pitchFamily="34" charset="0"/>
              </a:rPr>
              <a:t>Today I propose adding to the existing body of knowledge and developing a new model or view of leadership. </a:t>
            </a:r>
            <a:r>
              <a:rPr lang="en-US" sz="1400" dirty="0">
                <a:latin typeface="Times New Roman" panose="02020603050405020304" pitchFamily="18" charset="0"/>
                <a:ea typeface="Calibri" panose="020F0502020204030204" pitchFamily="34" charset="0"/>
              </a:rPr>
              <a:t>To meet the demands of leading in this new, disruptive era, a new approach to leadership is proposed, Leading with Adaptive DNA. </a:t>
            </a:r>
            <a:r>
              <a:rPr lang="en-US" sz="1900" dirty="0">
                <a:latin typeface="Times New Roman" panose="02020603050405020304" pitchFamily="18" charset="0"/>
                <a:ea typeface="Calibri" panose="020F0502020204030204" pitchFamily="34" charset="0"/>
              </a:rPr>
              <a:t>Leading with Adaptive DNA encourages leaders to embrace their unique abilities and to create organizational environments that encourage this evolutionary adaptation. </a:t>
            </a:r>
            <a:endParaRPr lang="en-US" sz="1400" dirty="0">
              <a:latin typeface="Times New Roman" panose="02020603050405020304" pitchFamily="18" charset="0"/>
              <a:ea typeface="Calibri" panose="020F0502020204030204" pitchFamily="34" charset="0"/>
            </a:endParaRPr>
          </a:p>
          <a:p>
            <a:pPr marL="294465" indent="-294465" defTabSz="942289">
              <a:buFont typeface="Arial" panose="020B0604020202020204" pitchFamily="34" charset="0"/>
              <a:buChar char="•"/>
              <a:defRPr/>
            </a:pPr>
            <a:r>
              <a:rPr lang="en-US" sz="1400" dirty="0">
                <a:latin typeface="Times New Roman" panose="02020603050405020304" pitchFamily="18" charset="0"/>
                <a:ea typeface="Calibri" panose="020F0502020204030204" pitchFamily="34" charset="0"/>
              </a:rPr>
              <a:t>Definition: </a:t>
            </a:r>
            <a:r>
              <a:rPr lang="en-US" sz="1900" dirty="0">
                <a:latin typeface="Times New Roman" panose="02020603050405020304" pitchFamily="18" charset="0"/>
                <a:ea typeface="Calibri" panose="020F0502020204030204" pitchFamily="34" charset="0"/>
              </a:rPr>
              <a:t>A leadership model that is more organic in nature, one that allows for continual adaptation and itself transforms as a living organism might. </a:t>
            </a:r>
          </a:p>
          <a:p>
            <a:pPr marL="294465" indent="-294465" defTabSz="942289">
              <a:buFont typeface="Arial" panose="020B0604020202020204" pitchFamily="34" charset="0"/>
              <a:buChar char="•"/>
              <a:defRPr/>
            </a:pPr>
            <a:r>
              <a:rPr lang="en-US" sz="1400" dirty="0">
                <a:latin typeface="Times New Roman" panose="02020603050405020304" pitchFamily="18" charset="0"/>
                <a:ea typeface="Calibri" panose="020F0502020204030204" pitchFamily="34" charset="0"/>
              </a:rPr>
              <a:t>Leading with Adaptive DNA moves beyond current leadership theory by challenging leaders to serve as catalysts for adaptive change</a:t>
            </a:r>
          </a:p>
          <a:p>
            <a:pPr marL="294465" indent="-294465" defTabSz="942289">
              <a:buFont typeface="Arial" panose="020B0604020202020204" pitchFamily="34" charset="0"/>
              <a:buChar char="•"/>
              <a:defRPr/>
            </a:pPr>
            <a:r>
              <a:rPr lang="en-US" sz="1600" dirty="0">
                <a:latin typeface="Times New Roman" panose="02020603050405020304" pitchFamily="18" charset="0"/>
                <a:ea typeface="Calibri" panose="020F0502020204030204" pitchFamily="34" charset="0"/>
              </a:rPr>
              <a:t>Leading with Adaptive DNA has three primary domains: context, leader individuality and uniqueness, people and relationships. </a:t>
            </a:r>
          </a:p>
          <a:p>
            <a:endParaRPr lang="en-US" sz="1600" dirty="0">
              <a:latin typeface="Times New Roman" panose="02020603050405020304" pitchFamily="18" charset="0"/>
              <a:ea typeface="Calibri" panose="020F0502020204030204" pitchFamily="34" charset="0"/>
            </a:endParaRPr>
          </a:p>
          <a:p>
            <a:r>
              <a:rPr lang="en-US" sz="1600" dirty="0">
                <a:latin typeface="Times New Roman" panose="02020603050405020304" pitchFamily="18" charset="0"/>
                <a:ea typeface="Calibri" panose="020F0502020204030204" pitchFamily="34" charset="0"/>
              </a:rPr>
              <a:t>And the secret sauces: Connectivity. Connectivity is the energy that binds the various domains. </a:t>
            </a:r>
          </a:p>
          <a:p>
            <a:endParaRPr lang="en-US" sz="1600" dirty="0">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28C1524-0530-4F83-B391-C0325CD9001D}" type="slidenum">
              <a:rPr lang="en-US" smtClean="0"/>
              <a:t>9</a:t>
            </a:fld>
            <a:endParaRPr lang="en-US"/>
          </a:p>
        </p:txBody>
      </p:sp>
    </p:spTree>
    <p:extLst>
      <p:ext uri="{BB962C8B-B14F-4D97-AF65-F5344CB8AC3E}">
        <p14:creationId xmlns:p14="http://schemas.microsoft.com/office/powerpoint/2010/main" val="1465719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A7478-0A69-48EE-83BE-4CD091106ED1}"/>
              </a:ext>
            </a:extLst>
          </p:cNvPr>
          <p:cNvSpPr>
            <a:spLocks noGrp="1"/>
          </p:cNvSpPr>
          <p:nvPr>
            <p:ph type="ctrTitle"/>
          </p:nvPr>
        </p:nvSpPr>
        <p:spPr>
          <a:xfrm>
            <a:off x="1094132" y="3681573"/>
            <a:ext cx="10003735" cy="876147"/>
          </a:xfrm>
        </p:spPr>
        <p:txBody>
          <a:bodyPr anchor="b">
            <a:noAutofit/>
          </a:bodyPr>
          <a:lstStyle>
            <a:lvl1pPr algn="ctr">
              <a:defRPr sz="3600">
                <a:solidFill>
                  <a:schemeClr val="bg1">
                    <a:lumMod val="95000"/>
                  </a:schemeClr>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lang="en-US" dirty="0"/>
          </a:p>
        </p:txBody>
      </p:sp>
      <p:sp>
        <p:nvSpPr>
          <p:cNvPr id="3" name="Subtitle 2">
            <a:extLst>
              <a:ext uri="{FF2B5EF4-FFF2-40B4-BE49-F238E27FC236}">
                <a16:creationId xmlns:a16="http://schemas.microsoft.com/office/drawing/2014/main" id="{95B0C408-447B-4DBA-BA51-D0D9F14C6533}"/>
              </a:ext>
            </a:extLst>
          </p:cNvPr>
          <p:cNvSpPr>
            <a:spLocks noGrp="1"/>
          </p:cNvSpPr>
          <p:nvPr>
            <p:ph type="subTitle" idx="1"/>
          </p:nvPr>
        </p:nvSpPr>
        <p:spPr>
          <a:xfrm>
            <a:off x="1523999" y="4838324"/>
            <a:ext cx="9144000" cy="1237422"/>
          </a:xfrm>
        </p:spPr>
        <p:txBody>
          <a:bodyPr>
            <a:noAutofit/>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a:p>
            <a:endParaRPr lang="en-US" dirty="0"/>
          </a:p>
        </p:txBody>
      </p:sp>
      <p:pic>
        <p:nvPicPr>
          <p:cNvPr id="8" name="Picture 7" descr="A picture containing night, night sky&#10;&#10;Description automatically generated">
            <a:extLst>
              <a:ext uri="{FF2B5EF4-FFF2-40B4-BE49-F238E27FC236}">
                <a16:creationId xmlns:a16="http://schemas.microsoft.com/office/drawing/2014/main" id="{47DD7184-A4ED-409D-A8EC-A8F33EA1F8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733" y="-1883590"/>
            <a:ext cx="11318532" cy="5476709"/>
          </a:xfrm>
          <a:prstGeom prst="rect">
            <a:avLst/>
          </a:prstGeom>
        </p:spPr>
      </p:pic>
    </p:spTree>
    <p:extLst>
      <p:ext uri="{BB962C8B-B14F-4D97-AF65-F5344CB8AC3E}">
        <p14:creationId xmlns:p14="http://schemas.microsoft.com/office/powerpoint/2010/main" val="2138667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76994-AF85-41FB-B285-ED8A26FE33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B3E4D1-90C1-42D7-87EA-B5FC934291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8B527-D2B5-4389-A7D2-3971E64E6F59}"/>
              </a:ext>
            </a:extLst>
          </p:cNvPr>
          <p:cNvSpPr>
            <a:spLocks noGrp="1"/>
          </p:cNvSpPr>
          <p:nvPr>
            <p:ph type="dt" sz="half" idx="10"/>
          </p:nvPr>
        </p:nvSpPr>
        <p:spPr/>
        <p:txBody>
          <a:bodyPr/>
          <a:lstStyle/>
          <a:p>
            <a:fld id="{3ABC7EA8-9796-42E6-A41B-7FE0DCC78BCD}" type="datetimeFigureOut">
              <a:rPr lang="en-US" smtClean="0"/>
              <a:t>4/11/2022</a:t>
            </a:fld>
            <a:endParaRPr lang="en-US"/>
          </a:p>
        </p:txBody>
      </p:sp>
      <p:sp>
        <p:nvSpPr>
          <p:cNvPr id="5" name="Footer Placeholder 4">
            <a:extLst>
              <a:ext uri="{FF2B5EF4-FFF2-40B4-BE49-F238E27FC236}">
                <a16:creationId xmlns:a16="http://schemas.microsoft.com/office/drawing/2014/main" id="{9A316EF9-6563-4745-B560-73C89D5BF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E5603-F766-41F6-9830-1C307059EE98}"/>
              </a:ext>
            </a:extLst>
          </p:cNvPr>
          <p:cNvSpPr>
            <a:spLocks noGrp="1"/>
          </p:cNvSpPr>
          <p:nvPr>
            <p:ph type="sldNum" sz="quarter" idx="12"/>
          </p:nvPr>
        </p:nvSpPr>
        <p:spPr/>
        <p:txBody>
          <a:bodyPr/>
          <a:lstStyle/>
          <a:p>
            <a:fld id="{80A9F4A6-8EDF-4D09-87F1-9739734ACBF0}" type="slidenum">
              <a:rPr lang="en-US" smtClean="0"/>
              <a:t>‹#›</a:t>
            </a:fld>
            <a:endParaRPr lang="en-US"/>
          </a:p>
        </p:txBody>
      </p:sp>
    </p:spTree>
    <p:extLst>
      <p:ext uri="{BB962C8B-B14F-4D97-AF65-F5344CB8AC3E}">
        <p14:creationId xmlns:p14="http://schemas.microsoft.com/office/powerpoint/2010/main" val="269782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0A874D-B956-4C7F-906A-46EB610CA6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EDF49-BA69-4E21-9FB6-17B44F4FAB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7AEA9-BF3B-4756-856F-7E94FAB885B2}"/>
              </a:ext>
            </a:extLst>
          </p:cNvPr>
          <p:cNvSpPr>
            <a:spLocks noGrp="1"/>
          </p:cNvSpPr>
          <p:nvPr>
            <p:ph type="dt" sz="half" idx="10"/>
          </p:nvPr>
        </p:nvSpPr>
        <p:spPr/>
        <p:txBody>
          <a:bodyPr/>
          <a:lstStyle/>
          <a:p>
            <a:fld id="{3ABC7EA8-9796-42E6-A41B-7FE0DCC78BCD}" type="datetimeFigureOut">
              <a:rPr lang="en-US" smtClean="0"/>
              <a:t>4/11/2022</a:t>
            </a:fld>
            <a:endParaRPr lang="en-US"/>
          </a:p>
        </p:txBody>
      </p:sp>
      <p:sp>
        <p:nvSpPr>
          <p:cNvPr id="5" name="Footer Placeholder 4">
            <a:extLst>
              <a:ext uri="{FF2B5EF4-FFF2-40B4-BE49-F238E27FC236}">
                <a16:creationId xmlns:a16="http://schemas.microsoft.com/office/drawing/2014/main" id="{BB2648A7-65F7-4870-93E7-C5659A7E7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308E9-EFCF-415A-B393-9FA2D5A7B20F}"/>
              </a:ext>
            </a:extLst>
          </p:cNvPr>
          <p:cNvSpPr>
            <a:spLocks noGrp="1"/>
          </p:cNvSpPr>
          <p:nvPr>
            <p:ph type="sldNum" sz="quarter" idx="12"/>
          </p:nvPr>
        </p:nvSpPr>
        <p:spPr/>
        <p:txBody>
          <a:bodyPr/>
          <a:lstStyle/>
          <a:p>
            <a:fld id="{80A9F4A6-8EDF-4D09-87F1-9739734ACBF0}" type="slidenum">
              <a:rPr lang="en-US" smtClean="0"/>
              <a:t>‹#›</a:t>
            </a:fld>
            <a:endParaRPr lang="en-US"/>
          </a:p>
        </p:txBody>
      </p:sp>
    </p:spTree>
    <p:extLst>
      <p:ext uri="{BB962C8B-B14F-4D97-AF65-F5344CB8AC3E}">
        <p14:creationId xmlns:p14="http://schemas.microsoft.com/office/powerpoint/2010/main" val="1371729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D0C5-6C41-44EB-89E5-CE63BB79CF40}"/>
              </a:ext>
            </a:extLst>
          </p:cNvPr>
          <p:cNvSpPr>
            <a:spLocks noGrp="1"/>
          </p:cNvSpPr>
          <p:nvPr>
            <p:ph type="ctrTitle"/>
          </p:nvPr>
        </p:nvSpPr>
        <p:spPr>
          <a:xfrm>
            <a:off x="3421293" y="1122363"/>
            <a:ext cx="8260423"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606A74-C1B1-40D7-B9D0-328AE979BE9F}"/>
              </a:ext>
            </a:extLst>
          </p:cNvPr>
          <p:cNvSpPr>
            <a:spLocks noGrp="1"/>
          </p:cNvSpPr>
          <p:nvPr>
            <p:ph type="subTitle" idx="1"/>
          </p:nvPr>
        </p:nvSpPr>
        <p:spPr>
          <a:xfrm>
            <a:off x="3421292" y="3602038"/>
            <a:ext cx="826042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63047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9E5F-8B15-4C4E-8A6A-D61F8EC779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7CDB40-B845-4386-914A-7DFBE1A07A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0592C-F307-4627-9A7F-41BEB2DE4B4F}"/>
              </a:ext>
            </a:extLst>
          </p:cNvPr>
          <p:cNvSpPr>
            <a:spLocks noGrp="1"/>
          </p:cNvSpPr>
          <p:nvPr>
            <p:ph type="dt" sz="half" idx="10"/>
          </p:nvPr>
        </p:nvSpPr>
        <p:spPr>
          <a:xfrm>
            <a:off x="838200" y="6356350"/>
            <a:ext cx="2743200" cy="365125"/>
          </a:xfrm>
          <a:prstGeom prst="rect">
            <a:avLst/>
          </a:prstGeom>
        </p:spPr>
        <p:txBody>
          <a:bodyPr/>
          <a:lstStyle/>
          <a:p>
            <a:fld id="{3EC0D4AF-78AE-4B05-A414-0FB32AA65479}" type="datetimeFigureOut">
              <a:rPr lang="en-US" smtClean="0"/>
              <a:t>4/11/2022</a:t>
            </a:fld>
            <a:endParaRPr lang="en-US"/>
          </a:p>
        </p:txBody>
      </p:sp>
      <p:sp>
        <p:nvSpPr>
          <p:cNvPr id="5" name="Footer Placeholder 4">
            <a:extLst>
              <a:ext uri="{FF2B5EF4-FFF2-40B4-BE49-F238E27FC236}">
                <a16:creationId xmlns:a16="http://schemas.microsoft.com/office/drawing/2014/main" id="{1FBC4D7B-4BC9-42D9-896A-31DCC09B16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92BCE3-AD13-4B87-B84C-8D45E5922C6E}"/>
              </a:ext>
            </a:extLst>
          </p:cNvPr>
          <p:cNvSpPr>
            <a:spLocks noGrp="1"/>
          </p:cNvSpPr>
          <p:nvPr>
            <p:ph type="sldNum" sz="quarter" idx="12"/>
          </p:nvPr>
        </p:nvSpPr>
        <p:spPr>
          <a:xfrm>
            <a:off x="8610600" y="6356350"/>
            <a:ext cx="2743200" cy="365125"/>
          </a:xfrm>
          <a:prstGeom prst="rect">
            <a:avLst/>
          </a:prstGeom>
        </p:spPr>
        <p:txBody>
          <a:bodyPr/>
          <a:lstStyle/>
          <a:p>
            <a:fld id="{3F35B35C-F153-453C-BA7D-232D721D5D43}" type="slidenum">
              <a:rPr lang="en-US" smtClean="0"/>
              <a:t>‹#›</a:t>
            </a:fld>
            <a:endParaRPr lang="en-US"/>
          </a:p>
        </p:txBody>
      </p:sp>
    </p:spTree>
    <p:extLst>
      <p:ext uri="{BB962C8B-B14F-4D97-AF65-F5344CB8AC3E}">
        <p14:creationId xmlns:p14="http://schemas.microsoft.com/office/powerpoint/2010/main" val="961738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3C15F-8BC7-4B95-98FA-0455BF874D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3010FD-D8CE-493A-905B-7848365701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30BB0D-3DF7-4D17-BE6F-ED9C9F24A665}"/>
              </a:ext>
            </a:extLst>
          </p:cNvPr>
          <p:cNvSpPr>
            <a:spLocks noGrp="1"/>
          </p:cNvSpPr>
          <p:nvPr>
            <p:ph type="dt" sz="half" idx="10"/>
          </p:nvPr>
        </p:nvSpPr>
        <p:spPr>
          <a:xfrm>
            <a:off x="838200" y="6356350"/>
            <a:ext cx="2743200" cy="365125"/>
          </a:xfrm>
          <a:prstGeom prst="rect">
            <a:avLst/>
          </a:prstGeom>
        </p:spPr>
        <p:txBody>
          <a:bodyPr/>
          <a:lstStyle/>
          <a:p>
            <a:fld id="{3EC0D4AF-78AE-4B05-A414-0FB32AA65479}" type="datetimeFigureOut">
              <a:rPr lang="en-US" smtClean="0"/>
              <a:t>4/11/2022</a:t>
            </a:fld>
            <a:endParaRPr lang="en-US"/>
          </a:p>
        </p:txBody>
      </p:sp>
      <p:sp>
        <p:nvSpPr>
          <p:cNvPr id="5" name="Footer Placeholder 4">
            <a:extLst>
              <a:ext uri="{FF2B5EF4-FFF2-40B4-BE49-F238E27FC236}">
                <a16:creationId xmlns:a16="http://schemas.microsoft.com/office/drawing/2014/main" id="{27BE00CA-E57D-4B32-B5B2-15232C7830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8B49A2-23C7-4486-B60A-50837F460314}"/>
              </a:ext>
            </a:extLst>
          </p:cNvPr>
          <p:cNvSpPr>
            <a:spLocks noGrp="1"/>
          </p:cNvSpPr>
          <p:nvPr>
            <p:ph type="sldNum" sz="quarter" idx="12"/>
          </p:nvPr>
        </p:nvSpPr>
        <p:spPr>
          <a:xfrm>
            <a:off x="8610600" y="6356350"/>
            <a:ext cx="2743200" cy="365125"/>
          </a:xfrm>
          <a:prstGeom prst="rect">
            <a:avLst/>
          </a:prstGeom>
        </p:spPr>
        <p:txBody>
          <a:bodyPr/>
          <a:lstStyle/>
          <a:p>
            <a:fld id="{3F35B35C-F153-453C-BA7D-232D721D5D43}" type="slidenum">
              <a:rPr lang="en-US" smtClean="0"/>
              <a:t>‹#›</a:t>
            </a:fld>
            <a:endParaRPr lang="en-US"/>
          </a:p>
        </p:txBody>
      </p:sp>
    </p:spTree>
    <p:extLst>
      <p:ext uri="{BB962C8B-B14F-4D97-AF65-F5344CB8AC3E}">
        <p14:creationId xmlns:p14="http://schemas.microsoft.com/office/powerpoint/2010/main" val="1520381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86BF-3AC6-4301-A5EA-DF5C70AB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08CACB-02A7-42BC-9786-234E52E422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6D4586-031A-4C4F-9B3E-52BB632222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163856-6A30-4386-8075-07E38BF27771}"/>
              </a:ext>
            </a:extLst>
          </p:cNvPr>
          <p:cNvSpPr>
            <a:spLocks noGrp="1"/>
          </p:cNvSpPr>
          <p:nvPr>
            <p:ph type="dt" sz="half" idx="10"/>
          </p:nvPr>
        </p:nvSpPr>
        <p:spPr>
          <a:xfrm>
            <a:off x="838200" y="6356350"/>
            <a:ext cx="2743200" cy="365125"/>
          </a:xfrm>
          <a:prstGeom prst="rect">
            <a:avLst/>
          </a:prstGeom>
        </p:spPr>
        <p:txBody>
          <a:bodyPr/>
          <a:lstStyle/>
          <a:p>
            <a:fld id="{3EC0D4AF-78AE-4B05-A414-0FB32AA65479}" type="datetimeFigureOut">
              <a:rPr lang="en-US" smtClean="0"/>
              <a:t>4/11/2022</a:t>
            </a:fld>
            <a:endParaRPr lang="en-US"/>
          </a:p>
        </p:txBody>
      </p:sp>
      <p:sp>
        <p:nvSpPr>
          <p:cNvPr id="6" name="Footer Placeholder 5">
            <a:extLst>
              <a:ext uri="{FF2B5EF4-FFF2-40B4-BE49-F238E27FC236}">
                <a16:creationId xmlns:a16="http://schemas.microsoft.com/office/drawing/2014/main" id="{86011CB1-A240-46F1-B1ED-3031A58C57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E107B4B-E4FF-4A4D-BEA6-F6A816F6FA9C}"/>
              </a:ext>
            </a:extLst>
          </p:cNvPr>
          <p:cNvSpPr>
            <a:spLocks noGrp="1"/>
          </p:cNvSpPr>
          <p:nvPr>
            <p:ph type="sldNum" sz="quarter" idx="12"/>
          </p:nvPr>
        </p:nvSpPr>
        <p:spPr>
          <a:xfrm>
            <a:off x="8610600" y="6356350"/>
            <a:ext cx="2743200" cy="365125"/>
          </a:xfrm>
          <a:prstGeom prst="rect">
            <a:avLst/>
          </a:prstGeom>
        </p:spPr>
        <p:txBody>
          <a:bodyPr/>
          <a:lstStyle/>
          <a:p>
            <a:fld id="{3F35B35C-F153-453C-BA7D-232D721D5D43}" type="slidenum">
              <a:rPr lang="en-US" smtClean="0"/>
              <a:t>‹#›</a:t>
            </a:fld>
            <a:endParaRPr lang="en-US"/>
          </a:p>
        </p:txBody>
      </p:sp>
    </p:spTree>
    <p:extLst>
      <p:ext uri="{BB962C8B-B14F-4D97-AF65-F5344CB8AC3E}">
        <p14:creationId xmlns:p14="http://schemas.microsoft.com/office/powerpoint/2010/main" val="1088651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6E29-DF0D-4A48-AAD8-29630A7A5A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D2AD71-7FEB-4EA3-9C6D-7BCD381134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D64D4E-163D-4E31-895B-98AE3BC1B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56738-8C5F-4FF5-92E0-9E2FD2677D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7A8B1C-4599-40E6-A3D2-58B8108871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7F8BFB-A14A-4327-B0B8-6B8652613EB1}"/>
              </a:ext>
            </a:extLst>
          </p:cNvPr>
          <p:cNvSpPr>
            <a:spLocks noGrp="1"/>
          </p:cNvSpPr>
          <p:nvPr>
            <p:ph type="dt" sz="half" idx="10"/>
          </p:nvPr>
        </p:nvSpPr>
        <p:spPr>
          <a:xfrm>
            <a:off x="838200" y="6356350"/>
            <a:ext cx="2743200" cy="365125"/>
          </a:xfrm>
          <a:prstGeom prst="rect">
            <a:avLst/>
          </a:prstGeom>
        </p:spPr>
        <p:txBody>
          <a:bodyPr/>
          <a:lstStyle/>
          <a:p>
            <a:fld id="{3EC0D4AF-78AE-4B05-A414-0FB32AA65479}" type="datetimeFigureOut">
              <a:rPr lang="en-US" smtClean="0"/>
              <a:t>4/11/2022</a:t>
            </a:fld>
            <a:endParaRPr lang="en-US"/>
          </a:p>
        </p:txBody>
      </p:sp>
      <p:sp>
        <p:nvSpPr>
          <p:cNvPr id="8" name="Footer Placeholder 7">
            <a:extLst>
              <a:ext uri="{FF2B5EF4-FFF2-40B4-BE49-F238E27FC236}">
                <a16:creationId xmlns:a16="http://schemas.microsoft.com/office/drawing/2014/main" id="{5BE16657-BE88-492B-8BBD-121CC4BE58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63BA4E2-747B-4A8A-9488-2FD4AC8B7F5B}"/>
              </a:ext>
            </a:extLst>
          </p:cNvPr>
          <p:cNvSpPr>
            <a:spLocks noGrp="1"/>
          </p:cNvSpPr>
          <p:nvPr>
            <p:ph type="sldNum" sz="quarter" idx="12"/>
          </p:nvPr>
        </p:nvSpPr>
        <p:spPr>
          <a:xfrm>
            <a:off x="8610600" y="6356350"/>
            <a:ext cx="2743200" cy="365125"/>
          </a:xfrm>
          <a:prstGeom prst="rect">
            <a:avLst/>
          </a:prstGeom>
        </p:spPr>
        <p:txBody>
          <a:bodyPr/>
          <a:lstStyle/>
          <a:p>
            <a:fld id="{3F35B35C-F153-453C-BA7D-232D721D5D43}" type="slidenum">
              <a:rPr lang="en-US" smtClean="0"/>
              <a:t>‹#›</a:t>
            </a:fld>
            <a:endParaRPr lang="en-US"/>
          </a:p>
        </p:txBody>
      </p:sp>
    </p:spTree>
    <p:extLst>
      <p:ext uri="{BB962C8B-B14F-4D97-AF65-F5344CB8AC3E}">
        <p14:creationId xmlns:p14="http://schemas.microsoft.com/office/powerpoint/2010/main" val="1931334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5961A-6C7D-490B-8448-B51F384DA2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BAC77D-4CE2-4533-A191-AD72097BCDE1}"/>
              </a:ext>
            </a:extLst>
          </p:cNvPr>
          <p:cNvSpPr>
            <a:spLocks noGrp="1"/>
          </p:cNvSpPr>
          <p:nvPr>
            <p:ph type="dt" sz="half" idx="10"/>
          </p:nvPr>
        </p:nvSpPr>
        <p:spPr>
          <a:xfrm>
            <a:off x="838200" y="6356350"/>
            <a:ext cx="2743200" cy="365125"/>
          </a:xfrm>
          <a:prstGeom prst="rect">
            <a:avLst/>
          </a:prstGeom>
        </p:spPr>
        <p:txBody>
          <a:bodyPr/>
          <a:lstStyle/>
          <a:p>
            <a:fld id="{3EC0D4AF-78AE-4B05-A414-0FB32AA65479}" type="datetimeFigureOut">
              <a:rPr lang="en-US" smtClean="0"/>
              <a:t>4/11/2022</a:t>
            </a:fld>
            <a:endParaRPr lang="en-US"/>
          </a:p>
        </p:txBody>
      </p:sp>
      <p:sp>
        <p:nvSpPr>
          <p:cNvPr id="4" name="Footer Placeholder 3">
            <a:extLst>
              <a:ext uri="{FF2B5EF4-FFF2-40B4-BE49-F238E27FC236}">
                <a16:creationId xmlns:a16="http://schemas.microsoft.com/office/drawing/2014/main" id="{3425E308-001C-4C5B-832F-34B151912A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2764D1-26EF-4C60-9747-4949B2A034C1}"/>
              </a:ext>
            </a:extLst>
          </p:cNvPr>
          <p:cNvSpPr>
            <a:spLocks noGrp="1"/>
          </p:cNvSpPr>
          <p:nvPr>
            <p:ph type="sldNum" sz="quarter" idx="12"/>
          </p:nvPr>
        </p:nvSpPr>
        <p:spPr>
          <a:xfrm>
            <a:off x="8610600" y="6356350"/>
            <a:ext cx="2743200" cy="365125"/>
          </a:xfrm>
          <a:prstGeom prst="rect">
            <a:avLst/>
          </a:prstGeom>
        </p:spPr>
        <p:txBody>
          <a:bodyPr/>
          <a:lstStyle/>
          <a:p>
            <a:fld id="{3F35B35C-F153-453C-BA7D-232D721D5D43}" type="slidenum">
              <a:rPr lang="en-US" smtClean="0"/>
              <a:t>‹#›</a:t>
            </a:fld>
            <a:endParaRPr lang="en-US"/>
          </a:p>
        </p:txBody>
      </p:sp>
    </p:spTree>
    <p:extLst>
      <p:ext uri="{BB962C8B-B14F-4D97-AF65-F5344CB8AC3E}">
        <p14:creationId xmlns:p14="http://schemas.microsoft.com/office/powerpoint/2010/main" val="2110349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E9144F-1E24-4E91-A76D-21986B51951F}"/>
              </a:ext>
            </a:extLst>
          </p:cNvPr>
          <p:cNvSpPr>
            <a:spLocks noGrp="1"/>
          </p:cNvSpPr>
          <p:nvPr>
            <p:ph type="dt" sz="half" idx="10"/>
          </p:nvPr>
        </p:nvSpPr>
        <p:spPr>
          <a:xfrm>
            <a:off x="838200" y="6356350"/>
            <a:ext cx="2743200" cy="365125"/>
          </a:xfrm>
          <a:prstGeom prst="rect">
            <a:avLst/>
          </a:prstGeom>
        </p:spPr>
        <p:txBody>
          <a:bodyPr/>
          <a:lstStyle/>
          <a:p>
            <a:fld id="{3EC0D4AF-78AE-4B05-A414-0FB32AA65479}" type="datetimeFigureOut">
              <a:rPr lang="en-US" smtClean="0"/>
              <a:t>4/11/2022</a:t>
            </a:fld>
            <a:endParaRPr lang="en-US"/>
          </a:p>
        </p:txBody>
      </p:sp>
      <p:sp>
        <p:nvSpPr>
          <p:cNvPr id="3" name="Footer Placeholder 2">
            <a:extLst>
              <a:ext uri="{FF2B5EF4-FFF2-40B4-BE49-F238E27FC236}">
                <a16:creationId xmlns:a16="http://schemas.microsoft.com/office/drawing/2014/main" id="{889978D2-455E-46CB-BE7A-005F5A871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0170CD2-7EFF-4ADD-9316-069A0EBF792E}"/>
              </a:ext>
            </a:extLst>
          </p:cNvPr>
          <p:cNvSpPr>
            <a:spLocks noGrp="1"/>
          </p:cNvSpPr>
          <p:nvPr>
            <p:ph type="sldNum" sz="quarter" idx="12"/>
          </p:nvPr>
        </p:nvSpPr>
        <p:spPr>
          <a:xfrm>
            <a:off x="8610600" y="6356350"/>
            <a:ext cx="2743200" cy="365125"/>
          </a:xfrm>
          <a:prstGeom prst="rect">
            <a:avLst/>
          </a:prstGeom>
        </p:spPr>
        <p:txBody>
          <a:bodyPr/>
          <a:lstStyle/>
          <a:p>
            <a:fld id="{3F35B35C-F153-453C-BA7D-232D721D5D43}" type="slidenum">
              <a:rPr lang="en-US" smtClean="0"/>
              <a:t>‹#›</a:t>
            </a:fld>
            <a:endParaRPr lang="en-US"/>
          </a:p>
        </p:txBody>
      </p:sp>
    </p:spTree>
    <p:extLst>
      <p:ext uri="{BB962C8B-B14F-4D97-AF65-F5344CB8AC3E}">
        <p14:creationId xmlns:p14="http://schemas.microsoft.com/office/powerpoint/2010/main" val="3760779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A936F-1B26-45CD-B281-FB7C07FC4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1E2644-D985-468B-B64E-8849915210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C3F33-3D17-4F5B-8489-B16F36AFA3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81B84C-6B5D-4060-8DE9-2095AAA86771}"/>
              </a:ext>
            </a:extLst>
          </p:cNvPr>
          <p:cNvSpPr>
            <a:spLocks noGrp="1"/>
          </p:cNvSpPr>
          <p:nvPr>
            <p:ph type="dt" sz="half" idx="10"/>
          </p:nvPr>
        </p:nvSpPr>
        <p:spPr>
          <a:xfrm>
            <a:off x="838200" y="6356350"/>
            <a:ext cx="2743200" cy="365125"/>
          </a:xfrm>
          <a:prstGeom prst="rect">
            <a:avLst/>
          </a:prstGeom>
        </p:spPr>
        <p:txBody>
          <a:bodyPr/>
          <a:lstStyle/>
          <a:p>
            <a:fld id="{3EC0D4AF-78AE-4B05-A414-0FB32AA65479}" type="datetimeFigureOut">
              <a:rPr lang="en-US" smtClean="0"/>
              <a:t>4/11/2022</a:t>
            </a:fld>
            <a:endParaRPr lang="en-US"/>
          </a:p>
        </p:txBody>
      </p:sp>
      <p:sp>
        <p:nvSpPr>
          <p:cNvPr id="6" name="Footer Placeholder 5">
            <a:extLst>
              <a:ext uri="{FF2B5EF4-FFF2-40B4-BE49-F238E27FC236}">
                <a16:creationId xmlns:a16="http://schemas.microsoft.com/office/drawing/2014/main" id="{AD137075-4EB3-4488-93EC-B1FC1271D1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08A613-D01C-48C5-990D-2FA089DBAD76}"/>
              </a:ext>
            </a:extLst>
          </p:cNvPr>
          <p:cNvSpPr>
            <a:spLocks noGrp="1"/>
          </p:cNvSpPr>
          <p:nvPr>
            <p:ph type="sldNum" sz="quarter" idx="12"/>
          </p:nvPr>
        </p:nvSpPr>
        <p:spPr>
          <a:xfrm>
            <a:off x="8610600" y="6356350"/>
            <a:ext cx="2743200" cy="365125"/>
          </a:xfrm>
          <a:prstGeom prst="rect">
            <a:avLst/>
          </a:prstGeom>
        </p:spPr>
        <p:txBody>
          <a:bodyPr/>
          <a:lstStyle/>
          <a:p>
            <a:fld id="{3F35B35C-F153-453C-BA7D-232D721D5D43}" type="slidenum">
              <a:rPr lang="en-US" smtClean="0"/>
              <a:t>‹#›</a:t>
            </a:fld>
            <a:endParaRPr lang="en-US"/>
          </a:p>
        </p:txBody>
      </p:sp>
    </p:spTree>
    <p:extLst>
      <p:ext uri="{BB962C8B-B14F-4D97-AF65-F5344CB8AC3E}">
        <p14:creationId xmlns:p14="http://schemas.microsoft.com/office/powerpoint/2010/main" val="2352963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11F66-FB07-4BF0-BC16-1FF0DDEBEC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E33695-4B88-426A-BA75-E2920921D9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night, night sky&#10;&#10;Description automatically generated">
            <a:extLst>
              <a:ext uri="{FF2B5EF4-FFF2-40B4-BE49-F238E27FC236}">
                <a16:creationId xmlns:a16="http://schemas.microsoft.com/office/drawing/2014/main" id="{08804399-9139-4E37-8FD4-74A1E80CEE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4528" y="0"/>
            <a:ext cx="4157472" cy="2011680"/>
          </a:xfrm>
          <a:prstGeom prst="rect">
            <a:avLst/>
          </a:prstGeom>
        </p:spPr>
      </p:pic>
    </p:spTree>
    <p:extLst>
      <p:ext uri="{BB962C8B-B14F-4D97-AF65-F5344CB8AC3E}">
        <p14:creationId xmlns:p14="http://schemas.microsoft.com/office/powerpoint/2010/main" val="1807793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4BE9B-DAC3-437D-A4FA-50723B965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732BBE-5E6D-41F9-B93D-CB68B2B478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D14C1B-3D2F-4FD7-B5ED-E195CDA4B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A86B89-AD6E-4AA7-A479-79868D38874F}"/>
              </a:ext>
            </a:extLst>
          </p:cNvPr>
          <p:cNvSpPr>
            <a:spLocks noGrp="1"/>
          </p:cNvSpPr>
          <p:nvPr>
            <p:ph type="dt" sz="half" idx="10"/>
          </p:nvPr>
        </p:nvSpPr>
        <p:spPr>
          <a:xfrm>
            <a:off x="838200" y="6356350"/>
            <a:ext cx="2743200" cy="365125"/>
          </a:xfrm>
          <a:prstGeom prst="rect">
            <a:avLst/>
          </a:prstGeom>
        </p:spPr>
        <p:txBody>
          <a:bodyPr/>
          <a:lstStyle/>
          <a:p>
            <a:fld id="{3EC0D4AF-78AE-4B05-A414-0FB32AA65479}" type="datetimeFigureOut">
              <a:rPr lang="en-US" smtClean="0"/>
              <a:t>4/11/2022</a:t>
            </a:fld>
            <a:endParaRPr lang="en-US"/>
          </a:p>
        </p:txBody>
      </p:sp>
      <p:sp>
        <p:nvSpPr>
          <p:cNvPr id="6" name="Footer Placeholder 5">
            <a:extLst>
              <a:ext uri="{FF2B5EF4-FFF2-40B4-BE49-F238E27FC236}">
                <a16:creationId xmlns:a16="http://schemas.microsoft.com/office/drawing/2014/main" id="{E3F0FC4F-C774-4FDC-BDD4-81C986C111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4AC0AB-2C7C-4458-A44E-815F26F29C53}"/>
              </a:ext>
            </a:extLst>
          </p:cNvPr>
          <p:cNvSpPr>
            <a:spLocks noGrp="1"/>
          </p:cNvSpPr>
          <p:nvPr>
            <p:ph type="sldNum" sz="quarter" idx="12"/>
          </p:nvPr>
        </p:nvSpPr>
        <p:spPr>
          <a:xfrm>
            <a:off x="8610600" y="6356350"/>
            <a:ext cx="2743200" cy="365125"/>
          </a:xfrm>
          <a:prstGeom prst="rect">
            <a:avLst/>
          </a:prstGeom>
        </p:spPr>
        <p:txBody>
          <a:bodyPr/>
          <a:lstStyle/>
          <a:p>
            <a:fld id="{3F35B35C-F153-453C-BA7D-232D721D5D43}" type="slidenum">
              <a:rPr lang="en-US" smtClean="0"/>
              <a:t>‹#›</a:t>
            </a:fld>
            <a:endParaRPr lang="en-US"/>
          </a:p>
        </p:txBody>
      </p:sp>
    </p:spTree>
    <p:extLst>
      <p:ext uri="{BB962C8B-B14F-4D97-AF65-F5344CB8AC3E}">
        <p14:creationId xmlns:p14="http://schemas.microsoft.com/office/powerpoint/2010/main" val="1476072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862CE-3FAB-4FD5-B74D-A86A1EAA88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CDD5B-8E3C-458F-AECD-7537A1C169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13ADE-330C-43A7-83EE-489B20508B32}"/>
              </a:ext>
            </a:extLst>
          </p:cNvPr>
          <p:cNvSpPr>
            <a:spLocks noGrp="1"/>
          </p:cNvSpPr>
          <p:nvPr>
            <p:ph type="dt" sz="half" idx="10"/>
          </p:nvPr>
        </p:nvSpPr>
        <p:spPr>
          <a:xfrm>
            <a:off x="838200" y="6356350"/>
            <a:ext cx="2743200" cy="365125"/>
          </a:xfrm>
          <a:prstGeom prst="rect">
            <a:avLst/>
          </a:prstGeom>
        </p:spPr>
        <p:txBody>
          <a:bodyPr/>
          <a:lstStyle/>
          <a:p>
            <a:fld id="{3EC0D4AF-78AE-4B05-A414-0FB32AA65479}" type="datetimeFigureOut">
              <a:rPr lang="en-US" smtClean="0"/>
              <a:t>4/11/2022</a:t>
            </a:fld>
            <a:endParaRPr lang="en-US"/>
          </a:p>
        </p:txBody>
      </p:sp>
      <p:sp>
        <p:nvSpPr>
          <p:cNvPr id="5" name="Footer Placeholder 4">
            <a:extLst>
              <a:ext uri="{FF2B5EF4-FFF2-40B4-BE49-F238E27FC236}">
                <a16:creationId xmlns:a16="http://schemas.microsoft.com/office/drawing/2014/main" id="{F65F742B-FA77-46F3-8298-204AC38FE9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261B6B-75BB-401D-BA16-C48A3C750529}"/>
              </a:ext>
            </a:extLst>
          </p:cNvPr>
          <p:cNvSpPr>
            <a:spLocks noGrp="1"/>
          </p:cNvSpPr>
          <p:nvPr>
            <p:ph type="sldNum" sz="quarter" idx="12"/>
          </p:nvPr>
        </p:nvSpPr>
        <p:spPr>
          <a:xfrm>
            <a:off x="8610600" y="6356350"/>
            <a:ext cx="2743200" cy="365125"/>
          </a:xfrm>
          <a:prstGeom prst="rect">
            <a:avLst/>
          </a:prstGeom>
        </p:spPr>
        <p:txBody>
          <a:bodyPr/>
          <a:lstStyle/>
          <a:p>
            <a:fld id="{3F35B35C-F153-453C-BA7D-232D721D5D43}" type="slidenum">
              <a:rPr lang="en-US" smtClean="0"/>
              <a:t>‹#›</a:t>
            </a:fld>
            <a:endParaRPr lang="en-US"/>
          </a:p>
        </p:txBody>
      </p:sp>
    </p:spTree>
    <p:extLst>
      <p:ext uri="{BB962C8B-B14F-4D97-AF65-F5344CB8AC3E}">
        <p14:creationId xmlns:p14="http://schemas.microsoft.com/office/powerpoint/2010/main" val="3615238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0B743B-994B-4CA2-A031-79BE25585E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0E8512-5526-4408-8D63-C9A3FB0504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A1F1C-5A6D-4DB3-BDD0-6563D5BEDCE3}"/>
              </a:ext>
            </a:extLst>
          </p:cNvPr>
          <p:cNvSpPr>
            <a:spLocks noGrp="1"/>
          </p:cNvSpPr>
          <p:nvPr>
            <p:ph type="dt" sz="half" idx="10"/>
          </p:nvPr>
        </p:nvSpPr>
        <p:spPr>
          <a:xfrm>
            <a:off x="838200" y="6356350"/>
            <a:ext cx="2743200" cy="365125"/>
          </a:xfrm>
          <a:prstGeom prst="rect">
            <a:avLst/>
          </a:prstGeom>
        </p:spPr>
        <p:txBody>
          <a:bodyPr/>
          <a:lstStyle/>
          <a:p>
            <a:fld id="{3EC0D4AF-78AE-4B05-A414-0FB32AA65479}" type="datetimeFigureOut">
              <a:rPr lang="en-US" smtClean="0"/>
              <a:t>4/11/2022</a:t>
            </a:fld>
            <a:endParaRPr lang="en-US"/>
          </a:p>
        </p:txBody>
      </p:sp>
      <p:sp>
        <p:nvSpPr>
          <p:cNvPr id="5" name="Footer Placeholder 4">
            <a:extLst>
              <a:ext uri="{FF2B5EF4-FFF2-40B4-BE49-F238E27FC236}">
                <a16:creationId xmlns:a16="http://schemas.microsoft.com/office/drawing/2014/main" id="{4F76AB26-55B8-46BE-ABC1-E793DF243F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CB8225-9139-4692-92DE-E07BD460A98A}"/>
              </a:ext>
            </a:extLst>
          </p:cNvPr>
          <p:cNvSpPr>
            <a:spLocks noGrp="1"/>
          </p:cNvSpPr>
          <p:nvPr>
            <p:ph type="sldNum" sz="quarter" idx="12"/>
          </p:nvPr>
        </p:nvSpPr>
        <p:spPr>
          <a:xfrm>
            <a:off x="8610600" y="6356350"/>
            <a:ext cx="2743200" cy="365125"/>
          </a:xfrm>
          <a:prstGeom prst="rect">
            <a:avLst/>
          </a:prstGeom>
        </p:spPr>
        <p:txBody>
          <a:bodyPr/>
          <a:lstStyle/>
          <a:p>
            <a:fld id="{3F35B35C-F153-453C-BA7D-232D721D5D43}" type="slidenum">
              <a:rPr lang="en-US" smtClean="0"/>
              <a:t>‹#›</a:t>
            </a:fld>
            <a:endParaRPr lang="en-US"/>
          </a:p>
        </p:txBody>
      </p:sp>
    </p:spTree>
    <p:extLst>
      <p:ext uri="{BB962C8B-B14F-4D97-AF65-F5344CB8AC3E}">
        <p14:creationId xmlns:p14="http://schemas.microsoft.com/office/powerpoint/2010/main" val="2045123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55A0-04B3-4E6E-BF1A-AB60D75B37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2978BB-C085-4A9C-921B-EE8587EDA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15B1BF-8B69-4F29-AD87-F884CD66FD83}"/>
              </a:ext>
            </a:extLst>
          </p:cNvPr>
          <p:cNvSpPr>
            <a:spLocks noGrp="1"/>
          </p:cNvSpPr>
          <p:nvPr>
            <p:ph type="dt" sz="half" idx="10"/>
          </p:nvPr>
        </p:nvSpPr>
        <p:spPr/>
        <p:txBody>
          <a:bodyPr/>
          <a:lstStyle/>
          <a:p>
            <a:fld id="{3ABC7EA8-9796-42E6-A41B-7FE0DCC78BCD}" type="datetimeFigureOut">
              <a:rPr lang="en-US" smtClean="0"/>
              <a:t>4/11/2022</a:t>
            </a:fld>
            <a:endParaRPr lang="en-US"/>
          </a:p>
        </p:txBody>
      </p:sp>
      <p:sp>
        <p:nvSpPr>
          <p:cNvPr id="5" name="Footer Placeholder 4">
            <a:extLst>
              <a:ext uri="{FF2B5EF4-FFF2-40B4-BE49-F238E27FC236}">
                <a16:creationId xmlns:a16="http://schemas.microsoft.com/office/drawing/2014/main" id="{57F2DA70-ACE9-493F-914A-AB2097A66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68F37-97D1-4BCC-BDCE-8A1C82639C39}"/>
              </a:ext>
            </a:extLst>
          </p:cNvPr>
          <p:cNvSpPr>
            <a:spLocks noGrp="1"/>
          </p:cNvSpPr>
          <p:nvPr>
            <p:ph type="sldNum" sz="quarter" idx="12"/>
          </p:nvPr>
        </p:nvSpPr>
        <p:spPr/>
        <p:txBody>
          <a:bodyPr/>
          <a:lstStyle/>
          <a:p>
            <a:fld id="{80A9F4A6-8EDF-4D09-87F1-9739734ACBF0}" type="slidenum">
              <a:rPr lang="en-US" smtClean="0"/>
              <a:t>‹#›</a:t>
            </a:fld>
            <a:endParaRPr lang="en-US"/>
          </a:p>
        </p:txBody>
      </p:sp>
    </p:spTree>
    <p:extLst>
      <p:ext uri="{BB962C8B-B14F-4D97-AF65-F5344CB8AC3E}">
        <p14:creationId xmlns:p14="http://schemas.microsoft.com/office/powerpoint/2010/main" val="835362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CE2B-96A7-4343-9E61-7EF24397FF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7B413A-44F3-4E08-A76F-C671F993F5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AD96F3-B3F2-4BD9-AA0A-7EE4CB5119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5FF831-6D81-4310-8A29-9739371EB8E1}"/>
              </a:ext>
            </a:extLst>
          </p:cNvPr>
          <p:cNvSpPr>
            <a:spLocks noGrp="1"/>
          </p:cNvSpPr>
          <p:nvPr>
            <p:ph type="dt" sz="half" idx="10"/>
          </p:nvPr>
        </p:nvSpPr>
        <p:spPr/>
        <p:txBody>
          <a:bodyPr/>
          <a:lstStyle/>
          <a:p>
            <a:fld id="{3ABC7EA8-9796-42E6-A41B-7FE0DCC78BCD}" type="datetimeFigureOut">
              <a:rPr lang="en-US" smtClean="0"/>
              <a:t>4/11/2022</a:t>
            </a:fld>
            <a:endParaRPr lang="en-US"/>
          </a:p>
        </p:txBody>
      </p:sp>
      <p:sp>
        <p:nvSpPr>
          <p:cNvPr id="6" name="Footer Placeholder 5">
            <a:extLst>
              <a:ext uri="{FF2B5EF4-FFF2-40B4-BE49-F238E27FC236}">
                <a16:creationId xmlns:a16="http://schemas.microsoft.com/office/drawing/2014/main" id="{1DBE9691-3605-4B20-93B2-55082F20D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34AB8-68E7-4B46-8DCC-E95DC7AC9519}"/>
              </a:ext>
            </a:extLst>
          </p:cNvPr>
          <p:cNvSpPr>
            <a:spLocks noGrp="1"/>
          </p:cNvSpPr>
          <p:nvPr>
            <p:ph type="sldNum" sz="quarter" idx="12"/>
          </p:nvPr>
        </p:nvSpPr>
        <p:spPr/>
        <p:txBody>
          <a:bodyPr/>
          <a:lstStyle/>
          <a:p>
            <a:fld id="{80A9F4A6-8EDF-4D09-87F1-9739734ACBF0}" type="slidenum">
              <a:rPr lang="en-US" smtClean="0"/>
              <a:t>‹#›</a:t>
            </a:fld>
            <a:endParaRPr lang="en-US"/>
          </a:p>
        </p:txBody>
      </p:sp>
    </p:spTree>
    <p:extLst>
      <p:ext uri="{BB962C8B-B14F-4D97-AF65-F5344CB8AC3E}">
        <p14:creationId xmlns:p14="http://schemas.microsoft.com/office/powerpoint/2010/main" val="2804662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A848-7914-4049-927D-81BF976351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20D483-7319-448C-B6AB-C1FF6613EE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8A2312-D36A-4815-ABA0-0394A93C22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4B766B-BB04-4A28-B1A4-D690406691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963EFC-A7FC-47F6-8655-ECADBDC6EE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ED00B3-F140-43ED-AF1D-E2BF94F748AF}"/>
              </a:ext>
            </a:extLst>
          </p:cNvPr>
          <p:cNvSpPr>
            <a:spLocks noGrp="1"/>
          </p:cNvSpPr>
          <p:nvPr>
            <p:ph type="dt" sz="half" idx="10"/>
          </p:nvPr>
        </p:nvSpPr>
        <p:spPr/>
        <p:txBody>
          <a:bodyPr/>
          <a:lstStyle/>
          <a:p>
            <a:fld id="{3ABC7EA8-9796-42E6-A41B-7FE0DCC78BCD}" type="datetimeFigureOut">
              <a:rPr lang="en-US" smtClean="0"/>
              <a:t>4/11/2022</a:t>
            </a:fld>
            <a:endParaRPr lang="en-US"/>
          </a:p>
        </p:txBody>
      </p:sp>
      <p:sp>
        <p:nvSpPr>
          <p:cNvPr id="8" name="Footer Placeholder 7">
            <a:extLst>
              <a:ext uri="{FF2B5EF4-FFF2-40B4-BE49-F238E27FC236}">
                <a16:creationId xmlns:a16="http://schemas.microsoft.com/office/drawing/2014/main" id="{F4C9FC63-D3E7-494F-83BA-26F3B68ED1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528554-9E0B-428F-8B5F-2B97F1572FE6}"/>
              </a:ext>
            </a:extLst>
          </p:cNvPr>
          <p:cNvSpPr>
            <a:spLocks noGrp="1"/>
          </p:cNvSpPr>
          <p:nvPr>
            <p:ph type="sldNum" sz="quarter" idx="12"/>
          </p:nvPr>
        </p:nvSpPr>
        <p:spPr/>
        <p:txBody>
          <a:bodyPr/>
          <a:lstStyle/>
          <a:p>
            <a:fld id="{80A9F4A6-8EDF-4D09-87F1-9739734ACBF0}" type="slidenum">
              <a:rPr lang="en-US" smtClean="0"/>
              <a:t>‹#›</a:t>
            </a:fld>
            <a:endParaRPr lang="en-US"/>
          </a:p>
        </p:txBody>
      </p:sp>
    </p:spTree>
    <p:extLst>
      <p:ext uri="{BB962C8B-B14F-4D97-AF65-F5344CB8AC3E}">
        <p14:creationId xmlns:p14="http://schemas.microsoft.com/office/powerpoint/2010/main" val="5185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1A29-E8BB-4D11-B73C-947A732125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5140AA-1331-4382-9B4C-5F73F42890C4}"/>
              </a:ext>
            </a:extLst>
          </p:cNvPr>
          <p:cNvSpPr>
            <a:spLocks noGrp="1"/>
          </p:cNvSpPr>
          <p:nvPr>
            <p:ph type="dt" sz="half" idx="10"/>
          </p:nvPr>
        </p:nvSpPr>
        <p:spPr/>
        <p:txBody>
          <a:bodyPr/>
          <a:lstStyle/>
          <a:p>
            <a:fld id="{3ABC7EA8-9796-42E6-A41B-7FE0DCC78BCD}" type="datetimeFigureOut">
              <a:rPr lang="en-US" smtClean="0"/>
              <a:t>4/11/2022</a:t>
            </a:fld>
            <a:endParaRPr lang="en-US"/>
          </a:p>
        </p:txBody>
      </p:sp>
      <p:sp>
        <p:nvSpPr>
          <p:cNvPr id="4" name="Footer Placeholder 3">
            <a:extLst>
              <a:ext uri="{FF2B5EF4-FFF2-40B4-BE49-F238E27FC236}">
                <a16:creationId xmlns:a16="http://schemas.microsoft.com/office/drawing/2014/main" id="{644C653F-EF4B-4B56-8763-3BA5DC2C3B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0D1B17-B6B9-40F6-82A1-D76F14D53922}"/>
              </a:ext>
            </a:extLst>
          </p:cNvPr>
          <p:cNvSpPr>
            <a:spLocks noGrp="1"/>
          </p:cNvSpPr>
          <p:nvPr>
            <p:ph type="sldNum" sz="quarter" idx="12"/>
          </p:nvPr>
        </p:nvSpPr>
        <p:spPr/>
        <p:txBody>
          <a:bodyPr/>
          <a:lstStyle/>
          <a:p>
            <a:fld id="{80A9F4A6-8EDF-4D09-87F1-9739734ACBF0}" type="slidenum">
              <a:rPr lang="en-US" smtClean="0"/>
              <a:t>‹#›</a:t>
            </a:fld>
            <a:endParaRPr lang="en-US"/>
          </a:p>
        </p:txBody>
      </p:sp>
    </p:spTree>
    <p:extLst>
      <p:ext uri="{BB962C8B-B14F-4D97-AF65-F5344CB8AC3E}">
        <p14:creationId xmlns:p14="http://schemas.microsoft.com/office/powerpoint/2010/main" val="72008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701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04B14-D66B-42C5-840D-A9475FF443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A7CFA1-FD06-4A92-B8A3-EDC026A0AC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23A5F8-1D55-4AAC-95E5-368D61D53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DA3A4A-DC28-4CDE-8B8E-F03EA88B4E3B}"/>
              </a:ext>
            </a:extLst>
          </p:cNvPr>
          <p:cNvSpPr>
            <a:spLocks noGrp="1"/>
          </p:cNvSpPr>
          <p:nvPr>
            <p:ph type="dt" sz="half" idx="10"/>
          </p:nvPr>
        </p:nvSpPr>
        <p:spPr/>
        <p:txBody>
          <a:bodyPr/>
          <a:lstStyle/>
          <a:p>
            <a:fld id="{3ABC7EA8-9796-42E6-A41B-7FE0DCC78BCD}" type="datetimeFigureOut">
              <a:rPr lang="en-US" smtClean="0"/>
              <a:t>4/11/2022</a:t>
            </a:fld>
            <a:endParaRPr lang="en-US"/>
          </a:p>
        </p:txBody>
      </p:sp>
      <p:sp>
        <p:nvSpPr>
          <p:cNvPr id="6" name="Footer Placeholder 5">
            <a:extLst>
              <a:ext uri="{FF2B5EF4-FFF2-40B4-BE49-F238E27FC236}">
                <a16:creationId xmlns:a16="http://schemas.microsoft.com/office/drawing/2014/main" id="{85F61D9E-37AA-4470-A557-35EE5EC9A1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22EC6-42E1-4F6D-BDE6-0B9902619E90}"/>
              </a:ext>
            </a:extLst>
          </p:cNvPr>
          <p:cNvSpPr>
            <a:spLocks noGrp="1"/>
          </p:cNvSpPr>
          <p:nvPr>
            <p:ph type="sldNum" sz="quarter" idx="12"/>
          </p:nvPr>
        </p:nvSpPr>
        <p:spPr/>
        <p:txBody>
          <a:bodyPr/>
          <a:lstStyle/>
          <a:p>
            <a:fld id="{80A9F4A6-8EDF-4D09-87F1-9739734ACBF0}" type="slidenum">
              <a:rPr lang="en-US" smtClean="0"/>
              <a:t>‹#›</a:t>
            </a:fld>
            <a:endParaRPr lang="en-US"/>
          </a:p>
        </p:txBody>
      </p:sp>
    </p:spTree>
    <p:extLst>
      <p:ext uri="{BB962C8B-B14F-4D97-AF65-F5344CB8AC3E}">
        <p14:creationId xmlns:p14="http://schemas.microsoft.com/office/powerpoint/2010/main" val="2297456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8791C-A31C-4243-B334-15B3BA1E1A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A153C2-F585-4312-901D-9512E24AAA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739FBD-D792-41A5-85BB-39FF56B040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45E78E-3E2B-4C73-9465-3C1815779CE0}"/>
              </a:ext>
            </a:extLst>
          </p:cNvPr>
          <p:cNvSpPr>
            <a:spLocks noGrp="1"/>
          </p:cNvSpPr>
          <p:nvPr>
            <p:ph type="dt" sz="half" idx="10"/>
          </p:nvPr>
        </p:nvSpPr>
        <p:spPr/>
        <p:txBody>
          <a:bodyPr/>
          <a:lstStyle/>
          <a:p>
            <a:fld id="{3ABC7EA8-9796-42E6-A41B-7FE0DCC78BCD}" type="datetimeFigureOut">
              <a:rPr lang="en-US" smtClean="0"/>
              <a:t>4/11/2022</a:t>
            </a:fld>
            <a:endParaRPr lang="en-US"/>
          </a:p>
        </p:txBody>
      </p:sp>
      <p:sp>
        <p:nvSpPr>
          <p:cNvPr id="6" name="Footer Placeholder 5">
            <a:extLst>
              <a:ext uri="{FF2B5EF4-FFF2-40B4-BE49-F238E27FC236}">
                <a16:creationId xmlns:a16="http://schemas.microsoft.com/office/drawing/2014/main" id="{3F825610-31F8-4089-BACB-F2BCA7644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DFFC7-CA6C-4F7C-B27A-7EA938B8172F}"/>
              </a:ext>
            </a:extLst>
          </p:cNvPr>
          <p:cNvSpPr>
            <a:spLocks noGrp="1"/>
          </p:cNvSpPr>
          <p:nvPr>
            <p:ph type="sldNum" sz="quarter" idx="12"/>
          </p:nvPr>
        </p:nvSpPr>
        <p:spPr/>
        <p:txBody>
          <a:bodyPr/>
          <a:lstStyle/>
          <a:p>
            <a:fld id="{80A9F4A6-8EDF-4D09-87F1-9739734ACBF0}" type="slidenum">
              <a:rPr lang="en-US" smtClean="0"/>
              <a:t>‹#›</a:t>
            </a:fld>
            <a:endParaRPr lang="en-US"/>
          </a:p>
        </p:txBody>
      </p:sp>
    </p:spTree>
    <p:extLst>
      <p:ext uri="{BB962C8B-B14F-4D97-AF65-F5344CB8AC3E}">
        <p14:creationId xmlns:p14="http://schemas.microsoft.com/office/powerpoint/2010/main" val="271600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583BDC-11C8-4405-B7DA-9A8E7C484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FA180D-48D1-4AA8-842D-23402307C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C476D-2B22-4030-999D-B3228EF6FA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C7EA8-9796-42E6-A41B-7FE0DCC78BCD}" type="datetimeFigureOut">
              <a:rPr lang="en-US" smtClean="0"/>
              <a:t>4/11/2022</a:t>
            </a:fld>
            <a:endParaRPr lang="en-US"/>
          </a:p>
        </p:txBody>
      </p:sp>
      <p:sp>
        <p:nvSpPr>
          <p:cNvPr id="5" name="Footer Placeholder 4">
            <a:extLst>
              <a:ext uri="{FF2B5EF4-FFF2-40B4-BE49-F238E27FC236}">
                <a16:creationId xmlns:a16="http://schemas.microsoft.com/office/drawing/2014/main" id="{B5C15569-3D8B-4021-8DA2-CD7C1D49F6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575A0D-B8F1-4954-84A5-9B261501C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9F4A6-8EDF-4D09-87F1-9739734ACBF0}" type="slidenum">
              <a:rPr lang="en-US" smtClean="0"/>
              <a:t>‹#›</a:t>
            </a:fld>
            <a:endParaRPr lang="en-US"/>
          </a:p>
        </p:txBody>
      </p:sp>
    </p:spTree>
    <p:extLst>
      <p:ext uri="{BB962C8B-B14F-4D97-AF65-F5344CB8AC3E}">
        <p14:creationId xmlns:p14="http://schemas.microsoft.com/office/powerpoint/2010/main" val="668843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1EEFB8-4FFC-44BD-A6F6-1A4BFEB5C2D1}"/>
              </a:ext>
            </a:extLst>
          </p:cNvPr>
          <p:cNvSpPr>
            <a:spLocks noGrp="1"/>
          </p:cNvSpPr>
          <p:nvPr>
            <p:ph type="title"/>
          </p:nvPr>
        </p:nvSpPr>
        <p:spPr>
          <a:xfrm>
            <a:off x="3292866" y="365125"/>
            <a:ext cx="806093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2EF6E8B-83CE-436D-8F17-06DAE9B5041F}"/>
              </a:ext>
            </a:extLst>
          </p:cNvPr>
          <p:cNvSpPr>
            <a:spLocks noGrp="1"/>
          </p:cNvSpPr>
          <p:nvPr>
            <p:ph type="body" idx="1"/>
          </p:nvPr>
        </p:nvSpPr>
        <p:spPr>
          <a:xfrm>
            <a:off x="3292866" y="1825625"/>
            <a:ext cx="806093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picture containing close&#10;&#10;Description automatically generated">
            <a:extLst>
              <a:ext uri="{FF2B5EF4-FFF2-40B4-BE49-F238E27FC236}">
                <a16:creationId xmlns:a16="http://schemas.microsoft.com/office/drawing/2014/main" id="{359B7022-3EB2-4B4A-ADAB-C8F52A098EA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3010328" cy="6858000"/>
          </a:xfrm>
          <a:prstGeom prst="rect">
            <a:avLst/>
          </a:prstGeom>
        </p:spPr>
      </p:pic>
    </p:spTree>
    <p:extLst>
      <p:ext uri="{BB962C8B-B14F-4D97-AF65-F5344CB8AC3E}">
        <p14:creationId xmlns:p14="http://schemas.microsoft.com/office/powerpoint/2010/main" val="2094212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8.png"/><Relationship Id="rId9" Type="http://schemas.microsoft.com/office/2007/relationships/diagramDrawing" Target="../diagrams/drawing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weforum.org/agenda/2018/11/globalization-4-what-does-it-mean-how-it-will-benefit-everyone/"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www.weforum.org/agenda/2019/01/how-globalization-4-0-fits-into-the-history-of-globalizat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F33A-E51F-45A1-9083-52C91EFCE721}"/>
              </a:ext>
            </a:extLst>
          </p:cNvPr>
          <p:cNvSpPr>
            <a:spLocks noGrp="1"/>
          </p:cNvSpPr>
          <p:nvPr>
            <p:ph type="ctrTitle"/>
          </p:nvPr>
        </p:nvSpPr>
        <p:spPr>
          <a:xfrm>
            <a:off x="1094132" y="4024473"/>
            <a:ext cx="10003735" cy="876147"/>
          </a:xfrm>
        </p:spPr>
        <p:txBody>
          <a:bodyPr>
            <a:normAutofit/>
          </a:bodyPr>
          <a:lstStyle/>
          <a:p>
            <a:r>
              <a:rPr lang="en-US" dirty="0"/>
              <a:t>Leading in a Disruptive World: A New Approach</a:t>
            </a:r>
          </a:p>
        </p:txBody>
      </p:sp>
      <p:sp>
        <p:nvSpPr>
          <p:cNvPr id="3" name="Subtitle 2">
            <a:extLst>
              <a:ext uri="{FF2B5EF4-FFF2-40B4-BE49-F238E27FC236}">
                <a16:creationId xmlns:a16="http://schemas.microsoft.com/office/drawing/2014/main" id="{3E3BEC1B-48F1-4405-B2FE-90964188AB8B}"/>
              </a:ext>
            </a:extLst>
          </p:cNvPr>
          <p:cNvSpPr>
            <a:spLocks noGrp="1"/>
          </p:cNvSpPr>
          <p:nvPr>
            <p:ph type="subTitle" idx="1"/>
          </p:nvPr>
        </p:nvSpPr>
        <p:spPr>
          <a:xfrm>
            <a:off x="1523999" y="5096741"/>
            <a:ext cx="9144000" cy="1237422"/>
          </a:xfrm>
        </p:spPr>
        <p:txBody>
          <a:bodyPr/>
          <a:lstStyle/>
          <a:p>
            <a:r>
              <a:rPr lang="en-US" dirty="0"/>
              <a:t>IACBE ACAM 2022</a:t>
            </a:r>
          </a:p>
          <a:p>
            <a:r>
              <a:rPr lang="en-US" dirty="0"/>
              <a:t>Dr. Laurie Yates</a:t>
            </a:r>
          </a:p>
          <a:p>
            <a:r>
              <a:rPr lang="en-US" dirty="0"/>
              <a:t>Oregon Tech</a:t>
            </a:r>
          </a:p>
          <a:p>
            <a:endParaRPr lang="en-US" dirty="0"/>
          </a:p>
        </p:txBody>
      </p:sp>
    </p:spTree>
    <p:extLst>
      <p:ext uri="{BB962C8B-B14F-4D97-AF65-F5344CB8AC3E}">
        <p14:creationId xmlns:p14="http://schemas.microsoft.com/office/powerpoint/2010/main" val="482802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6E86-3D8F-47B6-AA49-5AB994BD5D83}"/>
              </a:ext>
            </a:extLst>
          </p:cNvPr>
          <p:cNvSpPr>
            <a:spLocks noGrp="1"/>
          </p:cNvSpPr>
          <p:nvPr>
            <p:ph type="title"/>
          </p:nvPr>
        </p:nvSpPr>
        <p:spPr>
          <a:xfrm>
            <a:off x="968506" y="327025"/>
            <a:ext cx="4990505" cy="998341"/>
          </a:xfrm>
        </p:spPr>
        <p:txBody>
          <a:bodyPr anchor="b">
            <a:normAutofit fontScale="90000"/>
          </a:bodyPr>
          <a:lstStyle/>
          <a:p>
            <a:r>
              <a:rPr lang="en-US" dirty="0">
                <a:solidFill>
                  <a:schemeClr val="bg1">
                    <a:lumMod val="95000"/>
                  </a:schemeClr>
                </a:solidFill>
                <a:latin typeface="Times New Roman" panose="02020603050405020304" pitchFamily="18" charset="0"/>
                <a:cs typeface="Times New Roman" panose="02020603050405020304" pitchFamily="18" charset="0"/>
              </a:rPr>
              <a:t>Mother Nature- </a:t>
            </a:r>
            <a:r>
              <a:rPr lang="en-US" sz="4400" dirty="0">
                <a:solidFill>
                  <a:schemeClr val="bg1">
                    <a:lumMod val="95000"/>
                  </a:schemeClr>
                </a:solidFill>
                <a:latin typeface="Times New Roman" panose="02020603050405020304" pitchFamily="18" charset="0"/>
                <a:cs typeface="Times New Roman" panose="02020603050405020304" pitchFamily="18" charset="0"/>
              </a:rPr>
              <a:t>Biological metaphor</a:t>
            </a:r>
            <a:endParaRPr lang="en-US"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4" name="Content Placeholder 8">
            <a:extLst>
              <a:ext uri="{FF2B5EF4-FFF2-40B4-BE49-F238E27FC236}">
                <a16:creationId xmlns:a16="http://schemas.microsoft.com/office/drawing/2014/main" id="{438C93F5-6D16-41FA-A524-134269E7C819}"/>
              </a:ext>
            </a:extLst>
          </p:cNvPr>
          <p:cNvSpPr>
            <a:spLocks noGrp="1"/>
          </p:cNvSpPr>
          <p:nvPr>
            <p:ph idx="1"/>
          </p:nvPr>
        </p:nvSpPr>
        <p:spPr>
          <a:xfrm>
            <a:off x="968505" y="1613043"/>
            <a:ext cx="8252549" cy="4592495"/>
          </a:xfrm>
        </p:spPr>
        <p:txBody>
          <a:bodyPr>
            <a:normAutofit/>
          </a:bodyPr>
          <a:lstStyle/>
          <a:p>
            <a:r>
              <a:rPr lang="en-US" dirty="0">
                <a:solidFill>
                  <a:schemeClr val="bg1">
                    <a:lumMod val="95000"/>
                  </a:schemeClr>
                </a:solidFill>
                <a:latin typeface="Times New Roman" panose="02020603050405020304" pitchFamily="18" charset="0"/>
                <a:cs typeface="Times New Roman" panose="02020603050405020304" pitchFamily="18" charset="0"/>
              </a:rPr>
              <a:t>Adaptive DNA</a:t>
            </a:r>
          </a:p>
          <a:p>
            <a:r>
              <a:rPr lang="en-US" dirty="0">
                <a:solidFill>
                  <a:schemeClr val="bg1">
                    <a:lumMod val="95000"/>
                  </a:schemeClr>
                </a:solidFill>
                <a:latin typeface="Times New Roman" panose="02020603050405020304" pitchFamily="18" charset="0"/>
                <a:cs typeface="Times New Roman" panose="02020603050405020304" pitchFamily="18" charset="0"/>
              </a:rPr>
              <a:t>Survival/Evolutionary process to thrive</a:t>
            </a:r>
          </a:p>
          <a:p>
            <a:r>
              <a:rPr lang="en-US" dirty="0">
                <a:solidFill>
                  <a:schemeClr val="bg1">
                    <a:lumMod val="95000"/>
                  </a:schemeClr>
                </a:solidFill>
                <a:latin typeface="Times New Roman" panose="02020603050405020304" pitchFamily="18" charset="0"/>
                <a:cs typeface="Times New Roman" panose="02020603050405020304" pitchFamily="18" charset="0"/>
              </a:rPr>
              <a:t>Homeostasis </a:t>
            </a:r>
          </a:p>
          <a:p>
            <a:r>
              <a:rPr lang="en-US" sz="2800" dirty="0">
                <a:solidFill>
                  <a:schemeClr val="bg1">
                    <a:lumMod val="95000"/>
                  </a:schemeClr>
                </a:solidFill>
                <a:latin typeface="Times New Roman" panose="02020603050405020304" pitchFamily="18" charset="0"/>
                <a:cs typeface="Times New Roman" panose="02020603050405020304" pitchFamily="18" charset="0"/>
              </a:rPr>
              <a:t>Leaders</a:t>
            </a:r>
          </a:p>
          <a:p>
            <a:pPr lvl="1"/>
            <a:r>
              <a:rPr lang="en-US" sz="2400" dirty="0">
                <a:solidFill>
                  <a:schemeClr val="bg1">
                    <a:lumMod val="95000"/>
                  </a:schemeClr>
                </a:solidFill>
                <a:latin typeface="Times New Roman" panose="02020603050405020304" pitchFamily="18" charset="0"/>
                <a:cs typeface="Times New Roman" panose="02020603050405020304" pitchFamily="18" charset="0"/>
              </a:rPr>
              <a:t>Build cultures that encourage evolutionary adaptation</a:t>
            </a:r>
          </a:p>
          <a:p>
            <a:pPr lvl="1"/>
            <a:r>
              <a:rPr lang="en-US" sz="2400" dirty="0">
                <a:solidFill>
                  <a:schemeClr val="bg1">
                    <a:lumMod val="95000"/>
                  </a:schemeClr>
                </a:solidFill>
                <a:latin typeface="Times New Roman" panose="02020603050405020304" pitchFamily="18" charset="0"/>
                <a:cs typeface="Times New Roman" panose="02020603050405020304" pitchFamily="18" charset="0"/>
              </a:rPr>
              <a:t>Create connections</a:t>
            </a:r>
          </a:p>
          <a:p>
            <a:pPr lvl="1"/>
            <a:r>
              <a:rPr lang="en-US" sz="2400" dirty="0">
                <a:solidFill>
                  <a:schemeClr val="bg1">
                    <a:lumMod val="95000"/>
                  </a:schemeClr>
                </a:solidFill>
                <a:latin typeface="Times New Roman" panose="02020603050405020304" pitchFamily="18" charset="0"/>
                <a:cs typeface="Times New Roman" panose="02020603050405020304" pitchFamily="18" charset="0"/>
              </a:rPr>
              <a:t>Remove barriers</a:t>
            </a:r>
          </a:p>
          <a:p>
            <a:pPr lvl="1"/>
            <a:r>
              <a:rPr lang="en-US" sz="2400" dirty="0">
                <a:solidFill>
                  <a:schemeClr val="bg1">
                    <a:lumMod val="95000"/>
                  </a:schemeClr>
                </a:solidFill>
                <a:latin typeface="Times New Roman" panose="02020603050405020304" pitchFamily="18" charset="0"/>
                <a:cs typeface="Times New Roman" panose="02020603050405020304" pitchFamily="18" charset="0"/>
              </a:rPr>
              <a:t>Champion innovation </a:t>
            </a:r>
          </a:p>
          <a:p>
            <a:pPr marL="457200" lvl="1" indent="0">
              <a:buNone/>
            </a:pPr>
            <a:endParaRPr lang="en-US" sz="2400" dirty="0">
              <a:solidFill>
                <a:schemeClr val="bg1">
                  <a:lumMod val="95000"/>
                </a:schemeClr>
              </a:solidFill>
              <a:latin typeface="Times New Roman" panose="02020603050405020304" pitchFamily="18" charset="0"/>
              <a:cs typeface="Times New Roman" panose="02020603050405020304" pitchFamily="18" charset="0"/>
            </a:endParaRPr>
          </a:p>
          <a:p>
            <a:endParaRPr lang="en-US" sz="2800" dirty="0">
              <a:solidFill>
                <a:schemeClr val="bg1">
                  <a:lumMod val="9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4083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6E86-3D8F-47B6-AA49-5AB994BD5D83}"/>
              </a:ext>
            </a:extLst>
          </p:cNvPr>
          <p:cNvSpPr>
            <a:spLocks noGrp="1"/>
          </p:cNvSpPr>
          <p:nvPr>
            <p:ph type="title"/>
          </p:nvPr>
        </p:nvSpPr>
        <p:spPr>
          <a:xfrm>
            <a:off x="914400" y="776109"/>
            <a:ext cx="5473430" cy="998341"/>
          </a:xfrm>
        </p:spPr>
        <p:txBody>
          <a:bodyPr anchor="b">
            <a:normAutofit fontScale="90000"/>
          </a:bodyPr>
          <a:lstStyle/>
          <a:p>
            <a:r>
              <a:rPr lang="en-US" dirty="0">
                <a:solidFill>
                  <a:schemeClr val="bg1">
                    <a:lumMod val="95000"/>
                  </a:schemeClr>
                </a:solidFill>
                <a:latin typeface="Times New Roman" panose="02020603050405020304" pitchFamily="18" charset="0"/>
                <a:cs typeface="Times New Roman" panose="02020603050405020304" pitchFamily="18" charset="0"/>
              </a:rPr>
              <a:t>Complexity Leadership Theory</a:t>
            </a:r>
          </a:p>
        </p:txBody>
      </p:sp>
      <p:sp>
        <p:nvSpPr>
          <p:cNvPr id="14" name="Content Placeholder 8">
            <a:extLst>
              <a:ext uri="{FF2B5EF4-FFF2-40B4-BE49-F238E27FC236}">
                <a16:creationId xmlns:a16="http://schemas.microsoft.com/office/drawing/2014/main" id="{438C93F5-6D16-41FA-A524-134269E7C819}"/>
              </a:ext>
            </a:extLst>
          </p:cNvPr>
          <p:cNvSpPr>
            <a:spLocks noGrp="1"/>
          </p:cNvSpPr>
          <p:nvPr>
            <p:ph idx="1"/>
          </p:nvPr>
        </p:nvSpPr>
        <p:spPr>
          <a:xfrm>
            <a:off x="914399" y="1962364"/>
            <a:ext cx="9089893" cy="4243174"/>
          </a:xfrm>
        </p:spPr>
        <p:txBody>
          <a:bodyPr>
            <a:normAutofit lnSpcReduction="10000"/>
          </a:bodyPr>
          <a:lstStyle/>
          <a:p>
            <a:r>
              <a:rPr lang="en-US" sz="3200" dirty="0">
                <a:solidFill>
                  <a:schemeClr val="bg2"/>
                </a:solidFill>
                <a:latin typeface="Times New Roman" panose="02020603050405020304" pitchFamily="18" charset="0"/>
                <a:cs typeface="Times New Roman" panose="02020603050405020304" pitchFamily="18" charset="0"/>
              </a:rPr>
              <a:t>Complexity theory and complex adaptive systems</a:t>
            </a:r>
          </a:p>
          <a:p>
            <a:pPr lvl="1"/>
            <a:r>
              <a:rPr lang="en-US" sz="2800" dirty="0">
                <a:solidFill>
                  <a:schemeClr val="bg2"/>
                </a:solidFill>
                <a:latin typeface="Times New Roman" panose="02020603050405020304" pitchFamily="18" charset="0"/>
                <a:cs typeface="Times New Roman" panose="02020603050405020304" pitchFamily="18" charset="0"/>
              </a:rPr>
              <a:t>Innovation</a:t>
            </a:r>
          </a:p>
          <a:p>
            <a:pPr lvl="1"/>
            <a:r>
              <a:rPr lang="en-US" sz="2800" dirty="0">
                <a:solidFill>
                  <a:schemeClr val="bg2"/>
                </a:solidFill>
                <a:latin typeface="Times New Roman" panose="02020603050405020304" pitchFamily="18" charset="0"/>
                <a:cs typeface="Times New Roman" panose="02020603050405020304" pitchFamily="18" charset="0"/>
              </a:rPr>
              <a:t>Self-organizing</a:t>
            </a:r>
          </a:p>
          <a:p>
            <a:pPr lvl="1"/>
            <a:r>
              <a:rPr lang="en-US" sz="2800" dirty="0">
                <a:solidFill>
                  <a:schemeClr val="bg2"/>
                </a:solidFill>
                <a:latin typeface="Times New Roman" panose="02020603050405020304" pitchFamily="18" charset="0"/>
                <a:cs typeface="Times New Roman" panose="02020603050405020304" pitchFamily="18" charset="0"/>
              </a:rPr>
              <a:t>Mobilization of people</a:t>
            </a:r>
          </a:p>
          <a:p>
            <a:pPr lvl="1"/>
            <a:r>
              <a:rPr lang="en-US" sz="2800" dirty="0">
                <a:solidFill>
                  <a:schemeClr val="bg2"/>
                </a:solidFill>
                <a:latin typeface="Times New Roman" panose="02020603050405020304" pitchFamily="18" charset="0"/>
                <a:cs typeface="Times New Roman" panose="02020603050405020304" pitchFamily="18" charset="0"/>
              </a:rPr>
              <a:t>Decentralized- pushing problem-solving downward</a:t>
            </a:r>
          </a:p>
          <a:p>
            <a:pPr lvl="1"/>
            <a:r>
              <a:rPr lang="en-US" sz="2800" dirty="0">
                <a:solidFill>
                  <a:schemeClr val="bg2"/>
                </a:solidFill>
                <a:latin typeface="Times New Roman" panose="02020603050405020304" pitchFamily="18" charset="0"/>
                <a:ea typeface="Calibri" panose="020F0502020204030204" pitchFamily="34" charset="0"/>
              </a:rPr>
              <a:t>D</a:t>
            </a:r>
            <a:r>
              <a:rPr lang="en-US" sz="2800" dirty="0">
                <a:solidFill>
                  <a:schemeClr val="bg2"/>
                </a:solidFill>
                <a:effectLst/>
                <a:latin typeface="Times New Roman" panose="02020603050405020304" pitchFamily="18" charset="0"/>
                <a:ea typeface="Calibri" panose="020F0502020204030204" pitchFamily="34" charset="0"/>
              </a:rPr>
              <a:t>eveloping alliances and bridging gaps across organizational units</a:t>
            </a:r>
            <a:endParaRPr lang="en-US" sz="2800" dirty="0">
              <a:solidFill>
                <a:schemeClr val="bg2"/>
              </a:solidFill>
              <a:latin typeface="Times New Roman" panose="02020603050405020304" pitchFamily="18" charset="0"/>
              <a:cs typeface="Times New Roman" panose="02020603050405020304" pitchFamily="18" charset="0"/>
            </a:endParaRPr>
          </a:p>
          <a:p>
            <a:r>
              <a:rPr lang="en-US" sz="3200" dirty="0">
                <a:solidFill>
                  <a:schemeClr val="bg2"/>
                </a:solidFill>
                <a:latin typeface="Times New Roman" panose="02020603050405020304" pitchFamily="18" charset="0"/>
                <a:cs typeface="Times New Roman" panose="02020603050405020304" pitchFamily="18" charset="0"/>
              </a:rPr>
              <a:t>System phenomenon</a:t>
            </a:r>
          </a:p>
          <a:p>
            <a:r>
              <a:rPr lang="en-US" sz="3200" dirty="0">
                <a:solidFill>
                  <a:schemeClr val="bg2"/>
                </a:solidFill>
                <a:latin typeface="Times New Roman" panose="02020603050405020304" pitchFamily="18" charset="0"/>
                <a:cs typeface="Times New Roman" panose="02020603050405020304" pitchFamily="18" charset="0"/>
              </a:rPr>
              <a:t>Leadership sparked by adaptive challenges</a:t>
            </a:r>
          </a:p>
        </p:txBody>
      </p:sp>
    </p:spTree>
    <p:extLst>
      <p:ext uri="{BB962C8B-B14F-4D97-AF65-F5344CB8AC3E}">
        <p14:creationId xmlns:p14="http://schemas.microsoft.com/office/powerpoint/2010/main" val="3006338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F0DB-C6AC-4EAE-AA57-15FF23C7459B}"/>
              </a:ext>
            </a:extLst>
          </p:cNvPr>
          <p:cNvSpPr>
            <a:spLocks noGrp="1"/>
          </p:cNvSpPr>
          <p:nvPr>
            <p:ph type="title"/>
          </p:nvPr>
        </p:nvSpPr>
        <p:spPr>
          <a:xfrm>
            <a:off x="838200" y="539786"/>
            <a:ext cx="6281791" cy="1325563"/>
          </a:xfrm>
        </p:spPr>
        <p:txBody>
          <a:bodyPr>
            <a:normAutofit fontScale="90000"/>
          </a:bodyPr>
          <a:lstStyle/>
          <a:p>
            <a:r>
              <a:rPr lang="en-US" dirty="0">
                <a:solidFill>
                  <a:schemeClr val="bg1">
                    <a:lumMod val="95000"/>
                  </a:schemeClr>
                </a:solidFill>
                <a:latin typeface="Times New Roman" panose="02020603050405020304" pitchFamily="18" charset="0"/>
                <a:cs typeface="Times New Roman" panose="02020603050405020304" pitchFamily="18" charset="0"/>
              </a:rPr>
              <a:t>A new model: Leading with Adaptive DNA</a:t>
            </a:r>
            <a:br>
              <a:rPr lang="en-US" dirty="0">
                <a:solidFill>
                  <a:schemeClr val="bg1">
                    <a:lumMod val="95000"/>
                  </a:schemeClr>
                </a:solidFill>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A3DF58D-CBC0-4983-B399-2AE5C87A7889}"/>
              </a:ext>
            </a:extLst>
          </p:cNvPr>
          <p:cNvSpPr>
            <a:spLocks noGrp="1"/>
          </p:cNvSpPr>
          <p:nvPr>
            <p:ph idx="1"/>
          </p:nvPr>
        </p:nvSpPr>
        <p:spPr>
          <a:xfrm>
            <a:off x="838200" y="2291137"/>
            <a:ext cx="10515600" cy="3885825"/>
          </a:xfrm>
        </p:spPr>
        <p:txBody>
          <a:bodyPr/>
          <a:lstStyle/>
          <a:p>
            <a:pPr lvl="1"/>
            <a:r>
              <a:rPr lang="en-US" sz="3200" dirty="0">
                <a:solidFill>
                  <a:schemeClr val="bg1">
                    <a:lumMod val="95000"/>
                  </a:schemeClr>
                </a:solidFill>
                <a:latin typeface="Times New Roman" panose="02020603050405020304" pitchFamily="18" charset="0"/>
                <a:cs typeface="Times New Roman" panose="02020603050405020304" pitchFamily="18" charset="0"/>
              </a:rPr>
              <a:t>Context</a:t>
            </a:r>
          </a:p>
          <a:p>
            <a:pPr lvl="1"/>
            <a:r>
              <a:rPr lang="en-US" sz="3200" dirty="0">
                <a:solidFill>
                  <a:schemeClr val="bg1">
                    <a:lumMod val="95000"/>
                  </a:schemeClr>
                </a:solidFill>
                <a:latin typeface="Times New Roman" panose="02020603050405020304" pitchFamily="18" charset="0"/>
                <a:cs typeface="Times New Roman" panose="02020603050405020304" pitchFamily="18" charset="0"/>
              </a:rPr>
              <a:t>Individuality and uniqueness (leader)</a:t>
            </a:r>
          </a:p>
          <a:p>
            <a:pPr lvl="1"/>
            <a:r>
              <a:rPr lang="en-US" sz="3200" dirty="0">
                <a:solidFill>
                  <a:schemeClr val="bg1">
                    <a:lumMod val="95000"/>
                  </a:schemeClr>
                </a:solidFill>
                <a:latin typeface="Times New Roman" panose="02020603050405020304" pitchFamily="18" charset="0"/>
                <a:cs typeface="Times New Roman" panose="02020603050405020304" pitchFamily="18" charset="0"/>
              </a:rPr>
              <a:t>People and relationships</a:t>
            </a:r>
          </a:p>
          <a:p>
            <a:pPr lvl="1"/>
            <a:r>
              <a:rPr lang="en-US" sz="3200" dirty="0">
                <a:solidFill>
                  <a:schemeClr val="accent1">
                    <a:lumMod val="40000"/>
                    <a:lumOff val="60000"/>
                  </a:schemeClr>
                </a:solidFill>
                <a:latin typeface="Times New Roman" panose="02020603050405020304" pitchFamily="18" charset="0"/>
                <a:cs typeface="Times New Roman" panose="02020603050405020304" pitchFamily="18" charset="0"/>
              </a:rPr>
              <a:t>Secret sauce: Connectivity</a:t>
            </a:r>
          </a:p>
          <a:p>
            <a:pPr marL="514350" indent="-514350">
              <a:buFont typeface="+mj-lt"/>
              <a:buAutoNum type="arabicPeriod"/>
            </a:pPr>
            <a:endParaRPr lang="en-US" dirty="0"/>
          </a:p>
        </p:txBody>
      </p:sp>
    </p:spTree>
    <p:extLst>
      <p:ext uri="{BB962C8B-B14F-4D97-AF65-F5344CB8AC3E}">
        <p14:creationId xmlns:p14="http://schemas.microsoft.com/office/powerpoint/2010/main" val="371488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6E86-3D8F-47B6-AA49-5AB994BD5D83}"/>
              </a:ext>
            </a:extLst>
          </p:cNvPr>
          <p:cNvSpPr>
            <a:spLocks noGrp="1"/>
          </p:cNvSpPr>
          <p:nvPr>
            <p:ph type="title"/>
          </p:nvPr>
        </p:nvSpPr>
        <p:spPr>
          <a:xfrm>
            <a:off x="987741" y="327025"/>
            <a:ext cx="8233314" cy="998341"/>
          </a:xfrm>
        </p:spPr>
        <p:txBody>
          <a:bodyPr anchor="b">
            <a:normAutofit/>
          </a:bodyPr>
          <a:lstStyle/>
          <a:p>
            <a:r>
              <a:rPr lang="en-US" dirty="0">
                <a:solidFill>
                  <a:schemeClr val="bg1">
                    <a:lumMod val="95000"/>
                  </a:schemeClr>
                </a:solidFill>
                <a:latin typeface="Times New Roman" panose="02020603050405020304" pitchFamily="18" charset="0"/>
                <a:cs typeface="Times New Roman" panose="02020603050405020304" pitchFamily="18" charset="0"/>
              </a:rPr>
              <a:t>Context</a:t>
            </a:r>
          </a:p>
        </p:txBody>
      </p:sp>
      <p:sp>
        <p:nvSpPr>
          <p:cNvPr id="14" name="Content Placeholder 8">
            <a:extLst>
              <a:ext uri="{FF2B5EF4-FFF2-40B4-BE49-F238E27FC236}">
                <a16:creationId xmlns:a16="http://schemas.microsoft.com/office/drawing/2014/main" id="{438C93F5-6D16-41FA-A524-134269E7C819}"/>
              </a:ext>
            </a:extLst>
          </p:cNvPr>
          <p:cNvSpPr>
            <a:spLocks noGrp="1"/>
          </p:cNvSpPr>
          <p:nvPr>
            <p:ph idx="1"/>
          </p:nvPr>
        </p:nvSpPr>
        <p:spPr>
          <a:xfrm>
            <a:off x="987740" y="1921055"/>
            <a:ext cx="7624912" cy="4279346"/>
          </a:xfrm>
        </p:spPr>
        <p:txBody>
          <a:bodyPr>
            <a:normAutofit/>
          </a:bodyPr>
          <a:lstStyle/>
          <a:p>
            <a:r>
              <a:rPr lang="en-US" sz="2800" dirty="0">
                <a:solidFill>
                  <a:schemeClr val="bg1">
                    <a:lumMod val="95000"/>
                  </a:schemeClr>
                </a:solidFill>
                <a:latin typeface="Times New Roman" panose="02020603050405020304" pitchFamily="18" charset="0"/>
                <a:cs typeface="Times New Roman" panose="02020603050405020304" pitchFamily="18" charset="0"/>
              </a:rPr>
              <a:t>Paradigm blindness</a:t>
            </a:r>
          </a:p>
          <a:p>
            <a:r>
              <a:rPr lang="en-US" sz="2800" dirty="0">
                <a:solidFill>
                  <a:schemeClr val="bg1">
                    <a:lumMod val="95000"/>
                  </a:schemeClr>
                </a:solidFill>
                <a:latin typeface="Times New Roman" panose="02020603050405020304" pitchFamily="18" charset="0"/>
                <a:cs typeface="Times New Roman" panose="02020603050405020304" pitchFamily="18" charset="0"/>
              </a:rPr>
              <a:t>Contextual intelligence</a:t>
            </a:r>
          </a:p>
          <a:p>
            <a:r>
              <a:rPr lang="en-US" sz="2800" dirty="0">
                <a:solidFill>
                  <a:schemeClr val="bg1">
                    <a:lumMod val="95000"/>
                  </a:schemeClr>
                </a:solidFill>
                <a:latin typeface="Times New Roman" panose="02020603050405020304" pitchFamily="18" charset="0"/>
                <a:cs typeface="Times New Roman" panose="02020603050405020304" pitchFamily="18" charset="0"/>
              </a:rPr>
              <a:t>“New normal”</a:t>
            </a:r>
          </a:p>
          <a:p>
            <a:r>
              <a:rPr lang="en-US" sz="2800" dirty="0">
                <a:solidFill>
                  <a:schemeClr val="bg1">
                    <a:lumMod val="95000"/>
                  </a:schemeClr>
                </a:solidFill>
                <a:latin typeface="Times New Roman" panose="02020603050405020304" pitchFamily="18" charset="0"/>
                <a:cs typeface="Times New Roman" panose="02020603050405020304" pitchFamily="18" charset="0"/>
              </a:rPr>
              <a:t>Companies do not live in a vacuum</a:t>
            </a:r>
          </a:p>
          <a:p>
            <a:r>
              <a:rPr lang="en-US" sz="2800" dirty="0">
                <a:solidFill>
                  <a:schemeClr val="accent1">
                    <a:lumMod val="40000"/>
                    <a:lumOff val="60000"/>
                  </a:schemeClr>
                </a:solidFill>
                <a:latin typeface="Times New Roman" panose="02020603050405020304" pitchFamily="18" charset="0"/>
                <a:cs typeface="Times New Roman" panose="02020603050405020304" pitchFamily="18" charset="0"/>
              </a:rPr>
              <a:t>1</a:t>
            </a:r>
            <a:r>
              <a:rPr lang="en-US" sz="2800" baseline="30000" dirty="0">
                <a:solidFill>
                  <a:schemeClr val="accent1">
                    <a:lumMod val="40000"/>
                    <a:lumOff val="60000"/>
                  </a:schemeClr>
                </a:solidFill>
                <a:latin typeface="Times New Roman" panose="02020603050405020304" pitchFamily="18" charset="0"/>
                <a:cs typeface="Times New Roman" panose="02020603050405020304" pitchFamily="18" charset="0"/>
              </a:rPr>
              <a:t>st</a:t>
            </a:r>
            <a:r>
              <a:rPr lang="en-US" sz="2800" dirty="0">
                <a:solidFill>
                  <a:schemeClr val="accent1">
                    <a:lumMod val="40000"/>
                    <a:lumOff val="60000"/>
                  </a:schemeClr>
                </a:solidFill>
                <a:latin typeface="Times New Roman" panose="02020603050405020304" pitchFamily="18" charset="0"/>
                <a:cs typeface="Times New Roman" panose="02020603050405020304" pitchFamily="18" charset="0"/>
              </a:rPr>
              <a:t> domain of the new model</a:t>
            </a:r>
          </a:p>
          <a:p>
            <a:endParaRPr lang="en-US" sz="1800" dirty="0">
              <a:solidFill>
                <a:schemeClr val="bg1">
                  <a:lumMod val="95000"/>
                </a:schemeClr>
              </a:solidFill>
            </a:endParaRPr>
          </a:p>
        </p:txBody>
      </p:sp>
      <p:pic>
        <p:nvPicPr>
          <p:cNvPr id="4" name="Picture 3" descr="Graphical user interface, application&#10;&#10;Description automatically generated">
            <a:extLst>
              <a:ext uri="{FF2B5EF4-FFF2-40B4-BE49-F238E27FC236}">
                <a16:creationId xmlns:a16="http://schemas.microsoft.com/office/drawing/2014/main" id="{F050CF2D-D86F-4D07-AFCD-2289CFB02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568" y="2788099"/>
            <a:ext cx="4472973" cy="2292472"/>
          </a:xfrm>
          <a:prstGeom prst="rect">
            <a:avLst/>
          </a:prstGeom>
        </p:spPr>
      </p:pic>
    </p:spTree>
    <p:extLst>
      <p:ext uri="{BB962C8B-B14F-4D97-AF65-F5344CB8AC3E}">
        <p14:creationId xmlns:p14="http://schemas.microsoft.com/office/powerpoint/2010/main" val="447009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6E86-3D8F-47B6-AA49-5AB994BD5D83}"/>
              </a:ext>
            </a:extLst>
          </p:cNvPr>
          <p:cNvSpPr>
            <a:spLocks noGrp="1"/>
          </p:cNvSpPr>
          <p:nvPr>
            <p:ph type="title"/>
          </p:nvPr>
        </p:nvSpPr>
        <p:spPr>
          <a:xfrm>
            <a:off x="816795" y="652462"/>
            <a:ext cx="8404259" cy="998341"/>
          </a:xfrm>
        </p:spPr>
        <p:txBody>
          <a:bodyPr anchor="b">
            <a:normAutofit/>
          </a:bodyPr>
          <a:lstStyle/>
          <a:p>
            <a:r>
              <a:rPr lang="en-US" dirty="0">
                <a:solidFill>
                  <a:schemeClr val="bg1">
                    <a:lumMod val="95000"/>
                  </a:schemeClr>
                </a:solidFill>
                <a:latin typeface="Times New Roman" panose="02020603050405020304" pitchFamily="18" charset="0"/>
                <a:cs typeface="Times New Roman" panose="02020603050405020304" pitchFamily="18" charset="0"/>
              </a:rPr>
              <a:t>Leader Individuality</a:t>
            </a:r>
          </a:p>
        </p:txBody>
      </p:sp>
      <p:sp>
        <p:nvSpPr>
          <p:cNvPr id="14" name="Content Placeholder 8">
            <a:extLst>
              <a:ext uri="{FF2B5EF4-FFF2-40B4-BE49-F238E27FC236}">
                <a16:creationId xmlns:a16="http://schemas.microsoft.com/office/drawing/2014/main" id="{438C93F5-6D16-41FA-A524-134269E7C819}"/>
              </a:ext>
            </a:extLst>
          </p:cNvPr>
          <p:cNvSpPr>
            <a:spLocks noGrp="1"/>
          </p:cNvSpPr>
          <p:nvPr>
            <p:ph idx="1"/>
          </p:nvPr>
        </p:nvSpPr>
        <p:spPr>
          <a:xfrm>
            <a:off x="816796" y="2212956"/>
            <a:ext cx="4808305" cy="3992582"/>
          </a:xfrm>
        </p:spPr>
        <p:txBody>
          <a:bodyPr>
            <a:normAutofit/>
          </a:bodyPr>
          <a:lstStyle/>
          <a:p>
            <a:r>
              <a:rPr lang="en-US" sz="3200" dirty="0">
                <a:solidFill>
                  <a:schemeClr val="bg1">
                    <a:lumMod val="95000"/>
                  </a:schemeClr>
                </a:solidFill>
              </a:rPr>
              <a:t>Uniqueness</a:t>
            </a:r>
          </a:p>
          <a:p>
            <a:r>
              <a:rPr lang="en-US" sz="3200" dirty="0">
                <a:solidFill>
                  <a:schemeClr val="bg1">
                    <a:lumMod val="95000"/>
                  </a:schemeClr>
                </a:solidFill>
              </a:rPr>
              <a:t>Strengths</a:t>
            </a:r>
          </a:p>
          <a:p>
            <a:r>
              <a:rPr lang="en-US" sz="3200" dirty="0">
                <a:solidFill>
                  <a:schemeClr val="accent1">
                    <a:lumMod val="40000"/>
                    <a:lumOff val="60000"/>
                  </a:schemeClr>
                </a:solidFill>
                <a:latin typeface="Times New Roman" panose="02020603050405020304" pitchFamily="18" charset="0"/>
                <a:cs typeface="Times New Roman" panose="02020603050405020304" pitchFamily="18" charset="0"/>
              </a:rPr>
              <a:t>2</a:t>
            </a:r>
            <a:r>
              <a:rPr lang="en-US" sz="3200" baseline="30000" dirty="0">
                <a:solidFill>
                  <a:schemeClr val="accent1">
                    <a:lumMod val="40000"/>
                    <a:lumOff val="60000"/>
                  </a:schemeClr>
                </a:solidFill>
                <a:latin typeface="Times New Roman" panose="02020603050405020304" pitchFamily="18" charset="0"/>
                <a:cs typeface="Times New Roman" panose="02020603050405020304" pitchFamily="18" charset="0"/>
              </a:rPr>
              <a:t>nd</a:t>
            </a:r>
            <a:r>
              <a:rPr lang="en-US" sz="3200" dirty="0">
                <a:solidFill>
                  <a:schemeClr val="accent1">
                    <a:lumMod val="40000"/>
                    <a:lumOff val="60000"/>
                  </a:schemeClr>
                </a:solidFill>
                <a:latin typeface="Times New Roman" panose="02020603050405020304" pitchFamily="18" charset="0"/>
                <a:cs typeface="Times New Roman" panose="02020603050405020304" pitchFamily="18" charset="0"/>
              </a:rPr>
              <a:t> domain of the new model</a:t>
            </a:r>
            <a:endParaRPr lang="en-US" sz="3200" dirty="0">
              <a:solidFill>
                <a:schemeClr val="bg1">
                  <a:lumMod val="95000"/>
                </a:schemeClr>
              </a:solidFill>
            </a:endParaRPr>
          </a:p>
        </p:txBody>
      </p:sp>
      <p:pic>
        <p:nvPicPr>
          <p:cNvPr id="4" name="Picture 3" descr="Graphical user interface, application&#10;&#10;Description automatically generated">
            <a:extLst>
              <a:ext uri="{FF2B5EF4-FFF2-40B4-BE49-F238E27FC236}">
                <a16:creationId xmlns:a16="http://schemas.microsoft.com/office/drawing/2014/main" id="{9DBF3504-72E0-467B-8A68-07ADD2134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839" y="2789433"/>
            <a:ext cx="5548800" cy="2969232"/>
          </a:xfrm>
          <a:prstGeom prst="rect">
            <a:avLst/>
          </a:prstGeom>
        </p:spPr>
      </p:pic>
    </p:spTree>
    <p:extLst>
      <p:ext uri="{BB962C8B-B14F-4D97-AF65-F5344CB8AC3E}">
        <p14:creationId xmlns:p14="http://schemas.microsoft.com/office/powerpoint/2010/main" val="82421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A643-EFBD-42D8-BCC1-22B1296F8EF4}"/>
              </a:ext>
            </a:extLst>
          </p:cNvPr>
          <p:cNvSpPr>
            <a:spLocks noGrp="1"/>
          </p:cNvSpPr>
          <p:nvPr>
            <p:ph type="title"/>
          </p:nvPr>
        </p:nvSpPr>
        <p:spPr/>
        <p:txBody>
          <a:bodyPr/>
          <a:lstStyle/>
          <a:p>
            <a:r>
              <a:rPr lang="en-US" dirty="0">
                <a:solidFill>
                  <a:schemeClr val="bg2"/>
                </a:solidFill>
                <a:latin typeface="Times New Roman" panose="02020603050405020304" pitchFamily="18" charset="0"/>
                <a:cs typeface="Times New Roman" panose="02020603050405020304" pitchFamily="18" charset="0"/>
              </a:rPr>
              <a:t>Relationships</a:t>
            </a:r>
          </a:p>
        </p:txBody>
      </p:sp>
      <p:sp>
        <p:nvSpPr>
          <p:cNvPr id="3" name="Content Placeholder 2">
            <a:extLst>
              <a:ext uri="{FF2B5EF4-FFF2-40B4-BE49-F238E27FC236}">
                <a16:creationId xmlns:a16="http://schemas.microsoft.com/office/drawing/2014/main" id="{122664A1-819E-48BC-B704-4138F9BEFE15}"/>
              </a:ext>
            </a:extLst>
          </p:cNvPr>
          <p:cNvSpPr>
            <a:spLocks noGrp="1"/>
          </p:cNvSpPr>
          <p:nvPr>
            <p:ph idx="1"/>
          </p:nvPr>
        </p:nvSpPr>
        <p:spPr/>
        <p:txBody>
          <a:bodyPr>
            <a:normAutofit/>
          </a:bodyPr>
          <a:lstStyle/>
          <a:p>
            <a:r>
              <a:rPr lang="en-US" dirty="0">
                <a:solidFill>
                  <a:schemeClr val="bg2"/>
                </a:solidFill>
              </a:rPr>
              <a:t>Culture of trust</a:t>
            </a:r>
          </a:p>
          <a:p>
            <a:r>
              <a:rPr lang="en-US" dirty="0">
                <a:solidFill>
                  <a:schemeClr val="bg2"/>
                </a:solidFill>
              </a:rPr>
              <a:t>Gravitational pull</a:t>
            </a:r>
          </a:p>
          <a:p>
            <a:r>
              <a:rPr lang="en-US" dirty="0">
                <a:solidFill>
                  <a:schemeClr val="accent1">
                    <a:lumMod val="40000"/>
                    <a:lumOff val="60000"/>
                  </a:schemeClr>
                </a:solidFill>
                <a:latin typeface="Times New Roman" panose="02020603050405020304" pitchFamily="18" charset="0"/>
                <a:cs typeface="Times New Roman" panose="02020603050405020304" pitchFamily="18" charset="0"/>
              </a:rPr>
              <a:t>3</a:t>
            </a:r>
            <a:r>
              <a:rPr lang="en-US" baseline="30000" dirty="0">
                <a:solidFill>
                  <a:schemeClr val="accent1">
                    <a:lumMod val="40000"/>
                    <a:lumOff val="60000"/>
                  </a:schemeClr>
                </a:solidFill>
                <a:latin typeface="Times New Roman" panose="02020603050405020304" pitchFamily="18" charset="0"/>
                <a:cs typeface="Times New Roman" panose="02020603050405020304" pitchFamily="18" charset="0"/>
              </a:rPr>
              <a:t>rd</a:t>
            </a:r>
            <a:r>
              <a:rPr lang="en-US" dirty="0">
                <a:solidFill>
                  <a:schemeClr val="accent1">
                    <a:lumMod val="40000"/>
                    <a:lumOff val="60000"/>
                  </a:schemeClr>
                </a:solidFill>
                <a:latin typeface="Times New Roman" panose="02020603050405020304" pitchFamily="18" charset="0"/>
                <a:cs typeface="Times New Roman" panose="02020603050405020304" pitchFamily="18" charset="0"/>
              </a:rPr>
              <a:t> </a:t>
            </a:r>
            <a:r>
              <a:rPr lang="en-US" sz="2800" dirty="0">
                <a:solidFill>
                  <a:schemeClr val="accent1">
                    <a:lumMod val="40000"/>
                    <a:lumOff val="60000"/>
                  </a:schemeClr>
                </a:solidFill>
                <a:latin typeface="Times New Roman" panose="02020603050405020304" pitchFamily="18" charset="0"/>
                <a:cs typeface="Times New Roman" panose="02020603050405020304" pitchFamily="18" charset="0"/>
              </a:rPr>
              <a:t>domain of the new model</a:t>
            </a:r>
            <a:endParaRPr lang="en-US" sz="2800" dirty="0">
              <a:solidFill>
                <a:schemeClr val="bg1">
                  <a:lumMod val="95000"/>
                </a:schemeClr>
              </a:solidFill>
            </a:endParaRPr>
          </a:p>
          <a:p>
            <a:pPr marL="0" indent="0">
              <a:buNone/>
            </a:pPr>
            <a:endParaRPr lang="en-US" dirty="0">
              <a:solidFill>
                <a:schemeClr val="bg2"/>
              </a:solidFill>
            </a:endParaRPr>
          </a:p>
          <a:p>
            <a:pPr marL="0" indent="0">
              <a:buNone/>
            </a:pPr>
            <a:r>
              <a:rPr lang="en-US" sz="3200" dirty="0">
                <a:solidFill>
                  <a:srgbClr val="8497B0"/>
                </a:solidFill>
              </a:rPr>
              <a:t>Secret sauce: Connectivity</a:t>
            </a:r>
          </a:p>
        </p:txBody>
      </p:sp>
      <p:pic>
        <p:nvPicPr>
          <p:cNvPr id="5" name="Picture 4" descr="Graphical user interface, application&#10;&#10;Description automatically generated">
            <a:extLst>
              <a:ext uri="{FF2B5EF4-FFF2-40B4-BE49-F238E27FC236}">
                <a16:creationId xmlns:a16="http://schemas.microsoft.com/office/drawing/2014/main" id="{BA16AAEC-D56C-43EB-8B53-C29F32C38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4768" y="2597613"/>
            <a:ext cx="5299032" cy="2760359"/>
          </a:xfrm>
          <a:prstGeom prst="rect">
            <a:avLst/>
          </a:prstGeom>
        </p:spPr>
      </p:pic>
    </p:spTree>
    <p:extLst>
      <p:ext uri="{BB962C8B-B14F-4D97-AF65-F5344CB8AC3E}">
        <p14:creationId xmlns:p14="http://schemas.microsoft.com/office/powerpoint/2010/main" val="385271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4534-6F0D-4697-B4BD-9E3AD8690376}"/>
              </a:ext>
            </a:extLst>
          </p:cNvPr>
          <p:cNvSpPr>
            <a:spLocks noGrp="1"/>
          </p:cNvSpPr>
          <p:nvPr>
            <p:ph type="title"/>
          </p:nvPr>
        </p:nvSpPr>
        <p:spPr/>
        <p:txBody>
          <a:bodyPr/>
          <a:lstStyle/>
          <a:p>
            <a:endParaRPr lang="en-US"/>
          </a:p>
        </p:txBody>
      </p:sp>
      <p:pic>
        <p:nvPicPr>
          <p:cNvPr id="5" name="Content Placeholder 4" descr="A person standing in front of a sign&#10;&#10;Description automatically generated with medium confidence">
            <a:extLst>
              <a:ext uri="{FF2B5EF4-FFF2-40B4-BE49-F238E27FC236}">
                <a16:creationId xmlns:a16="http://schemas.microsoft.com/office/drawing/2014/main" id="{96AF564A-4A82-4314-928F-CC17F22172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6104"/>
            <a:ext cx="12192000" cy="6851896"/>
          </a:xfrm>
        </p:spPr>
      </p:pic>
    </p:spTree>
    <p:extLst>
      <p:ext uri="{BB962C8B-B14F-4D97-AF65-F5344CB8AC3E}">
        <p14:creationId xmlns:p14="http://schemas.microsoft.com/office/powerpoint/2010/main" val="1288008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A476921-DC36-4217-B52B-BDB14567BA40}"/>
              </a:ext>
            </a:extLst>
          </p:cNvPr>
          <p:cNvPicPr>
            <a:picLocks noGrp="1" noChangeAspect="1"/>
          </p:cNvPicPr>
          <p:nvPr>
            <p:ph idx="1"/>
          </p:nvPr>
        </p:nvPicPr>
        <p:blipFill>
          <a:blip r:embed="rId3">
            <a:alphaModFix amt="24000"/>
            <a:extLst>
              <a:ext uri="{28A0092B-C50C-407E-A947-70E740481C1C}">
                <a14:useLocalDpi xmlns:a14="http://schemas.microsoft.com/office/drawing/2010/main" val="0"/>
              </a:ext>
            </a:extLst>
          </a:blip>
          <a:stretch>
            <a:fillRect/>
          </a:stretch>
        </p:blipFill>
        <p:spPr>
          <a:xfrm>
            <a:off x="-3268602" y="0"/>
            <a:ext cx="17373600" cy="6949440"/>
          </a:xfrm>
        </p:spPr>
      </p:pic>
      <p:graphicFrame>
        <p:nvGraphicFramePr>
          <p:cNvPr id="3" name="Diagram 2">
            <a:extLst>
              <a:ext uri="{FF2B5EF4-FFF2-40B4-BE49-F238E27FC236}">
                <a16:creationId xmlns:a16="http://schemas.microsoft.com/office/drawing/2014/main" id="{8951E95E-1C47-4239-A607-7F8873D48249}"/>
              </a:ext>
            </a:extLst>
          </p:cNvPr>
          <p:cNvGraphicFramePr/>
          <p:nvPr/>
        </p:nvGraphicFramePr>
        <p:xfrm>
          <a:off x="2779131"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Block Arc 6">
            <a:extLst>
              <a:ext uri="{FF2B5EF4-FFF2-40B4-BE49-F238E27FC236}">
                <a16:creationId xmlns:a16="http://schemas.microsoft.com/office/drawing/2014/main" id="{C7F44240-4D92-43FF-A0B1-EDD39197D17F}"/>
              </a:ext>
            </a:extLst>
          </p:cNvPr>
          <p:cNvSpPr/>
          <p:nvPr/>
        </p:nvSpPr>
        <p:spPr>
          <a:xfrm rot="5400000">
            <a:off x="376207" y="2277567"/>
            <a:ext cx="4566427" cy="1907004"/>
          </a:xfrm>
          <a:prstGeom prst="blockArc">
            <a:avLst>
              <a:gd name="adj1" fmla="val 10760794"/>
              <a:gd name="adj2" fmla="val 69916"/>
              <a:gd name="adj3" fmla="val 12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06BD513-61BF-4B92-A67A-ADDEE6D48936}"/>
              </a:ext>
            </a:extLst>
          </p:cNvPr>
          <p:cNvSpPr txBox="1"/>
          <p:nvPr/>
        </p:nvSpPr>
        <p:spPr>
          <a:xfrm>
            <a:off x="470237" y="2459057"/>
            <a:ext cx="2734595" cy="240065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Adaptive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Leadership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676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B039E3-4D0D-4FE4-9677-B6F1072D296E}"/>
              </a:ext>
            </a:extLst>
          </p:cNvPr>
          <p:cNvPicPr>
            <a:picLocks noChangeAspect="1"/>
          </p:cNvPicPr>
          <p:nvPr/>
        </p:nvPicPr>
        <p:blipFill>
          <a:blip r:embed="rId3">
            <a:alphaModFix amt="83000"/>
          </a:blip>
          <a:stretch>
            <a:fillRect/>
          </a:stretch>
        </p:blipFill>
        <p:spPr>
          <a:xfrm>
            <a:off x="-970907" y="-2964438"/>
            <a:ext cx="13596965" cy="11444589"/>
          </a:xfrm>
          <a:prstGeom prst="rect">
            <a:avLst/>
          </a:prstGeom>
        </p:spPr>
      </p:pic>
      <p:pic>
        <p:nvPicPr>
          <p:cNvPr id="9" name="Picture 8">
            <a:extLst>
              <a:ext uri="{FF2B5EF4-FFF2-40B4-BE49-F238E27FC236}">
                <a16:creationId xmlns:a16="http://schemas.microsoft.com/office/drawing/2014/main" id="{21F8ABAD-BEC1-4F94-963C-61266C65CC1F}"/>
              </a:ext>
            </a:extLst>
          </p:cNvPr>
          <p:cNvPicPr>
            <a:picLocks noChangeAspect="1"/>
          </p:cNvPicPr>
          <p:nvPr/>
        </p:nvPicPr>
        <p:blipFill>
          <a:blip r:embed="rId4"/>
          <a:stretch>
            <a:fillRect/>
          </a:stretch>
        </p:blipFill>
        <p:spPr>
          <a:xfrm>
            <a:off x="-1593139" y="-957687"/>
            <a:ext cx="17241345" cy="11612880"/>
          </a:xfrm>
          <a:prstGeom prst="rect">
            <a:avLst/>
          </a:prstGeom>
        </p:spPr>
      </p:pic>
      <p:graphicFrame>
        <p:nvGraphicFramePr>
          <p:cNvPr id="6" name="Content Placeholder 5">
            <a:extLst>
              <a:ext uri="{FF2B5EF4-FFF2-40B4-BE49-F238E27FC236}">
                <a16:creationId xmlns:a16="http://schemas.microsoft.com/office/drawing/2014/main" id="{AE2121C0-8DE7-4FED-B1C0-6D1ABE5ADA25}"/>
              </a:ext>
            </a:extLst>
          </p:cNvPr>
          <p:cNvGraphicFramePr>
            <a:graphicFrameLocks noGrp="1"/>
          </p:cNvGraphicFramePr>
          <p:nvPr>
            <p:ph idx="4294967295"/>
            <p:extLst>
              <p:ext uri="{D42A27DB-BD31-4B8C-83A1-F6EECF244321}">
                <p14:modId xmlns:p14="http://schemas.microsoft.com/office/powerpoint/2010/main" val="3367023628"/>
              </p:ext>
            </p:extLst>
          </p:nvPr>
        </p:nvGraphicFramePr>
        <p:xfrm>
          <a:off x="-1" y="0"/>
          <a:ext cx="10943461" cy="617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C8A2D8A4-EAF1-4995-B64D-A342DCA8C4AE}"/>
              </a:ext>
            </a:extLst>
          </p:cNvPr>
          <p:cNvSpPr txBox="1"/>
          <p:nvPr/>
        </p:nvSpPr>
        <p:spPr>
          <a:xfrm>
            <a:off x="4626107" y="3268033"/>
            <a:ext cx="1704355" cy="954107"/>
          </a:xfrm>
          <a:prstGeom prst="rect">
            <a:avLst/>
          </a:prstGeom>
          <a:noFill/>
        </p:spPr>
        <p:txBody>
          <a:bodyPr wrap="square" rtlCol="0">
            <a:spAutoFit/>
          </a:bodyPr>
          <a:lstStyle/>
          <a:p>
            <a:pPr algn="ctr"/>
            <a:r>
              <a:rPr lang="en-US" sz="2800" b="1" dirty="0">
                <a:highlight>
                  <a:srgbClr val="FFFF00"/>
                </a:highlight>
              </a:rPr>
              <a:t>Adaptive DNA</a:t>
            </a:r>
          </a:p>
        </p:txBody>
      </p:sp>
      <p:sp>
        <p:nvSpPr>
          <p:cNvPr id="11" name="TextBox 10">
            <a:extLst>
              <a:ext uri="{FF2B5EF4-FFF2-40B4-BE49-F238E27FC236}">
                <a16:creationId xmlns:a16="http://schemas.microsoft.com/office/drawing/2014/main" id="{371EC209-690A-4D8C-B4BD-CD106FB27AE5}"/>
              </a:ext>
            </a:extLst>
          </p:cNvPr>
          <p:cNvSpPr txBox="1"/>
          <p:nvPr/>
        </p:nvSpPr>
        <p:spPr>
          <a:xfrm rot="19676810">
            <a:off x="267314" y="1144958"/>
            <a:ext cx="3107739" cy="646331"/>
          </a:xfrm>
          <a:prstGeom prst="rect">
            <a:avLst/>
          </a:prstGeom>
          <a:noFill/>
        </p:spPr>
        <p:txBody>
          <a:bodyPr wrap="square" rtlCol="0">
            <a:spAutoFit/>
          </a:bodyPr>
          <a:lstStyle/>
          <a:p>
            <a:r>
              <a:rPr lang="en-US" sz="3600" dirty="0">
                <a:solidFill>
                  <a:schemeClr val="bg1"/>
                </a:solidFill>
              </a:rPr>
              <a:t>Connectivity</a:t>
            </a:r>
          </a:p>
        </p:txBody>
      </p:sp>
      <p:sp>
        <p:nvSpPr>
          <p:cNvPr id="12" name="TextBox 11">
            <a:extLst>
              <a:ext uri="{FF2B5EF4-FFF2-40B4-BE49-F238E27FC236}">
                <a16:creationId xmlns:a16="http://schemas.microsoft.com/office/drawing/2014/main" id="{6A76B0E8-8677-47D9-8554-0A202043AA10}"/>
              </a:ext>
            </a:extLst>
          </p:cNvPr>
          <p:cNvSpPr txBox="1"/>
          <p:nvPr/>
        </p:nvSpPr>
        <p:spPr>
          <a:xfrm rot="1415431">
            <a:off x="7756557" y="1144958"/>
            <a:ext cx="3107739" cy="646331"/>
          </a:xfrm>
          <a:prstGeom prst="rect">
            <a:avLst/>
          </a:prstGeom>
          <a:noFill/>
        </p:spPr>
        <p:txBody>
          <a:bodyPr wrap="square" rtlCol="0">
            <a:spAutoFit/>
          </a:bodyPr>
          <a:lstStyle/>
          <a:p>
            <a:r>
              <a:rPr lang="en-US" sz="3600" dirty="0">
                <a:solidFill>
                  <a:schemeClr val="bg1"/>
                </a:solidFill>
              </a:rPr>
              <a:t>Connectivity</a:t>
            </a:r>
          </a:p>
        </p:txBody>
      </p:sp>
    </p:spTree>
    <p:extLst>
      <p:ext uri="{BB962C8B-B14F-4D97-AF65-F5344CB8AC3E}">
        <p14:creationId xmlns:p14="http://schemas.microsoft.com/office/powerpoint/2010/main" val="3097241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6E86-3D8F-47B6-AA49-5AB994BD5D83}"/>
              </a:ext>
            </a:extLst>
          </p:cNvPr>
          <p:cNvSpPr>
            <a:spLocks noGrp="1"/>
          </p:cNvSpPr>
          <p:nvPr>
            <p:ph type="title"/>
          </p:nvPr>
        </p:nvSpPr>
        <p:spPr>
          <a:xfrm>
            <a:off x="838650" y="327025"/>
            <a:ext cx="8382405" cy="998341"/>
          </a:xfrm>
        </p:spPr>
        <p:txBody>
          <a:bodyPr anchor="b">
            <a:normAutofit/>
          </a:bodyPr>
          <a:lstStyle/>
          <a:p>
            <a:r>
              <a:rPr lang="en-US" dirty="0">
                <a:solidFill>
                  <a:schemeClr val="bg1">
                    <a:lumMod val="95000"/>
                  </a:schemeClr>
                </a:solidFill>
                <a:latin typeface="Times New Roman" panose="02020603050405020304" pitchFamily="18" charset="0"/>
                <a:cs typeface="Times New Roman" panose="02020603050405020304" pitchFamily="18" charset="0"/>
              </a:rPr>
              <a:t>Adaptive DNA</a:t>
            </a:r>
          </a:p>
        </p:txBody>
      </p:sp>
      <p:sp>
        <p:nvSpPr>
          <p:cNvPr id="14" name="Content Placeholder 8">
            <a:extLst>
              <a:ext uri="{FF2B5EF4-FFF2-40B4-BE49-F238E27FC236}">
                <a16:creationId xmlns:a16="http://schemas.microsoft.com/office/drawing/2014/main" id="{438C93F5-6D16-41FA-A524-134269E7C819}"/>
              </a:ext>
            </a:extLst>
          </p:cNvPr>
          <p:cNvSpPr>
            <a:spLocks noGrp="1"/>
          </p:cNvSpPr>
          <p:nvPr>
            <p:ph idx="1"/>
          </p:nvPr>
        </p:nvSpPr>
        <p:spPr>
          <a:xfrm>
            <a:off x="520151" y="1747337"/>
            <a:ext cx="10653572" cy="4323400"/>
          </a:xfrm>
        </p:spPr>
        <p:txBody>
          <a:bodyPr>
            <a:normAutofit/>
          </a:bodyPr>
          <a:lstStyle/>
          <a:p>
            <a:pPr>
              <a:spcAft>
                <a:spcPts val="1200"/>
              </a:spcAft>
            </a:pPr>
            <a:r>
              <a:rPr lang="en-US" sz="3500" dirty="0">
                <a:solidFill>
                  <a:schemeClr val="bg1">
                    <a:lumMod val="95000"/>
                  </a:schemeClr>
                </a:solidFill>
                <a:effectLst/>
                <a:latin typeface="Times New Roman" panose="02020603050405020304" pitchFamily="18" charset="0"/>
                <a:ea typeface="Calibri" panose="020F0502020204030204" pitchFamily="34" charset="0"/>
              </a:rPr>
              <a:t>Leaders with Adaptive DNA </a:t>
            </a:r>
          </a:p>
          <a:p>
            <a:pPr lvl="1"/>
            <a:r>
              <a:rPr lang="en-US" sz="3000" dirty="0">
                <a:solidFill>
                  <a:schemeClr val="bg1">
                    <a:lumMod val="95000"/>
                  </a:schemeClr>
                </a:solidFill>
                <a:latin typeface="Times New Roman" panose="02020603050405020304" pitchFamily="18" charset="0"/>
                <a:ea typeface="Calibri" panose="020F0502020204030204" pitchFamily="34" charset="0"/>
              </a:rPr>
              <a:t>Develop superior contextual intelligence skills</a:t>
            </a:r>
            <a:endParaRPr lang="en-US" sz="3000" dirty="0">
              <a:solidFill>
                <a:schemeClr val="bg1">
                  <a:lumMod val="95000"/>
                </a:schemeClr>
              </a:solidFill>
              <a:effectLst/>
              <a:latin typeface="Times New Roman" panose="02020603050405020304" pitchFamily="18" charset="0"/>
              <a:ea typeface="Calibri" panose="020F0502020204030204" pitchFamily="34" charset="0"/>
            </a:endParaRPr>
          </a:p>
          <a:p>
            <a:pPr lvl="1"/>
            <a:r>
              <a:rPr lang="en-US" sz="3000" dirty="0">
                <a:solidFill>
                  <a:schemeClr val="bg1">
                    <a:lumMod val="95000"/>
                  </a:schemeClr>
                </a:solidFill>
                <a:latin typeface="Times New Roman" panose="02020603050405020304" pitchFamily="18" charset="0"/>
                <a:ea typeface="Calibri" panose="020F0502020204030204" pitchFamily="34" charset="0"/>
              </a:rPr>
              <a:t>E</a:t>
            </a:r>
            <a:r>
              <a:rPr lang="en-US" sz="3000" dirty="0">
                <a:solidFill>
                  <a:schemeClr val="bg1">
                    <a:lumMod val="95000"/>
                  </a:schemeClr>
                </a:solidFill>
                <a:effectLst/>
                <a:latin typeface="Times New Roman" panose="02020603050405020304" pitchFamily="18" charset="0"/>
                <a:ea typeface="Calibri" panose="020F0502020204030204" pitchFamily="34" charset="0"/>
              </a:rPr>
              <a:t>mbrace their unique abilities and adaptive capacity. </a:t>
            </a:r>
          </a:p>
          <a:p>
            <a:pPr lvl="1"/>
            <a:r>
              <a:rPr lang="en-US" sz="3000" dirty="0">
                <a:solidFill>
                  <a:schemeClr val="bg1">
                    <a:lumMod val="95000"/>
                  </a:schemeClr>
                </a:solidFill>
                <a:latin typeface="Times New Roman" panose="02020603050405020304" pitchFamily="18" charset="0"/>
                <a:ea typeface="Calibri" panose="020F0502020204030204" pitchFamily="34" charset="0"/>
              </a:rPr>
              <a:t>C</a:t>
            </a:r>
            <a:r>
              <a:rPr lang="en-US" sz="3000" dirty="0">
                <a:solidFill>
                  <a:schemeClr val="bg1">
                    <a:lumMod val="95000"/>
                  </a:schemeClr>
                </a:solidFill>
                <a:effectLst/>
                <a:latin typeface="Times New Roman" panose="02020603050405020304" pitchFamily="18" charset="0"/>
                <a:ea typeface="Calibri" panose="020F0502020204030204" pitchFamily="34" charset="0"/>
              </a:rPr>
              <a:t>reate organizational environments that encourage this evolutionary adaptation (adaptive culture creators). </a:t>
            </a:r>
          </a:p>
          <a:p>
            <a:pPr lvl="1"/>
            <a:r>
              <a:rPr lang="en-US" sz="3000" dirty="0">
                <a:solidFill>
                  <a:schemeClr val="bg1">
                    <a:lumMod val="95000"/>
                  </a:schemeClr>
                </a:solidFill>
                <a:latin typeface="Times New Roman" panose="02020603050405020304" pitchFamily="18" charset="0"/>
                <a:ea typeface="Calibri" panose="020F0502020204030204" pitchFamily="34" charset="0"/>
              </a:rPr>
              <a:t>Engage in d</a:t>
            </a:r>
            <a:r>
              <a:rPr lang="en-US" sz="3000" dirty="0">
                <a:solidFill>
                  <a:schemeClr val="bg1">
                    <a:lumMod val="95000"/>
                  </a:schemeClr>
                </a:solidFill>
                <a:effectLst/>
                <a:latin typeface="Times New Roman" panose="02020603050405020304" pitchFamily="18" charset="0"/>
                <a:ea typeface="Calibri" panose="020F0502020204030204" pitchFamily="34" charset="0"/>
              </a:rPr>
              <a:t>istributed leadership: responsibility and problem solving driven downward</a:t>
            </a:r>
          </a:p>
          <a:p>
            <a:pPr lvl="1"/>
            <a:r>
              <a:rPr lang="en-US" sz="3000" dirty="0">
                <a:solidFill>
                  <a:schemeClr val="bg1">
                    <a:lumMod val="95000"/>
                  </a:schemeClr>
                </a:solidFill>
                <a:latin typeface="Times New Roman" panose="02020603050405020304" pitchFamily="18" charset="0"/>
                <a:ea typeface="Calibri" panose="020F0502020204030204" pitchFamily="34" charset="0"/>
              </a:rPr>
              <a:t>Build cultures based on trust and empowerment</a:t>
            </a:r>
            <a:endParaRPr lang="en-US" sz="3000" dirty="0">
              <a:solidFill>
                <a:schemeClr val="bg1">
                  <a:lumMod val="95000"/>
                </a:schemeClr>
              </a:solidFill>
              <a:effectLst/>
              <a:latin typeface="Times New Roman" panose="02020603050405020304" pitchFamily="18" charset="0"/>
              <a:ea typeface="Calibri" panose="020F0502020204030204" pitchFamily="34" charset="0"/>
            </a:endParaRPr>
          </a:p>
          <a:p>
            <a:pPr lvl="1"/>
            <a:endParaRPr lang="en-US" sz="3200" dirty="0">
              <a:solidFill>
                <a:schemeClr val="bg1">
                  <a:lumMod val="95000"/>
                </a:schemeClr>
              </a:solidFill>
              <a:effectLst/>
              <a:latin typeface="Times New Roman" panose="02020603050405020304" pitchFamily="18" charset="0"/>
              <a:ea typeface="Calibri" panose="020F0502020204030204" pitchFamily="34" charset="0"/>
            </a:endParaRPr>
          </a:p>
          <a:p>
            <a:endParaRPr lang="en-US" sz="3600" dirty="0">
              <a:solidFill>
                <a:schemeClr val="bg1">
                  <a:lumMod val="9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9288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694452B-B789-404F-B8EA-39E6D1BB738D}"/>
              </a:ext>
            </a:extLst>
          </p:cNvPr>
          <p:cNvSpPr>
            <a:spLocks noGrp="1"/>
          </p:cNvSpPr>
          <p:nvPr>
            <p:ph type="title"/>
          </p:nvPr>
        </p:nvSpPr>
        <p:spPr/>
        <p:txBody>
          <a:bodyPr/>
          <a:lstStyle/>
          <a:p>
            <a:endParaRPr lang="en-US" dirty="0"/>
          </a:p>
        </p:txBody>
      </p:sp>
      <p:pic>
        <p:nvPicPr>
          <p:cNvPr id="5" name="Content Placeholder 4" descr="A picture containing weapon, outdoor, smoke, train&#10;&#10;Description automatically generated">
            <a:extLst>
              <a:ext uri="{FF2B5EF4-FFF2-40B4-BE49-F238E27FC236}">
                <a16:creationId xmlns:a16="http://schemas.microsoft.com/office/drawing/2014/main" id="{63E30646-5097-4083-A99D-69C64967504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21325" y="3669376"/>
            <a:ext cx="282550" cy="281248"/>
          </a:xfrm>
          <a:ln w="76200">
            <a:solidFill>
              <a:schemeClr val="accent4">
                <a:lumMod val="10000"/>
              </a:schemeClr>
            </a:solidFill>
          </a:ln>
        </p:spPr>
      </p:pic>
      <p:sp>
        <p:nvSpPr>
          <p:cNvPr id="10" name="TextBox 9">
            <a:extLst>
              <a:ext uri="{FF2B5EF4-FFF2-40B4-BE49-F238E27FC236}">
                <a16:creationId xmlns:a16="http://schemas.microsoft.com/office/drawing/2014/main" id="{00F197BB-226C-488C-A287-15C08F2D0EB5}"/>
              </a:ext>
            </a:extLst>
          </p:cNvPr>
          <p:cNvSpPr txBox="1"/>
          <p:nvPr/>
        </p:nvSpPr>
        <p:spPr>
          <a:xfrm>
            <a:off x="1600200" y="3904125"/>
            <a:ext cx="9067801" cy="1862048"/>
          </a:xfrm>
          <a:prstGeom prst="rect">
            <a:avLst/>
          </a:prstGeom>
          <a:solidFill>
            <a:schemeClr val="tx1">
              <a:alpha val="30000"/>
            </a:schemeClr>
          </a:solidFill>
        </p:spPr>
        <p:txBody>
          <a:bodyPr wrap="square" rtlCol="0">
            <a:spAutoFit/>
          </a:bodyPr>
          <a:lstStyle/>
          <a:p>
            <a:pPr algn="ctr"/>
            <a:r>
              <a:rPr lang="en-US" sz="11500" b="1" dirty="0">
                <a:solidFill>
                  <a:schemeClr val="accent4">
                    <a:lumMod val="10000"/>
                  </a:schemeClr>
                </a:solidFill>
              </a:rPr>
              <a:t>2022</a:t>
            </a:r>
          </a:p>
        </p:txBody>
      </p:sp>
      <p:pic>
        <p:nvPicPr>
          <p:cNvPr id="12" name="Picture 11" descr="A close up of a cake&#10;&#10;Description automatically generated">
            <a:extLst>
              <a:ext uri="{FF2B5EF4-FFF2-40B4-BE49-F238E27FC236}">
                <a16:creationId xmlns:a16="http://schemas.microsoft.com/office/drawing/2014/main" id="{159F6B42-67E9-49BC-A30F-EFA8A0F2B4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6251" y="54665"/>
            <a:ext cx="4016004" cy="2617952"/>
          </a:xfrm>
          <a:prstGeom prst="rect">
            <a:avLst/>
          </a:prstGeom>
          <a:ln w="38100">
            <a:solidFill>
              <a:schemeClr val="accent4">
                <a:lumMod val="10000"/>
              </a:schemeClr>
            </a:solidFill>
          </a:ln>
        </p:spPr>
      </p:pic>
      <p:pic>
        <p:nvPicPr>
          <p:cNvPr id="16" name="Picture 15" descr="A picture containing weapon, outdoor, smoke, train&#10;&#10;Description automatically generated">
            <a:extLst>
              <a:ext uri="{FF2B5EF4-FFF2-40B4-BE49-F238E27FC236}">
                <a16:creationId xmlns:a16="http://schemas.microsoft.com/office/drawing/2014/main" id="{779B39C0-78C0-4C68-B3BE-A4A14BB971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4725" y="3288376"/>
            <a:ext cx="282550" cy="281248"/>
          </a:xfrm>
          <a:prstGeom prst="rect">
            <a:avLst/>
          </a:prstGeom>
        </p:spPr>
      </p:pic>
      <p:pic>
        <p:nvPicPr>
          <p:cNvPr id="18" name="Picture 17" descr="A picture containing weapon, outdoor, smoke, train&#10;&#10;Description automatically generated">
            <a:extLst>
              <a:ext uri="{FF2B5EF4-FFF2-40B4-BE49-F238E27FC236}">
                <a16:creationId xmlns:a16="http://schemas.microsoft.com/office/drawing/2014/main" id="{A4281C86-7274-4219-8586-AC80FDC29E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4725" y="3288376"/>
            <a:ext cx="282550" cy="281248"/>
          </a:xfrm>
          <a:prstGeom prst="rect">
            <a:avLst/>
          </a:prstGeom>
        </p:spPr>
      </p:pic>
      <p:pic>
        <p:nvPicPr>
          <p:cNvPr id="2" name="Picture 1">
            <a:extLst>
              <a:ext uri="{FF2B5EF4-FFF2-40B4-BE49-F238E27FC236}">
                <a16:creationId xmlns:a16="http://schemas.microsoft.com/office/drawing/2014/main" id="{3A5D2432-C9D8-4769-891D-B9F216F74A14}"/>
              </a:ext>
            </a:extLst>
          </p:cNvPr>
          <p:cNvPicPr>
            <a:picLocks noChangeAspect="1"/>
          </p:cNvPicPr>
          <p:nvPr/>
        </p:nvPicPr>
        <p:blipFill>
          <a:blip r:embed="rId5"/>
          <a:stretch>
            <a:fillRect/>
          </a:stretch>
        </p:blipFill>
        <p:spPr>
          <a:xfrm>
            <a:off x="3490333" y="0"/>
            <a:ext cx="4675918" cy="270074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7E2DCD63-C987-404F-A9EA-DEE6479504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627618"/>
            <a:ext cx="12182255" cy="4877841"/>
          </a:xfrm>
          <a:prstGeom prst="rect">
            <a:avLst/>
          </a:prstGeom>
        </p:spPr>
      </p:pic>
      <p:pic>
        <p:nvPicPr>
          <p:cNvPr id="6" name="Picture 5" descr="A picture containing outdoor, water, tree, boat&#10;&#10;Description automatically generated">
            <a:extLst>
              <a:ext uri="{FF2B5EF4-FFF2-40B4-BE49-F238E27FC236}">
                <a16:creationId xmlns:a16="http://schemas.microsoft.com/office/drawing/2014/main" id="{A1D14592-9C02-4E64-ACCF-E1C633509E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777" y="2"/>
            <a:ext cx="4327042" cy="2672616"/>
          </a:xfrm>
          <a:prstGeom prst="rect">
            <a:avLst/>
          </a:prstGeom>
          <a:ln w="25400">
            <a:solidFill>
              <a:schemeClr val="tx1"/>
            </a:solidFill>
          </a:ln>
        </p:spPr>
      </p:pic>
      <p:pic>
        <p:nvPicPr>
          <p:cNvPr id="9" name="Picture 8" descr="A group of people standing outside&#10;&#10;Description automatically generated with low confidence">
            <a:extLst>
              <a:ext uri="{FF2B5EF4-FFF2-40B4-BE49-F238E27FC236}">
                <a16:creationId xmlns:a16="http://schemas.microsoft.com/office/drawing/2014/main" id="{9962E60C-2878-488B-87DA-194037DEE15E}"/>
              </a:ext>
            </a:extLst>
          </p:cNvPr>
          <p:cNvPicPr>
            <a:picLocks noChangeAspect="1"/>
          </p:cNvPicPr>
          <p:nvPr/>
        </p:nvPicPr>
        <p:blipFill>
          <a:blip r:embed="rId8">
            <a:alphaModFix amt="59000"/>
            <a:extLst>
              <a:ext uri="{28A0092B-C50C-407E-A947-70E740481C1C}">
                <a14:useLocalDpi xmlns:a14="http://schemas.microsoft.com/office/drawing/2010/main" val="0"/>
              </a:ext>
            </a:extLst>
          </a:blip>
          <a:stretch>
            <a:fillRect/>
          </a:stretch>
        </p:blipFill>
        <p:spPr>
          <a:xfrm>
            <a:off x="6835833" y="2647293"/>
            <a:ext cx="5421325" cy="4210705"/>
          </a:xfrm>
          <a:prstGeom prst="rect">
            <a:avLst/>
          </a:prstGeom>
        </p:spPr>
      </p:pic>
      <p:pic>
        <p:nvPicPr>
          <p:cNvPr id="4" name="Picture 3" descr="A picture containing sky, outdoor, person, weapon&#10;&#10;Description automatically generated">
            <a:extLst>
              <a:ext uri="{FF2B5EF4-FFF2-40B4-BE49-F238E27FC236}">
                <a16:creationId xmlns:a16="http://schemas.microsoft.com/office/drawing/2014/main" id="{B20DFFD6-65B8-496E-86F2-162F9FA089BF}"/>
              </a:ext>
            </a:extLst>
          </p:cNvPr>
          <p:cNvPicPr>
            <a:picLocks noChangeAspect="1"/>
          </p:cNvPicPr>
          <p:nvPr/>
        </p:nvPicPr>
        <p:blipFill>
          <a:blip r:embed="rId9">
            <a:alphaModFix amt="59000"/>
            <a:extLst>
              <a:ext uri="{28A0092B-C50C-407E-A947-70E740481C1C}">
                <a14:useLocalDpi xmlns:a14="http://schemas.microsoft.com/office/drawing/2010/main" val="0"/>
              </a:ext>
            </a:extLst>
          </a:blip>
          <a:stretch>
            <a:fillRect/>
          </a:stretch>
        </p:blipFill>
        <p:spPr>
          <a:xfrm>
            <a:off x="-17677" y="2647294"/>
            <a:ext cx="6853511" cy="4210706"/>
          </a:xfrm>
          <a:prstGeom prst="rect">
            <a:avLst/>
          </a:prstGeom>
        </p:spPr>
      </p:pic>
    </p:spTree>
    <p:extLst>
      <p:ext uri="{BB962C8B-B14F-4D97-AF65-F5344CB8AC3E}">
        <p14:creationId xmlns:p14="http://schemas.microsoft.com/office/powerpoint/2010/main" val="3882440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picture containing person&#10;&#10;Description automatically generated">
            <a:extLst>
              <a:ext uri="{FF2B5EF4-FFF2-40B4-BE49-F238E27FC236}">
                <a16:creationId xmlns:a16="http://schemas.microsoft.com/office/drawing/2014/main" id="{30A60B05-1CBB-40B0-91BD-5D4DF14AEF8D}"/>
              </a:ext>
            </a:extLst>
          </p:cNvPr>
          <p:cNvPicPr>
            <a:picLocks noChangeAspect="1"/>
          </p:cNvPicPr>
          <p:nvPr/>
        </p:nvPicPr>
        <p:blipFill rotWithShape="1">
          <a:blip r:embed="rId3">
            <a:extLst>
              <a:ext uri="{28A0092B-C50C-407E-A947-70E740481C1C}">
                <a14:useLocalDpi xmlns:a14="http://schemas.microsoft.com/office/drawing/2010/main" val="0"/>
              </a:ext>
            </a:extLst>
          </a:blip>
          <a:srcRect t="15497" r="-1" b="15497"/>
          <a:stretch/>
        </p:blipFill>
        <p:spPr>
          <a:xfrm>
            <a:off x="320040" y="320040"/>
            <a:ext cx="11548872" cy="4303462"/>
          </a:xfrm>
          <a:prstGeom prst="rect">
            <a:avLst/>
          </a:prstGeom>
          <a:solidFill>
            <a:schemeClr val="accent1">
              <a:lumMod val="50000"/>
            </a:schemeClr>
          </a:solidFill>
        </p:spPr>
      </p:pic>
      <p:sp>
        <p:nvSpPr>
          <p:cNvPr id="27" name="Rectangle 2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076E86-3D8F-47B6-AA49-5AB994BD5D83}"/>
              </a:ext>
            </a:extLst>
          </p:cNvPr>
          <p:cNvSpPr>
            <a:spLocks noGrp="1"/>
          </p:cNvSpPr>
          <p:nvPr>
            <p:ph type="title"/>
          </p:nvPr>
        </p:nvSpPr>
        <p:spPr>
          <a:xfrm>
            <a:off x="641074" y="5009084"/>
            <a:ext cx="3089678" cy="1222752"/>
          </a:xfrm>
        </p:spPr>
        <p:txBody>
          <a:bodyPr anchor="ctr">
            <a:normAutofit/>
          </a:bodyPr>
          <a:lstStyle/>
          <a:p>
            <a:r>
              <a:rPr lang="en-US" sz="2800" dirty="0">
                <a:solidFill>
                  <a:schemeClr val="bg1"/>
                </a:solidFill>
                <a:latin typeface="Times New Roman" panose="02020603050405020304" pitchFamily="18" charset="0"/>
                <a:cs typeface="Times New Roman" panose="02020603050405020304" pitchFamily="18" charset="0"/>
              </a:rPr>
              <a:t>Tomorrow Is Today</a:t>
            </a:r>
            <a:endParaRPr lang="en-US" sz="2800" dirty="0">
              <a:solidFill>
                <a:schemeClr val="bg1"/>
              </a:solidFill>
            </a:endParaRPr>
          </a:p>
        </p:txBody>
      </p:sp>
      <p:cxnSp>
        <p:nvCxnSpPr>
          <p:cNvPr id="29" name="Straight Connector 2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8">
            <a:extLst>
              <a:ext uri="{FF2B5EF4-FFF2-40B4-BE49-F238E27FC236}">
                <a16:creationId xmlns:a16="http://schemas.microsoft.com/office/drawing/2014/main" id="{438C93F5-6D16-41FA-A524-134269E7C819}"/>
              </a:ext>
            </a:extLst>
          </p:cNvPr>
          <p:cNvSpPr>
            <a:spLocks noGrp="1"/>
          </p:cNvSpPr>
          <p:nvPr>
            <p:ph idx="1"/>
          </p:nvPr>
        </p:nvSpPr>
        <p:spPr>
          <a:xfrm>
            <a:off x="4379976" y="5237979"/>
            <a:ext cx="6976872" cy="1117101"/>
          </a:xfrm>
        </p:spPr>
        <p:txBody>
          <a:bodyPr anchor="ctr">
            <a:normAutofit/>
          </a:bodyPr>
          <a:lstStyle/>
          <a:p>
            <a:pPr marL="0" indent="0">
              <a:buNone/>
            </a:pPr>
            <a:r>
              <a:rPr lang="en-US" dirty="0">
                <a:solidFill>
                  <a:schemeClr val="accent1">
                    <a:lumMod val="75000"/>
                  </a:schemeClr>
                </a:solidFill>
                <a:latin typeface="Times New Roman" panose="02020603050405020304" pitchFamily="18" charset="0"/>
                <a:cs typeface="Times New Roman" panose="02020603050405020304" pitchFamily="18" charset="0"/>
              </a:rPr>
              <a:t>Grow your leadership DNA</a:t>
            </a:r>
          </a:p>
          <a:p>
            <a:pPr marL="0" indent="0">
              <a:buNone/>
            </a:pPr>
            <a:endParaRPr lang="en-US" sz="17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859295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6DF906-243F-43B1-B01F-E4CB88D4704E}"/>
              </a:ext>
            </a:extLst>
          </p:cNvPr>
          <p:cNvSpPr>
            <a:spLocks noGrp="1"/>
          </p:cNvSpPr>
          <p:nvPr>
            <p:ph type="title"/>
          </p:nvPr>
        </p:nvSpPr>
        <p:spPr>
          <a:xfrm>
            <a:off x="139110" y="72227"/>
            <a:ext cx="10515600" cy="451147"/>
          </a:xfrm>
        </p:spPr>
        <p:txBody>
          <a:bodyPr>
            <a:normAutofit fontScale="90000"/>
          </a:bodyPr>
          <a:lstStyle/>
          <a:p>
            <a:r>
              <a:rPr lang="en-US" dirty="0">
                <a:solidFill>
                  <a:srgbClr val="0070C0"/>
                </a:solidFill>
                <a:latin typeface="Times New Roman" panose="02020603050405020304" pitchFamily="18" charset="0"/>
                <a:cs typeface="Times New Roman" panose="02020603050405020304" pitchFamily="18" charset="0"/>
              </a:rPr>
              <a:t>References</a:t>
            </a:r>
          </a:p>
        </p:txBody>
      </p:sp>
      <p:sp>
        <p:nvSpPr>
          <p:cNvPr id="5" name="TextBox 4">
            <a:extLst>
              <a:ext uri="{FF2B5EF4-FFF2-40B4-BE49-F238E27FC236}">
                <a16:creationId xmlns:a16="http://schemas.microsoft.com/office/drawing/2014/main" id="{F787C62D-14F1-4517-BCA6-EE1C3674BB77}"/>
              </a:ext>
            </a:extLst>
          </p:cNvPr>
          <p:cNvSpPr txBox="1"/>
          <p:nvPr/>
        </p:nvSpPr>
        <p:spPr>
          <a:xfrm>
            <a:off x="139110" y="523374"/>
            <a:ext cx="11913780" cy="6690550"/>
          </a:xfrm>
          <a:prstGeom prst="rect">
            <a:avLst/>
          </a:prstGeom>
          <a:noFill/>
        </p:spPr>
        <p:txBody>
          <a:bodyPr wrap="square" rtlCol="0">
            <a:spAutoFit/>
          </a:bodyPr>
          <a:lstStyle/>
          <a:p>
            <a:pPr marL="457200" indent="-457200" defTabSz="457200">
              <a:lnSpc>
                <a:spcPct val="150000"/>
              </a:lnSpc>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Mayo, A. J., &amp;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Nohria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N. (2005).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In their time: The greatest business leaders of the twentieth century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Boston, MA: Harvard Business School Publishing.</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Alter, C., Haynes, S., &amp; Worland, J. (2019). Time 2019 person of the year: Greta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Thurnberg</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Time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Arena, M. &amp;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Uhl</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-Bien, M. (2019). The 4Ds of adaptive space.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People and Strategy, 42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Brown, B. (2018).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Dare to lead.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New York, NY: Random House</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Cameron, K. S. (2012). Positive leadership: Strategies for extraordinary performance. Oakland, CA: Berrett-Koehler Publishers, Inc. </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Gladis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 (2013).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Positive leadership: The game changer at work.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Annandale, VA: Steve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Gladis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Leadership Partners</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Heifetz, R. &amp;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Linsky</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 (2017).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Leadership on the line: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Staying alive through the dangers of change</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Boston, MA: Harvard Business Review Press </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Kouzes, J. M. &amp; Posner, B. Z. (2012). The l</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eadership challenge: How to make extraordinary things happen in organizations.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San Francisco, CA Wiley  Sons, Inc. </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Kuhn, T. (1996).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structure of scientific revolutions (3rd edition)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Chicago, IL: The University of Chicago Press.</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Lichtenstein, B.,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Uhl</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-Bien, M., Marion, R., Seers, A., Orton, J. D., &amp; Schreiber, C. (2006). Complexity leadership theory: An interactive perspective on leading in complex adaptive systems.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Emergence: Complexity and Organization, 8</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endPar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3630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2F7C1-81DA-4148-942E-889ED7F69DB1}"/>
              </a:ext>
            </a:extLst>
          </p:cNvPr>
          <p:cNvSpPr>
            <a:spLocks noGrp="1"/>
          </p:cNvSpPr>
          <p:nvPr>
            <p:ph type="title"/>
          </p:nvPr>
        </p:nvSpPr>
        <p:spPr>
          <a:xfrm>
            <a:off x="273050" y="162247"/>
            <a:ext cx="11036300" cy="358775"/>
          </a:xfrm>
        </p:spPr>
        <p:txBody>
          <a:bodyPr>
            <a:normAutofit fontScale="90000"/>
          </a:bodyPr>
          <a:lstStyle/>
          <a:p>
            <a:r>
              <a:rPr lang="en-US" dirty="0">
                <a:solidFill>
                  <a:schemeClr val="accent1"/>
                </a:solidFill>
                <a:latin typeface="Times New Roman" panose="02020603050405020304" pitchFamily="18" charset="0"/>
                <a:cs typeface="Times New Roman" panose="02020603050405020304" pitchFamily="18" charset="0"/>
              </a:rPr>
              <a:t>References</a:t>
            </a:r>
          </a:p>
        </p:txBody>
      </p:sp>
      <p:sp>
        <p:nvSpPr>
          <p:cNvPr id="3" name="Rectangle 2">
            <a:extLst>
              <a:ext uri="{FF2B5EF4-FFF2-40B4-BE49-F238E27FC236}">
                <a16:creationId xmlns:a16="http://schemas.microsoft.com/office/drawing/2014/main" id="{DAD575BA-BBFE-4AED-8AE7-D01BEDC29184}"/>
              </a:ext>
            </a:extLst>
          </p:cNvPr>
          <p:cNvSpPr/>
          <p:nvPr/>
        </p:nvSpPr>
        <p:spPr>
          <a:xfrm>
            <a:off x="210553" y="521022"/>
            <a:ext cx="11962397" cy="5859553"/>
          </a:xfrm>
          <a:prstGeom prst="rect">
            <a:avLst/>
          </a:prstGeom>
        </p:spPr>
        <p:txBody>
          <a:bodyPr wrap="square">
            <a:spAutoFit/>
          </a:bodyPr>
          <a:lstStyle/>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Morgan, G. (2006).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Images of organization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Thousand Oaks, CA: Sage Publications.</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Morrison, K. (2010). Complexity theory, school leadership and management: Questions for theory and practice.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Educational Management Administration &amp; Leadership, 38</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374-393.</a:t>
            </a:r>
            <a:endPar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Schein, E. H. &amp; Schein, P. A. (2018).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Humble leadership.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Oakland, CA: Berrett-Koehler Publishers, Inc. </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Schwab, K. (2018). Globalization 4.0 -What does it mean? Retrieved from </a:t>
            </a:r>
            <a:r>
              <a:rPr kumimoji="0" lang="en-US" sz="1800" b="0" i="0" u="sng"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hlinkClick r:id="rId3"/>
              </a:rPr>
              <a:t>https://www.weforum.org/agenda/2018/11/globalization-4-what-does-it-mean-how-it-will-benefit-everyone/</a:t>
            </a:r>
            <a:endParaRPr kumimoji="0" lang="en-US" sz="1800" b="0" i="0" u="sng"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Uhl</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-Bien, M., Marion, R. &amp; McKelvey, B. (2007).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Complexityleadership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theory: Shifting leadership from the industrial age to the knowledge era.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Leadership Quarterly, 18</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 298-318.</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Vanham</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 (2019). A brief history of globalization.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World Economic Forum.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Retrieved from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https://www.weforum.org/agenda/2019/01/how-globalization-4-0-fits-into-the-history-of-globalization/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Weinbergerr</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 (2019).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Everyday chaos: Technology, complexity, and how we’re thriving in a new world.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Boston, MA: Harvard Business Review Press.</a:t>
            </a:r>
          </a:p>
          <a:p>
            <a:pPr marL="457200" marR="0" lvl="0" indent="-45720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Wheatley, M. J. (2006).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Leadership and the new science: Discovering order in a chaotic world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San Francisco, CA: Berrett-Koehler Publishers, Inc.</a:t>
            </a:r>
          </a:p>
        </p:txBody>
      </p:sp>
    </p:spTree>
    <p:extLst>
      <p:ext uri="{BB962C8B-B14F-4D97-AF65-F5344CB8AC3E}">
        <p14:creationId xmlns:p14="http://schemas.microsoft.com/office/powerpoint/2010/main" val="3686372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076E86-3D8F-47B6-AA49-5AB994BD5D83}"/>
              </a:ext>
            </a:extLst>
          </p:cNvPr>
          <p:cNvSpPr>
            <a:spLocks noGrp="1"/>
          </p:cNvSpPr>
          <p:nvPr>
            <p:ph type="title"/>
          </p:nvPr>
        </p:nvSpPr>
        <p:spPr>
          <a:xfrm>
            <a:off x="838199" y="3990205"/>
            <a:ext cx="10518776" cy="1200329"/>
          </a:xfrm>
        </p:spPr>
        <p:txBody>
          <a:bodyPr vert="horz" wrap="square" lIns="91440" tIns="45720" rIns="91440" bIns="45720" rtlCol="0" anchor="b">
            <a:normAutofit/>
          </a:bodyPr>
          <a:lstStyle/>
          <a:p>
            <a:r>
              <a:rPr lang="en-US" sz="7200" dirty="0">
                <a:solidFill>
                  <a:schemeClr val="bg1"/>
                </a:solidFill>
              </a:rPr>
              <a:t>Thank You!</a:t>
            </a:r>
          </a:p>
        </p:txBody>
      </p:sp>
      <p:pic>
        <p:nvPicPr>
          <p:cNvPr id="11" name="Picture 10" descr="A picture containing night, night sky&#10;&#10;Description automatically generated">
            <a:extLst>
              <a:ext uri="{FF2B5EF4-FFF2-40B4-BE49-F238E27FC236}">
                <a16:creationId xmlns:a16="http://schemas.microsoft.com/office/drawing/2014/main" id="{E5E4D625-DE93-4271-AF18-3376A9A16CD5}"/>
              </a:ext>
            </a:extLst>
          </p:cNvPr>
          <p:cNvPicPr>
            <a:picLocks noChangeAspect="1"/>
          </p:cNvPicPr>
          <p:nvPr/>
        </p:nvPicPr>
        <p:blipFill rotWithShape="1">
          <a:blip r:embed="rId3">
            <a:extLst>
              <a:ext uri="{28A0092B-C50C-407E-A947-70E740481C1C}">
                <a14:useLocalDpi xmlns:a14="http://schemas.microsoft.com/office/drawing/2010/main" val="0"/>
              </a:ext>
            </a:extLst>
          </a:blip>
          <a:srcRect t="22118" b="16027"/>
          <a:stretch/>
        </p:blipFill>
        <p:spPr>
          <a:xfrm>
            <a:off x="20" y="10"/>
            <a:ext cx="12191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grpSp>
        <p:nvGrpSpPr>
          <p:cNvPr id="23" name="Group 17">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857610"/>
            <a:ext cx="12191456" cy="2849976"/>
            <a:chOff x="476" y="-3923157"/>
            <a:chExt cx="10667524" cy="2493729"/>
          </a:xfrm>
        </p:grpSpPr>
        <p:sp>
          <p:nvSpPr>
            <p:cNvPr id="19" name="Freeform: Shape 18">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9">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ext Placeholder 20">
            <a:extLst>
              <a:ext uri="{FF2B5EF4-FFF2-40B4-BE49-F238E27FC236}">
                <a16:creationId xmlns:a16="http://schemas.microsoft.com/office/drawing/2014/main" id="{2C76200A-2AD8-4F0C-A686-061194E9A576}"/>
              </a:ext>
            </a:extLst>
          </p:cNvPr>
          <p:cNvSpPr txBox="1">
            <a:spLocks noGrp="1"/>
          </p:cNvSpPr>
          <p:nvPr>
            <p:ph type="body" idx="1"/>
          </p:nvPr>
        </p:nvSpPr>
        <p:spPr>
          <a:xfrm>
            <a:off x="939248" y="5551488"/>
            <a:ext cx="10868438" cy="885371"/>
          </a:xfrm>
          <a:prstGeom prst="rect">
            <a:avLst/>
          </a:prstGeom>
          <a:noFill/>
        </p:spPr>
        <p:txBody>
          <a:bodyPr wrap="square">
            <a:spAutoFit/>
          </a:bodyPr>
          <a:lstStyle/>
          <a:p>
            <a:r>
              <a:rPr lang="en-US" sz="2800" dirty="0">
                <a:solidFill>
                  <a:schemeClr val="accent4">
                    <a:lumMod val="40000"/>
                    <a:lumOff val="60000"/>
                  </a:schemeClr>
                </a:solidFill>
              </a:rPr>
              <a:t>Coming Soon: </a:t>
            </a:r>
            <a:r>
              <a:rPr lang="en-US" b="1" i="1" dirty="0">
                <a:solidFill>
                  <a:schemeClr val="accent4">
                    <a:lumMod val="40000"/>
                    <a:lumOff val="60000"/>
                  </a:schemeClr>
                </a:solidFill>
                <a:effectLst/>
                <a:latin typeface="Times New Roman" panose="02020603050405020304" pitchFamily="18" charset="0"/>
                <a:ea typeface="Calibri" panose="020F0502020204030204" pitchFamily="34" charset="0"/>
              </a:rPr>
              <a:t>Leading in a Disruptive World: Discovering Your Adaptive DNA</a:t>
            </a:r>
            <a:endParaRPr lang="en-US" dirty="0">
              <a:solidFill>
                <a:schemeClr val="accent4">
                  <a:lumMod val="40000"/>
                  <a:lumOff val="60000"/>
                </a:schemeClr>
              </a:solidFill>
              <a:effectLst/>
              <a:latin typeface="Times New Roman" panose="02020603050405020304" pitchFamily="18" charset="0"/>
              <a:ea typeface="Calibri" panose="020F0502020204030204" pitchFamily="34" charset="0"/>
            </a:endParaRPr>
          </a:p>
          <a:p>
            <a:pPr algn="ctr"/>
            <a:endParaRPr lang="en-US" sz="2000" dirty="0">
              <a:solidFill>
                <a:schemeClr val="accent1"/>
              </a:solidFill>
            </a:endParaRPr>
          </a:p>
        </p:txBody>
      </p:sp>
    </p:spTree>
    <p:extLst>
      <p:ext uri="{BB962C8B-B14F-4D97-AF65-F5344CB8AC3E}">
        <p14:creationId xmlns:p14="http://schemas.microsoft.com/office/powerpoint/2010/main" val="147500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range, sunset, close&#10;&#10;Description automatically generated">
            <a:extLst>
              <a:ext uri="{FF2B5EF4-FFF2-40B4-BE49-F238E27FC236}">
                <a16:creationId xmlns:a16="http://schemas.microsoft.com/office/drawing/2014/main" id="{F6F35B48-CFA3-46EC-A96D-BFF76CD4A29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417" b="6313"/>
          <a:stretch/>
        </p:blipFill>
        <p:spPr>
          <a:xfrm>
            <a:off x="20" y="10"/>
            <a:ext cx="12191980" cy="6857990"/>
          </a:xfrm>
          <a:prstGeom prst="rect">
            <a:avLst/>
          </a:prstGeom>
        </p:spPr>
      </p:pic>
      <p:sp>
        <p:nvSpPr>
          <p:cNvPr id="53" name="Rectangle 4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190D2D-D403-4746-9C0E-AE60DF4CFA8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Our World</a:t>
            </a:r>
          </a:p>
        </p:txBody>
      </p:sp>
      <p:cxnSp>
        <p:nvCxnSpPr>
          <p:cNvPr id="54" name="Straight Connector 4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4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79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5B808-994A-4917-9A0D-E6A031755E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889AEE4-B01F-497C-A438-BC6499EFFBD5}"/>
              </a:ext>
            </a:extLst>
          </p:cNvPr>
          <p:cNvSpPr>
            <a:spLocks noGrp="1"/>
          </p:cNvSpPr>
          <p:nvPr>
            <p:ph idx="1"/>
          </p:nvPr>
        </p:nvSpPr>
        <p:spPr>
          <a:xfrm>
            <a:off x="838200" y="2543005"/>
            <a:ext cx="10515600" cy="3633957"/>
          </a:xfrm>
        </p:spPr>
        <p:txBody>
          <a:bodyPr>
            <a:normAutofit/>
          </a:bodyPr>
          <a:lstStyle/>
          <a:p>
            <a:pPr marL="0" indent="0" algn="ctr">
              <a:buNone/>
            </a:pPr>
            <a:r>
              <a:rPr lang="en-US" sz="3200" dirty="0">
                <a:solidFill>
                  <a:schemeClr val="accent1">
                    <a:lumMod val="40000"/>
                    <a:lumOff val="60000"/>
                  </a:schemeClr>
                </a:solidFill>
                <a:effectLst/>
                <a:latin typeface="Times New Roman" panose="02020603050405020304" pitchFamily="18" charset="0"/>
                <a:ea typeface="Calibri" panose="020F0502020204030204" pitchFamily="34" charset="0"/>
              </a:rPr>
              <a:t>“We stand on the brink of a technological revolution that will fundamentally alter the way we live, work, and relate to one another. In its scale, scope, and complexity, the transformation will be unlike anything humankind has experienced before” (Schwab, 2018)</a:t>
            </a:r>
            <a:endParaRPr lang="en-US" sz="4400" dirty="0">
              <a:solidFill>
                <a:schemeClr val="accent1">
                  <a:lumMod val="40000"/>
                  <a:lumOff val="60000"/>
                </a:schemeClr>
              </a:solidFill>
            </a:endParaRPr>
          </a:p>
        </p:txBody>
      </p:sp>
    </p:spTree>
    <p:extLst>
      <p:ext uri="{BB962C8B-B14F-4D97-AF65-F5344CB8AC3E}">
        <p14:creationId xmlns:p14="http://schemas.microsoft.com/office/powerpoint/2010/main" val="3609046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35C82B-03A2-4CBF-A9C0-5A7C107AE416}"/>
              </a:ext>
            </a:extLst>
          </p:cNvPr>
          <p:cNvPicPr>
            <a:picLocks noGrp="1" noChangeAspect="1"/>
          </p:cNvPicPr>
          <p:nvPr>
            <p:ph idx="1"/>
          </p:nvPr>
        </p:nvPicPr>
        <p:blipFill>
          <a:blip r:embed="rId3"/>
          <a:stretch>
            <a:fillRect/>
          </a:stretch>
        </p:blipFill>
        <p:spPr>
          <a:xfrm>
            <a:off x="750015" y="200346"/>
            <a:ext cx="6364839" cy="6364839"/>
          </a:xfrm>
          <a:prstGeom prst="rect">
            <a:avLst/>
          </a:prstGeom>
        </p:spPr>
      </p:pic>
    </p:spTree>
    <p:extLst>
      <p:ext uri="{BB962C8B-B14F-4D97-AF65-F5344CB8AC3E}">
        <p14:creationId xmlns:p14="http://schemas.microsoft.com/office/powerpoint/2010/main" val="123616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6E86-3D8F-47B6-AA49-5AB994BD5D83}"/>
              </a:ext>
            </a:extLst>
          </p:cNvPr>
          <p:cNvSpPr>
            <a:spLocks noGrp="1"/>
          </p:cNvSpPr>
          <p:nvPr>
            <p:ph type="title"/>
          </p:nvPr>
        </p:nvSpPr>
        <p:spPr>
          <a:xfrm>
            <a:off x="844062" y="327025"/>
            <a:ext cx="8376994" cy="998341"/>
          </a:xfrm>
        </p:spPr>
        <p:txBody>
          <a:bodyPr anchor="b">
            <a:normAutofit/>
          </a:bodyPr>
          <a:lstStyle/>
          <a:p>
            <a:r>
              <a:rPr lang="en-US" dirty="0">
                <a:solidFill>
                  <a:schemeClr val="bg1">
                    <a:lumMod val="95000"/>
                  </a:schemeClr>
                </a:solidFill>
                <a:latin typeface="Times New Roman" panose="02020603050405020304" pitchFamily="18" charset="0"/>
                <a:cs typeface="Times New Roman" panose="02020603050405020304" pitchFamily="18" charset="0"/>
              </a:rPr>
              <a:t>The World Today</a:t>
            </a:r>
          </a:p>
        </p:txBody>
      </p:sp>
      <p:sp>
        <p:nvSpPr>
          <p:cNvPr id="14" name="Content Placeholder 8">
            <a:extLst>
              <a:ext uri="{FF2B5EF4-FFF2-40B4-BE49-F238E27FC236}">
                <a16:creationId xmlns:a16="http://schemas.microsoft.com/office/drawing/2014/main" id="{438C93F5-6D16-41FA-A524-134269E7C819}"/>
              </a:ext>
            </a:extLst>
          </p:cNvPr>
          <p:cNvSpPr>
            <a:spLocks noGrp="1"/>
          </p:cNvSpPr>
          <p:nvPr>
            <p:ph idx="1"/>
          </p:nvPr>
        </p:nvSpPr>
        <p:spPr>
          <a:xfrm>
            <a:off x="844060" y="2072278"/>
            <a:ext cx="8376994" cy="4133259"/>
          </a:xfrm>
        </p:spPr>
        <p:txBody>
          <a:bodyPr>
            <a:normAutofit/>
          </a:bodyPr>
          <a:lstStyle/>
          <a:p>
            <a:pPr marL="0" indent="0">
              <a:buNone/>
            </a:pPr>
            <a:r>
              <a:rPr lang="en-US" sz="3600" dirty="0">
                <a:solidFill>
                  <a:schemeClr val="bg1">
                    <a:lumMod val="95000"/>
                  </a:schemeClr>
                </a:solidFill>
                <a:latin typeface="Times New Roman" panose="02020603050405020304" pitchFamily="18" charset="0"/>
                <a:cs typeface="Times New Roman" panose="02020603050405020304" pitchFamily="18" charset="0"/>
              </a:rPr>
              <a:t>Fourth Industrial Revolution</a:t>
            </a:r>
          </a:p>
          <a:p>
            <a:r>
              <a:rPr lang="en-US" sz="2800" dirty="0">
                <a:solidFill>
                  <a:schemeClr val="bg1">
                    <a:lumMod val="95000"/>
                  </a:schemeClr>
                </a:solidFill>
                <a:latin typeface="Times New Roman" panose="02020603050405020304" pitchFamily="18" charset="0"/>
                <a:cs typeface="Times New Roman" panose="02020603050405020304" pitchFamily="18" charset="0"/>
              </a:rPr>
              <a:t>Fusion of digital, physical, and biological worlds</a:t>
            </a:r>
          </a:p>
          <a:p>
            <a:r>
              <a:rPr lang="en-US" sz="2800" dirty="0">
                <a:solidFill>
                  <a:schemeClr val="bg1">
                    <a:lumMod val="95000"/>
                  </a:schemeClr>
                </a:solidFill>
                <a:latin typeface="Times New Roman" panose="02020603050405020304" pitchFamily="18" charset="0"/>
                <a:cs typeface="Times New Roman" panose="02020603050405020304" pitchFamily="18" charset="0"/>
              </a:rPr>
              <a:t>Highly disruptive</a:t>
            </a:r>
          </a:p>
          <a:p>
            <a:r>
              <a:rPr lang="en-US" sz="2800" dirty="0">
                <a:solidFill>
                  <a:schemeClr val="bg1">
                    <a:lumMod val="95000"/>
                  </a:schemeClr>
                </a:solidFill>
                <a:latin typeface="Times New Roman" panose="02020603050405020304" pitchFamily="18" charset="0"/>
                <a:cs typeface="Times New Roman" panose="02020603050405020304" pitchFamily="18" charset="0"/>
              </a:rPr>
              <a:t>Rapid pace of change</a:t>
            </a:r>
          </a:p>
          <a:p>
            <a:pPr>
              <a:spcAft>
                <a:spcPts val="1800"/>
              </a:spcAft>
            </a:pPr>
            <a:r>
              <a:rPr lang="en-US" sz="2800" dirty="0">
                <a:solidFill>
                  <a:schemeClr val="bg1">
                    <a:lumMod val="95000"/>
                  </a:schemeClr>
                </a:solidFill>
                <a:latin typeface="Times New Roman" panose="02020603050405020304" pitchFamily="18" charset="0"/>
                <a:cs typeface="Times New Roman" panose="02020603050405020304" pitchFamily="18" charset="0"/>
              </a:rPr>
              <a:t>Exponential change and leapfrogging</a:t>
            </a:r>
          </a:p>
          <a:p>
            <a:pPr marL="0" indent="0">
              <a:buNone/>
            </a:pPr>
            <a:r>
              <a:rPr lang="en-US" dirty="0">
                <a:solidFill>
                  <a:schemeClr val="accent1">
                    <a:lumMod val="40000"/>
                    <a:lumOff val="60000"/>
                  </a:schemeClr>
                </a:solidFill>
                <a:latin typeface="Times New Roman" panose="02020603050405020304" pitchFamily="18" charset="0"/>
                <a:cs typeface="Times New Roman" panose="02020603050405020304" pitchFamily="18" charset="0"/>
              </a:rPr>
              <a:t>Age of Disruptive Evolution</a:t>
            </a:r>
          </a:p>
          <a:p>
            <a:pPr marL="0" indent="0">
              <a:buNone/>
            </a:pPr>
            <a:endParaRPr lang="en-US" sz="2800" dirty="0">
              <a:solidFill>
                <a:schemeClr val="bg1">
                  <a:lumMod val="95000"/>
                </a:schemeClr>
              </a:solidFill>
              <a:latin typeface="Times New Roman" panose="02020603050405020304" pitchFamily="18" charset="0"/>
              <a:cs typeface="Times New Roman" panose="02020603050405020304" pitchFamily="18" charset="0"/>
            </a:endParaRPr>
          </a:p>
          <a:p>
            <a:pPr marL="0" indent="0">
              <a:buNone/>
            </a:pPr>
            <a:endParaRPr lang="en-US" sz="2800" dirty="0">
              <a:solidFill>
                <a:schemeClr val="bg1">
                  <a:lumMod val="95000"/>
                </a:schemeClr>
              </a:solidFill>
              <a:latin typeface="Times New Roman" panose="02020603050405020304" pitchFamily="18" charset="0"/>
              <a:cs typeface="Times New Roman" panose="02020603050405020304" pitchFamily="18" charset="0"/>
            </a:endParaRPr>
          </a:p>
          <a:p>
            <a:endParaRPr lang="en-US" sz="2800" dirty="0">
              <a:solidFill>
                <a:schemeClr val="bg1">
                  <a:lumMod val="95000"/>
                </a:schemeClr>
              </a:solidFill>
            </a:endParaRPr>
          </a:p>
        </p:txBody>
      </p:sp>
    </p:spTree>
    <p:extLst>
      <p:ext uri="{BB962C8B-B14F-4D97-AF65-F5344CB8AC3E}">
        <p14:creationId xmlns:p14="http://schemas.microsoft.com/office/powerpoint/2010/main" val="36936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6E86-3D8F-47B6-AA49-5AB994BD5D83}"/>
              </a:ext>
            </a:extLst>
          </p:cNvPr>
          <p:cNvSpPr>
            <a:spLocks noGrp="1"/>
          </p:cNvSpPr>
          <p:nvPr>
            <p:ph type="title"/>
          </p:nvPr>
        </p:nvSpPr>
        <p:spPr>
          <a:xfrm>
            <a:off x="930632" y="327025"/>
            <a:ext cx="8290424" cy="710665"/>
          </a:xfrm>
        </p:spPr>
        <p:txBody>
          <a:bodyPr anchor="b">
            <a:normAutofit/>
          </a:bodyPr>
          <a:lstStyle/>
          <a:p>
            <a:r>
              <a:rPr lang="en-US" dirty="0">
                <a:solidFill>
                  <a:schemeClr val="bg1">
                    <a:lumMod val="95000"/>
                  </a:schemeClr>
                </a:solidFill>
                <a:latin typeface="Times New Roman" panose="02020603050405020304" pitchFamily="18" charset="0"/>
                <a:cs typeface="Times New Roman" panose="02020603050405020304" pitchFamily="18" charset="0"/>
              </a:rPr>
              <a:t>Industry 4.0</a:t>
            </a:r>
          </a:p>
        </p:txBody>
      </p:sp>
      <p:sp>
        <p:nvSpPr>
          <p:cNvPr id="14" name="Content Placeholder 8">
            <a:extLst>
              <a:ext uri="{FF2B5EF4-FFF2-40B4-BE49-F238E27FC236}">
                <a16:creationId xmlns:a16="http://schemas.microsoft.com/office/drawing/2014/main" id="{438C93F5-6D16-41FA-A524-134269E7C819}"/>
              </a:ext>
            </a:extLst>
          </p:cNvPr>
          <p:cNvSpPr>
            <a:spLocks noGrp="1"/>
          </p:cNvSpPr>
          <p:nvPr>
            <p:ph idx="1"/>
          </p:nvPr>
        </p:nvSpPr>
        <p:spPr>
          <a:xfrm>
            <a:off x="930630" y="1325366"/>
            <a:ext cx="8290424" cy="5205609"/>
          </a:xfrm>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5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rPr>
              <a:t>Breakthroughs 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rPr>
              <a:t>Machine to machine communication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rPr>
              <a:t>Internet of Things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rPr>
              <a:t>Robotics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rPr>
              <a:t>Artificial Intelligence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rPr>
              <a:t>Nanotechnology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rPr>
              <a:t>Quantum computing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rPr>
              <a:t>Biotechnology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rPr>
              <a:t>Neuro-technological brain enhancements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rPr>
              <a:t>Genetic editing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3000" dirty="0">
                <a:solidFill>
                  <a:schemeClr val="bg1">
                    <a:lumMod val="95000"/>
                  </a:schemeClr>
                </a:solidFill>
                <a:latin typeface="Times New Roman" panose="02020603050405020304" pitchFamily="18" charset="0"/>
                <a:cs typeface="Times New Roman" panose="02020603050405020304" pitchFamily="18" charset="0"/>
              </a:rPr>
              <a:t>Blockchain</a:t>
            </a:r>
            <a:endParaRPr kumimoji="0" lang="en-US" sz="3000" b="0" i="0" u="none" strike="noStrike" kern="1200" cap="none" spc="0" normalizeH="0" baseline="0" noProof="0" dirty="0">
              <a:ln>
                <a:noFill/>
              </a:ln>
              <a:solidFill>
                <a:schemeClr val="bg1">
                  <a:lumMod val="95000"/>
                </a:schemeClr>
              </a:solidFill>
              <a:effectLst/>
              <a:uLnTx/>
              <a:uFillTx/>
              <a:latin typeface="Times New Roman" panose="02020603050405020304" pitchFamily="18" charset="0"/>
              <a:cs typeface="Times New Roman" panose="02020603050405020304" pitchFamily="18" charset="0"/>
            </a:endParaRPr>
          </a:p>
          <a:p>
            <a:endParaRPr lang="en-US" sz="1800" dirty="0">
              <a:solidFill>
                <a:schemeClr val="bg1">
                  <a:lumMod val="95000"/>
                </a:schemeClr>
              </a:solidFill>
            </a:endParaRPr>
          </a:p>
        </p:txBody>
      </p:sp>
    </p:spTree>
    <p:extLst>
      <p:ext uri="{BB962C8B-B14F-4D97-AF65-F5344CB8AC3E}">
        <p14:creationId xmlns:p14="http://schemas.microsoft.com/office/powerpoint/2010/main" val="1984870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6E86-3D8F-47B6-AA49-5AB994BD5D83}"/>
              </a:ext>
            </a:extLst>
          </p:cNvPr>
          <p:cNvSpPr>
            <a:spLocks noGrp="1"/>
          </p:cNvSpPr>
          <p:nvPr>
            <p:ph type="title"/>
          </p:nvPr>
        </p:nvSpPr>
        <p:spPr>
          <a:xfrm>
            <a:off x="474528" y="1507313"/>
            <a:ext cx="5712263" cy="998341"/>
          </a:xfrm>
        </p:spPr>
        <p:txBody>
          <a:bodyPr anchor="b">
            <a:noAutofit/>
          </a:bodyPr>
          <a:lstStyle/>
          <a:p>
            <a:pPr algn="ctr"/>
            <a:r>
              <a:rPr lang="en-US" dirty="0">
                <a:solidFill>
                  <a:schemeClr val="bg1">
                    <a:lumMod val="95000"/>
                  </a:schemeClr>
                </a:solidFill>
                <a:latin typeface="Times New Roman" panose="02020603050405020304" pitchFamily="18" charset="0"/>
                <a:cs typeface="Times New Roman" panose="02020603050405020304" pitchFamily="18" charset="0"/>
              </a:rPr>
              <a:t>Are 20</a:t>
            </a:r>
            <a:r>
              <a:rPr lang="en-US" baseline="30000" dirty="0">
                <a:solidFill>
                  <a:schemeClr val="bg1">
                    <a:lumMod val="95000"/>
                  </a:schemeClr>
                </a:solidFill>
                <a:latin typeface="Times New Roman" panose="02020603050405020304" pitchFamily="18" charset="0"/>
                <a:cs typeface="Times New Roman" panose="02020603050405020304" pitchFamily="18" charset="0"/>
              </a:rPr>
              <a:t>th</a:t>
            </a:r>
            <a:r>
              <a:rPr lang="en-US" dirty="0">
                <a:solidFill>
                  <a:schemeClr val="bg1">
                    <a:lumMod val="95000"/>
                  </a:schemeClr>
                </a:solidFill>
                <a:latin typeface="Times New Roman" panose="02020603050405020304" pitchFamily="18" charset="0"/>
                <a:cs typeface="Times New Roman" panose="02020603050405020304" pitchFamily="18" charset="0"/>
              </a:rPr>
              <a:t> century leadership theories up to the challenge?</a:t>
            </a:r>
          </a:p>
        </p:txBody>
      </p:sp>
      <p:sp>
        <p:nvSpPr>
          <p:cNvPr id="14" name="Content Placeholder 8">
            <a:extLst>
              <a:ext uri="{FF2B5EF4-FFF2-40B4-BE49-F238E27FC236}">
                <a16:creationId xmlns:a16="http://schemas.microsoft.com/office/drawing/2014/main" id="{438C93F5-6D16-41FA-A524-134269E7C819}"/>
              </a:ext>
            </a:extLst>
          </p:cNvPr>
          <p:cNvSpPr>
            <a:spLocks noGrp="1"/>
          </p:cNvSpPr>
          <p:nvPr>
            <p:ph idx="1"/>
          </p:nvPr>
        </p:nvSpPr>
        <p:spPr>
          <a:xfrm>
            <a:off x="474528" y="2101174"/>
            <a:ext cx="8690020" cy="4104364"/>
          </a:xfrm>
        </p:spPr>
        <p:txBody>
          <a:bodyPr>
            <a:normAutofit/>
          </a:bodyPr>
          <a:lstStyle/>
          <a:p>
            <a:pPr marL="0" indent="0" algn="ctr">
              <a:buNone/>
            </a:pPr>
            <a:endParaRPr lang="en-US" sz="4400" dirty="0">
              <a:solidFill>
                <a:schemeClr val="accent1">
                  <a:lumMod val="75000"/>
                </a:schemeClr>
              </a:solidFill>
            </a:endParaRPr>
          </a:p>
          <a:p>
            <a:pPr marL="0" indent="0" algn="ctr">
              <a:buNone/>
            </a:pPr>
            <a:r>
              <a:rPr lang="en-US" sz="4400" dirty="0">
                <a:solidFill>
                  <a:schemeClr val="accent1">
                    <a:lumMod val="40000"/>
                    <a:lumOff val="60000"/>
                  </a:schemeClr>
                </a:solidFill>
                <a:latin typeface="Times New Roman" panose="02020603050405020304" pitchFamily="18" charset="0"/>
                <a:cs typeface="Times New Roman" panose="02020603050405020304" pitchFamily="18" charset="0"/>
              </a:rPr>
              <a:t>How can we develop a style of leadership that can not only survive, but also thrive in this new transforming environment?  </a:t>
            </a:r>
          </a:p>
        </p:txBody>
      </p:sp>
    </p:spTree>
    <p:extLst>
      <p:ext uri="{BB962C8B-B14F-4D97-AF65-F5344CB8AC3E}">
        <p14:creationId xmlns:p14="http://schemas.microsoft.com/office/powerpoint/2010/main" val="121578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76E86-3D8F-47B6-AA49-5AB994BD5D83}"/>
              </a:ext>
            </a:extLst>
          </p:cNvPr>
          <p:cNvSpPr>
            <a:spLocks noGrp="1"/>
          </p:cNvSpPr>
          <p:nvPr>
            <p:ph type="title"/>
          </p:nvPr>
        </p:nvSpPr>
        <p:spPr>
          <a:xfrm>
            <a:off x="919810" y="327025"/>
            <a:ext cx="8301245" cy="998341"/>
          </a:xfrm>
        </p:spPr>
        <p:txBody>
          <a:bodyPr anchor="b">
            <a:normAutofit/>
          </a:bodyPr>
          <a:lstStyle/>
          <a:p>
            <a:r>
              <a:rPr lang="en-US" dirty="0">
                <a:solidFill>
                  <a:schemeClr val="bg1">
                    <a:lumMod val="95000"/>
                  </a:schemeClr>
                </a:solidFill>
                <a:latin typeface="Times New Roman" panose="02020603050405020304" pitchFamily="18" charset="0"/>
                <a:cs typeface="Times New Roman" panose="02020603050405020304" pitchFamily="18" charset="0"/>
              </a:rPr>
              <a:t>Paradigm Shift</a:t>
            </a:r>
          </a:p>
        </p:txBody>
      </p:sp>
      <p:sp>
        <p:nvSpPr>
          <p:cNvPr id="14" name="Content Placeholder 8">
            <a:extLst>
              <a:ext uri="{FF2B5EF4-FFF2-40B4-BE49-F238E27FC236}">
                <a16:creationId xmlns:a16="http://schemas.microsoft.com/office/drawing/2014/main" id="{438C93F5-6D16-41FA-A524-134269E7C819}"/>
              </a:ext>
            </a:extLst>
          </p:cNvPr>
          <p:cNvSpPr>
            <a:spLocks noGrp="1"/>
          </p:cNvSpPr>
          <p:nvPr>
            <p:ph idx="1"/>
          </p:nvPr>
        </p:nvSpPr>
        <p:spPr>
          <a:xfrm>
            <a:off x="919810" y="1770434"/>
            <a:ext cx="8282556" cy="4435104"/>
          </a:xfrm>
        </p:spPr>
        <p:txBody>
          <a:bodyPr>
            <a:normAutofit/>
          </a:bodyPr>
          <a:lstStyle/>
          <a:p>
            <a:r>
              <a:rPr lang="en-US" dirty="0">
                <a:solidFill>
                  <a:schemeClr val="bg1">
                    <a:lumMod val="95000"/>
                  </a:schemeClr>
                </a:solidFill>
                <a:latin typeface="Times New Roman" panose="02020603050405020304" pitchFamily="18" charset="0"/>
                <a:cs typeface="Times New Roman" panose="02020603050405020304" pitchFamily="18" charset="0"/>
              </a:rPr>
              <a:t>Builds on previous leadership theories</a:t>
            </a:r>
          </a:p>
          <a:p>
            <a:pPr lvl="1"/>
            <a:r>
              <a:rPr lang="en-US" dirty="0">
                <a:solidFill>
                  <a:schemeClr val="bg1">
                    <a:lumMod val="95000"/>
                  </a:schemeClr>
                </a:solidFill>
                <a:latin typeface="Times New Roman" panose="02020603050405020304" pitchFamily="18" charset="0"/>
                <a:cs typeface="Times New Roman" panose="02020603050405020304" pitchFamily="18" charset="0"/>
              </a:rPr>
              <a:t>Transformational leadership</a:t>
            </a:r>
          </a:p>
          <a:p>
            <a:pPr lvl="1"/>
            <a:r>
              <a:rPr lang="en-US" dirty="0">
                <a:solidFill>
                  <a:schemeClr val="bg1">
                    <a:lumMod val="95000"/>
                  </a:schemeClr>
                </a:solidFill>
                <a:latin typeface="Times New Roman" panose="02020603050405020304" pitchFamily="18" charset="0"/>
                <a:cs typeface="Times New Roman" panose="02020603050405020304" pitchFamily="18" charset="0"/>
              </a:rPr>
              <a:t>Adaptive leadership</a:t>
            </a:r>
          </a:p>
          <a:p>
            <a:pPr lvl="1"/>
            <a:r>
              <a:rPr lang="en-US" dirty="0">
                <a:solidFill>
                  <a:schemeClr val="bg1">
                    <a:lumMod val="95000"/>
                  </a:schemeClr>
                </a:solidFill>
                <a:latin typeface="Times New Roman" panose="02020603050405020304" pitchFamily="18" charset="0"/>
                <a:cs typeface="Times New Roman" panose="02020603050405020304" pitchFamily="18" charset="0"/>
              </a:rPr>
              <a:t>Ethical leadership</a:t>
            </a:r>
          </a:p>
          <a:p>
            <a:pPr lvl="1"/>
            <a:r>
              <a:rPr lang="en-US" dirty="0">
                <a:solidFill>
                  <a:schemeClr val="bg1">
                    <a:lumMod val="95000"/>
                  </a:schemeClr>
                </a:solidFill>
                <a:latin typeface="Times New Roman" panose="02020603050405020304" pitchFamily="18" charset="0"/>
                <a:cs typeface="Times New Roman" panose="02020603050405020304" pitchFamily="18" charset="0"/>
              </a:rPr>
              <a:t>Organic leadership</a:t>
            </a:r>
          </a:p>
          <a:p>
            <a:pPr lvl="1"/>
            <a:r>
              <a:rPr lang="en-US" dirty="0">
                <a:solidFill>
                  <a:schemeClr val="bg1">
                    <a:lumMod val="95000"/>
                  </a:schemeClr>
                </a:solidFill>
                <a:latin typeface="Times New Roman" panose="02020603050405020304" pitchFamily="18" charset="0"/>
                <a:cs typeface="Times New Roman" panose="02020603050405020304" pitchFamily="18" charset="0"/>
              </a:rPr>
              <a:t>Complexity leadership theory</a:t>
            </a:r>
          </a:p>
          <a:p>
            <a:endParaRPr lang="en-US" dirty="0">
              <a:solidFill>
                <a:schemeClr val="bg1">
                  <a:lumMod val="9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5425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C0352FE0CA3A45AE716B8B9C31035A" ma:contentTypeVersion="16" ma:contentTypeDescription="Create a new document." ma:contentTypeScope="" ma:versionID="077abc2a16c5f407da9df650a47acf90">
  <xsd:schema xmlns:xsd="http://www.w3.org/2001/XMLSchema" xmlns:xs="http://www.w3.org/2001/XMLSchema" xmlns:p="http://schemas.microsoft.com/office/2006/metadata/properties" xmlns:ns2="67e74b70-3881-4846-9d7b-854ef52f7195" xmlns:ns3="8ecdcbb4-66fa-4016-a459-d7eee93cda9a" targetNamespace="http://schemas.microsoft.com/office/2006/metadata/properties" ma:root="true" ma:fieldsID="728872cf88a835676e3a012be0073d7a" ns2:_="" ns3:_="">
    <xsd:import namespace="67e74b70-3881-4846-9d7b-854ef52f7195"/>
    <xsd:import namespace="8ecdcbb4-66fa-4016-a459-d7eee93cda9a"/>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e74b70-3881-4846-9d7b-854ef52f7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9e830d8-ca76-4dcf-a82c-ad2ce205a1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ecdcbb4-66fa-4016-a459-d7eee93cda9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e45a3d-403a-410a-a6b1-dedd31af80f9}" ma:internalName="TaxCatchAll" ma:showField="CatchAllData" ma:web="8ecdcbb4-66fa-4016-a459-d7eee93cda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ecdcbb4-66fa-4016-a459-d7eee93cda9a" xsi:nil="true"/>
    <lcf76f155ced4ddcb4097134ff3c332f xmlns="67e74b70-3881-4846-9d7b-854ef52f71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E061DAC-4D88-4F38-9F36-45EEF6AB78B9}"/>
</file>

<file path=customXml/itemProps2.xml><?xml version="1.0" encoding="utf-8"?>
<ds:datastoreItem xmlns:ds="http://schemas.openxmlformats.org/officeDocument/2006/customXml" ds:itemID="{B2B8A9A9-9CE5-405C-A315-DA60A551ECF7}"/>
</file>

<file path=customXml/itemProps3.xml><?xml version="1.0" encoding="utf-8"?>
<ds:datastoreItem xmlns:ds="http://schemas.openxmlformats.org/officeDocument/2006/customXml" ds:itemID="{66E0C57E-B40A-45BE-8585-4E67A6051469}"/>
</file>

<file path=docProps/app.xml><?xml version="1.0" encoding="utf-8"?>
<Properties xmlns="http://schemas.openxmlformats.org/officeDocument/2006/extended-properties" xmlns:vt="http://schemas.openxmlformats.org/officeDocument/2006/docPropsVTypes">
  <TotalTime>363</TotalTime>
  <Words>3345</Words>
  <Application>Microsoft Office PowerPoint</Application>
  <PresentationFormat>Widescreen</PresentationFormat>
  <Paragraphs>220</Paragraphs>
  <Slides>23</Slides>
  <Notes>23</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Times New Roman</vt:lpstr>
      <vt:lpstr>Office Theme</vt:lpstr>
      <vt:lpstr>1_Office Theme</vt:lpstr>
      <vt:lpstr>Leading in a Disruptive World: A New Approach</vt:lpstr>
      <vt:lpstr>PowerPoint Presentation</vt:lpstr>
      <vt:lpstr>Our World</vt:lpstr>
      <vt:lpstr>PowerPoint Presentation</vt:lpstr>
      <vt:lpstr>PowerPoint Presentation</vt:lpstr>
      <vt:lpstr>The World Today</vt:lpstr>
      <vt:lpstr>Industry 4.0</vt:lpstr>
      <vt:lpstr>Are 20th century leadership theories up to the challenge?</vt:lpstr>
      <vt:lpstr>Paradigm Shift</vt:lpstr>
      <vt:lpstr>Mother Nature- Biological metaphor</vt:lpstr>
      <vt:lpstr>Complexity Leadership Theory</vt:lpstr>
      <vt:lpstr>A new model: Leading with Adaptive DNA </vt:lpstr>
      <vt:lpstr>Context</vt:lpstr>
      <vt:lpstr>Leader Individuality</vt:lpstr>
      <vt:lpstr>Relationships</vt:lpstr>
      <vt:lpstr>PowerPoint Presentation</vt:lpstr>
      <vt:lpstr>PowerPoint Presentation</vt:lpstr>
      <vt:lpstr>PowerPoint Presentation</vt:lpstr>
      <vt:lpstr>Adaptive DNA</vt:lpstr>
      <vt:lpstr>Tomorrow Is Today</vt:lpstr>
      <vt:lpstr>References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Yates</dc:creator>
  <cp:lastModifiedBy>Laurie Yates</cp:lastModifiedBy>
  <cp:revision>42</cp:revision>
  <cp:lastPrinted>2022-04-03T04:00:33Z</cp:lastPrinted>
  <dcterms:created xsi:type="dcterms:W3CDTF">2022-03-24T00:22:04Z</dcterms:created>
  <dcterms:modified xsi:type="dcterms:W3CDTF">2022-04-11T15:36:52Z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0x01010071C0352FE0CA3A45AE716B8B9C31035A</vt:lpwstr>
  </property>
</Properties>
</file>