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309" r:id="rId6"/>
    <p:sldId id="292" r:id="rId7"/>
    <p:sldId id="261" r:id="rId8"/>
    <p:sldId id="318" r:id="rId9"/>
    <p:sldId id="32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11" r:id="rId26"/>
    <p:sldId id="317" r:id="rId27"/>
    <p:sldId id="316" r:id="rId28"/>
    <p:sldId id="319" r:id="rId29"/>
    <p:sldId id="313" r:id="rId30"/>
    <p:sldId id="314" r:id="rId31"/>
    <p:sldId id="315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CAB"/>
    <a:srgbClr val="73CCD6"/>
    <a:srgbClr val="006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1D6E5-79CA-4099-9CA6-E50AC73FB57F}" v="2" dt="2022-01-20T15:22:33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01541-09C6-429F-A161-B161392D2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B03F2-9293-4885-A05E-F71B4247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6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149F-79E5-DE40-852A-EDB596B4F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954B5-47F4-7E41-BAEC-C6C69613C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0152" y="2170705"/>
            <a:ext cx="2122336" cy="4006257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93579-647F-7C49-8AAE-AA69837FC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12B477-AE0C-0C45-9CE2-746A72F2F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9C3AC-A4F6-B144-B738-80FD5EE55D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92DD-2253-D440-BF97-88C6B1157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ED7D-ACB7-C04C-AFBF-BC6C473AE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196F2-EA8C-FF43-85C8-25EA2BCF0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EE6958-B88F-8F4A-84FB-6242A0F307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DC0423-B8B3-AA46-93A9-AE49142314A5}"/>
              </a:ext>
            </a:extLst>
          </p:cNvPr>
          <p:cNvSpPr txBox="1"/>
          <p:nvPr userDrawn="1"/>
        </p:nvSpPr>
        <p:spPr>
          <a:xfrm>
            <a:off x="7808181" y="170157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43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6D09-1ACA-4342-B74E-167027059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358" y="1812263"/>
            <a:ext cx="5152445" cy="16261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2FDDF-0EEE-074A-A2BF-6657F5585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969" y="3347498"/>
            <a:ext cx="5088833" cy="190036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75E12-1F11-214B-AAD7-58084A96B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F51888C-9911-A945-84BB-E321673C7ED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426518" y="890547"/>
            <a:ext cx="3928870" cy="520015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0303-7363-6841-AFEA-B8E61678E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9" y="355600"/>
            <a:ext cx="70051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0946B-6114-8D4C-833C-7D4319F48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035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8AA79-6C2F-604A-9988-A9A24149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38329"/>
            <a:ext cx="5157787" cy="24490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E5897-B3E1-4E41-AE16-8C0682859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035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C4DCC-AE0B-4649-98E0-6ACDA43A4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38329"/>
            <a:ext cx="5183188" cy="24490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116D1A-48F9-4940-8C34-7803B83EC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FBDB-572C-D34A-A890-25917080D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19C33-FBE4-9844-BD01-C7ADC6CF7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C32F3-4CB2-2048-B59F-1E5F729DC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52C9-3155-8548-B3BD-9B38A7F17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34897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BBE2-3CC8-8447-97D1-7C0A5EC1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64543"/>
            <a:ext cx="6172200" cy="52965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97E0A-8155-3742-AA56-01984376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096786"/>
            <a:ext cx="3932237" cy="389614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73CC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5ADE-96AB-024A-9DA0-32616B2C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AA994-D4FA-5042-A9B8-7755CF9E4D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5A0DC-BED3-7245-AD73-3436FF63F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2D0EFD-7A79-3348-A870-D459662F7FFF}"/>
              </a:ext>
            </a:extLst>
          </p:cNvPr>
          <p:cNvCxnSpPr/>
          <p:nvPr userDrawn="1"/>
        </p:nvCxnSpPr>
        <p:spPr>
          <a:xfrm>
            <a:off x="5017273" y="1932167"/>
            <a:ext cx="0" cy="4424183"/>
          </a:xfrm>
          <a:prstGeom prst="line">
            <a:avLst/>
          </a:prstGeom>
          <a:ln w="12700">
            <a:solidFill>
              <a:srgbClr val="31BC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7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76FE6-4156-5242-9478-C415FEDD0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0AC40-1542-0742-B1F9-6B86EA9AB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445" y="5781619"/>
            <a:ext cx="2938228" cy="7906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7E5F53-051F-2944-9CDA-B721B51E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34897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A24B8-912C-724A-A19F-A27CD4451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096786"/>
            <a:ext cx="3932237" cy="389614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73CC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715301-205A-FC47-935B-01FBBAA0571D}"/>
              </a:ext>
            </a:extLst>
          </p:cNvPr>
          <p:cNvCxnSpPr/>
          <p:nvPr userDrawn="1"/>
        </p:nvCxnSpPr>
        <p:spPr>
          <a:xfrm>
            <a:off x="5017273" y="1932167"/>
            <a:ext cx="0" cy="4424183"/>
          </a:xfrm>
          <a:prstGeom prst="line">
            <a:avLst/>
          </a:prstGeom>
          <a:ln w="12700">
            <a:solidFill>
              <a:srgbClr val="31BC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3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B5EEA-B0D6-A749-A4B9-F93487C7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152" y="365125"/>
            <a:ext cx="6153647" cy="162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A3140-A823-7241-A109-764A294F8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0152" y="2170705"/>
            <a:ext cx="6153648" cy="4006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1BC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D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D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D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D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D9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hp.com/free-eq-quiz/" TargetMode="External"/><Relationship Id="rId2" Type="http://schemas.openxmlformats.org/officeDocument/2006/relationships/hyperlink" Target="https://www.psychologytoday.com/us/tests/personality/emotional-intelligence-t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vc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33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9E76-B88E-4F07-9471-4E22EF14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4A4F-8366-418D-BBBF-780410E3D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Body language</a:t>
            </a:r>
          </a:p>
          <a:p>
            <a:r>
              <a:rPr lang="en-US" sz="3200" dirty="0"/>
              <a:t>Auditory hearing levels</a:t>
            </a:r>
          </a:p>
          <a:p>
            <a:r>
              <a:rPr lang="en-US" sz="3200" dirty="0"/>
              <a:t>The casual intimacy of office gatherings</a:t>
            </a:r>
          </a:p>
          <a:p>
            <a:r>
              <a:rPr lang="en-US" sz="3200" dirty="0"/>
              <a:t>Unstructured time</a:t>
            </a:r>
          </a:p>
          <a:p>
            <a:r>
              <a:rPr lang="en-US" sz="3200" dirty="0"/>
              <a:t>Personal connections</a:t>
            </a:r>
          </a:p>
        </p:txBody>
      </p:sp>
    </p:spTree>
    <p:extLst>
      <p:ext uri="{BB962C8B-B14F-4D97-AF65-F5344CB8AC3E}">
        <p14:creationId xmlns:p14="http://schemas.microsoft.com/office/powerpoint/2010/main" val="331672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FF60-774B-4BFE-8F5E-37E1189D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3 Keys to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CA74-17A2-4FBA-AC01-0B85F470F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Curiosity</a:t>
            </a:r>
          </a:p>
          <a:p>
            <a:endParaRPr lang="en-US" sz="3200" dirty="0"/>
          </a:p>
          <a:p>
            <a:r>
              <a:rPr lang="en-US" sz="3200" dirty="0"/>
              <a:t>Kindness  Where we will focus today</a:t>
            </a:r>
          </a:p>
          <a:p>
            <a:endParaRPr lang="en-US" sz="3200" dirty="0"/>
          </a:p>
          <a:p>
            <a:r>
              <a:rPr lang="en-US" sz="3200" dirty="0"/>
              <a:t>Clarity</a:t>
            </a:r>
          </a:p>
        </p:txBody>
      </p:sp>
    </p:spTree>
    <p:extLst>
      <p:ext uri="{BB962C8B-B14F-4D97-AF65-F5344CB8AC3E}">
        <p14:creationId xmlns:p14="http://schemas.microsoft.com/office/powerpoint/2010/main" val="52348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6374-5256-4C5A-9639-4C197417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Define Kindness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D121-32D5-4B25-AC0A-52450806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Kindness: the quality of being friendly, generous, and considerate.</a:t>
            </a:r>
          </a:p>
        </p:txBody>
      </p:sp>
    </p:spTree>
    <p:extLst>
      <p:ext uri="{BB962C8B-B14F-4D97-AF65-F5344CB8AC3E}">
        <p14:creationId xmlns:p14="http://schemas.microsoft.com/office/powerpoint/2010/main" val="98629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A156-0E67-4200-BEDF-996120DA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652" y="365125"/>
            <a:ext cx="6153647" cy="1626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Kind is considerate </a:t>
            </a:r>
            <a:br>
              <a:rPr lang="en-US" dirty="0"/>
            </a:br>
            <a:r>
              <a:rPr lang="en-US" dirty="0" err="1"/>
              <a:t>Considerate</a:t>
            </a:r>
            <a:r>
              <a:rPr lang="en-US" dirty="0"/>
              <a:t> = 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7558-0E69-485A-92E7-BAB432EF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052" y="1991317"/>
            <a:ext cx="6153648" cy="40062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Every person deserves to be treated as a person of equal value.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Notice your biases and those you feel are “less than”.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What happens when name calling and demeaning language enters the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7882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06B5-AB8D-4AA1-BB83-EB9B2653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Kind is generous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58B2-39B5-451D-B727-E465CA9F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352" y="1700805"/>
            <a:ext cx="6153648" cy="400625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When people are at their worst, they need the most kindness</a:t>
            </a:r>
          </a:p>
          <a:p>
            <a:r>
              <a:rPr lang="en-US" sz="3200" dirty="0"/>
              <a:t>What is the story you don’t know about this person—or today? </a:t>
            </a:r>
          </a:p>
          <a:p>
            <a:r>
              <a:rPr lang="en-US" sz="3200" dirty="0"/>
              <a:t>Be generous when you are tempted to “assume” you know how another person thinks or where they are coming from.</a:t>
            </a:r>
          </a:p>
        </p:txBody>
      </p:sp>
    </p:spTree>
    <p:extLst>
      <p:ext uri="{BB962C8B-B14F-4D97-AF65-F5344CB8AC3E}">
        <p14:creationId xmlns:p14="http://schemas.microsoft.com/office/powerpoint/2010/main" val="178603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6DE0-D28D-47F5-817B-179407D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152" y="153397"/>
            <a:ext cx="6153647" cy="1626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Soft front—Strong back</a:t>
            </a:r>
            <a:br>
              <a:rPr lang="en-US" dirty="0"/>
            </a:br>
            <a:r>
              <a:rPr lang="en-US" dirty="0" err="1"/>
              <a:t>Brene</a:t>
            </a:r>
            <a:r>
              <a:rPr lang="en-US" dirty="0"/>
              <a:t> Brown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8C50-60DB-4BB3-9603-2A5ADBE9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100" y="1627189"/>
            <a:ext cx="7445202" cy="442889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Do not armor-up or become defensive at the first sign of discord.  Stay open and listen.  That is the soft front</a:t>
            </a:r>
          </a:p>
          <a:p>
            <a:r>
              <a:rPr lang="en-US" sz="2800" dirty="0"/>
              <a:t>Staying open doesn’t mean we have to sacrifice our core values.  That is the strong back. </a:t>
            </a:r>
          </a:p>
          <a:p>
            <a:r>
              <a:rPr lang="en-US" sz="2800" dirty="0"/>
              <a:t>Unfortunately, most of us don’t know what our core values are.  We have a hardened front—defensive at any provocation—and a weak back that gives in when we feel threatened. </a:t>
            </a:r>
          </a:p>
        </p:txBody>
      </p:sp>
    </p:spTree>
    <p:extLst>
      <p:ext uri="{BB962C8B-B14F-4D97-AF65-F5344CB8AC3E}">
        <p14:creationId xmlns:p14="http://schemas.microsoft.com/office/powerpoint/2010/main" val="247646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6C66-4AAA-47D5-9EE7-2614F7FF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Kindness is a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82B5-3D5E-473A-8586-ACA71C04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834" y="1611087"/>
            <a:ext cx="7501466" cy="4328676"/>
          </a:xfrm>
        </p:spPr>
        <p:txBody>
          <a:bodyPr>
            <a:noAutofit/>
          </a:bodyPr>
          <a:lstStyle/>
          <a:p>
            <a:r>
              <a:rPr lang="en-US" sz="2800" dirty="0"/>
              <a:t>React vs Respond  </a:t>
            </a:r>
          </a:p>
          <a:p>
            <a:r>
              <a:rPr lang="en-US" sz="2800" dirty="0"/>
              <a:t>Reactions come from our primal “lizard” brain.  They are not thoughtful.</a:t>
            </a:r>
          </a:p>
          <a:p>
            <a:r>
              <a:rPr lang="en-US" sz="2800" dirty="0"/>
              <a:t>Take a breath.  </a:t>
            </a:r>
          </a:p>
          <a:p>
            <a:r>
              <a:rPr lang="en-US" sz="2800" dirty="0"/>
              <a:t>Monitor your own feelings. </a:t>
            </a:r>
          </a:p>
          <a:p>
            <a:r>
              <a:rPr lang="en-US" sz="2800" dirty="0"/>
              <a:t>Process what you heard and what you want to say next.</a:t>
            </a:r>
          </a:p>
          <a:p>
            <a:r>
              <a:rPr lang="en-US" sz="2800" dirty="0"/>
              <a:t>Responses are usually kinder than reactions.</a:t>
            </a:r>
          </a:p>
        </p:txBody>
      </p:sp>
    </p:spTree>
    <p:extLst>
      <p:ext uri="{BB962C8B-B14F-4D97-AF65-F5344CB8AC3E}">
        <p14:creationId xmlns:p14="http://schemas.microsoft.com/office/powerpoint/2010/main" val="193929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05FB-54AC-4BB6-914D-D5DF85A9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152" y="108543"/>
            <a:ext cx="6153647" cy="1626192"/>
          </a:xfrm>
        </p:spPr>
        <p:txBody>
          <a:bodyPr/>
          <a:lstStyle/>
          <a:p>
            <a:pPr algn="ctr"/>
            <a:r>
              <a:rPr lang="en-US" dirty="0"/>
              <a:t>Kindness and being politically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1CAE4-B1D6-464E-B8A5-F1DFFC21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276" y="1687110"/>
            <a:ext cx="6153648" cy="4006257"/>
          </a:xfrm>
        </p:spPr>
        <p:txBody>
          <a:bodyPr>
            <a:noAutofit/>
          </a:bodyPr>
          <a:lstStyle/>
          <a:p>
            <a:r>
              <a:rPr lang="en-US" sz="2600" dirty="0"/>
              <a:t>There is a positive  movement towards understanding people who are different than we are.  These are people generally marginalized and oppressed compared to the advantages of white, straight, English speaking, Christian, cis-gendered especially males.  There is a lot we don’t know about people with a different race, language/ethnicity, gender identification, abilities, religion, and more. </a:t>
            </a:r>
          </a:p>
        </p:txBody>
      </p:sp>
    </p:spTree>
    <p:extLst>
      <p:ext uri="{BB962C8B-B14F-4D97-AF65-F5344CB8AC3E}">
        <p14:creationId xmlns:p14="http://schemas.microsoft.com/office/powerpoint/2010/main" val="202086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6B18-BF2D-49FE-9992-A087AD9E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Kind and curious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E262-E62F-4EBA-B3A9-75821450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552" y="1990322"/>
            <a:ext cx="6153648" cy="400625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For many years we were taught we could/should politely ASK questions we wanted to know. This put the burden of education on the oppressed people and sometimes expected them to answer questions that felt personally invasive. </a:t>
            </a:r>
          </a:p>
        </p:txBody>
      </p:sp>
    </p:spTree>
    <p:extLst>
      <p:ext uri="{BB962C8B-B14F-4D97-AF65-F5344CB8AC3E}">
        <p14:creationId xmlns:p14="http://schemas.microsoft.com/office/powerpoint/2010/main" val="407114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D9B7-A842-4ADD-9CE4-F53FA5EB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Doing our “own work” is kind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B12E-F9A5-4B51-8C3B-E7A2DD63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052" y="2028422"/>
            <a:ext cx="6153648" cy="400625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Now, the burden is on the dominant culture to do their own research on their own time. Read a book.  Watch a movie.  Check the internet.  </a:t>
            </a:r>
          </a:p>
          <a:p>
            <a:r>
              <a:rPr lang="en-US" sz="3200" dirty="0"/>
              <a:t>Ask a person’s name or pronunciation if you are unsure.  Don’t ask “What should I call you.”  Call me my name. Don’t ask questions you wouldn’t ask in the absence of “difference”.  </a:t>
            </a:r>
          </a:p>
        </p:txBody>
      </p:sp>
    </p:spTree>
    <p:extLst>
      <p:ext uri="{BB962C8B-B14F-4D97-AF65-F5344CB8AC3E}">
        <p14:creationId xmlns:p14="http://schemas.microsoft.com/office/powerpoint/2010/main" val="5866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75A5-E5BF-FD4E-A263-35787749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603" y="1350628"/>
            <a:ext cx="6951067" cy="396277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Moderator for Today: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Ted Collins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Director of Marketing, Member Services, and Recruiting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101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9D0A-26E7-44D6-B2FC-8DFBE2E2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Self-care is Kind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F55F-C5DE-4AB6-BBA1-1B166C11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952" y="1789705"/>
            <a:ext cx="6153648" cy="400625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Be self-aware when you are not at your best.</a:t>
            </a:r>
          </a:p>
          <a:p>
            <a:r>
              <a:rPr lang="en-US" sz="3200" dirty="0"/>
              <a:t>Better to ask for generosity (I’m not at my best today) rather than react in ways that burn bridges, destroy trust, etc.</a:t>
            </a:r>
          </a:p>
          <a:p>
            <a:r>
              <a:rPr lang="en-US" sz="3200" dirty="0"/>
              <a:t>Know your own triggers and take an extra breath when you feel anger, shame, threatened.</a:t>
            </a:r>
          </a:p>
        </p:txBody>
      </p:sp>
    </p:spTree>
    <p:extLst>
      <p:ext uri="{BB962C8B-B14F-4D97-AF65-F5344CB8AC3E}">
        <p14:creationId xmlns:p14="http://schemas.microsoft.com/office/powerpoint/2010/main" val="134809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83D0-8A8A-4EF3-A526-28A79AB9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D124-0BCB-48F8-B414-91FF6ED3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252" y="1977622"/>
            <a:ext cx="6153648" cy="4006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Emotional Intelligence: 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https://www.psychologytoday.com/us/tests/personality/emotional-intelligence-test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https://www.ihhp.com/free-eq-quiz/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Nonviolent Communication by Marshall Rosenberg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https://www.cnvc.org/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6628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EAE07-4818-EB4A-9F83-00DB7B146F4B}"/>
              </a:ext>
            </a:extLst>
          </p:cNvPr>
          <p:cNvSpPr txBox="1"/>
          <p:nvPr/>
        </p:nvSpPr>
        <p:spPr>
          <a:xfrm>
            <a:off x="457200" y="1475501"/>
            <a:ext cx="112693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MOVING. FORWARD. TOGETHER.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upcoming information about our February Forum coming soon.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7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10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4A24-400B-45DD-BD4B-D0651535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Conference Registration is open!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E57D6-C9DA-4B0A-BBDF-F57E2340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17" y="1991317"/>
            <a:ext cx="3030051" cy="3095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D12447-DE3D-449F-862D-41274367BADE}"/>
              </a:ext>
            </a:extLst>
          </p:cNvPr>
          <p:cNvSpPr txBox="1">
            <a:spLocks/>
          </p:cNvSpPr>
          <p:nvPr/>
        </p:nvSpPr>
        <p:spPr>
          <a:xfrm>
            <a:off x="587606" y="3794166"/>
            <a:ext cx="6153647" cy="162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1BCA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Annual Conference April 3-8, Costa Mesa California, USA</a:t>
            </a:r>
          </a:p>
        </p:txBody>
      </p:sp>
    </p:spTree>
    <p:extLst>
      <p:ext uri="{BB962C8B-B14F-4D97-AF65-F5344CB8AC3E}">
        <p14:creationId xmlns:p14="http://schemas.microsoft.com/office/powerpoint/2010/main" val="375154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3991D7-F212-40F1-A262-90C0D06F6B07}"/>
              </a:ext>
            </a:extLst>
          </p:cNvPr>
          <p:cNvSpPr txBox="1"/>
          <p:nvPr/>
        </p:nvSpPr>
        <p:spPr>
          <a:xfrm>
            <a:off x="2628900" y="221165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10275C"/>
                </a:solidFill>
                <a:effectLst/>
                <a:latin typeface="Bree Serif"/>
              </a:rPr>
              <a:t>Faculty of the Year and Service Awards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A5E90-9D46-4522-B737-1C083048C7BF}"/>
              </a:ext>
            </a:extLst>
          </p:cNvPr>
          <p:cNvSpPr txBox="1"/>
          <p:nvPr/>
        </p:nvSpPr>
        <p:spPr>
          <a:xfrm>
            <a:off x="2628900" y="37610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IMA® Accounting Faculty of the Year</a:t>
            </a:r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Business Faculty of the Year</a:t>
            </a:r>
          </a:p>
          <a:p>
            <a:pPr algn="ctr"/>
            <a:r>
              <a:rPr lang="en-US" b="1" dirty="0">
                <a:solidFill>
                  <a:srgbClr val="444444"/>
                </a:solidFill>
                <a:latin typeface="Open Sans" panose="020B0606030504020204" pitchFamily="34" charset="0"/>
              </a:rPr>
              <a:t>John L. Green Service Award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5007E-4CCA-4FEC-A881-16A1C0A2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79" y="41576"/>
            <a:ext cx="3580021" cy="34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2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75A5-E5BF-FD4E-A263-35787749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3" y="1309816"/>
            <a:ext cx="8874194" cy="3299254"/>
          </a:xfrm>
        </p:spPr>
        <p:txBody>
          <a:bodyPr>
            <a:normAutofit/>
          </a:bodyPr>
          <a:lstStyle/>
          <a:p>
            <a:pPr algn="ctr"/>
            <a:br>
              <a:rPr lang="en-US" sz="4000"/>
            </a:br>
            <a:br>
              <a:rPr lang="en-US" sz="4000"/>
            </a:b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F47AF-8E4D-4493-A228-7E9EA2E3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04" y="1975613"/>
            <a:ext cx="5884506" cy="3275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4EC30-ED44-4C51-AC64-7A659E8D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712" y="599835"/>
            <a:ext cx="6716062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95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0F98D0F-E528-4220-86E4-9D85C6F7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18" y="2789853"/>
            <a:ext cx="3718173" cy="1152736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3979197-AF64-4076-8B90-BD34C5CBB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78" y="4315814"/>
            <a:ext cx="3648075" cy="89535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73FFA7-A20A-4C50-A653-8E9A8346D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955" y="1161177"/>
            <a:ext cx="5657720" cy="10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0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6CA4B0-A54C-42F1-9B0C-E9009F41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620" y="292943"/>
            <a:ext cx="5308341" cy="1787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A6E63-DF6B-4BAD-A88A-A922A9F9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41" y="2837457"/>
            <a:ext cx="5582429" cy="3086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2F8CC-E341-4007-BE45-353362F9FDAD}"/>
              </a:ext>
            </a:extLst>
          </p:cNvPr>
          <p:cNvSpPr txBox="1"/>
          <p:nvPr/>
        </p:nvSpPr>
        <p:spPr>
          <a:xfrm>
            <a:off x="5796793" y="2267338"/>
            <a:ext cx="474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capsource.io/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iacbe-acam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10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3C3D7-7A34-6547-BA83-8CDF0F2DBEAD}"/>
              </a:ext>
            </a:extLst>
          </p:cNvPr>
          <p:cNvSpPr txBox="1"/>
          <p:nvPr/>
        </p:nvSpPr>
        <p:spPr>
          <a:xfrm>
            <a:off x="241353" y="1647072"/>
            <a:ext cx="114052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have an idea for a Forum?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Something you’d like to present?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Email: 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iacbe@iacbe.org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2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1C7E-D256-384B-B807-B53E1FA7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3348977"/>
            <a:ext cx="4339539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Purpose of the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CB0D-4C70-4F40-893E-99E37B20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51" y="643571"/>
            <a:ext cx="6714570" cy="441530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000" dirty="0"/>
              <a:t>Give participants the opportunity to discuss challenges in higher education, opportunities for growth, and a venue for the exchange of best practices in business and business education.  </a:t>
            </a:r>
          </a:p>
        </p:txBody>
      </p:sp>
    </p:spTree>
    <p:extLst>
      <p:ext uri="{BB962C8B-B14F-4D97-AF65-F5344CB8AC3E}">
        <p14:creationId xmlns:p14="http://schemas.microsoft.com/office/powerpoint/2010/main" val="379341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1C7E-D256-384B-B807-B53E1FA7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CB0D-4C70-4F40-893E-99E37B20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0973"/>
            <a:ext cx="6172200" cy="5296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Ways to participate:</a:t>
            </a:r>
          </a:p>
          <a:p>
            <a:r>
              <a:rPr lang="en-US" sz="2800" dirty="0"/>
              <a:t>raise your hand – we will then give you the microphone</a:t>
            </a:r>
          </a:p>
          <a:p>
            <a:r>
              <a:rPr lang="en-US" sz="2800" dirty="0"/>
              <a:t>type questions in the question area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pPr marL="0" indent="0">
              <a:buNone/>
            </a:pPr>
            <a:r>
              <a:rPr lang="en-US" sz="2800" dirty="0"/>
              <a:t>Please be respectful when </a:t>
            </a:r>
            <a:br>
              <a:rPr lang="en-US" sz="2800" dirty="0"/>
            </a:br>
            <a:r>
              <a:rPr lang="en-US" sz="2800" dirty="0"/>
              <a:t>others are speaking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33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7931-645B-468A-8B08-D9869854B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2490" y="565150"/>
            <a:ext cx="8113866" cy="5295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Communication and Problem-Solving in a Post-COVID World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with Joy Wyler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January 2022</a:t>
            </a:r>
          </a:p>
        </p:txBody>
      </p:sp>
      <p:pic>
        <p:nvPicPr>
          <p:cNvPr id="4" name="Picture 3" descr="A picture containing person, clothing, standing, child&#10;&#10;Description automatically generated">
            <a:extLst>
              <a:ext uri="{FF2B5EF4-FFF2-40B4-BE49-F238E27FC236}">
                <a16:creationId xmlns:a16="http://schemas.microsoft.com/office/drawing/2014/main" id="{DA7A3F37-95B0-4469-AF82-C0811050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7" y="2346987"/>
            <a:ext cx="1732225" cy="17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7931-645B-468A-8B08-D9869854B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54500" y="565150"/>
            <a:ext cx="7937500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Keys to Communication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308593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C137-5438-4925-9AAC-2F0A48DB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3 Parts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B151-49A6-441C-BE68-E3C9BD8A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Speaking</a:t>
            </a:r>
          </a:p>
          <a:p>
            <a:endParaRPr lang="en-US" sz="3200" dirty="0"/>
          </a:p>
          <a:p>
            <a:r>
              <a:rPr lang="en-US" sz="3200" dirty="0"/>
              <a:t>Listening</a:t>
            </a:r>
          </a:p>
          <a:p>
            <a:endParaRPr lang="en-US" sz="3200" dirty="0"/>
          </a:p>
          <a:p>
            <a:r>
              <a:rPr lang="en-US" sz="3200" dirty="0"/>
              <a:t>Understanding</a:t>
            </a:r>
          </a:p>
        </p:txBody>
      </p:sp>
    </p:spTree>
    <p:extLst>
      <p:ext uri="{BB962C8B-B14F-4D97-AF65-F5344CB8AC3E}">
        <p14:creationId xmlns:p14="http://schemas.microsoft.com/office/powerpoint/2010/main" val="216337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6EDE-18D9-4588-8077-8AEBB188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752" y="236242"/>
            <a:ext cx="6153647" cy="1626192"/>
          </a:xfrm>
        </p:spPr>
        <p:txBody>
          <a:bodyPr/>
          <a:lstStyle/>
          <a:p>
            <a:pPr algn="ctr"/>
            <a:r>
              <a:rPr lang="en-US" dirty="0"/>
              <a:t>Where do we get stuck?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CE3B-6500-42A7-A3AC-FD136722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152" y="1802405"/>
            <a:ext cx="6153648" cy="4006257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Speaking—language, tone, clarity of both word choice and enunciation</a:t>
            </a:r>
          </a:p>
          <a:p>
            <a:endParaRPr lang="en-US" sz="3200" dirty="0"/>
          </a:p>
          <a:p>
            <a:r>
              <a:rPr lang="en-US" sz="3200" dirty="0"/>
              <a:t>Listening—stop when we hear a trigger</a:t>
            </a:r>
          </a:p>
          <a:p>
            <a:endParaRPr lang="en-US" sz="3200" dirty="0"/>
          </a:p>
          <a:p>
            <a:r>
              <a:rPr lang="en-US" sz="3200" dirty="0"/>
              <a:t>Understanding—not even a goal</a:t>
            </a:r>
          </a:p>
        </p:txBody>
      </p:sp>
    </p:spTree>
    <p:extLst>
      <p:ext uri="{BB962C8B-B14F-4D97-AF65-F5344CB8AC3E}">
        <p14:creationId xmlns:p14="http://schemas.microsoft.com/office/powerpoint/2010/main" val="75566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A305-5CB0-440D-8805-91B7C55A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have we lost in “virtual” communication?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31CE99-6204-4CB2-A667-58D61089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941" y="2027583"/>
            <a:ext cx="8228867" cy="4608165"/>
          </a:xfrm>
        </p:spPr>
      </p:pic>
    </p:spTree>
    <p:extLst>
      <p:ext uri="{BB962C8B-B14F-4D97-AF65-F5344CB8AC3E}">
        <p14:creationId xmlns:p14="http://schemas.microsoft.com/office/powerpoint/2010/main" val="281299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0352FE0CA3A45AE716B8B9C31035A" ma:contentTypeVersion="12" ma:contentTypeDescription="Create a new document." ma:contentTypeScope="" ma:versionID="03b2c6aea33a186e05de3bf3b90a3aa0">
  <xsd:schema xmlns:xsd="http://www.w3.org/2001/XMLSchema" xmlns:xs="http://www.w3.org/2001/XMLSchema" xmlns:p="http://schemas.microsoft.com/office/2006/metadata/properties" xmlns:ns2="67e74b70-3881-4846-9d7b-854ef52f7195" xmlns:ns3="8ecdcbb4-66fa-4016-a459-d7eee93cda9a" targetNamespace="http://schemas.microsoft.com/office/2006/metadata/properties" ma:root="true" ma:fieldsID="35c54818cfbc835164596dc5a35f42c1" ns2:_="" ns3:_="">
    <xsd:import namespace="67e74b70-3881-4846-9d7b-854ef52f7195"/>
    <xsd:import namespace="8ecdcbb4-66fa-4016-a459-d7eee93cd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74b70-3881-4846-9d7b-854ef52f7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dcbb4-66fa-4016-a459-d7eee93cda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961D4E-31CF-4C7C-B663-5B87160E7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2072A-8EEC-42DB-94B1-C24D4AABA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74b70-3881-4846-9d7b-854ef52f7195"/>
    <ds:schemaRef ds:uri="8ecdcbb4-66fa-4016-a459-d7eee93cd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D9563E-B1C6-4708-9EBB-B6AA4C4273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814</Words>
  <Application>Microsoft Office PowerPoint</Application>
  <PresentationFormat>Widescreen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Bree Serif</vt:lpstr>
      <vt:lpstr>Calibri</vt:lpstr>
      <vt:lpstr>Open Sans</vt:lpstr>
      <vt:lpstr>Wingdings</vt:lpstr>
      <vt:lpstr>Office Theme</vt:lpstr>
      <vt:lpstr>PowerPoint Presentation</vt:lpstr>
      <vt:lpstr>   Moderator for Today:  Ted Collins   Director of Marketing, Member Services, and Recruiting </vt:lpstr>
      <vt:lpstr>Purpose of the Forum</vt:lpstr>
      <vt:lpstr>Ground Rules</vt:lpstr>
      <vt:lpstr>PowerPoint Presentation</vt:lpstr>
      <vt:lpstr>PowerPoint Presentation</vt:lpstr>
      <vt:lpstr>The 3 Parts of Communication</vt:lpstr>
      <vt:lpstr>Where do we get stuck?</vt:lpstr>
      <vt:lpstr>What have we lost in “virtual” communication?</vt:lpstr>
      <vt:lpstr>LOST</vt:lpstr>
      <vt:lpstr>3 Keys to Communication</vt:lpstr>
      <vt:lpstr>Define Kindness</vt:lpstr>
      <vt:lpstr>Kind is considerate  Considerate = Respect</vt:lpstr>
      <vt:lpstr>Kind is generous </vt:lpstr>
      <vt:lpstr>Soft front—Strong back Brene Brown</vt:lpstr>
      <vt:lpstr>Kindness is a response</vt:lpstr>
      <vt:lpstr>Kindness and being politically correct</vt:lpstr>
      <vt:lpstr>Kind and curious</vt:lpstr>
      <vt:lpstr>Doing our “own work” is kind</vt:lpstr>
      <vt:lpstr>Self-care is Kind</vt:lpstr>
      <vt:lpstr>Resources</vt:lpstr>
      <vt:lpstr>PowerPoint Presentation</vt:lpstr>
      <vt:lpstr>PowerPoint Presentation</vt:lpstr>
      <vt:lpstr>Regional Conference Registration is open!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Weber</dc:creator>
  <cp:lastModifiedBy>Ted Collins</cp:lastModifiedBy>
  <cp:revision>35</cp:revision>
  <dcterms:created xsi:type="dcterms:W3CDTF">2020-02-06T19:44:43Z</dcterms:created>
  <dcterms:modified xsi:type="dcterms:W3CDTF">2022-01-20T22:22:36Z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0x01010071C0352FE0CA3A45AE716B8B9C31035A</vt:lpwstr>
  </property>
  <property fmtid="{D5CDD505-2E9C-101B-9397-08002B2CF9AE}" pid="3" name="Order">
    <vt:r8>273600</vt:r8>
  </property>
</Properties>
</file>