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616" r:id="rId2"/>
    <p:sldId id="615" r:id="rId3"/>
    <p:sldId id="639" r:id="rId4"/>
    <p:sldId id="640" r:id="rId5"/>
    <p:sldId id="641" r:id="rId6"/>
    <p:sldId id="642" r:id="rId7"/>
    <p:sldId id="643" r:id="rId8"/>
    <p:sldId id="644" r:id="rId9"/>
    <p:sldId id="645" r:id="rId10"/>
    <p:sldId id="646" r:id="rId11"/>
    <p:sldId id="647" r:id="rId12"/>
    <p:sldId id="648" r:id="rId13"/>
    <p:sldId id="651" r:id="rId14"/>
    <p:sldId id="649" r:id="rId15"/>
    <p:sldId id="65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B4B6-AFCE-40D0-A976-FC611C5B2829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51559-4763-496B-BA0A-732DAB5D5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9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197E6-668E-4B99-B27B-C99BE6BE1BC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61E173B9-FB70-4643-8E7D-403E7A95E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33432-A857-405F-9905-BC3D261699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FF5CC8A2-CED4-48E4-97F4-3B8708F21F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480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96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87F3E-2B03-49E8-A680-85F8E4C6AD4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A9109BCB-F871-4782-84CA-9D43257B75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47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285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F29D8-1F3D-4802-BC5C-C17AD64885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3476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801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598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619E5-2EDD-4695-8CD3-F4FCE9EDF9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4B8DADF7-277F-4145-B915-275FC4E7F6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39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C2BDE-1785-4F3B-BAC8-24913661ED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80146F0C-7832-47D2-9EA8-E1742F282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71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1FD36-79E3-47C6-A6D2-10F37A84E9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168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66D5C-5847-4A20-96CE-C9849D41A0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61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21E99-CB0A-4546-9269-70D5CD78DD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  <p:sp>
        <p:nvSpPr>
          <p:cNvPr id="7" name="Notes Placeholder 6">
            <a:extLst>
              <a:ext uri="{FF2B5EF4-FFF2-40B4-BE49-F238E27FC236}">
                <a16:creationId xmlns:a16="http://schemas.microsoft.com/office/drawing/2014/main" id="{E4E62E42-FE56-4596-9DAD-6FD068456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38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587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D77E-EBC0-4A6D-8880-C6DB0BF97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D76B33-70F9-498F-9CCF-AE0FF4362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D2C57-0E35-4035-94E0-5C5DF0B5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5B3B-F39A-473A-BC89-B63D9412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A759A2-1FDA-4C8B-B709-F97823FE3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3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CAE6-593D-489C-B998-D03A774E1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55880B-9B8E-4EE4-9AD6-E95D7CCF6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7EB98-C7A2-4B07-80BC-CA7AD021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567B9-2460-48B7-B6DD-C84D7EBB7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31652-F568-48E3-9B34-36E86F43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316F22-C6D1-4916-A5EC-488685560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20E573-88F1-4C13-BFA0-F996EE62A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5E69F-F1CF-48DA-BAC9-7F272931E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8C607B-682D-4688-B4AB-416F91730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4AE2B-84BA-4DF6-A20D-141DD9A20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40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600200"/>
            <a:ext cx="12192000" cy="304800"/>
          </a:xfrm>
          <a:prstGeom prst="rect">
            <a:avLst/>
          </a:prstGeom>
          <a:solidFill>
            <a:srgbClr val="00CFB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800" y="279400"/>
            <a:ext cx="361696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0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212B477-AE0C-0C45-9CE2-746A72F2F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446" y="5781619"/>
            <a:ext cx="2938228" cy="79068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DA9C3AC-A4F6-B144-B738-80FD5EE55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0" y="0"/>
            <a:ext cx="12166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49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5D0C0-6267-432F-9E0B-0FDADEAAF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D8B7E-9E5A-46E7-A9CE-A4CAE649B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59E25-1DBC-4010-90D1-4CE6DAE80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1885-D920-4D74-8A95-BB844FA52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F3494-5FFB-4B21-A49D-75284588E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9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2DA8E-3323-419E-A362-6346D2961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864E5-9291-4178-B6FF-EB9284020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5BE1E-AA3F-42EE-B6CB-E56245B5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68A08-DCC0-4299-934D-D879A3170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A1D3D-6FFE-4424-B5F9-44D7D7B9A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8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8CDFD-1B36-47E1-91E9-A44E34AF1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E7542-5F37-4D4F-96D5-110CCB0D8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08767-D87F-4237-AFD6-ADA1A967C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E9D728-9466-4431-A740-A089E6911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7E656A-7927-46F8-9B6C-15EA28144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16B47-9C48-471D-8AF2-109C91EF9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4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72A2B-552E-4CB7-821D-7CEECDBD8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40EFD0-32C3-4010-8359-064EECBEE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A248A-DA35-45D0-9027-5746A33F3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1D5B1-DC38-47C7-A38F-167CC780B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97A5C-642C-49F7-97A1-C533BB5C2B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9BADF1-19CC-4F31-A643-FBB120793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BD289F-AA79-423F-896C-553BC9DA0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EB0634-FDC0-421C-955A-D5208EA3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38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CBDED-98D9-4322-8635-0D3B6027A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3AE112-8D41-41BC-BABE-DFED4FF4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15AFB6-BD41-483B-BEAA-2293385E9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25F64-EBE3-4B19-9B5F-CD07F203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79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DF9E6C-2DF6-4A4D-A1BD-158ADA27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205CE1-A785-4455-AF62-529BD951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1E75B-4585-4EB5-A81B-7CD97330C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7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80AB7-2BD2-4165-B15C-06680676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2003A-D016-46E3-A868-DBE28F1D1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82D697-8FB6-43D8-8229-E9E2807EFC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D655E2-88B4-4EB4-9B21-D72D24FEB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505FBE-58BA-4714-A651-156F89BD0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1073F-9109-4337-AADE-85B0CE09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59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B35E-32BE-4DD3-B7ED-8870432C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4EDE28-2224-4130-8B3F-39AB3F96BB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CCBE0-32EB-47BB-A9AD-FA0387871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85DF31-9960-4954-8138-279452AB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61EFC-F695-4B2F-80E9-CA3F2A608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C2F7D-487A-46CC-B37E-A6F7AE72F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07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70663-8560-43E9-BC51-A286866B9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638999-EC88-4B2A-828C-2BF0A06D50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D8E78-B9E1-45E9-BD6E-AA41E82C35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2BDB-FBCA-4327-893E-B1082DE6F4D3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7EF1E-5C81-4F18-BA9A-92C64BB94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1CE17-33F8-496B-A438-27004D6F61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28DAD-6E13-42EF-83E7-5BB33F543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2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acbe.org/accreditation/complianc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33600" y="1905000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4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Due midway of period of accreditation. Currently: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kern="0" dirty="0">
                <a:solidFill>
                  <a:srgbClr val="002060"/>
                </a:solidFill>
                <a:latin typeface="Calibri" panose="020F0502020204030204" pitchFamily="34" charset="0"/>
              </a:rPr>
              <a:t>Reaffirmation in 2025 – IQAR due November 1, 2021</a:t>
            </a: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kern="0" dirty="0">
                <a:solidFill>
                  <a:srgbClr val="002060"/>
                </a:solidFill>
                <a:latin typeface="Calibri" panose="020F0502020204030204" pitchFamily="34" charset="0"/>
              </a:rPr>
              <a:t>Reaffirmation in 2026* – IQAR due November 1, 2022</a:t>
            </a: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kern="0" dirty="0">
                <a:solidFill>
                  <a:srgbClr val="002060"/>
                </a:solidFill>
                <a:latin typeface="Calibri" panose="020F0502020204030204" pitchFamily="34" charset="0"/>
              </a:rPr>
              <a:t>Reaffirmation in 2027* – IQAR due November 1, 2023</a:t>
            </a:r>
          </a:p>
          <a:p>
            <a:pPr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4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The due date is stated on your official letter of accreditation.</a:t>
            </a:r>
          </a:p>
          <a:p>
            <a:pPr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kern="0" dirty="0">
                <a:solidFill>
                  <a:srgbClr val="002060"/>
                </a:solidFill>
                <a:latin typeface="Calibri" panose="020F0502020204030204" pitchFamily="34" charset="0"/>
              </a:rPr>
              <a:t>Report and analysis of outcomes based on the OAP approved with the last grant of accreditation</a:t>
            </a: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400" kern="0" dirty="0">
                <a:solidFill>
                  <a:srgbClr val="002060"/>
                </a:solidFill>
                <a:latin typeface="Calibri" panose="020F0502020204030204" pitchFamily="34" charset="0"/>
              </a:rPr>
              <a:t>Submission of revised OAP based on analysis</a:t>
            </a: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1600" kern="0" dirty="0">
                <a:solidFill>
                  <a:srgbClr val="002060"/>
                </a:solidFill>
                <a:latin typeface="Calibri" panose="020F0502020204030204" pitchFamily="34" charset="0"/>
              </a:rPr>
              <a:t>* Look for potential change of one year earlier</a:t>
            </a:r>
          </a:p>
          <a:p>
            <a:pPr marL="457189" indent="-457189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80990" indent="-38099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400" kern="0" dirty="0">
              <a:solidFill>
                <a:srgbClr val="330033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361759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33600" y="1940169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7. Operational Assessment Results</a:t>
            </a:r>
          </a:p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Same as Student Learning Assessment Results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From the OAP: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Intended Operational Outcomes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Assessment Measures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Performance Objectives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Summary and Analysis of Results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Met / Not Met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Course(s) of Action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423988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0" y="1"/>
            <a:ext cx="12192000" cy="14985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75360" tIns="0" rIns="0" bIns="0" anchor="ctr"/>
          <a:lstStyle/>
          <a:p>
            <a:endParaRPr lang="en-US" sz="32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2DB6234-7ECB-48C2-A9F3-1C0731A4D94E}"/>
              </a:ext>
            </a:extLst>
          </p:cNvPr>
          <p:cNvGraphicFramePr>
            <a:graphicFrameLocks noGrp="1"/>
          </p:cNvGraphicFramePr>
          <p:nvPr/>
        </p:nvGraphicFramePr>
        <p:xfrm>
          <a:off x="1160585" y="641418"/>
          <a:ext cx="10046676" cy="580253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363415">
                  <a:extLst>
                    <a:ext uri="{9D8B030D-6E8A-4147-A177-3AD203B41FA5}">
                      <a16:colId xmlns:a16="http://schemas.microsoft.com/office/drawing/2014/main" val="323809810"/>
                    </a:ext>
                  </a:extLst>
                </a:gridCol>
                <a:gridCol w="685321">
                  <a:extLst>
                    <a:ext uri="{9D8B030D-6E8A-4147-A177-3AD203B41FA5}">
                      <a16:colId xmlns:a16="http://schemas.microsoft.com/office/drawing/2014/main" val="952594284"/>
                    </a:ext>
                  </a:extLst>
                </a:gridCol>
                <a:gridCol w="397798">
                  <a:extLst>
                    <a:ext uri="{9D8B030D-6E8A-4147-A177-3AD203B41FA5}">
                      <a16:colId xmlns:a16="http://schemas.microsoft.com/office/drawing/2014/main" val="972490609"/>
                    </a:ext>
                  </a:extLst>
                </a:gridCol>
                <a:gridCol w="1048736">
                  <a:extLst>
                    <a:ext uri="{9D8B030D-6E8A-4147-A177-3AD203B41FA5}">
                      <a16:colId xmlns:a16="http://schemas.microsoft.com/office/drawing/2014/main" val="2694811762"/>
                    </a:ext>
                  </a:extLst>
                </a:gridCol>
                <a:gridCol w="1048736">
                  <a:extLst>
                    <a:ext uri="{9D8B030D-6E8A-4147-A177-3AD203B41FA5}">
                      <a16:colId xmlns:a16="http://schemas.microsoft.com/office/drawing/2014/main" val="499735702"/>
                    </a:ext>
                  </a:extLst>
                </a:gridCol>
                <a:gridCol w="1048736">
                  <a:extLst>
                    <a:ext uri="{9D8B030D-6E8A-4147-A177-3AD203B41FA5}">
                      <a16:colId xmlns:a16="http://schemas.microsoft.com/office/drawing/2014/main" val="2701888393"/>
                    </a:ext>
                  </a:extLst>
                </a:gridCol>
                <a:gridCol w="201554">
                  <a:extLst>
                    <a:ext uri="{9D8B030D-6E8A-4147-A177-3AD203B41FA5}">
                      <a16:colId xmlns:a16="http://schemas.microsoft.com/office/drawing/2014/main" val="2741478065"/>
                    </a:ext>
                  </a:extLst>
                </a:gridCol>
                <a:gridCol w="1048736">
                  <a:extLst>
                    <a:ext uri="{9D8B030D-6E8A-4147-A177-3AD203B41FA5}">
                      <a16:colId xmlns:a16="http://schemas.microsoft.com/office/drawing/2014/main" val="103550413"/>
                    </a:ext>
                  </a:extLst>
                </a:gridCol>
                <a:gridCol w="1049604">
                  <a:extLst>
                    <a:ext uri="{9D8B030D-6E8A-4147-A177-3AD203B41FA5}">
                      <a16:colId xmlns:a16="http://schemas.microsoft.com/office/drawing/2014/main" val="3371141838"/>
                    </a:ext>
                  </a:extLst>
                </a:gridCol>
                <a:gridCol w="1049604">
                  <a:extLst>
                    <a:ext uri="{9D8B030D-6E8A-4147-A177-3AD203B41FA5}">
                      <a16:colId xmlns:a16="http://schemas.microsoft.com/office/drawing/2014/main" val="4080160700"/>
                    </a:ext>
                  </a:extLst>
                </a:gridCol>
                <a:gridCol w="1052218">
                  <a:extLst>
                    <a:ext uri="{9D8B030D-6E8A-4147-A177-3AD203B41FA5}">
                      <a16:colId xmlns:a16="http://schemas.microsoft.com/office/drawing/2014/main" val="893157683"/>
                    </a:ext>
                  </a:extLst>
                </a:gridCol>
                <a:gridCol w="1052218">
                  <a:extLst>
                    <a:ext uri="{9D8B030D-6E8A-4147-A177-3AD203B41FA5}">
                      <a16:colId xmlns:a16="http://schemas.microsoft.com/office/drawing/2014/main" val="3442013477"/>
                    </a:ext>
                  </a:extLst>
                </a:gridCol>
              </a:tblGrid>
              <a:tr h="157781">
                <a:tc gridSpan="1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cap="all" dirty="0">
                          <a:effectLst/>
                        </a:rPr>
                        <a:t>Operational Assessment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682956"/>
                  </a:ext>
                </a:extLst>
              </a:tr>
              <a:tr h="157781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a. Intended Operational Outcomes (IOOs)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4351383"/>
                  </a:ext>
                </a:extLst>
              </a:tr>
              <a:tr h="15778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306517"/>
                  </a:ext>
                </a:extLst>
              </a:tr>
              <a:tr h="15778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085517"/>
                  </a:ext>
                </a:extLst>
              </a:tr>
              <a:tr h="15778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3.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9894"/>
                  </a:ext>
                </a:extLst>
              </a:tr>
              <a:tr h="15778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7.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7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159479"/>
                  </a:ext>
                </a:extLst>
              </a:tr>
              <a:tr h="15778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8.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8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540462"/>
                  </a:ext>
                </a:extLst>
              </a:tr>
              <a:tr h="157781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b. Assessment Measures/Methods for Intended Operational Outcomes: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c. Performance Objectives (Targets/Criteria) for Operational Assessment Measures/Methods: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289147"/>
                  </a:ext>
                </a:extLst>
              </a:tr>
              <a:tr h="414176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12143" marB="121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Assessment Measure/Method 1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IOOs Assessed by this Measure: Outcomes List</a:t>
                      </a:r>
                      <a:endParaRPr lang="en-US" sz="1100" dirty="0"/>
                    </a:p>
                  </a:txBody>
                  <a:tcPr marL="18215" marR="182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Objective (Target/Criterion) for Measure/Method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12143" marB="121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444494"/>
                  </a:ext>
                </a:extLst>
              </a:tr>
              <a:tr h="414176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12143" marB="121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Assessment Measure/Method 2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IOOs Assessed by this Measure: Outcomes List</a:t>
                      </a:r>
                      <a:endParaRPr lang="en-US" sz="1100" dirty="0"/>
                    </a:p>
                  </a:txBody>
                  <a:tcPr marL="18215" marR="1821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Objective (Target/Criterion) for Measure/Method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12143" marB="121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340775"/>
                  </a:ext>
                </a:extLst>
              </a:tr>
              <a:tr h="157781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d. Summary of Results from Implementing Operational Assessment Measures/Methods: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46315"/>
                  </a:ext>
                </a:extLst>
              </a:tr>
              <a:tr h="15778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Summary of Results for Measure/Method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143798"/>
                  </a:ext>
                </a:extLst>
              </a:tr>
              <a:tr h="157781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Summary of Results for Measure/Method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415541"/>
                  </a:ext>
                </a:extLst>
              </a:tr>
              <a:tr h="157781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e. Summary of Achievement of Intended Operational Outcomes: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080366"/>
                  </a:ext>
                </a:extLst>
              </a:tr>
              <a:tr h="157781">
                <a:tc rowSpan="3"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(IOOs)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Assessment Measures/Methods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975195"/>
                  </a:ext>
                </a:extLst>
              </a:tr>
              <a:tr h="540826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Assessment Measure/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Method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Assessment Measure/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Method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Assessment Measure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Method 5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Operational Assessment Measure/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Method 6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273754"/>
                  </a:ext>
                </a:extLst>
              </a:tr>
              <a:tr h="315563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Target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Target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Target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Target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9395" marR="193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360010"/>
                  </a:ext>
                </a:extLst>
              </a:tr>
              <a:tr h="5963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Intended Operational Outcome 1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5548"/>
                  </a:ext>
                </a:extLst>
              </a:tr>
              <a:tr h="5963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Intended Operational Outcome 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569986"/>
                  </a:ext>
                </a:extLst>
              </a:tr>
              <a:tr h="5963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3.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Intended Operational Outcome 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Intended Operational Outcome 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18215" marR="1821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4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75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33600" y="1940169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8. Report on Note Compliance</a:t>
            </a:r>
          </a:p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Complete only if there are any unresolved Notes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From your last accreditation review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Stated on the BOC decision letter</a:t>
            </a:r>
          </a:p>
          <a:p>
            <a:pPr marL="459317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459317" lvl="2" algn="ctr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		</a:t>
            </a:r>
            <a:r>
              <a:rPr lang="en-US" sz="2000" b="1" i="1" kern="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If you are unsure, please contact your IACBE Liaison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299157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0" y="1"/>
            <a:ext cx="12192000" cy="14985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75360" tIns="0" rIns="0" bIns="0" anchor="ctr"/>
          <a:lstStyle/>
          <a:p>
            <a:endParaRPr lang="en-US" sz="32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2E1AACD-A507-4E76-9EF5-1F7D4210A36A}"/>
              </a:ext>
            </a:extLst>
          </p:cNvPr>
          <p:cNvGraphicFramePr>
            <a:graphicFrameLocks noGrp="1"/>
          </p:cNvGraphicFramePr>
          <p:nvPr/>
        </p:nvGraphicFramePr>
        <p:xfrm>
          <a:off x="1981200" y="2469864"/>
          <a:ext cx="8229600" cy="191827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419958">
                  <a:extLst>
                    <a:ext uri="{9D8B030D-6E8A-4147-A177-3AD203B41FA5}">
                      <a16:colId xmlns:a16="http://schemas.microsoft.com/office/drawing/2014/main" val="619572288"/>
                    </a:ext>
                  </a:extLst>
                </a:gridCol>
                <a:gridCol w="3404382">
                  <a:extLst>
                    <a:ext uri="{9D8B030D-6E8A-4147-A177-3AD203B41FA5}">
                      <a16:colId xmlns:a16="http://schemas.microsoft.com/office/drawing/2014/main" val="2279821937"/>
                    </a:ext>
                  </a:extLst>
                </a:gridCol>
                <a:gridCol w="3405260">
                  <a:extLst>
                    <a:ext uri="{9D8B030D-6E8A-4147-A177-3AD203B41FA5}">
                      <a16:colId xmlns:a16="http://schemas.microsoft.com/office/drawing/2014/main" val="714054425"/>
                    </a:ext>
                  </a:extLst>
                </a:gridCol>
              </a:tblGrid>
              <a:tr h="3352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all" dirty="0">
                          <a:effectLst/>
                        </a:rPr>
                        <a:t>Notes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all" dirty="0">
                          <a:effectLst/>
                        </a:rPr>
                        <a:t>Actions Taken to Address Note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cap="all" dirty="0">
                          <a:effectLst/>
                        </a:rPr>
                        <a:t>Planned Actions to Address Note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781994"/>
                  </a:ext>
                </a:extLst>
              </a:tr>
              <a:tr h="316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072477"/>
                  </a:ext>
                </a:extLst>
              </a:tr>
              <a:tr h="316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20538"/>
                  </a:ext>
                </a:extLst>
              </a:tr>
              <a:tr h="316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513126"/>
                  </a:ext>
                </a:extLst>
              </a:tr>
              <a:tr h="316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13621"/>
                  </a:ext>
                </a:extLst>
              </a:tr>
              <a:tr h="3166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94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13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33600" y="1940169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9. Compliance with Accreditation Principles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Self-Evaluation of compliance with each IACBE Principle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yes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no – include corrective action plan for coming into compliance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If you determine the program is in partial compliance, please check “yes” AND provide a narrative explaining why you came to this conclusion, along with a plan for improvement to come into compliance</a:t>
            </a:r>
          </a:p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82098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0" y="1"/>
            <a:ext cx="12192000" cy="14985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75360" tIns="0" rIns="0" bIns="0" anchor="ctr"/>
          <a:lstStyle/>
          <a:p>
            <a:endParaRPr lang="en-US" sz="32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D393E82-D64C-4B60-8E40-31C0D39D8BEE}"/>
              </a:ext>
            </a:extLst>
          </p:cNvPr>
          <p:cNvGraphicFramePr>
            <a:graphicFrameLocks noGrp="1"/>
          </p:cNvGraphicFramePr>
          <p:nvPr/>
        </p:nvGraphicFramePr>
        <p:xfrm>
          <a:off x="1987061" y="2555142"/>
          <a:ext cx="8217877" cy="174771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217877">
                  <a:extLst>
                    <a:ext uri="{9D8B030D-6E8A-4147-A177-3AD203B41FA5}">
                      <a16:colId xmlns:a16="http://schemas.microsoft.com/office/drawing/2014/main" val="605957894"/>
                    </a:ext>
                  </a:extLst>
                </a:gridCol>
              </a:tblGrid>
              <a:tr h="4070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Principle 1.1: Commitment to Integrity, Responsibility, and Ethical Behavior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407903"/>
                  </a:ext>
                </a:extLst>
              </a:tr>
              <a:tr h="4070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Is the academic business unit in compliance with the principle?    _____ yes          _____ no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066"/>
                  </a:ext>
                </a:extLst>
              </a:tr>
              <a:tr h="9337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If you responded no, describe the steps you will take to come into compliance with the principle: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876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534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625600" y="2921000"/>
            <a:ext cx="9347200" cy="889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457189" indent="-457189" fontAlgn="base">
              <a:spcBef>
                <a:spcPct val="0"/>
              </a:spcBef>
              <a:spcAft>
                <a:spcPct val="0"/>
              </a:spcAft>
              <a:buClr>
                <a:srgbClr val="330033"/>
              </a:buClr>
              <a:buSzPct val="90000"/>
              <a:defRPr/>
            </a:pPr>
            <a:r>
              <a:rPr lang="en-US" sz="3733" kern="0" dirty="0">
                <a:solidFill>
                  <a:srgbClr val="002060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https://iacbe.org/accreditation/compliance/</a:t>
            </a:r>
            <a:r>
              <a:rPr lang="en-US" sz="3733" kern="0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DBC6D-5661-4F03-BF4A-109C0F8C1CAD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94723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33600" y="1940169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1. Institutional information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80990" indent="-38099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Key Personnel</a:t>
            </a:r>
          </a:p>
          <a:p>
            <a:pPr marL="380990" indent="-38099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2. IACBE-Accredited Programs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80990" indent="-38099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A “program” is on which appears explicitly on a transcript or diploma</a:t>
            </a:r>
          </a:p>
          <a:p>
            <a:pPr marL="380990" indent="-38099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Refer to your IACBE Member Status Page</a:t>
            </a:r>
          </a:p>
          <a:p>
            <a:pPr marL="380990" indent="-38099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3. Institutional and Program Enrollment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Total students enrolled/active at beginning of current academic year (AY of IQAR due date) – and – year of last accreditation</a:t>
            </a:r>
          </a:p>
          <a:p>
            <a:pPr marL="342900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4. Degrees Conferred in Accredited Programs 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Most recently completed AY</a:t>
            </a:r>
          </a:p>
          <a:p>
            <a:pPr marL="342900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Year of last accreditation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258434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33600" y="1940169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2117" lvl="1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5. Outcomes Assessment Plan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Plan created based on outcomes results and analysis provided in Section 6 and any prior outcomes assessments</a:t>
            </a:r>
          </a:p>
          <a:p>
            <a:pPr marL="345017" lvl="1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Use current IACBE template and requirements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These have change since your last accreditation review</a:t>
            </a:r>
          </a:p>
          <a:p>
            <a:pPr marL="342900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Submit as a separate document</a:t>
            </a:r>
          </a:p>
          <a:p>
            <a:pPr marL="802217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6. Student Learning Assessment Results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Results for prior AY (e.g. if due 11/1/20, AY used = 2020-21)</a:t>
            </a:r>
          </a:p>
          <a:p>
            <a:pPr marL="342900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If you use a sample, be prepared to explain the methodology for sampling – must be a statistically valid sample</a:t>
            </a: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First table – provide OAP used for the analysis</a:t>
            </a:r>
          </a:p>
          <a:p>
            <a:pPr marL="342900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238376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0" y="1"/>
            <a:ext cx="12192000" cy="14985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75360" tIns="0" rIns="0" bIns="0" anchor="ctr"/>
          <a:lstStyle/>
          <a:p>
            <a:endParaRPr lang="en-US" sz="32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4B8160-945C-468F-BE4B-C15A92801210}"/>
              </a:ext>
            </a:extLst>
          </p:cNvPr>
          <p:cNvGraphicFramePr>
            <a:graphicFrameLocks noGrp="1"/>
          </p:cNvGraphicFramePr>
          <p:nvPr/>
        </p:nvGraphicFramePr>
        <p:xfrm>
          <a:off x="1060937" y="626816"/>
          <a:ext cx="10070123" cy="54340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68835">
                  <a:extLst>
                    <a:ext uri="{9D8B030D-6E8A-4147-A177-3AD203B41FA5}">
                      <a16:colId xmlns:a16="http://schemas.microsoft.com/office/drawing/2014/main" val="1237269232"/>
                    </a:ext>
                  </a:extLst>
                </a:gridCol>
                <a:gridCol w="116301">
                  <a:extLst>
                    <a:ext uri="{9D8B030D-6E8A-4147-A177-3AD203B41FA5}">
                      <a16:colId xmlns:a16="http://schemas.microsoft.com/office/drawing/2014/main" val="1858040574"/>
                    </a:ext>
                  </a:extLst>
                </a:gridCol>
                <a:gridCol w="4531029">
                  <a:extLst>
                    <a:ext uri="{9D8B030D-6E8A-4147-A177-3AD203B41FA5}">
                      <a16:colId xmlns:a16="http://schemas.microsoft.com/office/drawing/2014/main" val="2695394751"/>
                    </a:ext>
                  </a:extLst>
                </a:gridCol>
                <a:gridCol w="5153958">
                  <a:extLst>
                    <a:ext uri="{9D8B030D-6E8A-4147-A177-3AD203B41FA5}">
                      <a16:colId xmlns:a16="http://schemas.microsoft.com/office/drawing/2014/main" val="1827453973"/>
                    </a:ext>
                  </a:extLst>
                </a:gridCol>
              </a:tblGrid>
              <a:tr h="434720"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cap="all" dirty="0">
                          <a:effectLst/>
                        </a:rPr>
                        <a:t>Program Name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420791"/>
                  </a:ext>
                </a:extLst>
              </a:tr>
              <a:tr h="434720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a. Program Intended Student Learning Outcomes (Program ISLOs)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325959"/>
                  </a:ext>
                </a:extLst>
              </a:tr>
              <a:tr h="36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Learning Outcome 1 </a:t>
                      </a: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(State ISLO 1)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133083"/>
                  </a:ext>
                </a:extLst>
              </a:tr>
              <a:tr h="36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2.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Learning Outcome 2 </a:t>
                      </a:r>
                      <a:r>
                        <a:rPr lang="en-US" sz="1200" dirty="0">
                          <a:effectLst/>
                          <a:highlight>
                            <a:srgbClr val="FFFF00"/>
                          </a:highlight>
                        </a:rPr>
                        <a:t>(State ISLO 2)</a:t>
                      </a:r>
                      <a:endParaRPr lang="en-US" sz="1200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899776"/>
                  </a:ext>
                </a:extLst>
              </a:tr>
              <a:tr h="36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3.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Learning Outcome 3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(State ISLO 3)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86323"/>
                  </a:ext>
                </a:extLst>
              </a:tr>
              <a:tr h="483024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b. Assessment Instruments for Intended Student Learning Outcomes—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Direct Measures of Student Learning: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c. Performance Objectives (Targets/Criteria) for Direct Measures: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802885"/>
                  </a:ext>
                </a:extLst>
              </a:tr>
              <a:tr h="6037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 Measure 1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ISLOs Assessed by this Measure:  Outcomes List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Objective (Target/Criterion) for Direct Measure 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079009"/>
                  </a:ext>
                </a:extLst>
              </a:tr>
              <a:tr h="6037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Direct Measure 2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ISLOs Assessed by this Measure:  Outcomes List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Objective (Target/Criterion) for Direct Measure 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113198"/>
                  </a:ext>
                </a:extLst>
              </a:tr>
              <a:tr h="579628"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d. Assessment Instruments for Intended Student Learning Outcomes—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Indirect Measures of Student Learning: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e. Performance Objectives (Targets/Criteria) for Indirect Measures: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257907"/>
                  </a:ext>
                </a:extLst>
              </a:tr>
              <a:tr h="6037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Indirect Measure 1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ISLOs Assessed by this Measure:  Outcomes List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Objective (Target/Criterion) for Indirect Measure 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347867"/>
                  </a:ext>
                </a:extLst>
              </a:tr>
              <a:tr h="603779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Indirect Measure 2</a:t>
                      </a:r>
                    </a:p>
                    <a:p>
                      <a:pPr marL="0" marR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Program ISLOs Assessed by this Measure:  Outcomes List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Objective (Target/Criterion) for Indirect Measure 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1120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80E343A-D261-4AB5-A6F5-ED8EB46AA02D}"/>
              </a:ext>
            </a:extLst>
          </p:cNvPr>
          <p:cNvSpPr txBox="1"/>
          <p:nvPr/>
        </p:nvSpPr>
        <p:spPr>
          <a:xfrm>
            <a:off x="4768360" y="6236677"/>
            <a:ext cx="2655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Copy this from OAP used</a:t>
            </a:r>
          </a:p>
        </p:txBody>
      </p:sp>
    </p:spTree>
    <p:extLst>
      <p:ext uri="{BB962C8B-B14F-4D97-AF65-F5344CB8AC3E}">
        <p14:creationId xmlns:p14="http://schemas.microsoft.com/office/powerpoint/2010/main" val="2837890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57046" y="1905000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6. Student Learning Assessment Results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Second table – 	Summary of Results for each Assessment Measure *</a:t>
            </a: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		Indicate Achievement of each ISLO</a:t>
            </a: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*include your analysis</a:t>
            </a:r>
          </a:p>
          <a:p>
            <a:pPr marL="342900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63512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5D8E40A-8F65-4ACC-9AEA-465BBCB9C81A}"/>
              </a:ext>
            </a:extLst>
          </p:cNvPr>
          <p:cNvGraphicFramePr>
            <a:graphicFrameLocks noGrp="1"/>
          </p:cNvGraphicFramePr>
          <p:nvPr/>
        </p:nvGraphicFramePr>
        <p:xfrm>
          <a:off x="1066800" y="644769"/>
          <a:ext cx="10234247" cy="50437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891286">
                  <a:extLst>
                    <a:ext uri="{9D8B030D-6E8A-4147-A177-3AD203B41FA5}">
                      <a16:colId xmlns:a16="http://schemas.microsoft.com/office/drawing/2014/main" val="1782552583"/>
                    </a:ext>
                  </a:extLst>
                </a:gridCol>
                <a:gridCol w="2205267">
                  <a:extLst>
                    <a:ext uri="{9D8B030D-6E8A-4147-A177-3AD203B41FA5}">
                      <a16:colId xmlns:a16="http://schemas.microsoft.com/office/drawing/2014/main" val="566111837"/>
                    </a:ext>
                  </a:extLst>
                </a:gridCol>
                <a:gridCol w="891286">
                  <a:extLst>
                    <a:ext uri="{9D8B030D-6E8A-4147-A177-3AD203B41FA5}">
                      <a16:colId xmlns:a16="http://schemas.microsoft.com/office/drawing/2014/main" val="3034618359"/>
                    </a:ext>
                  </a:extLst>
                </a:gridCol>
                <a:gridCol w="892027">
                  <a:extLst>
                    <a:ext uri="{9D8B030D-6E8A-4147-A177-3AD203B41FA5}">
                      <a16:colId xmlns:a16="http://schemas.microsoft.com/office/drawing/2014/main" val="601449697"/>
                    </a:ext>
                  </a:extLst>
                </a:gridCol>
                <a:gridCol w="892027">
                  <a:extLst>
                    <a:ext uri="{9D8B030D-6E8A-4147-A177-3AD203B41FA5}">
                      <a16:colId xmlns:a16="http://schemas.microsoft.com/office/drawing/2014/main" val="1653763560"/>
                    </a:ext>
                  </a:extLst>
                </a:gridCol>
                <a:gridCol w="891286">
                  <a:extLst>
                    <a:ext uri="{9D8B030D-6E8A-4147-A177-3AD203B41FA5}">
                      <a16:colId xmlns:a16="http://schemas.microsoft.com/office/drawing/2014/main" val="1733618012"/>
                    </a:ext>
                  </a:extLst>
                </a:gridCol>
                <a:gridCol w="892027">
                  <a:extLst>
                    <a:ext uri="{9D8B030D-6E8A-4147-A177-3AD203B41FA5}">
                      <a16:colId xmlns:a16="http://schemas.microsoft.com/office/drawing/2014/main" val="2896012345"/>
                    </a:ext>
                  </a:extLst>
                </a:gridCol>
                <a:gridCol w="892027">
                  <a:extLst>
                    <a:ext uri="{9D8B030D-6E8A-4147-A177-3AD203B41FA5}">
                      <a16:colId xmlns:a16="http://schemas.microsoft.com/office/drawing/2014/main" val="3987816076"/>
                    </a:ext>
                  </a:extLst>
                </a:gridCol>
                <a:gridCol w="893507">
                  <a:extLst>
                    <a:ext uri="{9D8B030D-6E8A-4147-A177-3AD203B41FA5}">
                      <a16:colId xmlns:a16="http://schemas.microsoft.com/office/drawing/2014/main" val="1014526716"/>
                    </a:ext>
                  </a:extLst>
                </a:gridCol>
                <a:gridCol w="893507">
                  <a:extLst>
                    <a:ext uri="{9D8B030D-6E8A-4147-A177-3AD203B41FA5}">
                      <a16:colId xmlns:a16="http://schemas.microsoft.com/office/drawing/2014/main" val="3615190466"/>
                    </a:ext>
                  </a:extLst>
                </a:gridCol>
              </a:tblGrid>
              <a:tr h="318552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f. Summary of Results from Implementing Direct Measures of Student Learning: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217219"/>
                  </a:ext>
                </a:extLst>
              </a:tr>
              <a:tr h="265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Summary of Results for Direct Measure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823915"/>
                  </a:ext>
                </a:extLst>
              </a:tr>
              <a:tr h="265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Summary of Results for Direct Measure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944483"/>
                  </a:ext>
                </a:extLst>
              </a:tr>
              <a:tr h="318552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g. Summary of Results from Implementing Indirect Measures of Student Learning: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680763"/>
                  </a:ext>
                </a:extLst>
              </a:tr>
              <a:tr h="265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Summary of Results for Indirect Measure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271949"/>
                  </a:ext>
                </a:extLst>
              </a:tr>
              <a:tr h="265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Summary of Results for Indirect Measure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986182"/>
                  </a:ext>
                </a:extLst>
              </a:tr>
              <a:tr h="477828">
                <a:tc gridSpan="10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h. Summary of Achievement of Intended Student Learning Outcomes: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5947257"/>
                  </a:ext>
                </a:extLst>
              </a:tr>
              <a:tr h="477828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Direct Measures of Student Learning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Indirect Measures of Student Learning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910134"/>
                  </a:ext>
                </a:extLst>
              </a:tr>
              <a:tr h="477828"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Program ISLOs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Direct Measure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Direct Measure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Indirect Measure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Indirect Measure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889225"/>
                  </a:ext>
                </a:extLst>
              </a:tr>
              <a:tr h="71674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Objective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Objective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Objective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Performance Objective Was…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109344"/>
                  </a:ext>
                </a:extLst>
              </a:tr>
              <a:tr h="398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1.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Program Learning Outcome 1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402904"/>
                  </a:ext>
                </a:extLst>
              </a:tr>
              <a:tr h="398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2.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Program Learning Outcome 2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491881"/>
                  </a:ext>
                </a:extLst>
              </a:tr>
              <a:tr h="3981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3.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Program Learning Outcome 3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05886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8F72571-7DCE-48D8-B6AE-D113FA7AE9E8}"/>
              </a:ext>
            </a:extLst>
          </p:cNvPr>
          <p:cNvSpPr txBox="1"/>
          <p:nvPr/>
        </p:nvSpPr>
        <p:spPr>
          <a:xfrm>
            <a:off x="4149970" y="5873175"/>
            <a:ext cx="2965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indicate “Met” or Not Met”</a:t>
            </a:r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82D5440F-1374-4254-808D-AF00D7B2C5D8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7038745" y="5569914"/>
            <a:ext cx="535815" cy="38148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0C28231-FE7D-4EB9-A931-D2E39A9671AC}"/>
              </a:ext>
            </a:extLst>
          </p:cNvPr>
          <p:cNvSpPr txBox="1"/>
          <p:nvPr/>
        </p:nvSpPr>
        <p:spPr>
          <a:xfrm>
            <a:off x="4032738" y="275437"/>
            <a:ext cx="4126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narrative summary and analysis of results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D175B035-8078-4304-A9A8-A995EBFF0A3C}"/>
              </a:ext>
            </a:extLst>
          </p:cNvPr>
          <p:cNvCxnSpPr>
            <a:stCxn id="9" idx="3"/>
          </p:cNvCxnSpPr>
          <p:nvPr/>
        </p:nvCxnSpPr>
        <p:spPr>
          <a:xfrm>
            <a:off x="8159261" y="460103"/>
            <a:ext cx="269631" cy="6301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04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157046" y="1905000"/>
            <a:ext cx="8229600" cy="4953000"/>
          </a:xfrm>
          <a:prstGeom prst="rect">
            <a:avLst/>
          </a:prstGeom>
          <a:noFill/>
        </p:spPr>
        <p:txBody>
          <a:bodyPr lIns="243840" rIns="243840"/>
          <a:lstStyle/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b="1" i="1" kern="0" dirty="0">
                <a:solidFill>
                  <a:srgbClr val="002060"/>
                </a:solidFill>
                <a:latin typeface="Calibri" panose="020F0502020204030204" pitchFamily="34" charset="0"/>
              </a:rPr>
              <a:t>6. Student Learning Assessment Results</a:t>
            </a: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Third Table - 	Courses of Action</a:t>
            </a:r>
          </a:p>
          <a:p>
            <a:pPr marL="0" lvl="2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42900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For any target that was not met, what is the planned course of action to address the deficiency?</a:t>
            </a:r>
          </a:p>
          <a:p>
            <a:pPr marL="800100" lvl="3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Goal</a:t>
            </a:r>
          </a:p>
          <a:p>
            <a:pPr marL="800100" lvl="3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Strategy</a:t>
            </a:r>
          </a:p>
          <a:p>
            <a:pPr marL="800100" lvl="3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Milestones</a:t>
            </a:r>
          </a:p>
          <a:p>
            <a:pPr marL="800100" lvl="3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000" kern="0" dirty="0">
                <a:solidFill>
                  <a:srgbClr val="002060"/>
                </a:solidFill>
                <a:latin typeface="Calibri" panose="020F0502020204030204" pitchFamily="34" charset="0"/>
              </a:rPr>
              <a:t>Timelines</a:t>
            </a:r>
          </a:p>
          <a:p>
            <a:pPr marL="342900" lvl="2" indent="-342900" fontAlgn="base">
              <a:spcAft>
                <a:spcPct val="0"/>
              </a:spcAft>
              <a:buClr>
                <a:schemeClr val="accent5">
                  <a:lumMod val="50000"/>
                </a:schemeClr>
              </a:buClr>
              <a:buSzPct val="80000"/>
              <a:buFont typeface="Wingdings" panose="05000000000000000000" pitchFamily="2" charset="2"/>
              <a:buChar char="q"/>
            </a:pPr>
            <a:endParaRPr lang="en-US" sz="2000" kern="0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0B54D9-69AC-4C18-9158-5181AB21F95A}"/>
              </a:ext>
            </a:extLst>
          </p:cNvPr>
          <p:cNvSpPr txBox="1"/>
          <p:nvPr/>
        </p:nvSpPr>
        <p:spPr>
          <a:xfrm>
            <a:off x="375138" y="513862"/>
            <a:ext cx="1524000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33" dirty="0">
                <a:solidFill>
                  <a:srgbClr val="002060"/>
                </a:solidFill>
              </a:rPr>
              <a:t>IQAR</a:t>
            </a:r>
          </a:p>
        </p:txBody>
      </p:sp>
    </p:spTree>
    <p:extLst>
      <p:ext uri="{BB962C8B-B14F-4D97-AF65-F5344CB8AC3E}">
        <p14:creationId xmlns:p14="http://schemas.microsoft.com/office/powerpoint/2010/main" val="386324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0" y="1"/>
            <a:ext cx="12192000" cy="14985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75360" tIns="0" rIns="0" bIns="0" anchor="ctr"/>
          <a:lstStyle/>
          <a:p>
            <a:endParaRPr lang="en-US" sz="3200" b="1" dirty="0">
              <a:solidFill>
                <a:schemeClr val="accent4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45BB62-1F34-4740-86C7-47D438FDF572}"/>
              </a:ext>
            </a:extLst>
          </p:cNvPr>
          <p:cNvGraphicFramePr>
            <a:graphicFrameLocks noGrp="1"/>
          </p:cNvGraphicFramePr>
          <p:nvPr/>
        </p:nvGraphicFramePr>
        <p:xfrm>
          <a:off x="1060938" y="2544012"/>
          <a:ext cx="10070123" cy="176997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0070123">
                  <a:extLst>
                    <a:ext uri="{9D8B030D-6E8A-4147-A177-3AD203B41FA5}">
                      <a16:colId xmlns:a16="http://schemas.microsoft.com/office/drawing/2014/main" val="396288733"/>
                    </a:ext>
                  </a:extLst>
                </a:gridCol>
              </a:tblGrid>
              <a:tr h="388531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Proposed Courses of Action for Improvement in Learning Outcomes for which Performance Targets Were Not Met: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04463"/>
                  </a:ext>
                </a:extLst>
              </a:tr>
              <a:tr h="34536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Course of Action 1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09782"/>
                  </a:ext>
                </a:extLst>
              </a:tr>
              <a:tr h="34536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Course of Action 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056808"/>
                  </a:ext>
                </a:extLst>
              </a:tr>
              <a:tr h="34536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Course of Action 3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516346"/>
                  </a:ext>
                </a:extLst>
              </a:tr>
              <a:tr h="345361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>
                          <a:effectLst/>
                        </a:rPr>
                        <a:t>Course of Action 4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3025" marR="730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792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206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1197</Words>
  <Application>Microsoft Office PowerPoint</Application>
  <PresentationFormat>Widescreen</PresentationFormat>
  <Paragraphs>253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Cecilia Livengood</dc:creator>
  <cp:lastModifiedBy>Cecilia Livengood</cp:lastModifiedBy>
  <cp:revision>1</cp:revision>
  <dcterms:created xsi:type="dcterms:W3CDTF">2020-09-29T18:58:26Z</dcterms:created>
  <dcterms:modified xsi:type="dcterms:W3CDTF">2020-09-29T18:59:38Z</dcterms:modified>
</cp:coreProperties>
</file>