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69" r:id="rId4"/>
    <p:sldId id="271" r:id="rId5"/>
    <p:sldId id="266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5" r:id="rId17"/>
    <p:sldId id="284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40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6D7B6-CCC4-4F86-8809-8F8FD476763B}" type="doc">
      <dgm:prSet loTypeId="urn:microsoft.com/office/officeart/2008/layout/LinedList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108E3D0-CF4F-4532-8013-870CA8839C87}">
      <dgm:prSet custT="1"/>
      <dgm:spPr/>
      <dgm:t>
        <a:bodyPr anchor="ctr"/>
        <a:lstStyle/>
        <a:p>
          <a:pPr algn="ctr"/>
          <a:r>
            <a:rPr lang="en-US" sz="2400" dirty="0"/>
            <a:t>You may arrange for one at your school or attend one of the open Accreditation Institutes.</a:t>
          </a:r>
        </a:p>
      </dgm:t>
    </dgm:pt>
    <dgm:pt modelId="{8D936DC5-1A30-4232-8CAD-206D8E19B0E1}" type="parTrans" cxnId="{C8413720-C4D4-4B0D-B108-92D5BD00A992}">
      <dgm:prSet/>
      <dgm:spPr/>
      <dgm:t>
        <a:bodyPr/>
        <a:lstStyle/>
        <a:p>
          <a:endParaRPr lang="en-US"/>
        </a:p>
      </dgm:t>
    </dgm:pt>
    <dgm:pt modelId="{E0C678F1-71FB-4ED0-AF31-BF67C73E5CF1}" type="sibTrans" cxnId="{C8413720-C4D4-4B0D-B108-92D5BD00A992}">
      <dgm:prSet/>
      <dgm:spPr/>
      <dgm:t>
        <a:bodyPr/>
        <a:lstStyle/>
        <a:p>
          <a:endParaRPr lang="en-US"/>
        </a:p>
      </dgm:t>
    </dgm:pt>
    <dgm:pt modelId="{EB1B11E6-E908-40F7-8ADB-712107C32F69}">
      <dgm:prSet custT="1"/>
      <dgm:spPr/>
      <dgm:t>
        <a:bodyPr anchor="ctr"/>
        <a:lstStyle/>
        <a:p>
          <a:pPr algn="ctr"/>
          <a:r>
            <a:rPr lang="en-US" sz="2000" dirty="0"/>
            <a:t>Upcoming Institute Dates: </a:t>
          </a:r>
        </a:p>
        <a:p>
          <a:pPr algn="ctr"/>
          <a:r>
            <a:rPr lang="en-US" sz="2000" dirty="0"/>
            <a:t>January-February TBD</a:t>
          </a:r>
        </a:p>
        <a:p>
          <a:pPr algn="ctr"/>
          <a:r>
            <a:rPr lang="en-US" sz="2000" dirty="0"/>
            <a:t>March 30-31, Dallas (Annual Conference)</a:t>
          </a:r>
        </a:p>
        <a:p>
          <a:pPr algn="ctr"/>
          <a:r>
            <a:rPr lang="en-US" sz="2000" dirty="0"/>
            <a:t>September TBD, (Kansas City)</a:t>
          </a:r>
        </a:p>
      </dgm:t>
    </dgm:pt>
    <dgm:pt modelId="{1A5A9429-A550-474B-9DCA-74AF7246FB8B}" type="parTrans" cxnId="{8959BAC9-0DFC-4894-BF29-84E483D53304}">
      <dgm:prSet/>
      <dgm:spPr/>
      <dgm:t>
        <a:bodyPr/>
        <a:lstStyle/>
        <a:p>
          <a:endParaRPr lang="en-US"/>
        </a:p>
      </dgm:t>
    </dgm:pt>
    <dgm:pt modelId="{51439445-4227-40C3-8662-1564D3B6721C}" type="sibTrans" cxnId="{8959BAC9-0DFC-4894-BF29-84E483D53304}">
      <dgm:prSet/>
      <dgm:spPr/>
      <dgm:t>
        <a:bodyPr/>
        <a:lstStyle/>
        <a:p>
          <a:endParaRPr lang="en-US"/>
        </a:p>
      </dgm:t>
    </dgm:pt>
    <dgm:pt modelId="{2C0A99E0-05FE-449A-B8A9-D94E3B138C72}">
      <dgm:prSet custT="1"/>
      <dgm:spPr/>
      <dgm:t>
        <a:bodyPr anchor="ctr"/>
        <a:lstStyle/>
        <a:p>
          <a:endParaRPr lang="en-US" sz="1600" i="1" dirty="0">
            <a:solidFill>
              <a:srgbClr val="FF0000"/>
            </a:solidFill>
          </a:endParaRPr>
        </a:p>
      </dgm:t>
    </dgm:pt>
    <dgm:pt modelId="{33FB29E6-9633-4746-9268-7519305CA431}" type="parTrans" cxnId="{7C251F7E-E05F-4A45-821A-5FA8BBA2F336}">
      <dgm:prSet/>
      <dgm:spPr/>
      <dgm:t>
        <a:bodyPr/>
        <a:lstStyle/>
        <a:p>
          <a:endParaRPr lang="en-US"/>
        </a:p>
      </dgm:t>
    </dgm:pt>
    <dgm:pt modelId="{4F54B9F0-EE59-4C4B-9329-962F5AAA8748}" type="sibTrans" cxnId="{7C251F7E-E05F-4A45-821A-5FA8BBA2F336}">
      <dgm:prSet/>
      <dgm:spPr/>
      <dgm:t>
        <a:bodyPr/>
        <a:lstStyle/>
        <a:p>
          <a:endParaRPr lang="en-US"/>
        </a:p>
      </dgm:t>
    </dgm:pt>
    <dgm:pt modelId="{7295924B-A136-40B1-9521-611C0C0A35FB}" type="pres">
      <dgm:prSet presAssocID="{CBE6D7B6-CCC4-4F86-8809-8F8FD476763B}" presName="vert0" presStyleCnt="0">
        <dgm:presLayoutVars>
          <dgm:dir/>
          <dgm:animOne val="branch"/>
          <dgm:animLvl val="lvl"/>
        </dgm:presLayoutVars>
      </dgm:prSet>
      <dgm:spPr/>
    </dgm:pt>
    <dgm:pt modelId="{740ACDDE-F18E-4C7A-8028-11DBFE21E5A2}" type="pres">
      <dgm:prSet presAssocID="{1108E3D0-CF4F-4532-8013-870CA8839C87}" presName="thickLine" presStyleLbl="alignNode1" presStyleIdx="0" presStyleCnt="3"/>
      <dgm:spPr/>
    </dgm:pt>
    <dgm:pt modelId="{6695761F-80D9-4F30-95AD-88FC2D3D5A4E}" type="pres">
      <dgm:prSet presAssocID="{1108E3D0-CF4F-4532-8013-870CA8839C87}" presName="horz1" presStyleCnt="0"/>
      <dgm:spPr/>
    </dgm:pt>
    <dgm:pt modelId="{CCC4164F-ED0F-485E-A809-E229A4AFF719}" type="pres">
      <dgm:prSet presAssocID="{1108E3D0-CF4F-4532-8013-870CA8839C87}" presName="tx1" presStyleLbl="revTx" presStyleIdx="0" presStyleCnt="3" custScaleX="500000"/>
      <dgm:spPr/>
    </dgm:pt>
    <dgm:pt modelId="{211AA36A-91ED-4652-A928-A8F1C586B5E6}" type="pres">
      <dgm:prSet presAssocID="{1108E3D0-CF4F-4532-8013-870CA8839C87}" presName="vert1" presStyleCnt="0"/>
      <dgm:spPr/>
    </dgm:pt>
    <dgm:pt modelId="{37E2BFD2-708A-48A6-A098-B5C9A459E161}" type="pres">
      <dgm:prSet presAssocID="{EB1B11E6-E908-40F7-8ADB-712107C32F69}" presName="thickLine" presStyleLbl="alignNode1" presStyleIdx="1" presStyleCnt="3"/>
      <dgm:spPr/>
    </dgm:pt>
    <dgm:pt modelId="{31AC2916-1B02-44D1-A292-5022085BEE5D}" type="pres">
      <dgm:prSet presAssocID="{EB1B11E6-E908-40F7-8ADB-712107C32F69}" presName="horz1" presStyleCnt="0"/>
      <dgm:spPr/>
    </dgm:pt>
    <dgm:pt modelId="{025BB8AC-4284-491F-8C0C-F9D7A6070AAF}" type="pres">
      <dgm:prSet presAssocID="{EB1B11E6-E908-40F7-8ADB-712107C32F69}" presName="tx1" presStyleLbl="revTx" presStyleIdx="1" presStyleCnt="3" custScaleX="384828"/>
      <dgm:spPr/>
    </dgm:pt>
    <dgm:pt modelId="{FD5A8416-48AC-4100-BF54-8D9587BE5992}" type="pres">
      <dgm:prSet presAssocID="{EB1B11E6-E908-40F7-8ADB-712107C32F69}" presName="vert1" presStyleCnt="0"/>
      <dgm:spPr/>
    </dgm:pt>
    <dgm:pt modelId="{CCF10691-CE4F-4B7E-8E58-C591071BF092}" type="pres">
      <dgm:prSet presAssocID="{2C0A99E0-05FE-449A-B8A9-D94E3B138C72}" presName="thickLine" presStyleLbl="alignNode1" presStyleIdx="2" presStyleCnt="3"/>
      <dgm:spPr/>
    </dgm:pt>
    <dgm:pt modelId="{1617914D-6600-497A-B40C-B3406038EC43}" type="pres">
      <dgm:prSet presAssocID="{2C0A99E0-05FE-449A-B8A9-D94E3B138C72}" presName="horz1" presStyleCnt="0"/>
      <dgm:spPr/>
    </dgm:pt>
    <dgm:pt modelId="{A5A2C653-210B-4971-A603-A98CB5B9F85F}" type="pres">
      <dgm:prSet presAssocID="{2C0A99E0-05FE-449A-B8A9-D94E3B138C72}" presName="tx1" presStyleLbl="revTx" presStyleIdx="2" presStyleCnt="3" custScaleX="423659"/>
      <dgm:spPr/>
    </dgm:pt>
    <dgm:pt modelId="{42A8A573-50D8-4B97-8730-F622B08104AA}" type="pres">
      <dgm:prSet presAssocID="{2C0A99E0-05FE-449A-B8A9-D94E3B138C72}" presName="vert1" presStyleCnt="0"/>
      <dgm:spPr/>
    </dgm:pt>
  </dgm:ptLst>
  <dgm:cxnLst>
    <dgm:cxn modelId="{1350730A-F348-4C27-87C1-031773CAD9CA}" type="presOf" srcId="{CBE6D7B6-CCC4-4F86-8809-8F8FD476763B}" destId="{7295924B-A136-40B1-9521-611C0C0A35FB}" srcOrd="0" destOrd="0" presId="urn:microsoft.com/office/officeart/2008/layout/LinedList"/>
    <dgm:cxn modelId="{C8413720-C4D4-4B0D-B108-92D5BD00A992}" srcId="{CBE6D7B6-CCC4-4F86-8809-8F8FD476763B}" destId="{1108E3D0-CF4F-4532-8013-870CA8839C87}" srcOrd="0" destOrd="0" parTransId="{8D936DC5-1A30-4232-8CAD-206D8E19B0E1}" sibTransId="{E0C678F1-71FB-4ED0-AF31-BF67C73E5CF1}"/>
    <dgm:cxn modelId="{9A6E9C65-8750-4739-A865-9AE58C56298D}" type="presOf" srcId="{EB1B11E6-E908-40F7-8ADB-712107C32F69}" destId="{025BB8AC-4284-491F-8C0C-F9D7A6070AAF}" srcOrd="0" destOrd="0" presId="urn:microsoft.com/office/officeart/2008/layout/LinedList"/>
    <dgm:cxn modelId="{5D9F8C4F-6A2D-48EA-BAFF-119FAA9B8E27}" type="presOf" srcId="{2C0A99E0-05FE-449A-B8A9-D94E3B138C72}" destId="{A5A2C653-210B-4971-A603-A98CB5B9F85F}" srcOrd="0" destOrd="0" presId="urn:microsoft.com/office/officeart/2008/layout/LinedList"/>
    <dgm:cxn modelId="{7C251F7E-E05F-4A45-821A-5FA8BBA2F336}" srcId="{CBE6D7B6-CCC4-4F86-8809-8F8FD476763B}" destId="{2C0A99E0-05FE-449A-B8A9-D94E3B138C72}" srcOrd="2" destOrd="0" parTransId="{33FB29E6-9633-4746-9268-7519305CA431}" sibTransId="{4F54B9F0-EE59-4C4B-9329-962F5AAA8748}"/>
    <dgm:cxn modelId="{038D0389-B4B6-4A40-AB47-6F7906A27FD5}" type="presOf" srcId="{1108E3D0-CF4F-4532-8013-870CA8839C87}" destId="{CCC4164F-ED0F-485E-A809-E229A4AFF719}" srcOrd="0" destOrd="0" presId="urn:microsoft.com/office/officeart/2008/layout/LinedList"/>
    <dgm:cxn modelId="{8959BAC9-0DFC-4894-BF29-84E483D53304}" srcId="{CBE6D7B6-CCC4-4F86-8809-8F8FD476763B}" destId="{EB1B11E6-E908-40F7-8ADB-712107C32F69}" srcOrd="1" destOrd="0" parTransId="{1A5A9429-A550-474B-9DCA-74AF7246FB8B}" sibTransId="{51439445-4227-40C3-8662-1564D3B6721C}"/>
    <dgm:cxn modelId="{E1064BFF-E3A7-4802-924C-63F8C905B6D7}" type="presParOf" srcId="{7295924B-A136-40B1-9521-611C0C0A35FB}" destId="{740ACDDE-F18E-4C7A-8028-11DBFE21E5A2}" srcOrd="0" destOrd="0" presId="urn:microsoft.com/office/officeart/2008/layout/LinedList"/>
    <dgm:cxn modelId="{6A0C78BF-6EFC-4EF9-A137-D4DEA1AB8531}" type="presParOf" srcId="{7295924B-A136-40B1-9521-611C0C0A35FB}" destId="{6695761F-80D9-4F30-95AD-88FC2D3D5A4E}" srcOrd="1" destOrd="0" presId="urn:microsoft.com/office/officeart/2008/layout/LinedList"/>
    <dgm:cxn modelId="{90D83691-CF20-438E-9E28-EED000A6C249}" type="presParOf" srcId="{6695761F-80D9-4F30-95AD-88FC2D3D5A4E}" destId="{CCC4164F-ED0F-485E-A809-E229A4AFF719}" srcOrd="0" destOrd="0" presId="urn:microsoft.com/office/officeart/2008/layout/LinedList"/>
    <dgm:cxn modelId="{1EB1A574-46BF-4732-9DE7-F355844387FE}" type="presParOf" srcId="{6695761F-80D9-4F30-95AD-88FC2D3D5A4E}" destId="{211AA36A-91ED-4652-A928-A8F1C586B5E6}" srcOrd="1" destOrd="0" presId="urn:microsoft.com/office/officeart/2008/layout/LinedList"/>
    <dgm:cxn modelId="{578554CA-37C1-4C54-A43F-91F8CC5CDF97}" type="presParOf" srcId="{7295924B-A136-40B1-9521-611C0C0A35FB}" destId="{37E2BFD2-708A-48A6-A098-B5C9A459E161}" srcOrd="2" destOrd="0" presId="urn:microsoft.com/office/officeart/2008/layout/LinedList"/>
    <dgm:cxn modelId="{9C25E9B0-8CD2-4F11-947D-409BD04DD71F}" type="presParOf" srcId="{7295924B-A136-40B1-9521-611C0C0A35FB}" destId="{31AC2916-1B02-44D1-A292-5022085BEE5D}" srcOrd="3" destOrd="0" presId="urn:microsoft.com/office/officeart/2008/layout/LinedList"/>
    <dgm:cxn modelId="{DAECE245-3D45-447D-8A10-D749C3F072D7}" type="presParOf" srcId="{31AC2916-1B02-44D1-A292-5022085BEE5D}" destId="{025BB8AC-4284-491F-8C0C-F9D7A6070AAF}" srcOrd="0" destOrd="0" presId="urn:microsoft.com/office/officeart/2008/layout/LinedList"/>
    <dgm:cxn modelId="{7007B399-7E70-4C62-830A-704FD26E9FB3}" type="presParOf" srcId="{31AC2916-1B02-44D1-A292-5022085BEE5D}" destId="{FD5A8416-48AC-4100-BF54-8D9587BE5992}" srcOrd="1" destOrd="0" presId="urn:microsoft.com/office/officeart/2008/layout/LinedList"/>
    <dgm:cxn modelId="{211F8EA9-E057-4C95-8A74-1FDEB17231F7}" type="presParOf" srcId="{7295924B-A136-40B1-9521-611C0C0A35FB}" destId="{CCF10691-CE4F-4B7E-8E58-C591071BF092}" srcOrd="4" destOrd="0" presId="urn:microsoft.com/office/officeart/2008/layout/LinedList"/>
    <dgm:cxn modelId="{029BD870-CE27-468E-8567-E93A4FC8EBDC}" type="presParOf" srcId="{7295924B-A136-40B1-9521-611C0C0A35FB}" destId="{1617914D-6600-497A-B40C-B3406038EC43}" srcOrd="5" destOrd="0" presId="urn:microsoft.com/office/officeart/2008/layout/LinedList"/>
    <dgm:cxn modelId="{73C0D382-D55A-43D1-BF60-D86293C15F60}" type="presParOf" srcId="{1617914D-6600-497A-B40C-B3406038EC43}" destId="{A5A2C653-210B-4971-A603-A98CB5B9F85F}" srcOrd="0" destOrd="0" presId="urn:microsoft.com/office/officeart/2008/layout/LinedList"/>
    <dgm:cxn modelId="{D92244E6-0420-496A-AB42-F06EBD60723F}" type="presParOf" srcId="{1617914D-6600-497A-B40C-B3406038EC43}" destId="{42A8A573-50D8-4B97-8730-F622B08104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ACDDE-F18E-4C7A-8028-11DBFE21E5A2}">
      <dsp:nvSpPr>
        <dsp:cNvPr id="0" name=""/>
        <dsp:cNvSpPr/>
      </dsp:nvSpPr>
      <dsp:spPr>
        <a:xfrm>
          <a:off x="0" y="2270"/>
          <a:ext cx="5943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C4164F-ED0F-485E-A809-E229A4AFF719}">
      <dsp:nvSpPr>
        <dsp:cNvPr id="0" name=""/>
        <dsp:cNvSpPr/>
      </dsp:nvSpPr>
      <dsp:spPr>
        <a:xfrm>
          <a:off x="0" y="2270"/>
          <a:ext cx="5942148" cy="154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may arrange for one at your school or attend one of the open Accreditation Institutes.</a:t>
          </a:r>
        </a:p>
      </dsp:txBody>
      <dsp:txXfrm>
        <a:off x="0" y="2270"/>
        <a:ext cx="5942148" cy="1548732"/>
      </dsp:txXfrm>
    </dsp:sp>
    <dsp:sp modelId="{37E2BFD2-708A-48A6-A098-B5C9A459E161}">
      <dsp:nvSpPr>
        <dsp:cNvPr id="0" name=""/>
        <dsp:cNvSpPr/>
      </dsp:nvSpPr>
      <dsp:spPr>
        <a:xfrm>
          <a:off x="0" y="1551003"/>
          <a:ext cx="5943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5BB8AC-4284-491F-8C0C-F9D7A6070AAF}">
      <dsp:nvSpPr>
        <dsp:cNvPr id="0" name=""/>
        <dsp:cNvSpPr/>
      </dsp:nvSpPr>
      <dsp:spPr>
        <a:xfrm>
          <a:off x="0" y="1551003"/>
          <a:ext cx="5941524" cy="154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Upcoming Institute Dates: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January-February TBD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March 30-31, Dallas (Annual Conference)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September TBD, (Kansas City)</a:t>
          </a:r>
        </a:p>
      </dsp:txBody>
      <dsp:txXfrm>
        <a:off x="0" y="1551003"/>
        <a:ext cx="5941524" cy="1548732"/>
      </dsp:txXfrm>
    </dsp:sp>
    <dsp:sp modelId="{CCF10691-CE4F-4B7E-8E58-C591071BF092}">
      <dsp:nvSpPr>
        <dsp:cNvPr id="0" name=""/>
        <dsp:cNvSpPr/>
      </dsp:nvSpPr>
      <dsp:spPr>
        <a:xfrm>
          <a:off x="0" y="3099736"/>
          <a:ext cx="5943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A2C653-210B-4971-A603-A98CB5B9F85F}">
      <dsp:nvSpPr>
        <dsp:cNvPr id="0" name=""/>
        <dsp:cNvSpPr/>
      </dsp:nvSpPr>
      <dsp:spPr>
        <a:xfrm>
          <a:off x="0" y="3099736"/>
          <a:ext cx="5938587" cy="154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>
            <a:solidFill>
              <a:srgbClr val="FF0000"/>
            </a:solidFill>
          </a:endParaRPr>
        </a:p>
      </dsp:txBody>
      <dsp:txXfrm>
        <a:off x="0" y="3099736"/>
        <a:ext cx="5938587" cy="1548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4T14:16:08.066"/>
    </inkml:context>
    <inkml:brush xml:id="br0">
      <inkml:brushProperty name="width" value="0.175" units="cm"/>
      <inkml:brushProperty name="height" value="0.35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76,'685'0,"-649"2,-1 1,20 6,-19-4,1 0,14-2,2295-2,-1116-3,2085 2,-3284-2,1-1,24-5,-24 2,0 2,21 0,-22 2,0-1,0-2,-1-1,8-4,-7 3,0 0,0 2,1 1,2 1,-12 2,-1-2,1 0,4-3,9 0,-15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4T15:23:54.3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22,'1'-1,"-1"0,1 0,-1-1,1 1,0 0,-1 0,1 0,0 0,0 0,0 0,0 0,0 0,0 0,0 1,0-1,0 0,0 0,0 1,1-1,-1 1,0-1,0 1,1 0,-1-1,0 1,0 0,1 0,-1 0,0 0,1 0,0 0,44 1,252 19,243-17,-265-6,642 3,-853 3,40 7,42 3,72 0,76 1,-241-12,0 2,0 3,94 6,-47-10,58 9,-26-1,0-6,61-8,-20 0,3559 3,-3712-1,0-2,-1 0,1-1,-1-1,16-6,38-9,-56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4T14:16:08.066"/>
    </inkml:context>
    <inkml:brush xml:id="br0">
      <inkml:brushProperty name="width" value="0.175" units="cm"/>
      <inkml:brushProperty name="height" value="0.35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76,'685'0,"-649"2,-1 1,20 6,-19-4,1 0,14-2,2295-2,-1116-3,2085 2,-3284-2,1-1,24-5,-24 2,0 2,21 0,-22 2,0-1,0-2,-1-1,8-4,-7 3,0 0,0 2,1 1,2 1,-12 2,-1-2,1 0,4-3,9 0,-15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4T15:25:19.7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0,'62'11,"-13"-2,146 18,-111-14,1-3,76-1,2105-13,-1189 7,2447-3,-3458-3,41-7,-43 2,52 2,426 7,-523-2,0-1,0 0,18-6,-17 3,1 1,0 2,5-1,-2 3,-2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04T15:25:23.6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0 161,'0'-1,"1"0,-1 0,1 0,-1 0,1 0,0 0,-1 0,1 0,0 1,0-1,-1 0,1 0,0 0,0 1,0-1,0 1,0-1,0 0,0 1,0 0,0-1,0 1,1 0,-1-1,0 1,0 0,0 0,1 0,39-5,-35 5,210-9,44 12,-41 0,736-3,-858-4,15-5,-17 0,28 5,1809 5,-1898-3,-1-2,1-1,-1-1,9-4,-9 1,0 3,1 0,0 2,10 2,0 2,0-1,0-2,29-7,-27 3,44-1,25-4,-32 4,0 3,1 3,20 5,30 0,35-3,-147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4A73CD7-84FC-4C66-8CED-EA095266B23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3464E98-3A27-4945-B8CF-79ED5C44F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8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4343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64E98-3A27-4945-B8CF-79ED5C44F9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64E98-3A27-4945-B8CF-79ED5C44F9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64E98-3A27-4945-B8CF-79ED5C44F9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8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64E98-3A27-4945-B8CF-79ED5C44F9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8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an effort to better serve our members, we will be holding the winter institute using </a:t>
            </a:r>
            <a:r>
              <a:rPr lang="en-US" dirty="0" err="1"/>
              <a:t>GotoMeeting</a:t>
            </a:r>
            <a:r>
              <a:rPr lang="en-US" dirty="0"/>
              <a:t> – in a virtual format.</a:t>
            </a:r>
          </a:p>
          <a:p>
            <a:endParaRPr lang="en-US" dirty="0"/>
          </a:p>
          <a:p>
            <a:r>
              <a:rPr lang="en-US" dirty="0"/>
              <a:t>This will help to save our members the travel and lodging expenses plus the travel days to attend the required workshops.</a:t>
            </a:r>
          </a:p>
          <a:p>
            <a:endParaRPr lang="en-US" dirty="0"/>
          </a:p>
          <a:p>
            <a:r>
              <a:rPr lang="en-US" dirty="0"/>
              <a:t>The workshops will be offered in a face-to-face format at the annual conference, with one workshop on Tuesday before the conference  and one on Friday after the conference so that members can attend both workshops. </a:t>
            </a:r>
          </a:p>
          <a:p>
            <a:endParaRPr lang="en-US" dirty="0"/>
          </a:p>
          <a:p>
            <a:r>
              <a:rPr lang="en-US" dirty="0"/>
              <a:t>The goal is to use the new self-study manual in April, but that will depend on the commissioners workload at their December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64E98-3A27-4945-B8CF-79ED5C44F9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2C65-D453-4E51-9D3D-A21230190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99E01-D325-48CB-8216-0A5C476AC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D7A19-5D7C-40ED-B2A7-4AB7828B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E846A-0DE4-4A3A-BC3B-2C2B3CFF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C4E3F-BB5D-4961-B1B8-A6F47749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4655-1115-4FEF-B49E-F193C127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D0FEE-EF0C-4B03-93E1-02A1E3848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E6912-A27C-411F-9A3A-E58EC662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7DAE9-2CB1-47F8-960D-61CFB65D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8D552-8852-4AF2-A3BA-A0B3CD84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CE97D-EBFF-4425-B348-2B3896190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F69E2-128B-461D-93EB-368B2EB50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FCDCE-9A5B-44C2-9E60-37C0FD75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6DAC8-2A0D-47F8-8654-E29578AB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41DF8-85A1-4356-A843-0382DB83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5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9728-970D-492A-B03A-0ED0119F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D95C1-DCB6-4D3C-BCA5-D99714484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0F55B-EAF8-4856-BF6F-1EBCF9A5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C8358-8824-4DFF-8C5E-30E19CC5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40B1-0B86-46CA-AF8F-BD5FA819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0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F657-163C-4B28-9157-860D01F3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65BB1-A343-45F0-B354-92FC9942D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F0017-A9FB-4515-B678-DCBB5EAF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A1EFE-1387-42A5-953E-97B35047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24AC2-CA44-46DC-A637-329BB6A5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9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7D7E-694C-4520-804D-B18CE915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6E354-1907-43AE-BCF3-4237D157F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D21F0-CE8E-4277-B97C-13B48AC7F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465F1-A674-4DCC-BE2A-CFF5AC61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E5FCA-893C-4CB4-90EF-9C593C1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BD2EC-801C-4AA3-9F50-86E65044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9434-86E4-4C37-A8A8-9A7B4AA5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E5233-B5D8-4F2E-9BEC-17C6EB4D5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A06EE-59CA-4DE3-9673-1C84AC66B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5B7A7-617A-4349-99A7-731FF5932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DD3DD-6B87-47EF-B723-8C09BAE2B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33885-B32A-4991-B5F1-DF7C2C29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EEA2B-F28A-4FF6-9CEA-910D4C05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31E3E-4C9C-4A77-B2AD-D5EF2DB5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2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ED7A-EF89-4A53-B916-538A876A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733BC-0DD7-4994-9385-F6A3901F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406BE-CB7D-4396-8610-85634AA4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EFD88-AFB3-406A-9006-2E1908C6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2CCBF-518F-4A70-8411-21EDA5DA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0BA28-01E1-49AD-875D-DA4B0476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124C8-AC50-4F80-B37A-FB14A76EB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4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3F2E-0A02-43A3-B3FF-76972D30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ED12-7D28-47C2-B7F9-CCAA3BDD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A57C0-7EFB-4050-AE9B-788F8D635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57C27-9E91-48BD-A6AC-F2EB1A9F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CB879-351B-4F7A-9440-0C9783C6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469D8-8710-4AD0-9B47-8E5F1847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C074-E738-439B-AADA-A2C85B2D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5083D-0C54-4C0F-88CD-76D70858E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7842B-425C-4028-92D0-78AF6A607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6731-8E53-4771-98EF-6BF44A54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3F4BC-E955-42E3-84D4-9398D43A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7789F-1D0B-4EDB-8F9D-F4F0902E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9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023FC-88DD-4F9C-9F3F-CF32342C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0445B-1001-4E8B-9920-01C1BDC8E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54CB2-B3FF-4D05-B577-66BA7761E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18A1-8806-4ED7-A3E9-7E149D253EA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7C809-B602-43B1-86CA-1DAAC5F3B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E0DC4-F5E9-4075-9A60-91473FE8A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FFD5-C203-4336-9907-BD72D14E5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1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0.png"/><Relationship Id="rId5" Type="http://schemas.openxmlformats.org/officeDocument/2006/relationships/image" Target="../media/image50.png"/><Relationship Id="rId10" Type="http://schemas.openxmlformats.org/officeDocument/2006/relationships/customXml" Target="../ink/ink5.xml"/><Relationship Id="rId4" Type="http://schemas.openxmlformats.org/officeDocument/2006/relationships/customXml" Target="../ink/ink3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5FBC-121F-4615-8EB2-A32885E5C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FB364-5397-4C35-97AA-527C6B5246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dirty="0"/>
          </a:p>
          <a:p>
            <a:r>
              <a:rPr lang="en-US" sz="4800" dirty="0">
                <a:solidFill>
                  <a:srgbClr val="002060"/>
                </a:solidFill>
              </a:rPr>
              <a:t>MOVING.FORWARD.TOGETHER.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96439-B6F9-43EF-8406-3C09E3719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04" y="1383264"/>
            <a:ext cx="765200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1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28C0294-7B5A-4480-ACE7-8A513B08944C}"/>
              </a:ext>
            </a:extLst>
          </p:cNvPr>
          <p:cNvSpPr txBox="1">
            <a:spLocks noChangeArrowheads="1"/>
          </p:cNvSpPr>
          <p:nvPr/>
        </p:nvSpPr>
        <p:spPr>
          <a:xfrm>
            <a:off x="821094" y="886408"/>
            <a:ext cx="9199984" cy="5355772"/>
          </a:xfrm>
          <a:prstGeom prst="rect">
            <a:avLst/>
          </a:prstGeom>
          <a:noFill/>
        </p:spPr>
        <p:txBody>
          <a:bodyPr lIns="182880" rIns="182880"/>
          <a:lstStyle/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330033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330033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accordance with this guideline, schools must report at least one of the following on an annual basis for each IACBE accredited program (need not be the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same measure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each program).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Attrition and retention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Graduation rates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Licensure pass rates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Job placement rates (as appropriate)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Employment advancement (as appropriate)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Acceptance into graduate programs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Successful transfer of credit</a:t>
            </a:r>
          </a:p>
          <a:p>
            <a:pPr fontAlgn="base"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</a:pPr>
            <a:endParaRPr lang="en-US" sz="1900" kern="0" dirty="0">
              <a:solidFill>
                <a:srgbClr val="330033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http://www.ipwatchdog.com/wp-content/uploads/2018/08/November-1.jpg">
            <a:extLst>
              <a:ext uri="{FF2B5EF4-FFF2-40B4-BE49-F238E27FC236}">
                <a16:creationId xmlns:a16="http://schemas.microsoft.com/office/drawing/2014/main" id="{B7ECE5CF-83B8-4C39-9ABF-4DCABB77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788" y="4638870"/>
            <a:ext cx="2047680" cy="20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878DF3-A66C-4BDE-A469-EB9D6561B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4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74B075-13AC-490F-91AE-0B1A9845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607" y="0"/>
            <a:ext cx="7341220" cy="6858000"/>
          </a:xfrm>
          <a:prstGeom prst="rect">
            <a:avLst/>
          </a:prstGeom>
        </p:spPr>
      </p:pic>
      <p:pic>
        <p:nvPicPr>
          <p:cNvPr id="3" name="Picture 2" descr="http://www.ipwatchdog.com/wp-content/uploads/2018/08/November-1.jpg">
            <a:extLst>
              <a:ext uri="{FF2B5EF4-FFF2-40B4-BE49-F238E27FC236}">
                <a16:creationId xmlns:a16="http://schemas.microsoft.com/office/drawing/2014/main" id="{293E0E77-1DD4-4F8E-84EB-129AD462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27" y="4810320"/>
            <a:ext cx="2047680" cy="20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3B8EA6-B421-440B-91BC-256938F61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0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878DF3-A66C-4BDE-A469-EB9D6561B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ED5DC7-8149-4968-A97D-1837A0CB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947737"/>
            <a:ext cx="9154668" cy="59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3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878DF3-A66C-4BDE-A469-EB9D6561B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7196CF-E919-499D-918A-02D603B11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236" y="364463"/>
            <a:ext cx="77533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878DF3-A66C-4BDE-A469-EB9D6561B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D554F9-7BDE-4FAF-AFD0-7CFE1BDE4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7" y="981074"/>
            <a:ext cx="8815035" cy="57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98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878DF3-A66C-4BDE-A469-EB9D6561B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0491D1-52DC-4E38-A60C-2E0A3BC5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629" y="126212"/>
            <a:ext cx="7527749" cy="660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D25A3D-98AC-4D94-A1AF-15468A3347B7}"/>
              </a:ext>
            </a:extLst>
          </p:cNvPr>
          <p:cNvSpPr txBox="1"/>
          <p:nvPr/>
        </p:nvSpPr>
        <p:spPr>
          <a:xfrm>
            <a:off x="149290" y="2677886"/>
            <a:ext cx="263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website must include a link to your school’s status page on the </a:t>
            </a:r>
            <a:r>
              <a:rPr lang="en-US"/>
              <a:t>IACBE website.</a:t>
            </a:r>
          </a:p>
        </p:txBody>
      </p:sp>
    </p:spTree>
    <p:extLst>
      <p:ext uri="{BB962C8B-B14F-4D97-AF65-F5344CB8AC3E}">
        <p14:creationId xmlns:p14="http://schemas.microsoft.com/office/powerpoint/2010/main" val="157409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2BC8B-74D5-431E-B15A-3B5661CC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Accreditation Institutes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(completed within 12 months prior to starting SS Year)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84C7D-6EF0-4FB8-89F3-8549343CC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C04EA27-C7CB-4189-825B-6FA6BB4E5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909325"/>
              </p:ext>
            </p:extLst>
          </p:nvPr>
        </p:nvGraphicFramePr>
        <p:xfrm>
          <a:off x="4657437" y="1861011"/>
          <a:ext cx="5943600" cy="465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366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1303-ACF8-4E31-BFB6-4045DEC0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Follow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A978-91E6-4C53-B492-A2064AD52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 us on Facebook</a:t>
            </a:r>
          </a:p>
          <a:p>
            <a:r>
              <a:rPr lang="en-US" dirty="0"/>
              <a:t>Join us on LinkedIn</a:t>
            </a:r>
          </a:p>
          <a:p>
            <a:r>
              <a:rPr lang="en-US" dirty="0"/>
              <a:t>Visit our website:</a:t>
            </a:r>
          </a:p>
          <a:p>
            <a:pPr marL="0" indent="0">
              <a:buNone/>
            </a:pPr>
            <a:r>
              <a:rPr lang="en-US" dirty="0"/>
              <a:t>	Events (Regionals, ACAM, Workshops, etc.)</a:t>
            </a:r>
          </a:p>
          <a:p>
            <a:pPr marL="0" indent="0">
              <a:buNone/>
            </a:pPr>
            <a:r>
              <a:rPr lang="en-US" dirty="0"/>
              <a:t>	JABE (Journal for Advancing Business Education)</a:t>
            </a:r>
          </a:p>
          <a:p>
            <a:pPr marL="0" indent="0">
              <a:buNone/>
            </a:pPr>
            <a:r>
              <a:rPr lang="en-US"/>
              <a:t>	Member </a:t>
            </a:r>
            <a:r>
              <a:rPr lang="en-US" dirty="0"/>
              <a:t>Resource Area for:</a:t>
            </a:r>
          </a:p>
          <a:p>
            <a:pPr marL="0" indent="0">
              <a:buNone/>
            </a:pPr>
            <a:r>
              <a:rPr lang="en-US" dirty="0"/>
              <a:t>		Rubrics, Documents, Applications, Examples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D9DB1-02D5-41D9-9361-4AF3DF70D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8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7912-F637-4365-8F97-B383E6C6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our newest staff member!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61164B-B992-4D13-93B3-5CCE922D6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766" y="2114790"/>
            <a:ext cx="2628420" cy="262842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476012-BB80-4DD8-AE26-B3BF2EA6AB79}"/>
              </a:ext>
            </a:extLst>
          </p:cNvPr>
          <p:cNvSpPr txBox="1"/>
          <p:nvPr/>
        </p:nvSpPr>
        <p:spPr>
          <a:xfrm>
            <a:off x="729842" y="5167312"/>
            <a:ext cx="5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Cecilia Livengood, Accreditation Specialist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F62C15-F50D-4871-836E-30C0348E50DC}"/>
              </a:ext>
            </a:extLst>
          </p:cNvPr>
          <p:cNvSpPr txBox="1"/>
          <p:nvPr/>
        </p:nvSpPr>
        <p:spPr>
          <a:xfrm>
            <a:off x="6096000" y="2114790"/>
            <a:ext cx="4541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Cecilia brings with her 16 years of experience in higher education, including 13 years in compliance and accreditation management, having served as a consultant, director, and chief compliance officer. </a:t>
            </a:r>
            <a:r>
              <a:rPr lang="en-US"/>
              <a:t>She holds a Master of Jurisprudence with a concentration in Business Law and a Certificate in Corporate Compliance from the Loyola University School of Law and is a Certified Compliance and Ethics Professional.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9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6945F-1A9B-4DA5-859A-E1D03F2F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2" y="963877"/>
            <a:ext cx="254881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New </a:t>
            </a:r>
            <a:b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Self-Study Principles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9DDA3A1-6DC3-438B-A74C-D63B01A46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5940" y="858441"/>
            <a:ext cx="6445894" cy="567951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Principle 1: Commitment to Integrity, Responsibility, and</a:t>
            </a:r>
          </a:p>
          <a:p>
            <a:pPr algn="l"/>
            <a:r>
              <a:rPr lang="en-US" sz="2000" b="1" dirty="0"/>
              <a:t>    Ethical Behavior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Principle 2: Quality Assessment and Advancement (OAP)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Principle 3: Strategic Planning</a:t>
            </a:r>
          </a:p>
          <a:p>
            <a:pPr indent="-2286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Principle 4: Business Curricula and Learning</a:t>
            </a:r>
          </a:p>
          <a:p>
            <a:pPr algn="l"/>
            <a:r>
              <a:rPr lang="en-US" sz="2000" b="1" dirty="0"/>
              <a:t>    Opportunities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Principle 5: Business Faculty Characteristics, Activities,</a:t>
            </a:r>
          </a:p>
          <a:p>
            <a:pPr algn="l"/>
            <a:r>
              <a:rPr lang="en-US" sz="2000" b="1" dirty="0"/>
              <a:t>    and Processes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Principle 6: Student Policies, Procedures, and Processes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Principle 7: Resources Supporting Business Programs</a:t>
            </a:r>
          </a:p>
          <a:p>
            <a:pPr indent="-2286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Principle 8: External Relationships</a:t>
            </a:r>
          </a:p>
          <a:p>
            <a:pPr indent="-2286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Principle 9: Innovation in Business Education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F065A-6B37-4731-A417-E117B8C9E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" y="320040"/>
            <a:ext cx="2711071" cy="7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0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FBF4-8FC7-4C10-B84F-CDA2610F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734" y="289249"/>
            <a:ext cx="10515600" cy="8882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New Key Learning Objectives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60B93D-A0C2-42B3-91AF-29CCF1082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808" y="1177504"/>
            <a:ext cx="8360229" cy="5611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ABB73-A13A-4C6C-B099-568A30A05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9"/>
            <a:ext cx="2711071" cy="7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7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AC8F6-97D2-4A70-9252-B17D516F0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50" y="891823"/>
            <a:ext cx="8919207" cy="58557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3408E9-F57B-4878-AF38-1BF1E5BEEB60}"/>
                  </a:ext>
                </a:extLst>
              </p14:cNvPr>
              <p14:cNvContentPartPr/>
              <p14:nvPr/>
            </p14:nvContentPartPr>
            <p14:xfrm>
              <a:off x="2836036" y="5094984"/>
              <a:ext cx="3070440" cy="37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3408E9-F57B-4878-AF38-1BF1E5BEEB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4716" y="5031984"/>
                <a:ext cx="3133080" cy="1634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6A39A18-BA8B-45B4-B807-070B6B212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33FF233-8175-4B1F-88C6-0B65D7ECA3E8}"/>
                  </a:ext>
                </a:extLst>
              </p14:cNvPr>
              <p14:cNvContentPartPr/>
              <p14:nvPr/>
            </p14:nvContentPartPr>
            <p14:xfrm>
              <a:off x="3461356" y="5394144"/>
              <a:ext cx="2920680" cy="4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33FF233-8175-4B1F-88C6-0B65D7ECA3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07356" y="5286504"/>
                <a:ext cx="302832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35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3A733A-3DB4-4EE4-8BC3-99344D35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86" y="1983504"/>
            <a:ext cx="9571253" cy="4501272"/>
          </a:xfrm>
          <a:prstGeom prst="rect">
            <a:avLst/>
          </a:prstGeom>
        </p:spPr>
      </p:pic>
      <p:pic>
        <p:nvPicPr>
          <p:cNvPr id="1026" name="Picture 2" descr="http://www.ipwatchdog.com/wp-content/uploads/2018/08/November-1.jpg">
            <a:extLst>
              <a:ext uri="{FF2B5EF4-FFF2-40B4-BE49-F238E27FC236}">
                <a16:creationId xmlns:a16="http://schemas.microsoft.com/office/drawing/2014/main" id="{3DD6B3A1-76FA-42E7-9DE3-394B0169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357" y="134761"/>
            <a:ext cx="1709619" cy="170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8A8312-D6B9-4493-9196-675C37C52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2711071" cy="7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3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2629-1A81-4C01-9DC6-AC58FD6B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245" y="1138334"/>
            <a:ext cx="8873379" cy="1324947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IQAR Due Dates are approximately mid-way through your 7-year accreditation. 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(November 1st of year 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34F98B-98A0-49C8-97D4-34D6296C04CE}"/>
              </a:ext>
            </a:extLst>
          </p:cNvPr>
          <p:cNvSpPr/>
          <p:nvPr/>
        </p:nvSpPr>
        <p:spPr>
          <a:xfrm>
            <a:off x="1153415" y="2668557"/>
            <a:ext cx="9627054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330033"/>
                </a:solidFill>
                <a:latin typeface="Calibri" panose="020F0502020204030204" pitchFamily="34" charset="0"/>
              </a:rPr>
              <a:t>Reaffirmation in 2022 – IQAR due November 1, 2019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330033"/>
                </a:solidFill>
                <a:latin typeface="Calibri" panose="020F0502020204030204" pitchFamily="34" charset="0"/>
              </a:rPr>
              <a:t>Reaffirmation in 2023 – IQAR due November 1, 2020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330033"/>
                </a:solidFill>
                <a:latin typeface="Calibri" panose="020F0502020204030204" pitchFamily="34" charset="0"/>
              </a:rPr>
              <a:t>Reaffirmation in 2024 – IQAR due November 1, 2021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330033"/>
                </a:solidFill>
                <a:latin typeface="Calibri" panose="020F0502020204030204" pitchFamily="34" charset="0"/>
              </a:rPr>
              <a:t>Reaffirmation in 2025 – IQAR due November 1, 2022</a:t>
            </a:r>
          </a:p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US" sz="2800" kern="0" dirty="0">
              <a:solidFill>
                <a:srgbClr val="330033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ipwatchdog.com/wp-content/uploads/2018/08/November-1.jpg">
            <a:extLst>
              <a:ext uri="{FF2B5EF4-FFF2-40B4-BE49-F238E27FC236}">
                <a16:creationId xmlns:a16="http://schemas.microsoft.com/office/drawing/2014/main" id="{DB7B71FD-84EE-4BB6-92A2-EEEFA808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22" y="4638870"/>
            <a:ext cx="2010358" cy="20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706A3-BCF4-47BF-B8C7-9B754C51A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2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AC8F6-97D2-4A70-9252-B17D516F0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587" y="864548"/>
            <a:ext cx="9011426" cy="59162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3408E9-F57B-4878-AF38-1BF1E5BEEB60}"/>
                  </a:ext>
                </a:extLst>
              </p14:cNvPr>
              <p14:cNvContentPartPr/>
              <p14:nvPr/>
            </p14:nvContentPartPr>
            <p14:xfrm>
              <a:off x="2836036" y="5094984"/>
              <a:ext cx="3070440" cy="37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3408E9-F57B-4878-AF38-1BF1E5BEEB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4716" y="5031984"/>
                <a:ext cx="3133080" cy="163440"/>
              </a:xfrm>
              <a:prstGeom prst="rect">
                <a:avLst/>
              </a:prstGeom>
            </p:spPr>
          </p:pic>
        </mc:Fallback>
      </mc:AlternateContent>
      <p:pic>
        <p:nvPicPr>
          <p:cNvPr id="3076" name="Picture 4" descr="http://www.ipwatchdog.com/wp-content/uploads/2018/08/November-1.jpg">
            <a:extLst>
              <a:ext uri="{FF2B5EF4-FFF2-40B4-BE49-F238E27FC236}">
                <a16:creationId xmlns:a16="http://schemas.microsoft.com/office/drawing/2014/main" id="{3BF8BC7C-D97A-4B88-BDFC-6DDFFB2B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72" y="5127072"/>
            <a:ext cx="1730928" cy="17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24E74-379C-4F95-AED7-EECB64C824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9CB0B1-7AE6-40B5-9E3D-9B334439CF38}"/>
                  </a:ext>
                </a:extLst>
              </p14:cNvPr>
              <p14:cNvContentPartPr/>
              <p14:nvPr/>
            </p14:nvContentPartPr>
            <p14:xfrm>
              <a:off x="2397556" y="4534464"/>
              <a:ext cx="3105720" cy="2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9CB0B1-7AE6-40B5-9E3D-9B334439CF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3916" y="4426464"/>
                <a:ext cx="32133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A32846-EDBA-45BB-95D3-5EFF8F52B6BE}"/>
                  </a:ext>
                </a:extLst>
              </p14:cNvPr>
              <p14:cNvContentPartPr/>
              <p14:nvPr/>
            </p14:nvContentPartPr>
            <p14:xfrm>
              <a:off x="2463076" y="4821744"/>
              <a:ext cx="2005920" cy="58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A32846-EDBA-45BB-95D3-5EFF8F52B6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9076" y="4713744"/>
                <a:ext cx="2113560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2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9D3BDB7-438C-4D44-95C2-97CBA5A4945D}"/>
              </a:ext>
            </a:extLst>
          </p:cNvPr>
          <p:cNvSpPr txBox="1">
            <a:spLocks noChangeArrowheads="1"/>
          </p:cNvSpPr>
          <p:nvPr/>
        </p:nvSpPr>
        <p:spPr>
          <a:xfrm>
            <a:off x="1681066" y="1522476"/>
            <a:ext cx="8610600" cy="3813048"/>
          </a:xfrm>
          <a:prstGeom prst="rect">
            <a:avLst/>
          </a:prstGeom>
          <a:noFill/>
        </p:spPr>
        <p:txBody>
          <a:bodyPr lIns="182880" rIns="182880"/>
          <a:lstStyle/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330033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330033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Public Disclosure of Student Achievement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must be posted on the home page of each academic/business unit that offers degree programs that are accredited by the IACBE.  It is due November 1 of each year with results from the prior year (e.g. November 1, 2019 will include 2018-19 academic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year results).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Web Path Notification Form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showing the path to the Public Disclosure of Student Achievement is reported on an annual basis, by November 1. </a:t>
            </a:r>
          </a:p>
          <a:p>
            <a:pPr fontAlgn="base"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</a:pPr>
            <a:endParaRPr lang="en-US" sz="1900" kern="0" dirty="0">
              <a:solidFill>
                <a:srgbClr val="330033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://www.ipwatchdog.com/wp-content/uploads/2018/08/November-1.jpg">
            <a:extLst>
              <a:ext uri="{FF2B5EF4-FFF2-40B4-BE49-F238E27FC236}">
                <a16:creationId xmlns:a16="http://schemas.microsoft.com/office/drawing/2014/main" id="{5E7B880D-911B-4029-B104-82F874E6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41" y="4786603"/>
            <a:ext cx="1959009" cy="19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1F670E-AF93-4356-9AE2-DFFC39F5C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071" cy="7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552</Words>
  <Application>Microsoft Office PowerPoint</Application>
  <PresentationFormat>Widescreen</PresentationFormat>
  <Paragraphs>66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Hadassah Friedlaender</vt:lpstr>
      <vt:lpstr>Wingdings</vt:lpstr>
      <vt:lpstr>Office Theme</vt:lpstr>
      <vt:lpstr>PowerPoint Presentation</vt:lpstr>
      <vt:lpstr>Welcome our newest staff member!</vt:lpstr>
      <vt:lpstr>New  Self-Study Principles</vt:lpstr>
      <vt:lpstr>     New Key Learning Objectives</vt:lpstr>
      <vt:lpstr>PowerPoint Presentation</vt:lpstr>
      <vt:lpstr>PowerPoint Presentation</vt:lpstr>
      <vt:lpstr>IQAR Due Dates are approximately mid-way through your 7-year accreditation.   (November 1st of year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Accreditation Institutes  (completed within 12 months prior to starting SS Year)</vt:lpstr>
      <vt:lpstr> Follow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Collins</dc:creator>
  <cp:lastModifiedBy>Kim Caedo</cp:lastModifiedBy>
  <cp:revision>26</cp:revision>
  <cp:lastPrinted>2019-04-01T20:28:52Z</cp:lastPrinted>
  <dcterms:created xsi:type="dcterms:W3CDTF">2018-10-04T13:58:46Z</dcterms:created>
  <dcterms:modified xsi:type="dcterms:W3CDTF">2019-10-21T20:13:52Z</dcterms:modified>
</cp:coreProperties>
</file>