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1" r:id="rId2"/>
  </p:sldMasterIdLst>
  <p:notesMasterIdLst>
    <p:notesMasterId r:id="rId222"/>
  </p:notesMasterIdLst>
  <p:handoutMasterIdLst>
    <p:handoutMasterId r:id="rId223"/>
  </p:handoutMasterIdLst>
  <p:sldIdLst>
    <p:sldId id="256" r:id="rId3"/>
    <p:sldId id="265" r:id="rId4"/>
    <p:sldId id="606" r:id="rId5"/>
    <p:sldId id="607" r:id="rId6"/>
    <p:sldId id="608" r:id="rId7"/>
    <p:sldId id="609" r:id="rId8"/>
    <p:sldId id="610" r:id="rId9"/>
    <p:sldId id="611" r:id="rId10"/>
    <p:sldId id="612" r:id="rId11"/>
    <p:sldId id="613" r:id="rId12"/>
    <p:sldId id="354" r:id="rId13"/>
    <p:sldId id="443" r:id="rId14"/>
    <p:sldId id="446" r:id="rId15"/>
    <p:sldId id="447" r:id="rId16"/>
    <p:sldId id="448" r:id="rId17"/>
    <p:sldId id="449" r:id="rId18"/>
    <p:sldId id="450" r:id="rId19"/>
    <p:sldId id="451" r:id="rId20"/>
    <p:sldId id="452" r:id="rId21"/>
    <p:sldId id="388" r:id="rId22"/>
    <p:sldId id="390" r:id="rId23"/>
    <p:sldId id="593" r:id="rId24"/>
    <p:sldId id="594" r:id="rId25"/>
    <p:sldId id="391" r:id="rId26"/>
    <p:sldId id="601" r:id="rId27"/>
    <p:sldId id="602" r:id="rId28"/>
    <p:sldId id="603" r:id="rId29"/>
    <p:sldId id="604" r:id="rId30"/>
    <p:sldId id="605" r:id="rId31"/>
    <p:sldId id="393" r:id="rId32"/>
    <p:sldId id="394" r:id="rId33"/>
    <p:sldId id="395" r:id="rId34"/>
    <p:sldId id="396" r:id="rId35"/>
    <p:sldId id="397" r:id="rId36"/>
    <p:sldId id="398" r:id="rId37"/>
    <p:sldId id="399" r:id="rId38"/>
    <p:sldId id="400" r:id="rId39"/>
    <p:sldId id="401" r:id="rId40"/>
    <p:sldId id="402" r:id="rId41"/>
    <p:sldId id="403" r:id="rId42"/>
    <p:sldId id="405" r:id="rId43"/>
    <p:sldId id="406" r:id="rId44"/>
    <p:sldId id="415" r:id="rId45"/>
    <p:sldId id="416" r:id="rId46"/>
    <p:sldId id="417" r:id="rId47"/>
    <p:sldId id="418" r:id="rId48"/>
    <p:sldId id="419" r:id="rId49"/>
    <p:sldId id="420" r:id="rId50"/>
    <p:sldId id="616" r:id="rId51"/>
    <p:sldId id="615" r:id="rId52"/>
    <p:sldId id="617" r:id="rId53"/>
    <p:sldId id="618" r:id="rId54"/>
    <p:sldId id="619" r:id="rId55"/>
    <p:sldId id="620" r:id="rId56"/>
    <p:sldId id="621" r:id="rId57"/>
    <p:sldId id="622" r:id="rId58"/>
    <p:sldId id="623" r:id="rId59"/>
    <p:sldId id="624" r:id="rId60"/>
    <p:sldId id="625" r:id="rId61"/>
    <p:sldId id="534" r:id="rId62"/>
    <p:sldId id="626" r:id="rId63"/>
    <p:sldId id="627" r:id="rId64"/>
    <p:sldId id="628" r:id="rId65"/>
    <p:sldId id="629" r:id="rId66"/>
    <p:sldId id="630" r:id="rId67"/>
    <p:sldId id="631" r:id="rId68"/>
    <p:sldId id="632" r:id="rId69"/>
    <p:sldId id="535" r:id="rId70"/>
    <p:sldId id="633" r:id="rId71"/>
    <p:sldId id="634" r:id="rId72"/>
    <p:sldId id="635" r:id="rId73"/>
    <p:sldId id="636" r:id="rId74"/>
    <p:sldId id="637" r:id="rId75"/>
    <p:sldId id="638" r:id="rId76"/>
    <p:sldId id="536" r:id="rId77"/>
    <p:sldId id="639" r:id="rId78"/>
    <p:sldId id="640" r:id="rId79"/>
    <p:sldId id="641" r:id="rId80"/>
    <p:sldId id="786" r:id="rId81"/>
    <p:sldId id="787" r:id="rId82"/>
    <p:sldId id="642" r:id="rId83"/>
    <p:sldId id="643" r:id="rId84"/>
    <p:sldId id="644" r:id="rId85"/>
    <p:sldId id="645" r:id="rId86"/>
    <p:sldId id="646" r:id="rId87"/>
    <p:sldId id="647" r:id="rId88"/>
    <p:sldId id="648" r:id="rId89"/>
    <p:sldId id="649" r:id="rId90"/>
    <p:sldId id="650" r:id="rId91"/>
    <p:sldId id="651" r:id="rId92"/>
    <p:sldId id="652" r:id="rId93"/>
    <p:sldId id="653" r:id="rId94"/>
    <p:sldId id="654" r:id="rId95"/>
    <p:sldId id="655" r:id="rId96"/>
    <p:sldId id="770" r:id="rId97"/>
    <p:sldId id="771" r:id="rId98"/>
    <p:sldId id="773" r:id="rId99"/>
    <p:sldId id="658" r:id="rId100"/>
    <p:sldId id="659" r:id="rId101"/>
    <p:sldId id="660" r:id="rId102"/>
    <p:sldId id="661" r:id="rId103"/>
    <p:sldId id="662" r:id="rId104"/>
    <p:sldId id="663" r:id="rId105"/>
    <p:sldId id="664" r:id="rId106"/>
    <p:sldId id="665" r:id="rId107"/>
    <p:sldId id="666" r:id="rId108"/>
    <p:sldId id="667" r:id="rId109"/>
    <p:sldId id="668" r:id="rId110"/>
    <p:sldId id="669" r:id="rId111"/>
    <p:sldId id="774" r:id="rId112"/>
    <p:sldId id="775" r:id="rId113"/>
    <p:sldId id="672" r:id="rId114"/>
    <p:sldId id="673" r:id="rId115"/>
    <p:sldId id="674" r:id="rId116"/>
    <p:sldId id="675" r:id="rId117"/>
    <p:sldId id="676" r:id="rId118"/>
    <p:sldId id="537" r:id="rId119"/>
    <p:sldId id="677" r:id="rId120"/>
    <p:sldId id="678" r:id="rId121"/>
    <p:sldId id="679" r:id="rId122"/>
    <p:sldId id="680" r:id="rId123"/>
    <p:sldId id="776" r:id="rId124"/>
    <p:sldId id="777" r:id="rId125"/>
    <p:sldId id="682" r:id="rId126"/>
    <p:sldId id="683" r:id="rId127"/>
    <p:sldId id="684" r:id="rId128"/>
    <p:sldId id="685" r:id="rId129"/>
    <p:sldId id="686" r:id="rId130"/>
    <p:sldId id="687" r:id="rId131"/>
    <p:sldId id="688" r:id="rId132"/>
    <p:sldId id="689" r:id="rId133"/>
    <p:sldId id="690" r:id="rId134"/>
    <p:sldId id="691" r:id="rId135"/>
    <p:sldId id="692" r:id="rId136"/>
    <p:sldId id="693" r:id="rId137"/>
    <p:sldId id="694" r:id="rId138"/>
    <p:sldId id="778" r:id="rId139"/>
    <p:sldId id="779" r:id="rId140"/>
    <p:sldId id="696" r:id="rId141"/>
    <p:sldId id="697" r:id="rId142"/>
    <p:sldId id="698" r:id="rId143"/>
    <p:sldId id="699" r:id="rId144"/>
    <p:sldId id="700" r:id="rId145"/>
    <p:sldId id="701" r:id="rId146"/>
    <p:sldId id="702" r:id="rId147"/>
    <p:sldId id="703" r:id="rId148"/>
    <p:sldId id="780" r:id="rId149"/>
    <p:sldId id="705" r:id="rId150"/>
    <p:sldId id="706" r:id="rId151"/>
    <p:sldId id="532" r:id="rId152"/>
    <p:sldId id="707" r:id="rId153"/>
    <p:sldId id="708" r:id="rId154"/>
    <p:sldId id="709" r:id="rId155"/>
    <p:sldId id="710" r:id="rId156"/>
    <p:sldId id="711" r:id="rId157"/>
    <p:sldId id="712" r:id="rId158"/>
    <p:sldId id="713" r:id="rId159"/>
    <p:sldId id="714" r:id="rId160"/>
    <p:sldId id="533" r:id="rId161"/>
    <p:sldId id="715" r:id="rId162"/>
    <p:sldId id="716" r:id="rId163"/>
    <p:sldId id="717" r:id="rId164"/>
    <p:sldId id="718" r:id="rId165"/>
    <p:sldId id="719" r:id="rId166"/>
    <p:sldId id="720" r:id="rId167"/>
    <p:sldId id="781" r:id="rId168"/>
    <p:sldId id="782" r:id="rId169"/>
    <p:sldId id="722" r:id="rId170"/>
    <p:sldId id="723" r:id="rId171"/>
    <p:sldId id="783" r:id="rId172"/>
    <p:sldId id="784" r:id="rId173"/>
    <p:sldId id="725" r:id="rId174"/>
    <p:sldId id="726" r:id="rId175"/>
    <p:sldId id="727" r:id="rId176"/>
    <p:sldId id="728" r:id="rId177"/>
    <p:sldId id="729" r:id="rId178"/>
    <p:sldId id="730" r:id="rId179"/>
    <p:sldId id="731" r:id="rId180"/>
    <p:sldId id="732" r:id="rId181"/>
    <p:sldId id="733" r:id="rId182"/>
    <p:sldId id="785" r:id="rId183"/>
    <p:sldId id="735" r:id="rId184"/>
    <p:sldId id="736" r:id="rId185"/>
    <p:sldId id="558" r:id="rId186"/>
    <p:sldId id="737" r:id="rId187"/>
    <p:sldId id="738" r:id="rId188"/>
    <p:sldId id="739" r:id="rId189"/>
    <p:sldId id="740" r:id="rId190"/>
    <p:sldId id="741" r:id="rId191"/>
    <p:sldId id="742" r:id="rId192"/>
    <p:sldId id="743" r:id="rId193"/>
    <p:sldId id="744" r:id="rId194"/>
    <p:sldId id="745" r:id="rId195"/>
    <p:sldId id="746" r:id="rId196"/>
    <p:sldId id="747" r:id="rId197"/>
    <p:sldId id="748" r:id="rId198"/>
    <p:sldId id="749" r:id="rId199"/>
    <p:sldId id="750" r:id="rId200"/>
    <p:sldId id="752" r:id="rId201"/>
    <p:sldId id="753" r:id="rId202"/>
    <p:sldId id="754" r:id="rId203"/>
    <p:sldId id="755" r:id="rId204"/>
    <p:sldId id="756" r:id="rId205"/>
    <p:sldId id="757" r:id="rId206"/>
    <p:sldId id="758" r:id="rId207"/>
    <p:sldId id="759" r:id="rId208"/>
    <p:sldId id="579" r:id="rId209"/>
    <p:sldId id="760" r:id="rId210"/>
    <p:sldId id="761" r:id="rId211"/>
    <p:sldId id="762" r:id="rId212"/>
    <p:sldId id="763" r:id="rId213"/>
    <p:sldId id="764" r:id="rId214"/>
    <p:sldId id="765" r:id="rId215"/>
    <p:sldId id="766" r:id="rId216"/>
    <p:sldId id="767" r:id="rId217"/>
    <p:sldId id="768" r:id="rId218"/>
    <p:sldId id="769" r:id="rId219"/>
    <p:sldId id="589" r:id="rId220"/>
    <p:sldId id="590" r:id="rId221"/>
  </p:sldIdLst>
  <p:sldSz cx="9144000" cy="5143500" type="screen16x9"/>
  <p:notesSz cx="7023100" cy="93091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B59"/>
    <a:srgbClr val="00CFB5"/>
    <a:srgbClr val="6BD9DE"/>
    <a:srgbClr val="B9C2C1"/>
    <a:srgbClr val="33C5AE"/>
    <a:srgbClr val="E8F0F4"/>
    <a:srgbClr val="4ADDE5"/>
    <a:srgbClr val="002060"/>
    <a:srgbClr val="06588E"/>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10" autoAdjust="0"/>
    <p:restoredTop sz="95000" autoAdjust="0"/>
  </p:normalViewPr>
  <p:slideViewPr>
    <p:cSldViewPr>
      <p:cViewPr varScale="1">
        <p:scale>
          <a:sx n="151" d="100"/>
          <a:sy n="151" d="100"/>
        </p:scale>
        <p:origin x="330" y="13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2988"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slide" Target="slides/slide136.xml"/><Relationship Id="rId159" Type="http://schemas.openxmlformats.org/officeDocument/2006/relationships/slide" Target="slides/slide157.xml"/><Relationship Id="rId170" Type="http://schemas.openxmlformats.org/officeDocument/2006/relationships/slide" Target="slides/slide168.xml"/><Relationship Id="rId191" Type="http://schemas.openxmlformats.org/officeDocument/2006/relationships/slide" Target="slides/slide189.xml"/><Relationship Id="rId205" Type="http://schemas.openxmlformats.org/officeDocument/2006/relationships/slide" Target="slides/slide203.xml"/><Relationship Id="rId226" Type="http://schemas.openxmlformats.org/officeDocument/2006/relationships/viewProps" Target="viewProps.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53" Type="http://schemas.openxmlformats.org/officeDocument/2006/relationships/slide" Target="slides/slide51.xml"/><Relationship Id="rId74" Type="http://schemas.openxmlformats.org/officeDocument/2006/relationships/slide" Target="slides/slide72.xml"/><Relationship Id="rId128" Type="http://schemas.openxmlformats.org/officeDocument/2006/relationships/slide" Target="slides/slide126.xml"/><Relationship Id="rId149" Type="http://schemas.openxmlformats.org/officeDocument/2006/relationships/slide" Target="slides/slide147.xml"/><Relationship Id="rId5" Type="http://schemas.openxmlformats.org/officeDocument/2006/relationships/slide" Target="slides/slide3.xml"/><Relationship Id="rId95" Type="http://schemas.openxmlformats.org/officeDocument/2006/relationships/slide" Target="slides/slide93.xml"/><Relationship Id="rId160" Type="http://schemas.openxmlformats.org/officeDocument/2006/relationships/slide" Target="slides/slide158.xml"/><Relationship Id="rId181" Type="http://schemas.openxmlformats.org/officeDocument/2006/relationships/slide" Target="slides/slide179.xml"/><Relationship Id="rId216" Type="http://schemas.openxmlformats.org/officeDocument/2006/relationships/slide" Target="slides/slide214.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slide" Target="slides/slide169.xml"/><Relationship Id="rId176" Type="http://schemas.openxmlformats.org/officeDocument/2006/relationships/slide" Target="slides/slide174.xml"/><Relationship Id="rId192" Type="http://schemas.openxmlformats.org/officeDocument/2006/relationships/slide" Target="slides/slide190.xml"/><Relationship Id="rId197" Type="http://schemas.openxmlformats.org/officeDocument/2006/relationships/slide" Target="slides/slide195.xml"/><Relationship Id="rId206" Type="http://schemas.openxmlformats.org/officeDocument/2006/relationships/slide" Target="slides/slide204.xml"/><Relationship Id="rId227" Type="http://schemas.openxmlformats.org/officeDocument/2006/relationships/theme" Target="theme/theme1.xml"/><Relationship Id="rId201" Type="http://schemas.openxmlformats.org/officeDocument/2006/relationships/slide" Target="slides/slide199.xml"/><Relationship Id="rId222" Type="http://schemas.openxmlformats.org/officeDocument/2006/relationships/notesMaster" Target="notesMasters/notesMaster1.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82" Type="http://schemas.openxmlformats.org/officeDocument/2006/relationships/slide" Target="slides/slide180.xml"/><Relationship Id="rId187" Type="http://schemas.openxmlformats.org/officeDocument/2006/relationships/slide" Target="slides/slide185.xml"/><Relationship Id="rId217" Type="http://schemas.openxmlformats.org/officeDocument/2006/relationships/slide" Target="slides/slide215.xml"/><Relationship Id="rId1" Type="http://schemas.openxmlformats.org/officeDocument/2006/relationships/slideMaster" Target="slideMasters/slideMaster1.xml"/><Relationship Id="rId6" Type="http://schemas.openxmlformats.org/officeDocument/2006/relationships/slide" Target="slides/slide4.xml"/><Relationship Id="rId212" Type="http://schemas.openxmlformats.org/officeDocument/2006/relationships/slide" Target="slides/slide210.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slide" Target="slides/slide133.xml"/><Relationship Id="rId151" Type="http://schemas.openxmlformats.org/officeDocument/2006/relationships/slide" Target="slides/slide149.xml"/><Relationship Id="rId156" Type="http://schemas.openxmlformats.org/officeDocument/2006/relationships/slide" Target="slides/slide154.xml"/><Relationship Id="rId177" Type="http://schemas.openxmlformats.org/officeDocument/2006/relationships/slide" Target="slides/slide175.xml"/><Relationship Id="rId198" Type="http://schemas.openxmlformats.org/officeDocument/2006/relationships/slide" Target="slides/slide196.xml"/><Relationship Id="rId172" Type="http://schemas.openxmlformats.org/officeDocument/2006/relationships/slide" Target="slides/slide170.xml"/><Relationship Id="rId193" Type="http://schemas.openxmlformats.org/officeDocument/2006/relationships/slide" Target="slides/slide191.xml"/><Relationship Id="rId202" Type="http://schemas.openxmlformats.org/officeDocument/2006/relationships/slide" Target="slides/slide200.xml"/><Relationship Id="rId207" Type="http://schemas.openxmlformats.org/officeDocument/2006/relationships/slide" Target="slides/slide205.xml"/><Relationship Id="rId223" Type="http://schemas.openxmlformats.org/officeDocument/2006/relationships/handoutMaster" Target="handoutMasters/handoutMaster1.xml"/><Relationship Id="rId228" Type="http://schemas.openxmlformats.org/officeDocument/2006/relationships/tableStyles" Target="tableStyles.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slide" Target="slides/slide165.xml"/><Relationship Id="rId188" Type="http://schemas.openxmlformats.org/officeDocument/2006/relationships/slide" Target="slides/slide186.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183" Type="http://schemas.openxmlformats.org/officeDocument/2006/relationships/slide" Target="slides/slide181.xml"/><Relationship Id="rId213" Type="http://schemas.openxmlformats.org/officeDocument/2006/relationships/slide" Target="slides/slide211.xml"/><Relationship Id="rId218" Type="http://schemas.openxmlformats.org/officeDocument/2006/relationships/slide" Target="slides/slide216.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178" Type="http://schemas.openxmlformats.org/officeDocument/2006/relationships/slide" Target="slides/slide176.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openxmlformats.org/officeDocument/2006/relationships/slide" Target="slides/slide171.xml"/><Relationship Id="rId194" Type="http://schemas.openxmlformats.org/officeDocument/2006/relationships/slide" Target="slides/slide192.xml"/><Relationship Id="rId199" Type="http://schemas.openxmlformats.org/officeDocument/2006/relationships/slide" Target="slides/slide197.xml"/><Relationship Id="rId203" Type="http://schemas.openxmlformats.org/officeDocument/2006/relationships/slide" Target="slides/slide201.xml"/><Relationship Id="rId208" Type="http://schemas.openxmlformats.org/officeDocument/2006/relationships/slide" Target="slides/slide206.xml"/><Relationship Id="rId229" Type="http://schemas.microsoft.com/office/2015/10/relationships/revisionInfo" Target="revisionInfo.xml"/><Relationship Id="rId19" Type="http://schemas.openxmlformats.org/officeDocument/2006/relationships/slide" Target="slides/slide17.xml"/><Relationship Id="rId224" Type="http://schemas.openxmlformats.org/officeDocument/2006/relationships/commentAuthors" Target="commentAuthors.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slide" Target="slides/slide166.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184" Type="http://schemas.openxmlformats.org/officeDocument/2006/relationships/slide" Target="slides/slide182.xml"/><Relationship Id="rId189" Type="http://schemas.openxmlformats.org/officeDocument/2006/relationships/slide" Target="slides/slide187.xml"/><Relationship Id="rId219" Type="http://schemas.openxmlformats.org/officeDocument/2006/relationships/slide" Target="slides/slide217.xml"/><Relationship Id="rId3" Type="http://schemas.openxmlformats.org/officeDocument/2006/relationships/slide" Target="slides/slide1.xml"/><Relationship Id="rId214" Type="http://schemas.openxmlformats.org/officeDocument/2006/relationships/slide" Target="slides/slide212.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 Id="rId174" Type="http://schemas.openxmlformats.org/officeDocument/2006/relationships/slide" Target="slides/slide172.xml"/><Relationship Id="rId179" Type="http://schemas.openxmlformats.org/officeDocument/2006/relationships/slide" Target="slides/slide177.xml"/><Relationship Id="rId195" Type="http://schemas.openxmlformats.org/officeDocument/2006/relationships/slide" Target="slides/slide193.xml"/><Relationship Id="rId209" Type="http://schemas.openxmlformats.org/officeDocument/2006/relationships/slide" Target="slides/slide207.xml"/><Relationship Id="rId190" Type="http://schemas.openxmlformats.org/officeDocument/2006/relationships/slide" Target="slides/slide188.xml"/><Relationship Id="rId204" Type="http://schemas.openxmlformats.org/officeDocument/2006/relationships/slide" Target="slides/slide202.xml"/><Relationship Id="rId220" Type="http://schemas.openxmlformats.org/officeDocument/2006/relationships/slide" Target="slides/slide218.xml"/><Relationship Id="rId225" Type="http://schemas.openxmlformats.org/officeDocument/2006/relationships/presProps" Target="presProps.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43" Type="http://schemas.openxmlformats.org/officeDocument/2006/relationships/slide" Target="slides/slide141.xml"/><Relationship Id="rId148" Type="http://schemas.openxmlformats.org/officeDocument/2006/relationships/slide" Target="slides/slide146.xml"/><Relationship Id="rId164" Type="http://schemas.openxmlformats.org/officeDocument/2006/relationships/slide" Target="slides/slide162.xml"/><Relationship Id="rId169" Type="http://schemas.openxmlformats.org/officeDocument/2006/relationships/slide" Target="slides/slide167.xml"/><Relationship Id="rId185" Type="http://schemas.openxmlformats.org/officeDocument/2006/relationships/slide" Target="slides/slide183.xml"/><Relationship Id="rId4" Type="http://schemas.openxmlformats.org/officeDocument/2006/relationships/slide" Target="slides/slide2.xml"/><Relationship Id="rId9" Type="http://schemas.openxmlformats.org/officeDocument/2006/relationships/slide" Target="slides/slide7.xml"/><Relationship Id="rId180" Type="http://schemas.openxmlformats.org/officeDocument/2006/relationships/slide" Target="slides/slide178.xml"/><Relationship Id="rId210" Type="http://schemas.openxmlformats.org/officeDocument/2006/relationships/slide" Target="slides/slide208.xml"/><Relationship Id="rId215" Type="http://schemas.openxmlformats.org/officeDocument/2006/relationships/slide" Target="slides/slide213.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54" Type="http://schemas.openxmlformats.org/officeDocument/2006/relationships/slide" Target="slides/slide152.xml"/><Relationship Id="rId175" Type="http://schemas.openxmlformats.org/officeDocument/2006/relationships/slide" Target="slides/slide173.xml"/><Relationship Id="rId196" Type="http://schemas.openxmlformats.org/officeDocument/2006/relationships/slide" Target="slides/slide194.xml"/><Relationship Id="rId200" Type="http://schemas.openxmlformats.org/officeDocument/2006/relationships/slide" Target="slides/slide198.xml"/><Relationship Id="rId16" Type="http://schemas.openxmlformats.org/officeDocument/2006/relationships/slide" Target="slides/slide14.xml"/><Relationship Id="rId221" Type="http://schemas.openxmlformats.org/officeDocument/2006/relationships/slide" Target="slides/slide219.xml"/><Relationship Id="rId37" Type="http://schemas.openxmlformats.org/officeDocument/2006/relationships/slide" Target="slides/slide35.xml"/><Relationship Id="rId58" Type="http://schemas.openxmlformats.org/officeDocument/2006/relationships/slide" Target="slides/slide56.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44" Type="http://schemas.openxmlformats.org/officeDocument/2006/relationships/slide" Target="slides/slide142.xml"/><Relationship Id="rId90" Type="http://schemas.openxmlformats.org/officeDocument/2006/relationships/slide" Target="slides/slide88.xml"/><Relationship Id="rId165" Type="http://schemas.openxmlformats.org/officeDocument/2006/relationships/slide" Target="slides/slide163.xml"/><Relationship Id="rId186" Type="http://schemas.openxmlformats.org/officeDocument/2006/relationships/slide" Target="slides/slide184.xml"/><Relationship Id="rId211" Type="http://schemas.openxmlformats.org/officeDocument/2006/relationships/slide" Target="slides/slide20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8132" y="8842029"/>
            <a:ext cx="3043343" cy="465455"/>
          </a:xfrm>
          <a:prstGeom prst="rect">
            <a:avLst/>
          </a:prstGeom>
        </p:spPr>
        <p:txBody>
          <a:bodyPr vert="horz" lIns="93311" tIns="46656" rIns="93311" bIns="46656" rtlCol="0" anchor="b"/>
          <a:lstStyle>
            <a:lvl1pPr algn="r">
              <a:defRPr sz="1200"/>
            </a:lvl1pPr>
          </a:lstStyle>
          <a:p>
            <a:fld id="{EE1715C0-9F40-43EB-9CF1-2C7FC3CAC6AA}" type="slidenum">
              <a:rPr lang="en-US" smtClean="0"/>
              <a:pPr/>
              <a:t>‹#›</a:t>
            </a:fld>
            <a:endParaRPr lang="en-US" dirty="0"/>
          </a:p>
        </p:txBody>
      </p:sp>
      <p:sp>
        <p:nvSpPr>
          <p:cNvPr id="7" name="Header Placeholder 6"/>
          <p:cNvSpPr>
            <a:spLocks noGrp="1" noChangeArrowheads="1"/>
          </p:cNvSpPr>
          <p:nvPr>
            <p:ph type="hdr" sz="quarter"/>
          </p:nvPr>
        </p:nvSpPr>
        <p:spPr bwMode="auto">
          <a:xfrm>
            <a:off x="234103" y="259996"/>
            <a:ext cx="6552870" cy="283035"/>
          </a:xfrm>
          <a:prstGeom prst="rect">
            <a:avLst/>
          </a:prstGeom>
          <a:noFill/>
          <a:ln w="38100" cmpd="thickThin">
            <a:noFill/>
            <a:miter lim="800000"/>
            <a:headEnd/>
            <a:tailEnd/>
          </a:ln>
          <a:effectLst/>
        </p:spPr>
        <p:txBody>
          <a:bodyPr vert="horz" wrap="square" lIns="94338" tIns="47169" rIns="94338" bIns="47169" numCol="1" anchor="t" anchorCtr="0" compatLnSpc="1">
            <a:prstTxWarp prst="textNoShape">
              <a:avLst/>
            </a:prstTxWarp>
            <a:spAutoFit/>
          </a:bodyPr>
          <a:lstStyle>
            <a:lvl1pPr algn="ctr">
              <a:defRPr sz="1200">
                <a:solidFill>
                  <a:schemeClr val="tx1"/>
                </a:solidFill>
                <a:latin typeface="Arial" charset="0"/>
                <a:cs typeface="Arial" charset="0"/>
              </a:defRPr>
            </a:lvl1pPr>
          </a:lstStyle>
          <a:p>
            <a:r>
              <a:rPr lang="en-US" dirty="0"/>
              <a:t>Preparing an Effective Self-Study</a:t>
            </a:r>
          </a:p>
        </p:txBody>
      </p:sp>
      <p:sp>
        <p:nvSpPr>
          <p:cNvPr id="6" name="Rectangle 4"/>
          <p:cNvSpPr>
            <a:spLocks noGrp="1" noChangeArrowheads="1"/>
          </p:cNvSpPr>
          <p:nvPr>
            <p:ph type="ftr" sz="quarter" idx="2"/>
          </p:nvPr>
        </p:nvSpPr>
        <p:spPr bwMode="auto">
          <a:xfrm>
            <a:off x="1" y="8834919"/>
            <a:ext cx="3755914" cy="474183"/>
          </a:xfrm>
          <a:prstGeom prst="rect">
            <a:avLst/>
          </a:prstGeom>
          <a:noFill/>
          <a:ln w="9525">
            <a:noFill/>
            <a:miter lim="800000"/>
            <a:headEnd/>
            <a:tailEnd/>
          </a:ln>
          <a:effectLst/>
        </p:spPr>
        <p:txBody>
          <a:bodyPr vert="horz" wrap="square" lIns="94350" tIns="47175" rIns="94350" bIns="47175" numCol="1" anchor="b" anchorCtr="0" compatLnSpc="1">
            <a:prstTxWarp prst="textNoShape">
              <a:avLst/>
            </a:prstTxWarp>
          </a:bodyPr>
          <a:lstStyle>
            <a:lvl1pPr>
              <a:defRPr sz="1200">
                <a:solidFill>
                  <a:schemeClr val="tx1"/>
                </a:solidFill>
                <a:latin typeface="Arial" charset="0"/>
              </a:defRPr>
            </a:lvl1pPr>
          </a:lstStyle>
          <a:p>
            <a:r>
              <a:rPr lang="en-US" dirty="0"/>
              <a:t>Prepared by: Dennis Gash</a:t>
            </a:r>
          </a:p>
          <a:p>
            <a:r>
              <a:rPr lang="en-US" dirty="0"/>
              <a:t>President, IACBE</a:t>
            </a:r>
          </a:p>
        </p:txBody>
      </p:sp>
    </p:spTree>
    <p:extLst>
      <p:ext uri="{BB962C8B-B14F-4D97-AF65-F5344CB8AC3E}">
        <p14:creationId xmlns:p14="http://schemas.microsoft.com/office/powerpoint/2010/main" val="1707053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1" tIns="46656" rIns="93311" bIns="46656" rtlCol="0"/>
          <a:lstStyle>
            <a:lvl1pPr algn="l">
              <a:defRPr sz="1200"/>
            </a:lvl1pPr>
            <a:extLst/>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1" tIns="46656" rIns="93311" bIns="46656" rtlCol="0"/>
          <a:lstStyle>
            <a:lvl1pPr algn="r">
              <a:defRPr sz="1200"/>
            </a:lvl1pPr>
            <a:extLst/>
          </a:lstStyle>
          <a:p>
            <a:fld id="{A8ADFD5B-A66C-449C-B6E8-FB716D07777D}" type="datetimeFigureOut">
              <a:rPr lang="en-US" smtClean="0"/>
              <a:pPr/>
              <a:t>7/6/2017</a:t>
            </a:fld>
            <a:endParaRPr lang="en-US" dirty="0"/>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11" tIns="46656" rIns="93311" bIns="46656"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1" tIns="46656" rIns="93311" bIns="466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11" tIns="46656" rIns="93311" bIns="46656" rtlCol="0" anchor="b"/>
          <a:lstStyle>
            <a:lvl1pPr algn="r">
              <a:defRPr sz="1200"/>
            </a:lvl1pPr>
            <a:extLst/>
          </a:lstStyle>
          <a:p>
            <a:fld id="{CA5D3BF3-D352-46FC-8343-31F56E6730EA}" type="slidenum">
              <a:rPr lang="en-US" smtClean="0"/>
              <a:pPr/>
              <a:t>‹#›</a:t>
            </a:fld>
            <a:endParaRPr lang="en-US" dirty="0"/>
          </a:p>
        </p:txBody>
      </p:sp>
      <p:sp>
        <p:nvSpPr>
          <p:cNvPr id="8" name="Footer Placeholder 7"/>
          <p:cNvSpPr>
            <a:spLocks noGrp="1"/>
          </p:cNvSpPr>
          <p:nvPr>
            <p:ph type="ftr" sz="quarter" idx="4"/>
          </p:nvPr>
        </p:nvSpPr>
        <p:spPr>
          <a:xfrm>
            <a:off x="0" y="8842029"/>
            <a:ext cx="3043343" cy="465455"/>
          </a:xfrm>
          <a:prstGeom prst="rect">
            <a:avLst/>
          </a:prstGeom>
        </p:spPr>
        <p:txBody>
          <a:bodyPr vert="horz" lIns="93311" tIns="46656" rIns="93311" bIns="46656" rtlCol="0" anchor="b"/>
          <a:lstStyle>
            <a:lvl1pPr algn="l">
              <a:defRPr sz="1200"/>
            </a:lvl1pPr>
          </a:lstStyle>
          <a:p>
            <a:endParaRPr lang="en-US" dirty="0"/>
          </a:p>
        </p:txBody>
      </p:sp>
    </p:spTree>
    <p:extLst>
      <p:ext uri="{BB962C8B-B14F-4D97-AF65-F5344CB8AC3E}">
        <p14:creationId xmlns:p14="http://schemas.microsoft.com/office/powerpoint/2010/main" val="862868371"/>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1</a:t>
            </a:fld>
            <a:endParaRPr lang="en-US" dirty="0"/>
          </a:p>
        </p:txBody>
      </p:sp>
    </p:spTree>
    <p:extLst>
      <p:ext uri="{BB962C8B-B14F-4D97-AF65-F5344CB8AC3E}">
        <p14:creationId xmlns:p14="http://schemas.microsoft.com/office/powerpoint/2010/main" val="323043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2</a:t>
            </a:fld>
            <a:endParaRPr lang="en-US" dirty="0"/>
          </a:p>
        </p:txBody>
      </p:sp>
    </p:spTree>
    <p:extLst>
      <p:ext uri="{BB962C8B-B14F-4D97-AF65-F5344CB8AC3E}">
        <p14:creationId xmlns:p14="http://schemas.microsoft.com/office/powerpoint/2010/main" val="3830351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153238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30933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872837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117859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11</a:t>
            </a:fld>
            <a:endParaRPr lang="en-US" dirty="0"/>
          </a:p>
        </p:txBody>
      </p:sp>
    </p:spTree>
    <p:extLst>
      <p:ext uri="{BB962C8B-B14F-4D97-AF65-F5344CB8AC3E}">
        <p14:creationId xmlns:p14="http://schemas.microsoft.com/office/powerpoint/2010/main" val="3609147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150</a:t>
            </a:fld>
            <a:endParaRPr lang="en-US" dirty="0"/>
          </a:p>
        </p:txBody>
      </p:sp>
    </p:spTree>
    <p:extLst>
      <p:ext uri="{BB962C8B-B14F-4D97-AF65-F5344CB8AC3E}">
        <p14:creationId xmlns:p14="http://schemas.microsoft.com/office/powerpoint/2010/main" val="31948637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Rectangle 10"/>
          <p:cNvSpPr/>
          <p:nvPr/>
        </p:nvSpPr>
        <p:spPr>
          <a:xfrm>
            <a:off x="0" y="4248150"/>
            <a:ext cx="9144000" cy="914400"/>
          </a:xfrm>
          <a:prstGeom prst="rect">
            <a:avLst/>
          </a:prstGeom>
          <a:solidFill>
            <a:srgbClr val="00CFB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b="0" dirty="0">
              <a:solidFill>
                <a:schemeClr val="bg1"/>
              </a:solidFill>
              <a:latin typeface="Arial Rounded MT Bold" pitchFamily="34" charset="0"/>
              <a:cs typeface="Times New Roman" pitchFamily="18" charset="0"/>
            </a:endParaRPr>
          </a:p>
        </p:txBody>
      </p:sp>
      <p:sp>
        <p:nvSpPr>
          <p:cNvPr id="13" name="Rectangle 12"/>
          <p:cNvSpPr/>
          <p:nvPr userDrawn="1"/>
        </p:nvSpPr>
        <p:spPr>
          <a:xfrm>
            <a:off x="457200" y="3600450"/>
            <a:ext cx="8229600" cy="838200"/>
          </a:xfrm>
          <a:prstGeom prst="rect">
            <a:avLst/>
          </a:prstGeom>
          <a:solidFill>
            <a:srgbClr val="1F2B59"/>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bIns="91440" anchor="ctr"/>
          <a:lstStyle/>
          <a:p>
            <a:pPr algn="ctr"/>
            <a:r>
              <a:rPr lang="en-US" sz="2000" b="1" dirty="0">
                <a:solidFill>
                  <a:schemeClr val="bg1"/>
                </a:solidFill>
                <a:latin typeface="Calibri" panose="020F0502020204030204" pitchFamily="34" charset="0"/>
                <a:cs typeface="Times New Roman" pitchFamily="18" charset="0"/>
              </a:rPr>
              <a:t>Preparing an Effective Self-Study</a:t>
            </a:r>
          </a:p>
        </p:txBody>
      </p:sp>
      <p:sp>
        <p:nvSpPr>
          <p:cNvPr id="14" name="Text Box 22"/>
          <p:cNvSpPr txBox="1">
            <a:spLocks noChangeArrowheads="1"/>
          </p:cNvSpPr>
          <p:nvPr userDrawn="1"/>
        </p:nvSpPr>
        <p:spPr bwMode="auto">
          <a:xfrm>
            <a:off x="0" y="0"/>
            <a:ext cx="9144000" cy="1124712"/>
          </a:xfrm>
          <a:prstGeom prst="rect">
            <a:avLst/>
          </a:prstGeom>
          <a:solidFill>
            <a:srgbClr val="6BD9DE">
              <a:alpha val="24706"/>
            </a:srgbClr>
          </a:solidFill>
          <a:ln w="9525" algn="ctr">
            <a:noFill/>
            <a:miter lim="800000"/>
            <a:headEnd/>
            <a:tailEnd/>
          </a:ln>
          <a:effectLst/>
        </p:spPr>
        <p:txBody>
          <a:bodyPr lIns="0" tIns="0" rIns="0" bIns="0" anchor="ctr"/>
          <a:lstStyle/>
          <a:p>
            <a:pPr algn="ctr">
              <a:lnSpc>
                <a:spcPct val="100000"/>
              </a:lnSpc>
            </a:pPr>
            <a:r>
              <a:rPr lang="en-US" sz="2400" b="1" dirty="0">
                <a:solidFill>
                  <a:srgbClr val="1F2B59"/>
                </a:solidFill>
                <a:latin typeface="Calibri" panose="020F0502020204030204" pitchFamily="34" charset="0"/>
              </a:rPr>
              <a:t>International Accreditation Council for Business Education</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62200" y="1967669"/>
            <a:ext cx="4319581" cy="108700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3159" y="514351"/>
            <a:ext cx="3703241" cy="271145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356100" y="514351"/>
            <a:ext cx="3700859" cy="271145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6" name="Footer Placeholder 5"/>
          <p:cNvSpPr>
            <a:spLocks noGrp="1"/>
          </p:cNvSpPr>
          <p:nvPr>
            <p:ph type="ftr" sz="quarter" idx="11"/>
          </p:nvPr>
        </p:nvSpPr>
        <p:spPr/>
        <p:txBody>
          <a:bodyPr/>
          <a:lstStyle/>
          <a:p>
            <a:pPr defTabSz="342900"/>
            <a:endParaRPr lang="en-US">
              <a:solidFill>
                <a:srgbClr val="146194">
                  <a:lumMod val="50000"/>
                </a:srgbClr>
              </a:solidFill>
            </a:endParaRPr>
          </a:p>
        </p:txBody>
      </p:sp>
      <p:sp>
        <p:nvSpPr>
          <p:cNvPr id="7" name="Slide Number Placeholder 6"/>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1664101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29061" y="514350"/>
            <a:ext cx="3487340"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13159" y="952897"/>
            <a:ext cx="3703241" cy="2272904"/>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59299" y="514350"/>
            <a:ext cx="3498851"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354909" y="946546"/>
            <a:ext cx="3696891" cy="2272904"/>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8" name="Footer Placeholder 7"/>
          <p:cNvSpPr>
            <a:spLocks noGrp="1"/>
          </p:cNvSpPr>
          <p:nvPr>
            <p:ph type="ftr" sz="quarter" idx="11"/>
          </p:nvPr>
        </p:nvSpPr>
        <p:spPr/>
        <p:txBody>
          <a:bodyPr/>
          <a:lstStyle/>
          <a:p>
            <a:pPr defTabSz="342900"/>
            <a:endParaRPr lang="en-US">
              <a:solidFill>
                <a:srgbClr val="146194">
                  <a:lumMod val="50000"/>
                </a:srgbClr>
              </a:solidFill>
            </a:endParaRPr>
          </a:p>
        </p:txBody>
      </p:sp>
      <p:sp>
        <p:nvSpPr>
          <p:cNvPr id="9" name="Slide Number Placeholder 8"/>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34966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4" name="Footer Placeholder 3"/>
          <p:cNvSpPr>
            <a:spLocks noGrp="1"/>
          </p:cNvSpPr>
          <p:nvPr>
            <p:ph type="ftr" sz="quarter" idx="11"/>
          </p:nvPr>
        </p:nvSpPr>
        <p:spPr/>
        <p:txBody>
          <a:bodyPr/>
          <a:lstStyle/>
          <a:p>
            <a:pPr defTabSz="342900"/>
            <a:endParaRPr lang="en-US">
              <a:solidFill>
                <a:srgbClr val="146194">
                  <a:lumMod val="50000"/>
                </a:srgbClr>
              </a:solidFill>
            </a:endParaRPr>
          </a:p>
        </p:txBody>
      </p:sp>
      <p:sp>
        <p:nvSpPr>
          <p:cNvPr id="5" name="Slide Number Placeholder 4"/>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335855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3" name="Footer Placeholder 2"/>
          <p:cNvSpPr>
            <a:spLocks noGrp="1"/>
          </p:cNvSpPr>
          <p:nvPr>
            <p:ph type="ftr" sz="quarter" idx="11"/>
          </p:nvPr>
        </p:nvSpPr>
        <p:spPr/>
        <p:txBody>
          <a:bodyPr/>
          <a:lstStyle/>
          <a:p>
            <a:pPr defTabSz="342900"/>
            <a:endParaRPr lang="en-US">
              <a:solidFill>
                <a:srgbClr val="146194">
                  <a:lumMod val="50000"/>
                </a:srgbClr>
              </a:solidFill>
            </a:endParaRPr>
          </a:p>
        </p:txBody>
      </p:sp>
      <p:sp>
        <p:nvSpPr>
          <p:cNvPr id="4" name="Slide Number Placeholder 3"/>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846877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13759" y="514350"/>
            <a:ext cx="2743200" cy="1028700"/>
          </a:xfrm>
        </p:spPr>
        <p:txBody>
          <a:bodyPr anchor="b">
            <a:normAutofit/>
          </a:bodyPr>
          <a:lstStyle>
            <a:lvl1pPr algn="l">
              <a:defRPr sz="1800" b="0"/>
            </a:lvl1pPr>
          </a:lstStyle>
          <a:p>
            <a:r>
              <a:rPr lang="en-US"/>
              <a:t>Click to edit Master title style</a:t>
            </a:r>
            <a:endParaRPr lang="en-US" dirty="0"/>
          </a:p>
        </p:txBody>
      </p:sp>
      <p:sp>
        <p:nvSpPr>
          <p:cNvPr id="3" name="Content Placeholder 2"/>
          <p:cNvSpPr>
            <a:spLocks noGrp="1"/>
          </p:cNvSpPr>
          <p:nvPr>
            <p:ph idx="1"/>
          </p:nvPr>
        </p:nvSpPr>
        <p:spPr>
          <a:xfrm>
            <a:off x="513159" y="514350"/>
            <a:ext cx="4457701" cy="398145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13759" y="1657350"/>
            <a:ext cx="2743200" cy="1568450"/>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6" name="Footer Placeholder 5"/>
          <p:cNvSpPr>
            <a:spLocks noGrp="1"/>
          </p:cNvSpPr>
          <p:nvPr>
            <p:ph type="ftr" sz="quarter" idx="11"/>
          </p:nvPr>
        </p:nvSpPr>
        <p:spPr/>
        <p:txBody>
          <a:bodyPr/>
          <a:lstStyle/>
          <a:p>
            <a:pPr defTabSz="342900"/>
            <a:endParaRPr lang="en-US">
              <a:solidFill>
                <a:srgbClr val="146194">
                  <a:lumMod val="50000"/>
                </a:srgbClr>
              </a:solidFill>
            </a:endParaRPr>
          </a:p>
        </p:txBody>
      </p:sp>
      <p:sp>
        <p:nvSpPr>
          <p:cNvPr id="7" name="Slide Number Placeholder 6"/>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782352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42109" y="1085850"/>
            <a:ext cx="4514850" cy="857250"/>
          </a:xfrm>
        </p:spPr>
        <p:txBody>
          <a:bodyPr anchor="b">
            <a:normAutofit/>
          </a:bodyPr>
          <a:lstStyle>
            <a:lvl1pPr algn="l">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41759" y="685800"/>
            <a:ext cx="2460731" cy="3429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3542109" y="2082800"/>
            <a:ext cx="4516041" cy="15367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6" name="Footer Placeholder 5"/>
          <p:cNvSpPr>
            <a:spLocks noGrp="1"/>
          </p:cNvSpPr>
          <p:nvPr>
            <p:ph type="ftr" sz="quarter" idx="11"/>
          </p:nvPr>
        </p:nvSpPr>
        <p:spPr/>
        <p:txBody>
          <a:bodyPr/>
          <a:lstStyle/>
          <a:p>
            <a:pPr defTabSz="342900"/>
            <a:endParaRPr lang="en-US">
              <a:solidFill>
                <a:srgbClr val="146194">
                  <a:lumMod val="50000"/>
                </a:srgbClr>
              </a:solidFill>
            </a:endParaRPr>
          </a:p>
        </p:txBody>
      </p:sp>
      <p:sp>
        <p:nvSpPr>
          <p:cNvPr id="7" name="Slide Number Placeholder 6"/>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082349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514350" y="400050"/>
            <a:ext cx="8114109" cy="234315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16" name="Text Placeholder 9"/>
          <p:cNvSpPr>
            <a:spLocks noGrp="1"/>
          </p:cNvSpPr>
          <p:nvPr>
            <p:ph type="body" sz="quarter" idx="14"/>
          </p:nvPr>
        </p:nvSpPr>
        <p:spPr>
          <a:xfrm>
            <a:off x="685801" y="2882900"/>
            <a:ext cx="6228158" cy="3429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4" name="Footer Placeholder 3"/>
          <p:cNvSpPr>
            <a:spLocks noGrp="1"/>
          </p:cNvSpPr>
          <p:nvPr>
            <p:ph type="ftr" sz="quarter" idx="11"/>
          </p:nvPr>
        </p:nvSpPr>
        <p:spPr/>
        <p:txBody>
          <a:bodyPr/>
          <a:lstStyle/>
          <a:p>
            <a:pPr defTabSz="342900"/>
            <a:endParaRPr lang="en-US">
              <a:solidFill>
                <a:srgbClr val="146194">
                  <a:lumMod val="50000"/>
                </a:srgbClr>
              </a:solidFill>
            </a:endParaRPr>
          </a:p>
        </p:txBody>
      </p:sp>
      <p:sp>
        <p:nvSpPr>
          <p:cNvPr id="5" name="Slide Number Placeholder 4"/>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1272855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anchor="ctr">
            <a:normAutofit/>
          </a:bodyPr>
          <a:lstStyle>
            <a:lvl1pPr algn="l">
              <a:defRPr sz="2400" b="0" cap="all"/>
            </a:lvl1pPr>
          </a:lstStyle>
          <a:p>
            <a:r>
              <a:rPr lang="en-US"/>
              <a:t>Click to edit Master title style</a:t>
            </a:r>
            <a:endParaRPr lang="en-US" dirty="0"/>
          </a:p>
        </p:txBody>
      </p:sp>
      <p:sp>
        <p:nvSpPr>
          <p:cNvPr id="3" name="Text Placeholder 2"/>
          <p:cNvSpPr>
            <a:spLocks noGrp="1"/>
          </p:cNvSpPr>
          <p:nvPr>
            <p:ph type="body" idx="1"/>
          </p:nvPr>
        </p:nvSpPr>
        <p:spPr>
          <a:xfrm>
            <a:off x="513159" y="3086100"/>
            <a:ext cx="6401991" cy="140970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1848995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9" y="514350"/>
            <a:ext cx="6858001" cy="2057400"/>
          </a:xfrm>
        </p:spPr>
        <p:txBody>
          <a:bodyPr anchor="ctr">
            <a:normAutofit/>
          </a:bodyPr>
          <a:lstStyle>
            <a:lvl1pPr algn="l">
              <a:defRPr sz="2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84659" y="2571750"/>
            <a:ext cx="6400800" cy="28575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Edit Master text styles</a:t>
            </a:r>
          </a:p>
        </p:txBody>
      </p:sp>
      <p:sp>
        <p:nvSpPr>
          <p:cNvPr id="3" name="Text Placeholder 2"/>
          <p:cNvSpPr>
            <a:spLocks noGrp="1"/>
          </p:cNvSpPr>
          <p:nvPr>
            <p:ph type="body" idx="1"/>
          </p:nvPr>
        </p:nvSpPr>
        <p:spPr>
          <a:xfrm>
            <a:off x="513160" y="3225801"/>
            <a:ext cx="6400800" cy="1263649"/>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
        <p:nvSpPr>
          <p:cNvPr id="14" name="TextBox 13"/>
          <p:cNvSpPr txBox="1"/>
          <p:nvPr/>
        </p:nvSpPr>
        <p:spPr>
          <a:xfrm>
            <a:off x="398859" y="609167"/>
            <a:ext cx="457200" cy="438582"/>
          </a:xfrm>
          <a:prstGeom prst="rect">
            <a:avLst/>
          </a:prstGeom>
        </p:spPr>
        <p:txBody>
          <a:bodyPr vert="horz" lIns="68580" tIns="34290" rIns="68580" bIns="34290" rtlCol="0" anchor="ctr">
            <a:no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5" name="TextBox 14"/>
          <p:cNvSpPr txBox="1"/>
          <p:nvPr/>
        </p:nvSpPr>
        <p:spPr>
          <a:xfrm>
            <a:off x="7714059" y="2076451"/>
            <a:ext cx="457200" cy="438582"/>
          </a:xfrm>
          <a:prstGeom prst="rect">
            <a:avLst/>
          </a:prstGeom>
        </p:spPr>
        <p:txBody>
          <a:bodyPr vert="horz" lIns="68580" tIns="34290" rIns="68580" bIns="34290" rtlCol="0" anchor="ctr">
            <a:noAutofit/>
          </a:bodyPr>
          <a:lstStyle/>
          <a:p>
            <a:pPr marL="0" marR="0" lvl="0" indent="0" algn="r" defTabSz="3429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2361287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3159" y="2571750"/>
            <a:ext cx="6400800" cy="1273050"/>
          </a:xfrm>
        </p:spPr>
        <p:txBody>
          <a:bodyPr anchor="b">
            <a:normAutofit/>
          </a:bodyPr>
          <a:lstStyle>
            <a:lvl1pPr algn="l">
              <a:defRPr sz="2400" b="0" cap="all"/>
            </a:lvl1pPr>
          </a:lstStyle>
          <a:p>
            <a:r>
              <a:rPr lang="en-US"/>
              <a:t>Click to edit Master title style</a:t>
            </a:r>
            <a:endParaRPr lang="en-US" dirty="0"/>
          </a:p>
        </p:txBody>
      </p:sp>
      <p:sp>
        <p:nvSpPr>
          <p:cNvPr id="3" name="Text Placeholder 2"/>
          <p:cNvSpPr>
            <a:spLocks noGrp="1"/>
          </p:cNvSpPr>
          <p:nvPr>
            <p:ph type="body" idx="1"/>
          </p:nvPr>
        </p:nvSpPr>
        <p:spPr>
          <a:xfrm>
            <a:off x="513158" y="3849736"/>
            <a:ext cx="6401993" cy="6453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600815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0" name="Rectangle 17"/>
          <p:cNvSpPr>
            <a:spLocks noChangeArrowheads="1"/>
          </p:cNvSpPr>
          <p:nvPr userDrawn="1"/>
        </p:nvSpPr>
        <p:spPr bwMode="auto">
          <a:xfrm>
            <a:off x="0" y="0"/>
            <a:ext cx="9144000" cy="1124712"/>
          </a:xfrm>
          <a:prstGeom prst="rect">
            <a:avLst/>
          </a:prstGeom>
          <a:noFill/>
          <a:ln w="9525">
            <a:noFill/>
            <a:miter lim="800000"/>
            <a:headEnd/>
            <a:tailEnd/>
          </a:ln>
          <a:effectLst/>
        </p:spPr>
        <p:txBody>
          <a:bodyPr lIns="0" rIns="0" anchor="ctr" anchorCtr="0"/>
          <a:lstStyle/>
          <a:p>
            <a:pPr algn="ctr"/>
            <a:r>
              <a:rPr lang="en-US" sz="2400" b="1" dirty="0">
                <a:solidFill>
                  <a:srgbClr val="1F2B59"/>
                </a:solidFill>
                <a:latin typeface="Calibri" panose="020F0502020204030204" pitchFamily="34" charset="0"/>
                <a:cs typeface="Times New Roman" pitchFamily="18" charset="0"/>
              </a:rPr>
              <a:t>International Accreditation Council for Business Education</a:t>
            </a:r>
          </a:p>
        </p:txBody>
      </p:sp>
      <p:pic>
        <p:nvPicPr>
          <p:cNvPr id="21" name="Picture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81200" y="2624965"/>
            <a:ext cx="4633436" cy="1165985"/>
          </a:xfrm>
          <a:prstGeom prst="rect">
            <a:avLst/>
          </a:prstGeom>
        </p:spPr>
      </p:pic>
      <p:sp>
        <p:nvSpPr>
          <p:cNvPr id="9" name="Rectangle 8"/>
          <p:cNvSpPr/>
          <p:nvPr userDrawn="1"/>
        </p:nvSpPr>
        <p:spPr>
          <a:xfrm>
            <a:off x="0" y="1200150"/>
            <a:ext cx="9144000" cy="533400"/>
          </a:xfrm>
          <a:prstGeom prst="rect">
            <a:avLst/>
          </a:prstGeom>
          <a:solidFill>
            <a:srgbClr val="00CFB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extLst>
      <p:ext uri="{BB962C8B-B14F-4D97-AF65-F5344CB8AC3E}">
        <p14:creationId xmlns:p14="http://schemas.microsoft.com/office/powerpoint/2010/main" val="4285898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60" y="514350"/>
            <a:ext cx="6858000" cy="2057400"/>
          </a:xfrm>
        </p:spPr>
        <p:txBody>
          <a:bodyPr anchor="ctr">
            <a:normAutofit/>
          </a:bodyPr>
          <a:lstStyle>
            <a:lvl1pPr algn="l">
              <a:defRPr sz="24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13159" y="2946400"/>
            <a:ext cx="6400801" cy="7874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13159" y="3733800"/>
            <a:ext cx="6400801" cy="7620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
        <p:nvSpPr>
          <p:cNvPr id="11" name="TextBox 10"/>
          <p:cNvSpPr txBox="1"/>
          <p:nvPr/>
        </p:nvSpPr>
        <p:spPr>
          <a:xfrm>
            <a:off x="398859" y="609167"/>
            <a:ext cx="457200" cy="438582"/>
          </a:xfrm>
          <a:prstGeom prst="rect">
            <a:avLst/>
          </a:prstGeom>
        </p:spPr>
        <p:txBody>
          <a:bodyPr vert="horz" lIns="68580" tIns="34290" rIns="68580" bIns="34290" rtlCol="0" anchor="ctr">
            <a:no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2" name="TextBox 11"/>
          <p:cNvSpPr txBox="1"/>
          <p:nvPr/>
        </p:nvSpPr>
        <p:spPr>
          <a:xfrm>
            <a:off x="7714059" y="2076451"/>
            <a:ext cx="457200" cy="438582"/>
          </a:xfrm>
          <a:prstGeom prst="rect">
            <a:avLst/>
          </a:prstGeom>
        </p:spPr>
        <p:txBody>
          <a:bodyPr vert="horz" lIns="68580" tIns="34290" rIns="68580" bIns="34290" rtlCol="0" anchor="ctr">
            <a:noAutofit/>
          </a:bodyPr>
          <a:lstStyle/>
          <a:p>
            <a:pPr marL="0" marR="0" lvl="0" indent="0" algn="r" defTabSz="3429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22084484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13159" y="2946401"/>
            <a:ext cx="6400800" cy="62865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13159" y="3575049"/>
            <a:ext cx="6400801" cy="92075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8586233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1605287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514350"/>
            <a:ext cx="1543050" cy="3429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4350" y="514350"/>
            <a:ext cx="5867400" cy="398145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239868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6" name="Text Box 22"/>
          <p:cNvSpPr txBox="1">
            <a:spLocks noChangeArrowheads="1"/>
          </p:cNvSpPr>
          <p:nvPr userDrawn="1"/>
        </p:nvSpPr>
        <p:spPr bwMode="auto">
          <a:xfrm>
            <a:off x="0" y="0"/>
            <a:ext cx="9144000" cy="1123950"/>
          </a:xfrm>
          <a:prstGeom prst="rect">
            <a:avLst/>
          </a:prstGeom>
          <a:noFill/>
          <a:ln w="9525" algn="ctr">
            <a:noFill/>
            <a:miter lim="800000"/>
            <a:headEnd/>
            <a:tailEnd/>
          </a:ln>
          <a:effectLst/>
        </p:spPr>
        <p:txBody>
          <a:bodyPr lIns="0" tIns="0" rIns="0" bIns="0" anchor="ctr"/>
          <a:lstStyle/>
          <a:p>
            <a:pPr algn="ctr">
              <a:lnSpc>
                <a:spcPct val="100000"/>
              </a:lnSpc>
            </a:pPr>
            <a:r>
              <a:rPr lang="en-US" sz="3200" b="1" dirty="0">
                <a:solidFill>
                  <a:srgbClr val="1F2B59"/>
                </a:solidFill>
                <a:effectLst/>
                <a:latin typeface="Calibri" panose="020F0502020204030204" pitchFamily="34" charset="0"/>
              </a:rPr>
              <a:t>Preparing an Effective Self-Study</a:t>
            </a:r>
          </a:p>
        </p:txBody>
      </p:sp>
      <p:sp>
        <p:nvSpPr>
          <p:cNvPr id="9" name="Rectangle 8"/>
          <p:cNvSpPr/>
          <p:nvPr userDrawn="1"/>
        </p:nvSpPr>
        <p:spPr>
          <a:xfrm>
            <a:off x="0" y="1200150"/>
            <a:ext cx="9144000" cy="533400"/>
          </a:xfrm>
          <a:prstGeom prst="rect">
            <a:avLst/>
          </a:prstGeom>
          <a:solidFill>
            <a:srgbClr val="00CFB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latin typeface="Arial Rounded MT Bold" pitchFamily="34" charset="0"/>
            </a:endParaRPr>
          </a:p>
        </p:txBody>
      </p:sp>
      <p:pic>
        <p:nvPicPr>
          <p:cNvPr id="3" name="Picture 2">
            <a:extLst>
              <a:ext uri="{FF2B5EF4-FFF2-40B4-BE49-F238E27FC236}">
                <a16:creationId xmlns:a16="http://schemas.microsoft.com/office/drawing/2014/main" id="{8E9E60F9-4C9A-4FC6-9969-E3D4C78CA1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10200" y="4134602"/>
            <a:ext cx="3587769" cy="90284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p:cNvSpPr/>
          <p:nvPr userDrawn="1"/>
        </p:nvSpPr>
        <p:spPr>
          <a:xfrm>
            <a:off x="0" y="1200150"/>
            <a:ext cx="9144000" cy="228600"/>
          </a:xfrm>
          <a:prstGeom prst="rect">
            <a:avLst/>
          </a:prstGeom>
          <a:solidFill>
            <a:srgbClr val="00CFB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24600" y="209550"/>
            <a:ext cx="2712720" cy="685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0" name="Rectangle 1"/>
          <p:cNvSpPr>
            <a:spLocks noChangeArrowheads="1"/>
          </p:cNvSpPr>
          <p:nvPr userDrawn="1"/>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sysClr val="windowText" lastClr="000000"/>
              </a:solidFill>
              <a:effectLst/>
              <a:uLnTx/>
              <a:uFillTx/>
            </a:endParaRPr>
          </a:p>
        </p:txBody>
      </p:sp>
      <p:sp>
        <p:nvSpPr>
          <p:cNvPr id="13" name="Rectangle 1"/>
          <p:cNvSpPr>
            <a:spLocks noChangeArrowheads="1"/>
          </p:cNvSpPr>
          <p:nvPr userDrawn="1"/>
        </p:nvSpPr>
        <p:spPr bwMode="auto">
          <a:xfrm>
            <a:off x="0" y="1161288"/>
            <a:ext cx="9144000" cy="3986784"/>
          </a:xfrm>
          <a:prstGeom prst="rect">
            <a:avLst/>
          </a:prstGeom>
          <a:solidFill>
            <a:schemeClr val="bg1"/>
          </a:solidFill>
          <a:ln w="9525">
            <a:noFill/>
            <a:miter lim="800000"/>
            <a:headEnd/>
            <a:tailEnd/>
          </a:ln>
          <a:effectLst/>
        </p:spPr>
        <p:txBody>
          <a:bodyPr vert="horz" wrap="square" lIns="91440" tIns="0" rIns="91440" bIns="0" numCol="1" anchor="t" anchorCtr="0" compatLnSpc="1">
            <a:prstTxWarp prst="textNoShape">
              <a:avLst/>
            </a:prstTxWarp>
            <a:noAutofit/>
          </a:bodyPr>
          <a:lstStyle/>
          <a:p>
            <a:pPr fontAlgn="base">
              <a:spcBef>
                <a:spcPct val="0"/>
              </a:spcBef>
              <a:spcAft>
                <a:spcPct val="0"/>
              </a:spcAft>
              <a:tabLst>
                <a:tab pos="228600" algn="l"/>
                <a:tab pos="571500" algn="l"/>
              </a:tabLst>
              <a:defRPr/>
            </a:pPr>
            <a:endParaRPr lang="en-US" sz="800" kern="0" dirty="0">
              <a:solidFill>
                <a:sysClr val="windowText" lastClr="000000"/>
              </a:solidFill>
              <a:latin typeface="Cambria" pitchFamily="18" charset="0"/>
              <a:ea typeface="Times New Roman" pitchFamily="18" charset="0"/>
              <a:cs typeface="Times New Roman" pitchFamily="18" charset="0"/>
            </a:endParaRPr>
          </a:p>
          <a:p>
            <a:pPr>
              <a:defRPr/>
            </a:pPr>
            <a:endParaRPr lang="en-US" sz="1000" kern="0" dirty="0">
              <a:solidFill>
                <a:sysClr val="windowText" lastClr="000000"/>
              </a:solidFill>
            </a:endParaRPr>
          </a:p>
        </p:txBody>
      </p:sp>
      <p:sp>
        <p:nvSpPr>
          <p:cNvPr id="8" name="Rectangle 7"/>
          <p:cNvSpPr/>
          <p:nvPr userDrawn="1"/>
        </p:nvSpPr>
        <p:spPr>
          <a:xfrm>
            <a:off x="0" y="1161288"/>
            <a:ext cx="9144000" cy="115062"/>
          </a:xfrm>
          <a:prstGeom prst="rect">
            <a:avLst/>
          </a:prstGeom>
          <a:solidFill>
            <a:srgbClr val="00CFB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latin typeface="Arial Rounded MT Bold" pitchFamily="34" charset="0"/>
            </a:endParaRPr>
          </a:p>
        </p:txBody>
      </p:sp>
      <p:sp>
        <p:nvSpPr>
          <p:cNvPr id="6" name="Text Box 22"/>
          <p:cNvSpPr txBox="1">
            <a:spLocks noChangeArrowheads="1"/>
          </p:cNvSpPr>
          <p:nvPr userDrawn="1"/>
        </p:nvSpPr>
        <p:spPr bwMode="auto">
          <a:xfrm>
            <a:off x="0" y="0"/>
            <a:ext cx="9144000" cy="969264"/>
          </a:xfrm>
          <a:prstGeom prst="rect">
            <a:avLst/>
          </a:prstGeom>
          <a:solidFill>
            <a:srgbClr val="E8F0F4">
              <a:alpha val="24706"/>
            </a:srgbClr>
          </a:solidFill>
          <a:ln w="9525" algn="ctr">
            <a:noFill/>
            <a:miter lim="800000"/>
            <a:headEnd/>
            <a:tailEnd/>
          </a:ln>
          <a:effectLst/>
        </p:spPr>
        <p:txBody>
          <a:bodyPr lIns="0" tIns="0" rIns="0" bIns="0" anchor="ctr"/>
          <a:lstStyle/>
          <a:p>
            <a:pPr algn="ctr">
              <a:lnSpc>
                <a:spcPct val="100000"/>
              </a:lnSpc>
            </a:pPr>
            <a:r>
              <a:rPr lang="en-US" sz="2400" b="1" dirty="0">
                <a:solidFill>
                  <a:srgbClr val="1F2B59"/>
                </a:solidFill>
                <a:latin typeface="Calibri" panose="020F0502020204030204" pitchFamily="34" charset="0"/>
              </a:rPr>
              <a:t>Documenting Compliance</a:t>
            </a:r>
            <a:r>
              <a:rPr lang="en-US" sz="2400" b="1" baseline="0" dirty="0">
                <a:solidFill>
                  <a:srgbClr val="1F2B59"/>
                </a:solidFill>
                <a:latin typeface="Calibri" panose="020F0502020204030204" pitchFamily="34" charset="0"/>
              </a:rPr>
              <a:t> with the Accreditation Principles</a:t>
            </a:r>
            <a:endParaRPr lang="en-US" sz="2400" b="1" dirty="0">
              <a:solidFill>
                <a:srgbClr val="1F2B59"/>
              </a:solidFill>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6" name="Rectangle 5"/>
          <p:cNvSpPr/>
          <p:nvPr userDrawn="1"/>
        </p:nvSpPr>
        <p:spPr>
          <a:xfrm>
            <a:off x="0" y="1200150"/>
            <a:ext cx="9144000" cy="533400"/>
          </a:xfrm>
          <a:prstGeom prst="rect">
            <a:avLst/>
          </a:prstGeom>
          <a:solidFill>
            <a:srgbClr val="00CFB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latin typeface="Arial Rounded MT Bold" pitchFamily="34" charset="0"/>
            </a:endParaRPr>
          </a:p>
        </p:txBody>
      </p:sp>
      <p:sp>
        <p:nvSpPr>
          <p:cNvPr id="9" name="Text Box 22"/>
          <p:cNvSpPr txBox="1">
            <a:spLocks noChangeArrowheads="1"/>
          </p:cNvSpPr>
          <p:nvPr userDrawn="1"/>
        </p:nvSpPr>
        <p:spPr bwMode="auto">
          <a:xfrm>
            <a:off x="0" y="1"/>
            <a:ext cx="8610600" cy="1123950"/>
          </a:xfrm>
          <a:prstGeom prst="rect">
            <a:avLst/>
          </a:prstGeom>
          <a:solidFill>
            <a:srgbClr val="E8F0F4">
              <a:alpha val="24706"/>
            </a:srgbClr>
          </a:solidFill>
          <a:ln w="9525" algn="ctr">
            <a:noFill/>
            <a:miter lim="800000"/>
            <a:headEnd/>
            <a:tailEnd/>
          </a:ln>
          <a:effectLst/>
        </p:spPr>
        <p:txBody>
          <a:bodyPr lIns="0" tIns="0" rIns="0" bIns="0" anchor="ctr"/>
          <a:lstStyle/>
          <a:p>
            <a:pPr algn="ctr">
              <a:lnSpc>
                <a:spcPct val="100000"/>
              </a:lnSpc>
            </a:pPr>
            <a:r>
              <a:rPr lang="en-US" sz="3200" b="1" dirty="0">
                <a:solidFill>
                  <a:srgbClr val="1F2B59"/>
                </a:solidFill>
                <a:latin typeface="Calibri" panose="020F0502020204030204" pitchFamily="34" charset="0"/>
              </a:rPr>
              <a:t>Documenting Compliance</a:t>
            </a:r>
            <a:r>
              <a:rPr lang="en-US" sz="3200" b="1" baseline="0" dirty="0">
                <a:solidFill>
                  <a:srgbClr val="1F2B59"/>
                </a:solidFill>
                <a:latin typeface="Calibri" panose="020F0502020204030204" pitchFamily="34" charset="0"/>
              </a:rPr>
              <a:t> with the </a:t>
            </a:r>
          </a:p>
          <a:p>
            <a:pPr algn="ctr">
              <a:lnSpc>
                <a:spcPct val="100000"/>
              </a:lnSpc>
            </a:pPr>
            <a:r>
              <a:rPr lang="en-US" sz="3200" b="1" baseline="0" dirty="0">
                <a:solidFill>
                  <a:srgbClr val="1F2B59"/>
                </a:solidFill>
                <a:latin typeface="Calibri" panose="020F0502020204030204" pitchFamily="34" charset="0"/>
              </a:rPr>
              <a:t>Accreditation Principles</a:t>
            </a:r>
            <a:endParaRPr lang="en-US" sz="3200" b="1" dirty="0">
              <a:solidFill>
                <a:srgbClr val="1F2B59"/>
              </a:solidFill>
              <a:latin typeface="Calibri" panose="020F0502020204030204" pitchFamily="34" charset="0"/>
            </a:endParaRPr>
          </a:p>
        </p:txBody>
      </p:sp>
      <p:pic>
        <p:nvPicPr>
          <p:cNvPr id="3" name="Picture 2">
            <a:extLst>
              <a:ext uri="{FF2B5EF4-FFF2-40B4-BE49-F238E27FC236}">
                <a16:creationId xmlns:a16="http://schemas.microsoft.com/office/drawing/2014/main" id="{81635217-2B6D-4508-987A-B1A4F7652F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57800" y="4171950"/>
            <a:ext cx="3633678" cy="914400"/>
          </a:xfrm>
          <a:prstGeom prst="rect">
            <a:avLst/>
          </a:prstGeom>
        </p:spPr>
      </p:pic>
    </p:spTree>
    <p:extLst>
      <p:ext uri="{BB962C8B-B14F-4D97-AF65-F5344CB8AC3E}">
        <p14:creationId xmlns:p14="http://schemas.microsoft.com/office/powerpoint/2010/main" val="4667674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3159" y="514350"/>
            <a:ext cx="6000750" cy="2228851"/>
          </a:xfrm>
        </p:spPr>
        <p:txBody>
          <a:bodyPr anchor="b">
            <a:normAutofit/>
          </a:bodyPr>
          <a:lstStyle>
            <a:lvl1pPr algn="l">
              <a:defRPr sz="3600">
                <a:effectLst/>
              </a:defRPr>
            </a:lvl1pPr>
          </a:lstStyle>
          <a:p>
            <a:r>
              <a:rPr lang="en-US"/>
              <a:t>Click to edit Master title style</a:t>
            </a:r>
            <a:endParaRPr lang="en-US" dirty="0"/>
          </a:p>
        </p:txBody>
      </p:sp>
      <p:sp>
        <p:nvSpPr>
          <p:cNvPr id="3" name="Subtitle 2"/>
          <p:cNvSpPr>
            <a:spLocks noGrp="1"/>
          </p:cNvSpPr>
          <p:nvPr>
            <p:ph type="subTitle" idx="1"/>
          </p:nvPr>
        </p:nvSpPr>
        <p:spPr>
          <a:xfrm>
            <a:off x="513159" y="2882900"/>
            <a:ext cx="4800600" cy="1460500"/>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cxnSp>
        <p:nvCxnSpPr>
          <p:cNvPr id="16" name="Straight Connector 15"/>
          <p:cNvCxnSpPr/>
          <p:nvPr/>
        </p:nvCxnSpPr>
        <p:spPr>
          <a:xfrm flipH="1">
            <a:off x="6171009" y="6350"/>
            <a:ext cx="2857500" cy="28575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68659"/>
            <a:ext cx="4560491" cy="456049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171450"/>
            <a:ext cx="3714750" cy="371475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24209"/>
            <a:ext cx="3639742" cy="363974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457201"/>
            <a:ext cx="3257549" cy="325754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4690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7252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3159" y="1504950"/>
            <a:ext cx="6400801" cy="1711200"/>
          </a:xfrm>
        </p:spPr>
        <p:txBody>
          <a:bodyPr anchor="b">
            <a:normAutofit/>
          </a:bodyPr>
          <a:lstStyle>
            <a:lvl1pPr algn="l">
              <a:defRPr sz="2700" b="0" cap="all"/>
            </a:lvl1pPr>
          </a:lstStyle>
          <a:p>
            <a:r>
              <a:rPr lang="en-US"/>
              <a:t>Click to edit Master title style</a:t>
            </a:r>
            <a:endParaRPr lang="en-US" dirty="0"/>
          </a:p>
        </p:txBody>
      </p:sp>
      <p:sp>
        <p:nvSpPr>
          <p:cNvPr id="3" name="Text Placeholder 2"/>
          <p:cNvSpPr>
            <a:spLocks noGrp="1"/>
          </p:cNvSpPr>
          <p:nvPr>
            <p:ph type="body" idx="1"/>
          </p:nvPr>
        </p:nvSpPr>
        <p:spPr>
          <a:xfrm>
            <a:off x="513160" y="3371850"/>
            <a:ext cx="6400800" cy="112395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342900"/>
            <a:endParaRPr lang="en-US">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15710108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a:r>
              <a:rPr lang="en-US" dirty="0"/>
              <a:t>Click to edit Master text styles</a:t>
            </a:r>
          </a:p>
          <a:p>
            <a:pPr lvl="1"/>
            <a:r>
              <a:rPr lang="en-US" dirty="0"/>
              <a:t>Second level</a:t>
            </a:r>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r>
              <a:rPr lang="en-US" dirty="0"/>
              <a:t>Click to edit Master title style</a:t>
            </a:r>
          </a:p>
        </p:txBody>
      </p:sp>
      <p:sp>
        <p:nvSpPr>
          <p:cNvPr id="9" name="Rectangle 8"/>
          <p:cNvSpPr/>
          <p:nvPr/>
        </p:nvSpPr>
        <p:spPr>
          <a:xfrm>
            <a:off x="0" y="1124712"/>
            <a:ext cx="9144000" cy="210488"/>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9" r:id="rId2"/>
    <p:sldLayoutId id="2147483651" r:id="rId3"/>
    <p:sldLayoutId id="2147483654" r:id="rId4"/>
    <p:sldLayoutId id="2147483658" r:id="rId5"/>
    <p:sldLayoutId id="2147483660" r:id="rId6"/>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l" rtl="0" eaLnBrk="1" latinLnBrk="0" hangingPunct="1">
        <a:spcBef>
          <a:spcPct val="0"/>
        </a:spcBef>
        <a:buNone/>
        <a:defRPr sz="4200" kern="1200">
          <a:solidFill>
            <a:schemeClr val="accent4">
              <a:lumMod val="50000"/>
            </a:schemeClr>
          </a:solidFill>
          <a:latin typeface="+mj-lt"/>
          <a:ea typeface="+mj-ea"/>
          <a:cs typeface="+mj-cs"/>
        </a:defRPr>
      </a:lvl1pPr>
      <a:extLst/>
    </p:titleStyle>
    <p:bodyStyle>
      <a:lvl1pPr marL="320040" indent="-320040" algn="l" rtl="0" eaLnBrk="1" latinLnBrk="0" hangingPunct="1">
        <a:spcBef>
          <a:spcPts val="700"/>
        </a:spcBef>
        <a:buClr>
          <a:srgbClr val="A50021"/>
        </a:buClr>
        <a:buSzPct val="90000"/>
        <a:buFont typeface="Wingdings" pitchFamily="2" charset="2"/>
        <a:buChar char="§"/>
        <a:defRPr sz="2900" kern="1200">
          <a:solidFill>
            <a:schemeClr val="accent4">
              <a:lumMod val="50000"/>
            </a:schemeClr>
          </a:solidFill>
          <a:latin typeface="+mn-lt"/>
          <a:ea typeface="+mn-ea"/>
          <a:cs typeface="+mn-cs"/>
        </a:defRPr>
      </a:lvl1pPr>
      <a:lvl2pPr marL="640080" indent="-274320" algn="l" rtl="0" eaLnBrk="1" latinLnBrk="0" hangingPunct="1">
        <a:spcBef>
          <a:spcPts val="550"/>
        </a:spcBef>
        <a:buClr>
          <a:srgbClr val="002060"/>
        </a:buClr>
        <a:buSzPct val="60000"/>
        <a:buFont typeface="Webdings" pitchFamily="18" charset="2"/>
        <a:buChar char="4"/>
        <a:defRPr sz="2600" kern="1200">
          <a:solidFill>
            <a:schemeClr val="accent4">
              <a:lumMod val="50000"/>
            </a:schemeClr>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6905227" y="2222500"/>
            <a:ext cx="2236394" cy="2406650"/>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3365499"/>
            <a:ext cx="6400800" cy="11303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3159" y="514351"/>
            <a:ext cx="6400800" cy="271145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28309" y="4629150"/>
            <a:ext cx="1200150" cy="273844"/>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pPr defTabSz="342900"/>
            <a:fld id="{B5C08527-F962-4045-8923-25F7A63666F5}" type="datetimeFigureOut">
              <a:rPr lang="en-US" smtClean="0">
                <a:solidFill>
                  <a:srgbClr val="146194">
                    <a:lumMod val="50000"/>
                  </a:srgbClr>
                </a:solidFill>
              </a:rPr>
              <a:pPr defTabSz="342900"/>
              <a:t>7/6/2017</a:t>
            </a:fld>
            <a:endParaRPr lang="en-US">
              <a:solidFill>
                <a:srgbClr val="146194">
                  <a:lumMod val="50000"/>
                </a:srgbClr>
              </a:solidFill>
            </a:endParaRPr>
          </a:p>
        </p:txBody>
      </p:sp>
      <p:sp>
        <p:nvSpPr>
          <p:cNvPr id="5" name="Footer Placeholder 4"/>
          <p:cNvSpPr>
            <a:spLocks noGrp="1"/>
          </p:cNvSpPr>
          <p:nvPr>
            <p:ph type="ftr" sz="quarter" idx="3"/>
          </p:nvPr>
        </p:nvSpPr>
        <p:spPr>
          <a:xfrm>
            <a:off x="513159" y="4629150"/>
            <a:ext cx="5657850" cy="273844"/>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pPr defTabSz="342900"/>
            <a:endParaRPr lang="en-US">
              <a:solidFill>
                <a:srgbClr val="146194">
                  <a:lumMod val="50000"/>
                </a:srgbClr>
              </a:solidFill>
            </a:endParaRPr>
          </a:p>
        </p:txBody>
      </p:sp>
      <p:sp>
        <p:nvSpPr>
          <p:cNvPr id="6" name="Slide Number Placeholder 5"/>
          <p:cNvSpPr>
            <a:spLocks noGrp="1"/>
          </p:cNvSpPr>
          <p:nvPr>
            <p:ph type="sldNum" sz="quarter" idx="4"/>
          </p:nvPr>
        </p:nvSpPr>
        <p:spPr>
          <a:xfrm>
            <a:off x="7772400" y="4183857"/>
            <a:ext cx="856684" cy="502444"/>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pPr defTabSz="342900"/>
            <a:fld id="{5E35BE4B-0C94-47EF-BFAE-F2C96254E59E}" type="slidenum">
              <a:rPr lang="en-US" smtClean="0">
                <a:solidFill>
                  <a:srgbClr val="146194">
                    <a:lumMod val="50000"/>
                  </a:srgbClr>
                </a:solidFill>
              </a:rPr>
              <a:pPr defTabSz="342900"/>
              <a:t>‹#›</a:t>
            </a:fld>
            <a:endParaRPr lang="en-US">
              <a:solidFill>
                <a:srgbClr val="146194">
                  <a:lumMod val="50000"/>
                </a:srgbClr>
              </a:solidFill>
            </a:endParaRPr>
          </a:p>
        </p:txBody>
      </p:sp>
    </p:spTree>
    <p:extLst>
      <p:ext uri="{BB962C8B-B14F-4D97-AF65-F5344CB8AC3E}">
        <p14:creationId xmlns:p14="http://schemas.microsoft.com/office/powerpoint/2010/main" val="3974872072"/>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0" y="1123950"/>
            <a:ext cx="533400" cy="173038"/>
          </a:xfrm>
          <a:prstGeom prst="rect">
            <a:avLst/>
          </a:prstGeom>
        </p:spPr>
        <p:txBody>
          <a:bodyPr>
            <a:noAutofit/>
          </a:bodyPr>
          <a:lstStyle/>
          <a:p>
            <a:fld id="{8F82E0A0-C266-4798-8C8F-B9F91E9DA37E}" type="slidenum">
              <a:rPr lang="en-US" sz="1000" b="0" smtClean="0"/>
              <a:pPr/>
              <a:t>10</a:t>
            </a:fld>
            <a:endParaRPr lang="en-US" sz="1000" b="0" dirty="0"/>
          </a:p>
        </p:txBody>
      </p:sp>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Aft>
                <a:spcPct val="0"/>
              </a:spcAft>
              <a:buClr>
                <a:srgbClr val="A50021"/>
              </a:buClr>
              <a:buSzPct val="90000"/>
              <a:defRPr/>
            </a:pPr>
            <a:endParaRPr lang="en-US" sz="1100" kern="0" dirty="0">
              <a:solidFill>
                <a:srgbClr val="330033"/>
              </a:solidFill>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defRPr/>
            </a:pPr>
            <a:r>
              <a:rPr lang="en-US" sz="1950" kern="0" dirty="0">
                <a:solidFill>
                  <a:srgbClr val="330033"/>
                </a:solidFill>
                <a:latin typeface="Calibri" panose="020F0502020204030204" pitchFamily="34" charset="0"/>
              </a:rPr>
              <a:t>All business programs, regardless of mode of delivery, will normally be included in the IACBE accreditation review.</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defRPr/>
            </a:pPr>
            <a:r>
              <a:rPr lang="en-US" sz="1950" kern="0" dirty="0">
                <a:solidFill>
                  <a:srgbClr val="330033"/>
                </a:solidFill>
                <a:latin typeface="Calibri" panose="020F0502020204030204" pitchFamily="34" charset="0"/>
              </a:rPr>
              <a:t>If a business program, major, concentration, specialization, focus area, emphasis, option, track, field, stream, or location is to be excluded from the accreditation review, the academic business unit must provide a rationale for the exclusion.</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defRPr/>
            </a:pPr>
            <a:r>
              <a:rPr lang="en-US" sz="1950" kern="0" dirty="0">
                <a:solidFill>
                  <a:srgbClr val="330033"/>
                </a:solidFill>
                <a:latin typeface="Calibri" panose="020F0502020204030204" pitchFamily="34" charset="0"/>
              </a:rPr>
              <a:t>The determination of the programs, majors, concentrations, specializations, focus areas, emphases, options, tracks, fields, streams, and locations to be included in and excluded from the accreditation review will be made by the IACBE.</a:t>
            </a: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Scope of Accreditation of the IACBE</a:t>
            </a:r>
          </a:p>
        </p:txBody>
      </p:sp>
    </p:spTree>
    <p:extLst>
      <p:ext uri="{BB962C8B-B14F-4D97-AF65-F5344CB8AC3E}">
        <p14:creationId xmlns:p14="http://schemas.microsoft.com/office/powerpoint/2010/main" val="2032161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3.3: General Knowledge and Skills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Master’s- and Doctoral-Level Programs:  </a:t>
            </a:r>
          </a:p>
          <a:p>
            <a:pPr lvl="0"/>
            <a:endParaRPr lang="en-US" sz="1100" kern="0" dirty="0">
              <a:solidFill>
                <a:sysClr val="windowText" lastClr="000000"/>
              </a:solidFill>
              <a:latin typeface="Calibri"/>
            </a:endParaRPr>
          </a:p>
          <a:p>
            <a:pPr lvl="0"/>
            <a:r>
              <a:rPr lang="en-US" sz="1400" kern="0" dirty="0">
                <a:solidFill>
                  <a:sysClr val="windowText" lastClr="000000"/>
                </a:solidFill>
                <a:latin typeface="Calibri"/>
              </a:rPr>
              <a:t>This principle does not apply to master’s- and doctoral-level programs.</a:t>
            </a:r>
          </a:p>
        </p:txBody>
      </p:sp>
    </p:spTree>
    <p:extLst>
      <p:ext uri="{BB962C8B-B14F-4D97-AF65-F5344CB8AC3E}">
        <p14:creationId xmlns:p14="http://schemas.microsoft.com/office/powerpoint/2010/main" val="201931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3.4: Breadth and Depth of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bachelor’s-level programs in business to include sufficient advanced courses to prepare students for careers and/or further study. In areas of business specialization, breadth and depth beyond the Common Professional Component should be demonstrated. (Normally, a minimum of 40 percent of the total credits for a bachelor’s degree should be dedicated to business or related courses.)</a:t>
            </a:r>
          </a:p>
        </p:txBody>
      </p:sp>
    </p:spTree>
    <p:extLst>
      <p:ext uri="{BB962C8B-B14F-4D97-AF65-F5344CB8AC3E}">
        <p14:creationId xmlns:p14="http://schemas.microsoft.com/office/powerpoint/2010/main" val="24807152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057400"/>
            <a:ext cx="8778240" cy="1435608"/>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379095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3.4: Breadth and Depth of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1400" kern="0" dirty="0">
              <a:solidFill>
                <a:sysClr val="windowText" lastClr="000000"/>
              </a:solidFill>
              <a:latin typeface="Calibri"/>
            </a:endParaRPr>
          </a:p>
          <a:p>
            <a:pPr marL="228600" lvl="0" indent="-228600" defTabSz="91440">
              <a:buAutoNum type="arabicPeriod"/>
            </a:pPr>
            <a:r>
              <a:rPr lang="en-US" sz="1400" kern="0" dirty="0">
                <a:solidFill>
                  <a:sysClr val="windowText" lastClr="000000"/>
                </a:solidFill>
                <a:latin typeface="Calibri"/>
              </a:rPr>
              <a:t>Provide Table 3: Program Curriculum Composition. The information in this table should be presented as shown in the sample Table 3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For each business program included in the accreditation review (including each major, concentration, specialization, emphasis, option, or track contained within the program), the table should include the number of credit hours in the common business core, the required courses beyond the core, and the business and business-related elective courses, along with the percentage of the total number of credits required for graduation that is dedicated to each area.</a:t>
            </a: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many cases, academic business units neglect to provide their curriculum composition information by major, concentration, specialization, emphasis, option, and track contained within their business programs. The academic business unit must ensure that this requirement is met.</a:t>
            </a:r>
          </a:p>
        </p:txBody>
      </p:sp>
    </p:spTree>
    <p:extLst>
      <p:ext uri="{BB962C8B-B14F-4D97-AF65-F5344CB8AC3E}">
        <p14:creationId xmlns:p14="http://schemas.microsoft.com/office/powerpoint/2010/main" val="2216276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8" end="8"/>
                                            </p:txEl>
                                          </p:spTgt>
                                        </p:tgtEl>
                                        <p:attrNameLst>
                                          <p:attrName>style.visibility</p:attrName>
                                        </p:attrNameLst>
                                      </p:cBhvr>
                                      <p:to>
                                        <p:strVal val="visible"/>
                                      </p:to>
                                    </p:set>
                                    <p:anim calcmode="lin" valueType="num">
                                      <p:cBhvr>
                                        <p:cTn id="20"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8" end="8"/>
                                            </p:txEl>
                                          </p:spTgt>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3.4: Breadth and Depth of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1100" kern="0" dirty="0">
              <a:solidFill>
                <a:sysClr val="windowText" lastClr="000000"/>
              </a:solidFill>
              <a:latin typeface="Calibri"/>
            </a:endParaRPr>
          </a:p>
          <a:p>
            <a:pPr lvl="0"/>
            <a:r>
              <a:rPr lang="en-US" sz="1300" b="1" kern="0" dirty="0">
                <a:solidFill>
                  <a:sysClr val="windowText" lastClr="000000"/>
                </a:solidFill>
                <a:latin typeface="Calibri"/>
              </a:rPr>
              <a:t>Note</a:t>
            </a:r>
            <a:r>
              <a:rPr lang="en-US" sz="1300" kern="0" dirty="0">
                <a:solidFill>
                  <a:sysClr val="windowText" lastClr="000000"/>
                </a:solidFill>
                <a:latin typeface="Calibri"/>
              </a:rPr>
              <a:t>: If your bachelor’s-level business programs contain required business and business-related courses that are common to multiple majors, concentrations, specializations, emphases, options, or tracks contained within the programs (i.e., a common “business core”), then (i) list the credit hours for the common required courses in the column labeled “Common Core Requirements,” (ii) list the credit hours for required courses in the majors, concentrations, specializations, emphases, options, or tracks in the column labeled “Requirements Beyond the Core,” and (iii) list the credit hours for any elective courses in the majors, concentrations, specializations, emphases, options, or tracks in the column labeled “Business and Business-Related Electives.” If your programs contain no majors, concentrations, specializations, emphases, options, or tracks, then (i) list the credit hours for the required courses in each program in the column labeled “Common Core Requirements” and (ii) list the credit hours for any elective courses in each program in the column labeled “Business and Business-Related Electives.”</a:t>
            </a:r>
          </a:p>
          <a:p>
            <a:pPr lvl="0"/>
            <a:endParaRPr lang="en-US" sz="1000" kern="0" dirty="0">
              <a:solidFill>
                <a:sysClr val="windowText" lastClr="000000"/>
              </a:solidFill>
              <a:latin typeface="Calibri"/>
            </a:endParaRPr>
          </a:p>
          <a:p>
            <a:pPr marL="228600" lvl="0" indent="-228600" defTabSz="91440">
              <a:buAutoNum type="arabicPeriod" startAt="2"/>
            </a:pPr>
            <a:r>
              <a:rPr lang="en-US" sz="1300" kern="0" dirty="0">
                <a:solidFill>
                  <a:sysClr val="windowText" lastClr="000000"/>
                </a:solidFill>
                <a:latin typeface="Calibri"/>
              </a:rPr>
              <a:t>For any program listed in Table 3 in which less than 40 percent of the total credits required for the degree is dedicated to business and business-related courses, provide a rationale explaining why this is the case.</a:t>
            </a:r>
          </a:p>
          <a:p>
            <a:pPr lvl="0" defTabSz="91440"/>
            <a:endParaRPr lang="en-US" sz="1000" kern="0" dirty="0">
              <a:solidFill>
                <a:sysClr val="windowText" lastClr="000000"/>
              </a:solidFill>
              <a:latin typeface="Calibri"/>
            </a:endParaRPr>
          </a:p>
          <a:p>
            <a:pPr marL="228600" lvl="0" indent="-228600" defTabSz="91440"/>
            <a:r>
              <a:rPr lang="en-US" sz="1300" kern="0" dirty="0">
                <a:solidFill>
                  <a:sysClr val="windowText" lastClr="000000"/>
                </a:solidFill>
                <a:latin typeface="Calibri"/>
              </a:rPr>
              <a:t>3.	For each program listed in Table 3, describe the extent to which the business and business-related courses in the program are upper-level courses.</a:t>
            </a:r>
          </a:p>
        </p:txBody>
      </p:sp>
    </p:spTree>
    <p:extLst>
      <p:ext uri="{BB962C8B-B14F-4D97-AF65-F5344CB8AC3E}">
        <p14:creationId xmlns:p14="http://schemas.microsoft.com/office/powerpoint/2010/main" val="9693055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p:cTn id="1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7" end="7"/>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 calcmode="lin" valueType="num">
                                      <p:cBhvr>
                                        <p:cTn id="15"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200" b="1" kern="0" dirty="0">
                <a:solidFill>
                  <a:sysClr val="windowText" lastClr="000000"/>
                </a:solidFill>
                <a:latin typeface="Calibri" panose="020F0502020204030204" pitchFamily="34" charset="0"/>
                <a:ea typeface="Times New Roman" pitchFamily="18" charset="0"/>
                <a:cs typeface="Calibri" pitchFamily="34" charset="0"/>
              </a:rPr>
              <a:t>Table 3: Program Curriculum Composition</a:t>
            </a:r>
            <a:endParaRPr kumimoji="0" lang="en-US" sz="12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p:txBody>
      </p:sp>
      <p:graphicFrame>
        <p:nvGraphicFramePr>
          <p:cNvPr id="5" name="Table 4"/>
          <p:cNvGraphicFramePr>
            <a:graphicFrameLocks noGrp="1"/>
          </p:cNvGraphicFramePr>
          <p:nvPr>
            <p:extLst/>
          </p:nvPr>
        </p:nvGraphicFramePr>
        <p:xfrm>
          <a:off x="137248" y="1581150"/>
          <a:ext cx="8854350" cy="3432702"/>
        </p:xfrm>
        <a:graphic>
          <a:graphicData uri="http://schemas.openxmlformats.org/drawingml/2006/table">
            <a:tbl>
              <a:tblPr/>
              <a:tblGrid>
                <a:gridCol w="1979286">
                  <a:extLst>
                    <a:ext uri="{9D8B030D-6E8A-4147-A177-3AD203B41FA5}">
                      <a16:colId xmlns:a16="http://schemas.microsoft.com/office/drawing/2014/main" val="20000"/>
                    </a:ext>
                  </a:extLst>
                </a:gridCol>
                <a:gridCol w="548944">
                  <a:extLst>
                    <a:ext uri="{9D8B030D-6E8A-4147-A177-3AD203B41FA5}">
                      <a16:colId xmlns:a16="http://schemas.microsoft.com/office/drawing/2014/main" val="20001"/>
                    </a:ext>
                  </a:extLst>
                </a:gridCol>
                <a:gridCol w="548944">
                  <a:extLst>
                    <a:ext uri="{9D8B030D-6E8A-4147-A177-3AD203B41FA5}">
                      <a16:colId xmlns:a16="http://schemas.microsoft.com/office/drawing/2014/main" val="20002"/>
                    </a:ext>
                  </a:extLst>
                </a:gridCol>
                <a:gridCol w="548944">
                  <a:extLst>
                    <a:ext uri="{9D8B030D-6E8A-4147-A177-3AD203B41FA5}">
                      <a16:colId xmlns:a16="http://schemas.microsoft.com/office/drawing/2014/main" val="20003"/>
                    </a:ext>
                  </a:extLst>
                </a:gridCol>
                <a:gridCol w="548944">
                  <a:extLst>
                    <a:ext uri="{9D8B030D-6E8A-4147-A177-3AD203B41FA5}">
                      <a16:colId xmlns:a16="http://schemas.microsoft.com/office/drawing/2014/main" val="20004"/>
                    </a:ext>
                  </a:extLst>
                </a:gridCol>
                <a:gridCol w="548944">
                  <a:extLst>
                    <a:ext uri="{9D8B030D-6E8A-4147-A177-3AD203B41FA5}">
                      <a16:colId xmlns:a16="http://schemas.microsoft.com/office/drawing/2014/main" val="20005"/>
                    </a:ext>
                  </a:extLst>
                </a:gridCol>
                <a:gridCol w="548944">
                  <a:extLst>
                    <a:ext uri="{9D8B030D-6E8A-4147-A177-3AD203B41FA5}">
                      <a16:colId xmlns:a16="http://schemas.microsoft.com/office/drawing/2014/main" val="20006"/>
                    </a:ext>
                  </a:extLst>
                </a:gridCol>
                <a:gridCol w="1193800">
                  <a:extLst>
                    <a:ext uri="{9D8B030D-6E8A-4147-A177-3AD203B41FA5}">
                      <a16:colId xmlns:a16="http://schemas.microsoft.com/office/drawing/2014/main" val="20007"/>
                    </a:ext>
                  </a:extLst>
                </a:gridCol>
                <a:gridCol w="1193800">
                  <a:extLst>
                    <a:ext uri="{9D8B030D-6E8A-4147-A177-3AD203B41FA5}">
                      <a16:colId xmlns:a16="http://schemas.microsoft.com/office/drawing/2014/main" val="20008"/>
                    </a:ext>
                  </a:extLst>
                </a:gridCol>
                <a:gridCol w="1193800">
                  <a:extLst>
                    <a:ext uri="{9D8B030D-6E8A-4147-A177-3AD203B41FA5}">
                      <a16:colId xmlns:a16="http://schemas.microsoft.com/office/drawing/2014/main" val="20009"/>
                    </a:ext>
                  </a:extLst>
                </a:gridCol>
              </a:tblGrid>
              <a:tr h="274320">
                <a:tc rowSpan="3">
                  <a:txBody>
                    <a:bodyPr/>
                    <a:lstStyle/>
                    <a:p>
                      <a:pPr marL="0" marR="0" algn="l">
                        <a:spcBef>
                          <a:spcPts val="400"/>
                        </a:spcBef>
                        <a:spcAft>
                          <a:spcPts val="0"/>
                        </a:spcAft>
                      </a:pPr>
                      <a:r>
                        <a:rPr lang="en-CA" sz="900" b="1" dirty="0">
                          <a:effectLst/>
                          <a:latin typeface="Calibri" panose="020F0502020204030204" pitchFamily="34" charset="0"/>
                          <a:ea typeface="Times New Roman"/>
                        </a:rPr>
                        <a:t>                                   CREDIT HOURS</a:t>
                      </a:r>
                      <a:endParaRPr lang="en-US" sz="900" dirty="0">
                        <a:effectLst/>
                        <a:latin typeface="Calibri" panose="020F0502020204030204" pitchFamily="34" charset="0"/>
                        <a:ea typeface="Times New Roman"/>
                      </a:endParaRPr>
                    </a:p>
                    <a:p>
                      <a:pPr marL="0" marR="0" algn="l">
                        <a:spcBef>
                          <a:spcPts val="400"/>
                        </a:spcBef>
                        <a:spcAft>
                          <a:spcPts val="0"/>
                        </a:spcAft>
                      </a:pPr>
                      <a:r>
                        <a:rPr lang="en-CA" sz="900" b="1" dirty="0">
                          <a:effectLst/>
                          <a:latin typeface="Calibri" panose="020F0502020204030204" pitchFamily="34" charset="0"/>
                          <a:ea typeface="Times New Roman"/>
                        </a:rPr>
                        <a:t> </a:t>
                      </a:r>
                    </a:p>
                    <a:p>
                      <a:pPr marL="0" marR="0" algn="l">
                        <a:spcBef>
                          <a:spcPts val="400"/>
                        </a:spcBef>
                        <a:spcAft>
                          <a:spcPts val="0"/>
                        </a:spcAft>
                      </a:pPr>
                      <a:endParaRPr lang="en-CA" sz="900" b="1" dirty="0">
                        <a:effectLst/>
                        <a:latin typeface="Calibri" panose="020F0502020204030204" pitchFamily="34" charset="0"/>
                        <a:ea typeface="Times New Roman"/>
                      </a:endParaRPr>
                    </a:p>
                    <a:p>
                      <a:pPr marL="0" marR="0" algn="l">
                        <a:spcBef>
                          <a:spcPts val="400"/>
                        </a:spcBef>
                        <a:spcAft>
                          <a:spcPts val="0"/>
                        </a:spcAft>
                      </a:pPr>
                      <a:endParaRPr lang="en-CA" sz="900" b="1" dirty="0">
                        <a:effectLst/>
                        <a:latin typeface="Calibri" panose="020F0502020204030204" pitchFamily="34" charset="0"/>
                        <a:ea typeface="Times New Roman"/>
                      </a:endParaRPr>
                    </a:p>
                    <a:p>
                      <a:pPr marL="0" marR="0" algn="l">
                        <a:spcBef>
                          <a:spcPts val="400"/>
                        </a:spcBef>
                        <a:spcAft>
                          <a:spcPts val="0"/>
                        </a:spcAft>
                      </a:pPr>
                      <a:endParaRPr lang="en-CA" sz="900" b="1" dirty="0">
                        <a:effectLst/>
                        <a:latin typeface="Calibri" panose="020F0502020204030204" pitchFamily="34" charset="0"/>
                        <a:ea typeface="Times New Roman"/>
                      </a:endParaRPr>
                    </a:p>
                    <a:p>
                      <a:pPr marL="0" marR="0" algn="l">
                        <a:spcBef>
                          <a:spcPts val="400"/>
                        </a:spcBef>
                        <a:spcAft>
                          <a:spcPts val="0"/>
                        </a:spcAft>
                      </a:pPr>
                      <a:r>
                        <a:rPr lang="en-CA" sz="900" b="1" dirty="0">
                          <a:effectLst/>
                          <a:latin typeface="Calibri" panose="020F0502020204030204" pitchFamily="34" charset="0"/>
                          <a:ea typeface="Times New Roman"/>
                        </a:rPr>
                        <a:t> </a:t>
                      </a:r>
                      <a:endParaRPr lang="en-US" sz="900" dirty="0">
                        <a:effectLst/>
                        <a:latin typeface="Calibri" panose="020F0502020204030204" pitchFamily="34" charset="0"/>
                        <a:ea typeface="Times New Roman"/>
                      </a:endParaRPr>
                    </a:p>
                    <a:p>
                      <a:pPr marL="91440" marR="0" algn="l">
                        <a:spcBef>
                          <a:spcPts val="0"/>
                        </a:spcBef>
                        <a:spcAft>
                          <a:spcPts val="0"/>
                        </a:spcAft>
                      </a:pPr>
                      <a:r>
                        <a:rPr lang="en-CA" sz="900" b="1" dirty="0">
                          <a:effectLst/>
                          <a:latin typeface="Calibri" panose="020F0502020204030204" pitchFamily="34" charset="0"/>
                          <a:ea typeface="Times New Roman"/>
                        </a:rPr>
                        <a:t>PROGRAM</a:t>
                      </a:r>
                      <a:endParaRPr lang="en-US" sz="900" dirty="0">
                        <a:effectLst/>
                        <a:latin typeface="Calibri" panose="020F0502020204030204" pitchFamily="34" charset="0"/>
                        <a:ea typeface="Times New Roman"/>
                      </a:endParaRPr>
                    </a:p>
                  </a:txBody>
                  <a:tcPr marL="9144" marR="9144" marT="822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9525" cap="flat" cmpd="sng" algn="ctr">
                      <a:solidFill>
                        <a:srgbClr val="000000"/>
                      </a:solidFill>
                      <a:prstDash val="solid"/>
                      <a:round/>
                      <a:headEnd type="none" w="med" len="med"/>
                      <a:tailEnd type="none" w="med" len="med"/>
                    </a:lnTlToBr>
                  </a:tcPr>
                </a:tc>
                <a:tc gridSpan="7">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BUSINESS AND BUSINESS-RELATED CREDIT HOURS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CREDIT HOURS REQUIRED FOR GRADUATION</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PERCENTAGE OF</a:t>
                      </a: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 CREDIT HOURS REQUIRED FOR GRADUATION</a:t>
                      </a: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DEDICATED TO</a:t>
                      </a: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BUSINESS AND</a:t>
                      </a: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BUSINESS-RELATED COURSES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57200">
                <a:tc vMerge="1">
                  <a:txBody>
                    <a:bodyPr/>
                    <a:lstStyle/>
                    <a:p>
                      <a:endParaRPr lang="en-US"/>
                    </a:p>
                  </a:txBody>
                  <a:tcPr/>
                </a:tc>
                <a:tc gridSpan="2">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COMMON CORE</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REQUIREMENTS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REQUIREMENTS</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BEYOND</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THE CORE</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BUSINESS AND BUSINESS-RELATED</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ELECTIVES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TOTAL BUSINESS</a:t>
                      </a: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 AND BUSINESS-RELATED</a:t>
                      </a:r>
                    </a:p>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CREDIT HOURS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548640">
                <a:tc vMerge="1">
                  <a:txBody>
                    <a:bodyPr/>
                    <a:lstStyle/>
                    <a:p>
                      <a:endParaRPr lang="en-US"/>
                    </a:p>
                  </a:txBody>
                  <a:tcPr/>
                </a:tc>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Hours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Pct.</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Hours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Pct.</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Hours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Pct.</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245183">
                <a:tc>
                  <a:txBody>
                    <a:bodyPr/>
                    <a:lstStyle/>
                    <a:p>
                      <a:pPr marL="91440" marR="0" algn="l">
                        <a:spcBef>
                          <a:spcPts val="300"/>
                        </a:spcBef>
                        <a:spcAft>
                          <a:spcPts val="300"/>
                        </a:spcAft>
                      </a:pPr>
                      <a:r>
                        <a:rPr lang="en-US" sz="900" dirty="0">
                          <a:solidFill>
                            <a:srgbClr val="000000"/>
                          </a:solidFill>
                          <a:effectLst/>
                          <a:latin typeface="Calibri" panose="020F0502020204030204" pitchFamily="34" charset="0"/>
                          <a:ea typeface="Times New Roman"/>
                        </a:rPr>
                        <a:t>Bachelor of Science in Accountancy</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60</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47%</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47%</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45183">
                <a:tc gridSpan="10">
                  <a:txBody>
                    <a:bodyPr/>
                    <a:lstStyle/>
                    <a:p>
                      <a:pPr marL="91440" marR="0" algn="l">
                        <a:spcBef>
                          <a:spcPts val="300"/>
                        </a:spcBef>
                        <a:spcAft>
                          <a:spcPts val="300"/>
                        </a:spcAft>
                      </a:pPr>
                      <a:r>
                        <a:rPr lang="en-US" sz="900" dirty="0">
                          <a:solidFill>
                            <a:srgbClr val="000000"/>
                          </a:solidFill>
                          <a:effectLst/>
                          <a:latin typeface="Calibri" panose="020F0502020204030204" pitchFamily="34" charset="0"/>
                          <a:ea typeface="Times New Roman"/>
                        </a:rPr>
                        <a:t>Bachelor of Business Administration with Concentrations in:</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28600">
                <a:tc>
                  <a:txBody>
                    <a:bodyPr/>
                    <a:lstStyle/>
                    <a:p>
                      <a:pPr marL="228600" marR="0" algn="l">
                        <a:spcBef>
                          <a:spcPts val="300"/>
                        </a:spcBef>
                        <a:spcAft>
                          <a:spcPts val="300"/>
                        </a:spcAft>
                      </a:pPr>
                      <a:r>
                        <a:rPr lang="en-US" sz="900" dirty="0">
                          <a:solidFill>
                            <a:srgbClr val="000000"/>
                          </a:solidFill>
                          <a:effectLst/>
                          <a:latin typeface="Calibri" panose="020F0502020204030204" pitchFamily="34" charset="0"/>
                          <a:ea typeface="Times New Roman"/>
                        </a:rPr>
                        <a:t>Accounting</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64</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50%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228600">
                <a:tc>
                  <a:txBody>
                    <a:bodyPr/>
                    <a:lstStyle/>
                    <a:p>
                      <a:pPr marL="228600" marR="0" algn="l">
                        <a:spcBef>
                          <a:spcPts val="300"/>
                        </a:spcBef>
                        <a:spcAft>
                          <a:spcPts val="300"/>
                        </a:spcAft>
                      </a:pPr>
                      <a:r>
                        <a:rPr lang="en-US" sz="900" dirty="0">
                          <a:solidFill>
                            <a:srgbClr val="000000"/>
                          </a:solidFill>
                          <a:effectLst/>
                          <a:latin typeface="Calibri" panose="020F0502020204030204" pitchFamily="34" charset="0"/>
                          <a:ea typeface="Times New Roman"/>
                        </a:rPr>
                        <a:t>Economics</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2%</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63</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228600">
                <a:tc>
                  <a:txBody>
                    <a:bodyPr/>
                    <a:lstStyle/>
                    <a:p>
                      <a:pPr marL="228600" marR="0" algn="l">
                        <a:spcBef>
                          <a:spcPts val="300"/>
                        </a:spcBef>
                        <a:spcAft>
                          <a:spcPts val="300"/>
                        </a:spcAft>
                      </a:pPr>
                      <a:r>
                        <a:rPr lang="en-US" sz="900" dirty="0">
                          <a:solidFill>
                            <a:srgbClr val="000000"/>
                          </a:solidFill>
                          <a:effectLst/>
                          <a:latin typeface="Calibri" panose="020F0502020204030204" pitchFamily="34" charset="0"/>
                          <a:ea typeface="Times New Roman"/>
                        </a:rPr>
                        <a:t>Finance</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20</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16%</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0</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51%</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228600">
                <a:tc>
                  <a:txBody>
                    <a:bodyPr/>
                    <a:lstStyle/>
                    <a:p>
                      <a:pPr marL="228600" marR="0" algn="l">
                        <a:spcBef>
                          <a:spcPts val="300"/>
                        </a:spcBef>
                        <a:spcAft>
                          <a:spcPts val="300"/>
                        </a:spcAft>
                      </a:pPr>
                      <a:r>
                        <a:rPr lang="en-US" sz="900" dirty="0">
                          <a:effectLst/>
                          <a:latin typeface="Calibri" panose="020F0502020204030204" pitchFamily="34" charset="0"/>
                          <a:ea typeface="Times New Roman"/>
                        </a:rPr>
                        <a:t>International Business</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63</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228600">
                <a:tc>
                  <a:txBody>
                    <a:bodyPr/>
                    <a:lstStyle/>
                    <a:p>
                      <a:pPr marL="228600" marR="0" algn="l">
                        <a:spcBef>
                          <a:spcPts val="300"/>
                        </a:spcBef>
                        <a:spcAft>
                          <a:spcPts val="300"/>
                        </a:spcAft>
                      </a:pPr>
                      <a:r>
                        <a:rPr lang="en-US" sz="900" dirty="0">
                          <a:solidFill>
                            <a:srgbClr val="000000"/>
                          </a:solidFill>
                          <a:effectLst/>
                          <a:latin typeface="Calibri" panose="020F0502020204030204" pitchFamily="34" charset="0"/>
                          <a:ea typeface="Times New Roman"/>
                        </a:rPr>
                        <a:t>Management</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63</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228600">
                <a:tc>
                  <a:txBody>
                    <a:bodyPr/>
                    <a:lstStyle/>
                    <a:p>
                      <a:pPr marL="228600" marR="0" algn="l">
                        <a:spcBef>
                          <a:spcPts val="300"/>
                        </a:spcBef>
                        <a:spcAft>
                          <a:spcPts val="300"/>
                        </a:spcAft>
                      </a:pPr>
                      <a:r>
                        <a:rPr lang="en-US" sz="900" dirty="0">
                          <a:solidFill>
                            <a:srgbClr val="000000"/>
                          </a:solidFill>
                          <a:effectLst/>
                          <a:latin typeface="Calibri" panose="020F0502020204030204" pitchFamily="34" charset="0"/>
                          <a:ea typeface="Times New Roman"/>
                        </a:rPr>
                        <a:t>Marketing</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14%</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0</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0%</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63</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228600">
                <a:tc>
                  <a:txBody>
                    <a:bodyPr/>
                    <a:lstStyle/>
                    <a:p>
                      <a:pPr marL="228600" marR="0" algn="l">
                        <a:spcBef>
                          <a:spcPts val="300"/>
                        </a:spcBef>
                        <a:spcAft>
                          <a:spcPts val="300"/>
                        </a:spcAft>
                      </a:pPr>
                      <a:r>
                        <a:rPr lang="en-US" sz="900" dirty="0">
                          <a:solidFill>
                            <a:srgbClr val="000000"/>
                          </a:solidFill>
                          <a:effectLst/>
                          <a:latin typeface="Calibri" panose="020F0502020204030204" pitchFamily="34" charset="0"/>
                          <a:ea typeface="Times New Roman"/>
                        </a:rPr>
                        <a:t>Supply Chain Management</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35%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15</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2%</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63</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128</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solidFill>
                            <a:srgbClr val="000000"/>
                          </a:solidFill>
                          <a:effectLst/>
                          <a:latin typeface="Calibri" panose="020F0502020204030204" pitchFamily="34" charset="0"/>
                          <a:ea typeface="Times New Roman"/>
                        </a:rPr>
                        <a:t>49%</a:t>
                      </a:r>
                      <a:endParaRPr lang="en-US" sz="900" dirty="0">
                        <a:effectLst/>
                        <a:latin typeface="Calibri" panose="020F0502020204030204" pitchFamily="34" charset="0"/>
                        <a:ea typeface="Times New Roman"/>
                      </a:endParaRPr>
                    </a:p>
                  </a:txBody>
                  <a:tcPr marL="11919" marR="1191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3348049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3.4: Breadth and Depth of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 Master’s-, and Doctoral-Level Programs:</a:t>
            </a:r>
          </a:p>
          <a:p>
            <a:pPr lvl="0"/>
            <a:endParaRPr lang="en-US" sz="1100" kern="0" dirty="0">
              <a:solidFill>
                <a:sysClr val="windowText" lastClr="000000"/>
              </a:solidFill>
              <a:latin typeface="Calibri"/>
            </a:endParaRPr>
          </a:p>
          <a:p>
            <a:pPr lvl="0"/>
            <a:r>
              <a:rPr lang="en-US" sz="1400" kern="0" dirty="0">
                <a:solidFill>
                  <a:sysClr val="windowText" lastClr="000000"/>
                </a:solidFill>
                <a:latin typeface="Calibri"/>
              </a:rPr>
              <a:t>This principle does not apply to associate, master’s-, and doctoral-level programs.</a:t>
            </a:r>
          </a:p>
        </p:txBody>
      </p:sp>
    </p:spTree>
    <p:extLst>
      <p:ext uri="{BB962C8B-B14F-4D97-AF65-F5344CB8AC3E}">
        <p14:creationId xmlns:p14="http://schemas.microsoft.com/office/powerpoint/2010/main" val="2549997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3.5: Curriculum Review and Improvement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1477328"/>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curricula that are both current and relevant. Therefore, curriculum review and improvement should be an ongoing process that is supported by outcomes assessment, the results of which are used to ensure excellence in the business programs offered by the academic business unit.</a:t>
            </a:r>
          </a:p>
        </p:txBody>
      </p:sp>
    </p:spTree>
    <p:extLst>
      <p:ext uri="{BB962C8B-B14F-4D97-AF65-F5344CB8AC3E}">
        <p14:creationId xmlns:p14="http://schemas.microsoft.com/office/powerpoint/2010/main" val="21927335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660398"/>
            <a:ext cx="8778240" cy="758952"/>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272415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3.5: Curriculum Review and Improvement</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marL="228600" lvl="0" indent="-228600" fontAlgn="base">
              <a:spcBef>
                <a:spcPct val="0"/>
              </a:spcBef>
              <a:spcAft>
                <a:spcPct val="0"/>
              </a:spcAft>
              <a:buAutoNum type="arabicPeriod"/>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your process of continuous evaluation of the curricula in your business programs. This description should include an explanation of the ways in which outcomes assessment supports curriculum review and improvement in your academic business unit.</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r>
              <a:rPr lang="en-US" sz="1400" b="1" i="1" kern="0" dirty="0">
                <a:solidFill>
                  <a:sysClr val="windowText" lastClr="000000"/>
                </a:solidFill>
                <a:latin typeface="Calibri" pitchFamily="34" charset="0"/>
                <a:ea typeface="Times New Roman" pitchFamily="18" charset="0"/>
                <a:cs typeface="Calibri" pitchFamily="34" charset="0"/>
              </a:rPr>
              <a:t>Comments</a:t>
            </a:r>
            <a:r>
              <a:rPr lang="en-US" sz="1400" i="1" kern="0" dirty="0">
                <a:solidFill>
                  <a:sysClr val="windowText" lastClr="000000"/>
                </a:solidFill>
                <a:latin typeface="Calibri" pitchFamily="34" charset="0"/>
                <a:ea typeface="Times New Roman" pitchFamily="18" charset="0"/>
                <a:cs typeface="Calibri" pitchFamily="34" charset="0"/>
              </a:rPr>
              <a:t>: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In many cases, academic business units neglect to address the second part of this item. </a:t>
            </a:r>
            <a:r>
              <a:rPr lang="en-US" sz="1400" i="1" kern="0" dirty="0">
                <a:solidFill>
                  <a:sysClr val="windowText" lastClr="000000"/>
                </a:solidFill>
                <a:latin typeface="Calibri"/>
              </a:rPr>
              <a:t>The academic business unit must ensure that it describes the ways in which outcomes assessment supports its process of curriculum review and improvement.</a:t>
            </a:r>
            <a:endParaRPr lang="en-US" sz="1400"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fontAlgn="base">
              <a:spcAft>
                <a:spcPct val="0"/>
              </a:spcAft>
              <a:buFont typeface="+mj-l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Document the involvement of your faculty in the periodic review of business programs and curricula.  </a:t>
            </a:r>
          </a:p>
          <a:p>
            <a:pPr marL="228600" lvl="0" indent="-228600" fontAlgn="base">
              <a:spcBef>
                <a:spcPts val="2200"/>
              </a:spcBef>
              <a:spcAft>
                <a:spcPct val="0"/>
              </a:spcAf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ways in which your alumni, the business community, and other external groups are involved in the periodic review of your business programs and curricula.</a:t>
            </a:r>
          </a:p>
        </p:txBody>
      </p:sp>
    </p:spTree>
    <p:extLst>
      <p:ext uri="{BB962C8B-B14F-4D97-AF65-F5344CB8AC3E}">
        <p14:creationId xmlns:p14="http://schemas.microsoft.com/office/powerpoint/2010/main" val="2223189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p:cTn id="2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9" end="9"/>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p:cTn id="2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10" end="1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3.5: Curriculum Review and Improvement</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ea typeface="Times New Roman" pitchFamily="18" charset="0"/>
              <a:cs typeface="Times New Roman" pitchFamily="18" charset="0"/>
            </a:endParaRPr>
          </a:p>
          <a:p>
            <a:pPr marL="228600" lvl="0" indent="-228600" fontAlgn="base">
              <a:spcAft>
                <a:spcPct val="0"/>
              </a:spcAft>
              <a:buFont typeface="+mj-lt"/>
              <a:buAutoNum type="arabicPeriod" startAt="4"/>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If the institution has formal general education requirements, describe the extent to which the business faculty is involved in the evaluation of these requirements.  </a:t>
            </a:r>
          </a:p>
          <a:p>
            <a:pPr marL="228600" lvl="0" indent="-228600" fontAlgn="base">
              <a:spcBef>
                <a:spcPts val="2400"/>
              </a:spcBef>
              <a:spcAft>
                <a:spcPct val="0"/>
              </a:spcAft>
              <a:buAutoNum type="arabicPeriod" startAt="4"/>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process for changing your curricula or developing a new program for your academic business unit. If this process is described in your Faculty Handbook, provide the page numbers for the relevant section.</a:t>
            </a:r>
          </a:p>
          <a:p>
            <a:pPr lvl="0" fontAlgn="base">
              <a:spcBef>
                <a:spcPct val="0"/>
              </a:spcBef>
              <a:spcAft>
                <a:spcPct val="0"/>
              </a:spcAft>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1633584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3.6: Master’s Degree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70161"/>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that master’s-level business programs should consist of a minimum of thirty semester credit hours (forty-five quarter hours) of graduate-level course work. The level of these courses should be beyond that of the undergraduate Common Professional Component (CPC) courses. The thirty semester hours (forty-five quarter hours) of graduate-level course work should be in courses normally reserved for graduate students.</a:t>
            </a:r>
          </a:p>
        </p:txBody>
      </p:sp>
    </p:spTree>
    <p:extLst>
      <p:ext uri="{BB962C8B-B14F-4D97-AF65-F5344CB8AC3E}">
        <p14:creationId xmlns:p14="http://schemas.microsoft.com/office/powerpoint/2010/main" val="4187334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23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Overview of the Accreditation Process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1618488"/>
            <a:ext cx="8778240" cy="1172718"/>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3.6: Master’s Degree Curriculum</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ea typeface="Times New Roman" pitchFamily="18" charset="0"/>
              <a:cs typeface="Times New Roman" pitchFamily="18" charset="0"/>
            </a:endParaRPr>
          </a:p>
          <a:p>
            <a:pPr marL="228600" lvl="0" indent="-228600" fontAlgn="base">
              <a:spcBef>
                <a:spcPct val="0"/>
              </a:spcBef>
              <a:spcAft>
                <a:spcPct val="0"/>
              </a:spcAft>
              <a:buAutoNum type="arabicPeriod"/>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List all of the master’s-level business programs included in the accreditation review (including each major, concentration, specialization, emphasis, option, and track contained within the programs), and provide a copy of the stated curricular requirements for these programs and/or the page numbers for the sections in the institution’s catalog that describe these requirements. Also, identify the required number of credit hours of graduate-level course work beyond the undergraduate CPC for each of these programs.</a:t>
            </a:r>
          </a:p>
          <a:p>
            <a:pPr lvl="0" fontAlgn="base">
              <a:spcBef>
                <a:spcPts val="1200"/>
              </a:spcBef>
              <a:spcAft>
                <a:spcPct val="0"/>
              </a:spcAft>
              <a:tabLst>
                <a:tab pos="228600" algn="l"/>
                <a:tab pos="571500" algn="l"/>
              </a:tabLst>
              <a:defRPr/>
            </a:pPr>
            <a:endParaRPr lang="en-US" sz="1400" i="1"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
        <p:nvSpPr>
          <p:cNvPr id="8" name="TextBox 7"/>
          <p:cNvSpPr txBox="1"/>
          <p:nvPr/>
        </p:nvSpPr>
        <p:spPr>
          <a:xfrm>
            <a:off x="152400" y="3012579"/>
            <a:ext cx="8778240" cy="1692771"/>
          </a:xfrm>
          <a:prstGeom prst="rect">
            <a:avLst/>
          </a:prstGeom>
          <a:solidFill>
            <a:srgbClr val="FDEDEE"/>
          </a:solidFill>
          <a:ln w="3175">
            <a:solidFill>
              <a:srgbClr val="002060"/>
            </a:solidFill>
          </a:ln>
        </p:spPr>
        <p:txBody>
          <a:bodyPr wrap="square" lIns="91440" tIns="91440" rIns="91440" bIns="9144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combined-degree programs that combine a business degree with a non-business degree (e.g., a combined MBA-Master of Science in Nursing, a combined Master of Arts in Organizational Leadership-Master of Science in Engineering), the IACBE accredits only the business component of the combined degree. Consequently, in applying the requirement that, in order to be considered a business program, the credit hours (or contact hours as applicable) in the traditional areas of business education in the courses, modules, subjects, etc. comprising the program constitute 50% or more of the total credit hour (or contact hour) requirements for the degree, the 50% figure must be applied only to the business degree component of the combined-degree program.</a:t>
            </a:r>
          </a:p>
        </p:txBody>
      </p:sp>
    </p:spTree>
    <p:extLst>
      <p:ext uri="{BB962C8B-B14F-4D97-AF65-F5344CB8AC3E}">
        <p14:creationId xmlns:p14="http://schemas.microsoft.com/office/powerpoint/2010/main" val="66837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p:cTn id="1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3" end="3"/>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2190750"/>
            <a:ext cx="8778240" cy="548640"/>
          </a:xfrm>
          <a:prstGeom prst="rect">
            <a:avLst/>
          </a:prstGeom>
          <a:solidFill>
            <a:srgbClr val="FFFFEB"/>
          </a:solidFill>
          <a:ln w="3175">
            <a:noFill/>
          </a:ln>
        </p:spPr>
        <p:txBody>
          <a:bodyPr wrap="square" rtlCol="0">
            <a:noAutofit/>
          </a:bodyPr>
          <a:lstStyle/>
          <a:p>
            <a:endParaRPr lang="en-US" dirty="0"/>
          </a:p>
        </p:txBody>
      </p:sp>
      <p:sp>
        <p:nvSpPr>
          <p:cNvPr id="3" name="TextBox 2"/>
          <p:cNvSpPr txBox="1"/>
          <p:nvPr/>
        </p:nvSpPr>
        <p:spPr>
          <a:xfrm>
            <a:off x="173736" y="2876550"/>
            <a:ext cx="8778240" cy="738664"/>
          </a:xfrm>
          <a:prstGeom prst="rect">
            <a:avLst/>
          </a:prstGeom>
          <a:solidFill>
            <a:srgbClr val="FDEDEE"/>
          </a:solidFill>
          <a:ln w="3175">
            <a:solidFill>
              <a:srgbClr val="002060"/>
            </a:solidFill>
          </a:ln>
        </p:spPr>
        <p:txBody>
          <a:bodyPr wrap="square" rtlCol="0">
            <a:spAutoFit/>
          </a:bodyPr>
          <a:lstStyle/>
          <a:p>
            <a:r>
              <a:rPr lang="en-US" sz="1400" b="1" i="1" kern="0" dirty="0">
                <a:solidFill>
                  <a:sysClr val="windowText" lastClr="000000"/>
                </a:solidFill>
                <a:latin typeface="Calibri" pitchFamily="34" charset="0"/>
                <a:ea typeface="Times New Roman" pitchFamily="18" charset="0"/>
                <a:cs typeface="Calibri" pitchFamily="34" charset="0"/>
              </a:rPr>
              <a:t>Comments</a:t>
            </a:r>
            <a:r>
              <a:rPr lang="en-US" sz="1400" i="1" kern="0" dirty="0">
                <a:solidFill>
                  <a:sysClr val="windowText" lastClr="000000"/>
                </a:solidFill>
                <a:latin typeface="Calibri" pitchFamily="34" charset="0"/>
                <a:ea typeface="Times New Roman" pitchFamily="18" charset="0"/>
                <a:cs typeface="Calibri" pitchFamily="34" charset="0"/>
              </a:rPr>
              <a:t>: It is important that academic business units have some process for preparing students who do not have an undergraduate degree in business for master’s-level business programs (e.g., prerequisites, leveling courses, independent study and competency exams, etc.). The academic business unit must ensure that this process is in place.</a:t>
            </a:r>
            <a:endParaRPr lang="en-US" dirty="0"/>
          </a:p>
        </p:txBody>
      </p:sp>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3.6: Master’s Degree Curriculum</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ea typeface="Times New Roman" pitchFamily="18" charset="0"/>
              <a:cs typeface="Times New Roman" pitchFamily="18" charset="0"/>
            </a:endParaRPr>
          </a:p>
          <a:p>
            <a:pPr marL="228600" lvl="0" indent="-228600" fontAlgn="base">
              <a:spcAft>
                <a:spcPct val="0"/>
              </a:spcAft>
              <a:buFont typeface="+mj-l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Identify those master’s-level courses that are not reserved exclusively for graduate students, and provide an explanation for this procedure where applicable.</a:t>
            </a:r>
          </a:p>
          <a:p>
            <a:pPr marL="228600" lvl="0" indent="-228600" fontAlgn="base">
              <a:spcBef>
                <a:spcPts val="1200"/>
              </a:spcBef>
              <a:spcAft>
                <a:spcPct val="0"/>
              </a:spcAf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ways in which you are handling the coverage of the undergraduate CPC topical areas for students entering your master’s-level programs who have not completed an undergraduate business degree.</a:t>
            </a:r>
          </a:p>
          <a:p>
            <a:pPr marL="228600" lvl="0" indent="-228600" fontAlgn="base">
              <a:spcBef>
                <a:spcPts val="8400"/>
              </a:spcBef>
              <a:spcAft>
                <a:spcPct val="0"/>
              </a:spcAf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For any master’s-level business program included in the accreditation review that requires fewer than thirty semester credit hours (forty-five quarter hours), provide a rationale explaining why this is the case.</a:t>
            </a:r>
          </a:p>
          <a:p>
            <a:pPr lvl="0" fontAlgn="base">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fontAlgn="base">
              <a:spcAft>
                <a:spcPct val="0"/>
              </a:spcAft>
              <a:tabLst>
                <a:tab pos="228600" algn="l"/>
                <a:tab pos="571500" algn="l"/>
              </a:tabLst>
              <a:defRPr/>
            </a:pPr>
            <a:endParaRPr lang="en-US" sz="1400" i="1"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2812649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p:cTn id="7"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4">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p:cTn id="1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4">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p:cTn id="1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3.7: Doctoral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curricula of doctoral-level programs in business to prepare students to make significant contributions to the academy.</a:t>
            </a:r>
          </a:p>
        </p:txBody>
      </p:sp>
    </p:spTree>
    <p:extLst>
      <p:ext uri="{BB962C8B-B14F-4D97-AF65-F5344CB8AC3E}">
        <p14:creationId xmlns:p14="http://schemas.microsoft.com/office/powerpoint/2010/main" val="2238141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3.7: Doctoral Curriculum</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The site-visit team will review completed dissertations. Ensure that these are available to the site-visit team.</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fontAlgn="base">
              <a:spcBef>
                <a:spcPct val="0"/>
              </a:spcBef>
              <a:spcAft>
                <a:spcPct val="0"/>
              </a:spcAft>
              <a:buAutoNum type="arabicPeriod"/>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For each doctoral-level business program included in the accreditation review, describe the ways in which the curriculum of the program contributes to the professional and scholarly development of your doctoral students. Include a description of the ways in which ethical principles are reinforced through the curricula and administrative policies of the program.</a:t>
            </a:r>
          </a:p>
          <a:p>
            <a:pPr marL="228600" lvl="0" indent="-228600" fontAlgn="base">
              <a:spcBef>
                <a:spcPts val="2400"/>
              </a:spcBef>
              <a:spcAft>
                <a:spcPct val="0"/>
              </a:spcAft>
              <a:buAutoNum type="arabicPeriod"/>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syllabi for all doctoral courses (these should be placed in the appendix of the self-study).</a:t>
            </a:r>
          </a:p>
          <a:p>
            <a:pPr marL="228600" lvl="0" indent="-228600" fontAlgn="base">
              <a:spcBef>
                <a:spcPts val="2400"/>
              </a:spcBef>
              <a:spcAft>
                <a:spcPct val="0"/>
              </a:spcAft>
              <a:buAutoNum type="arabicPeriod"/>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an analysis of the curricular requirements for the doctoral-level business programs included in the accreditation review. For each program, this analysis should list each course and indicate whether the course is reserved for doctoral students, and should provide the percentage of courses in the program that can be taken only by students enrolled in the doctoral program.</a:t>
            </a:r>
            <a:endParaRPr kumimoji="0" lang="en-US" sz="11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13400422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3.7: Doctoral Curriculum</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buFont typeface="+mj-lt"/>
              <a:buAutoNum type="arabicPeriod" startAt="4"/>
              <a:tabLst>
                <a:tab pos="2286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research components in each doctoral-level business program included in the accreditation review, and indicate the percentage of the total hours required for the degree program that is dedicated to courses in statistical and research methods and to a rigorous research project such as a thesis or dissertation.</a:t>
            </a:r>
          </a:p>
          <a:p>
            <a:pPr marL="228600" lvl="0" indent="-228600" fontAlgn="base">
              <a:spcBef>
                <a:spcPts val="2400"/>
              </a:spcBef>
              <a:spcAft>
                <a:spcPct val="0"/>
              </a:spcAft>
              <a:buAutoNum type="arabicPeriod" startAt="4"/>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a copy of your dissertation manual. This manual should describe the dissertation process, including courses required, composition of the dissertation committee, requirements for the dissertation, etc.</a:t>
            </a:r>
          </a:p>
          <a:p>
            <a:pPr marL="228600" lvl="0" indent="-228600" fontAlgn="base">
              <a:spcBef>
                <a:spcPts val="2400"/>
              </a:spcBef>
              <a:spcAft>
                <a:spcPct val="0"/>
              </a:spcAft>
              <a:buAutoNum type="arabicPeriod" startAt="4"/>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a list of students who completed their dissertations/theses during the self-study year along with the title of each dissertation/thesis.</a:t>
            </a:r>
            <a:endParaRPr kumimoji="0" lang="en-US" sz="14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1902726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3.8: Summary Evaluation of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curricula and curricula-related processes in supporting excellence in business education.</a:t>
            </a:r>
          </a:p>
        </p:txBody>
      </p:sp>
    </p:spTree>
    <p:extLst>
      <p:ext uri="{BB962C8B-B14F-4D97-AF65-F5344CB8AC3E}">
        <p14:creationId xmlns:p14="http://schemas.microsoft.com/office/powerpoint/2010/main" val="4198821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3.8: Summary Evaluation of Curriculum</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curricula and curricula-related processes.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the effectiveness of its curricula and curricula-related processes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academic business unit’s curricula and/or curricula-related processes.</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31248474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90750"/>
            <a:ext cx="8607251"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4: Faculty</a:t>
            </a:r>
          </a:p>
        </p:txBody>
      </p:sp>
    </p:spTree>
    <p:extLst>
      <p:ext uri="{BB962C8B-B14F-4D97-AF65-F5344CB8AC3E}">
        <p14:creationId xmlns:p14="http://schemas.microsoft.com/office/powerpoint/2010/main" val="3043539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 Qualifications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2308324"/>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highly-qualified faculty. Therefore, to ensure that the academic business unit’s business programs are properly supported, a high percentage of the undergraduate- and master’s-level student credit hours delivered by the academic business unit must be taught by doctorally-qualified and professionally-qualified faculty members. At the doctoral level, it is expected that all doctoral student credit hours will be taught by doctorally-qualified faculty.</a:t>
            </a:r>
          </a:p>
        </p:txBody>
      </p:sp>
    </p:spTree>
    <p:extLst>
      <p:ext uri="{BB962C8B-B14F-4D97-AF65-F5344CB8AC3E}">
        <p14:creationId xmlns:p14="http://schemas.microsoft.com/office/powerpoint/2010/main" val="2731877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816352"/>
            <a:ext cx="8778240" cy="1371600"/>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4270248"/>
            <a:ext cx="8778240" cy="740664"/>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All full-time and part-time faculty members who teach courses offered by the academic business unit must be taken into account in responding to this principle. Full-time faculty includes full-time business faculty, full-time visiting professors, full-time adjunct faculty, and full-time faculty with administrative loads, such as department chairs. Part-time faculty includes adjuncts, administrators, and staff teaching on an adjunct basis, and full-time faculty from other units teaching part-time in business programs.</a:t>
            </a:r>
          </a:p>
          <a:p>
            <a:pPr lvl="0"/>
            <a:endParaRPr lang="en-US" sz="800" kern="0" dirty="0">
              <a:solidFill>
                <a:sysClr val="windowText" lastClr="000000"/>
              </a:solidFill>
              <a:latin typeface="Calibri"/>
            </a:endParaRPr>
          </a:p>
          <a:p>
            <a:pPr lvl="0"/>
            <a:r>
              <a:rPr lang="en-US" sz="1400" kern="0" dirty="0">
                <a:solidFill>
                  <a:sysClr val="windowText" lastClr="000000"/>
                </a:solidFill>
                <a:latin typeface="Calibri"/>
              </a:rPr>
              <a:t>The academic business unit must have complete transcripts of all graduate work completed by each faculty member readily available for the site-visit team. The academic business unit should provide the site-visit team with a credentials justification and a portfolio of qualifications for any faculty member with an out-of-field doctorate. A credentials justification and a portfolio of qualifications should also be provided for any faculty member who is not either doctorally- or professionally-qualified. Sample forms for analyzing and justifying faculty credentials are provided in Appendices C and D of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a:t>
            </a:r>
          </a:p>
          <a:p>
            <a:pPr lvl="0"/>
            <a:endParaRPr lang="en-US" sz="1100" kern="0" dirty="0">
              <a:solidFill>
                <a:sysClr val="windowText" lastClr="000000"/>
              </a:solidFill>
              <a:latin typeface="Calibri"/>
            </a:endParaRPr>
          </a:p>
          <a:p>
            <a:pPr lvl="0"/>
            <a:r>
              <a:rPr lang="en-US" sz="1400" b="1" i="1" kern="0" dirty="0">
                <a:solidFill>
                  <a:sysClr val="windowText" lastClr="000000"/>
                </a:solidFill>
                <a:latin typeface="Calibri"/>
              </a:rPr>
              <a:t>Comments</a:t>
            </a:r>
            <a:r>
              <a:rPr lang="en-US" sz="1400" i="1" kern="0" dirty="0">
                <a:solidFill>
                  <a:sysClr val="windowText" lastClr="000000"/>
                </a:solidFill>
                <a:latin typeface="Calibri"/>
              </a:rPr>
              <a:t>: The academic business unit must ensure that a credentials justification and a portfolio of qualifications are provided for all faculty members who are teaching outside of their degree disciplines. These are essential in determining a faculty member’s appropriate qualification status for each area in which the faculty member teaches.</a:t>
            </a:r>
          </a:p>
        </p:txBody>
      </p:sp>
    </p:spTree>
    <p:extLst>
      <p:ext uri="{BB962C8B-B14F-4D97-AF65-F5344CB8AC3E}">
        <p14:creationId xmlns:p14="http://schemas.microsoft.com/office/powerpoint/2010/main" val="550193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Completion of a comprehensive self-study is a requirement for achieving IACBE accreditation.</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Guidelines for preparing a self-study are found in the IACBE’s </a:t>
            </a:r>
            <a:r>
              <a:rPr lang="en-US" sz="2000" i="1" kern="0" dirty="0">
                <a:solidFill>
                  <a:srgbClr val="330033"/>
                </a:solidFill>
                <a:latin typeface="Calibri" panose="020F0502020204030204" pitchFamily="34" charset="0"/>
              </a:rPr>
              <a:t>Self-Study Manual</a:t>
            </a:r>
            <a:r>
              <a:rPr lang="en-US" sz="2000" kern="0" dirty="0">
                <a:solidFill>
                  <a:srgbClr val="330033"/>
                </a:solidFill>
                <a:latin typeface="Calibri" panose="020F0502020204030204" pitchFamily="34" charset="0"/>
              </a:rPr>
              <a:t>.</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In the self-study, the academic business unit documents the extent of its  compliance with the IACBE’s Accreditation Principles.</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Mentoring assistance is available through the IACBE to assist the academic business unit in developing and preparing a self-study.</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Preparation of a Self-Study</a:t>
            </a:r>
          </a:p>
        </p:txBody>
      </p:sp>
    </p:spTree>
    <p:extLst>
      <p:ext uri="{BB962C8B-B14F-4D97-AF65-F5344CB8AC3E}">
        <p14:creationId xmlns:p14="http://schemas.microsoft.com/office/powerpoint/2010/main" val="27734476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A portfolio of qualifications consists of:</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Current vita.</a:t>
            </a:r>
          </a:p>
          <a:p>
            <a:pPr marL="228600" lvl="0" indent="-228600" defTabSz="91440">
              <a:spcBef>
                <a:spcPts val="2400"/>
              </a:spcBef>
            </a:pPr>
            <a:r>
              <a:rPr lang="en-US" sz="1400" kern="0" dirty="0">
                <a:solidFill>
                  <a:sysClr val="windowText" lastClr="000000"/>
                </a:solidFill>
                <a:latin typeface="Calibri"/>
              </a:rPr>
              <a:t>2.	Transcripts of all graduate work; graduate courses that relate to the discipline(s) in which the faculty member is teaching should be highlighted.</a:t>
            </a:r>
          </a:p>
          <a:p>
            <a:pPr marL="228600" lvl="0" indent="-228600" defTabSz="91440">
              <a:spcBef>
                <a:spcPts val="2400"/>
              </a:spcBef>
            </a:pPr>
            <a:r>
              <a:rPr lang="en-US" sz="1400" kern="0" dirty="0">
                <a:solidFill>
                  <a:sysClr val="windowText" lastClr="000000"/>
                </a:solidFill>
                <a:latin typeface="Calibri"/>
              </a:rPr>
              <a:t>3.	A description of the faculty member’s teaching, professional, and consulting experience.  </a:t>
            </a:r>
          </a:p>
          <a:p>
            <a:pPr marL="228600" lvl="0" indent="-228600" defTabSz="91440">
              <a:spcBef>
                <a:spcPts val="2400"/>
              </a:spcBef>
            </a:pPr>
            <a:r>
              <a:rPr lang="en-US" sz="1400" kern="0" dirty="0">
                <a:solidFill>
                  <a:sysClr val="windowText" lastClr="000000"/>
                </a:solidFill>
                <a:latin typeface="Calibri"/>
              </a:rPr>
              <a:t>4.	A listing of the scholarly and professional activities in which a faculty member has been involved during the past five years (see Principle 5: Scholarly and Professional Activities).</a:t>
            </a:r>
          </a:p>
        </p:txBody>
      </p:sp>
    </p:spTree>
    <p:extLst>
      <p:ext uri="{BB962C8B-B14F-4D97-AF65-F5344CB8AC3E}">
        <p14:creationId xmlns:p14="http://schemas.microsoft.com/office/powerpoint/2010/main" val="11413853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p:cTn id="2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944368"/>
            <a:ext cx="8778240" cy="2075688"/>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r>
              <a:rPr lang="en-US" sz="1300" kern="0" dirty="0">
                <a:solidFill>
                  <a:sysClr val="windowText" lastClr="000000"/>
                </a:solidFill>
                <a:latin typeface="Calibri"/>
              </a:rPr>
              <a:t>1</a:t>
            </a:r>
            <a:r>
              <a:rPr lang="en-US" sz="1400" kern="0" dirty="0">
                <a:solidFill>
                  <a:sysClr val="windowText" lastClr="000000"/>
                </a:solidFill>
                <a:latin typeface="Calibri"/>
              </a:rPr>
              <a:t>.	</a:t>
            </a:r>
            <a:r>
              <a:rPr lang="en-US" sz="1300" kern="0" dirty="0">
                <a:solidFill>
                  <a:sysClr val="windowText" lastClr="000000"/>
                </a:solidFill>
                <a:latin typeface="Calibri"/>
              </a:rPr>
              <a:t>Provide the page numbers for the section in the institution’s catalog that describes the academic credentials of each full-time and part-time faculty member.</a:t>
            </a:r>
          </a:p>
          <a:p>
            <a:pPr marL="228600" lvl="0" indent="-228600" defTabSz="91440">
              <a:spcBef>
                <a:spcPts val="600"/>
              </a:spcBef>
            </a:pPr>
            <a:r>
              <a:rPr lang="en-US" sz="1300" kern="0" dirty="0">
                <a:solidFill>
                  <a:sysClr val="windowText" lastClr="000000"/>
                </a:solidFill>
                <a:latin typeface="Calibri"/>
              </a:rPr>
              <a:t>2.	Provide a current vita for all full-time and part-time business faculty members (these should be placed in the appendix of the self-study; See Appendix E of the </a:t>
            </a:r>
            <a:r>
              <a:rPr lang="en-US" sz="1300" i="1" kern="0" dirty="0">
                <a:solidFill>
                  <a:sysClr val="windowText" lastClr="000000"/>
                </a:solidFill>
                <a:latin typeface="Calibri"/>
              </a:rPr>
              <a:t>Self-Study Manual</a:t>
            </a:r>
            <a:r>
              <a:rPr lang="en-US" sz="1300" kern="0" dirty="0">
                <a:solidFill>
                  <a:sysClr val="windowText" lastClr="000000"/>
                </a:solidFill>
                <a:latin typeface="Calibri"/>
              </a:rPr>
              <a:t> for a suggested vita outline.). </a:t>
            </a:r>
            <a:r>
              <a:rPr lang="en-US" sz="1300" b="1" kern="0" dirty="0">
                <a:solidFill>
                  <a:sysClr val="windowText" lastClr="000000"/>
                </a:solidFill>
                <a:latin typeface="Calibri"/>
              </a:rPr>
              <a:t>Note</a:t>
            </a:r>
            <a:r>
              <a:rPr lang="en-US" sz="1300" kern="0" dirty="0">
                <a:solidFill>
                  <a:sysClr val="windowText" lastClr="000000"/>
                </a:solidFill>
                <a:latin typeface="Calibri"/>
              </a:rPr>
              <a:t>: If your academic business unit has a large number of adjunct and part-time faculty members, contact IACBE headquarters for instructions on how to provide vitae for these faculty.</a:t>
            </a:r>
          </a:p>
          <a:p>
            <a:pPr marL="228600" lvl="0" indent="-228600" defTabSz="91440">
              <a:spcBef>
                <a:spcPts val="600"/>
              </a:spcBef>
            </a:pPr>
            <a:r>
              <a:rPr lang="en-US" sz="1300" kern="0" dirty="0">
                <a:solidFill>
                  <a:sysClr val="windowText" lastClr="000000"/>
                </a:solidFill>
                <a:latin typeface="Calibri"/>
              </a:rPr>
              <a:t>3.	Provide Table 4: Faculty Qualifications. The information in this table should be presented as shown in the sample Table 4 in the </a:t>
            </a:r>
            <a:r>
              <a:rPr lang="en-US" sz="1300" i="1" kern="0" dirty="0">
                <a:solidFill>
                  <a:sysClr val="windowText" lastClr="000000"/>
                </a:solidFill>
                <a:latin typeface="Calibri"/>
              </a:rPr>
              <a:t>Self-Study Manual</a:t>
            </a:r>
            <a:r>
              <a:rPr lang="en-US" sz="1300" kern="0" dirty="0">
                <a:solidFill>
                  <a:sysClr val="windowText" lastClr="000000"/>
                </a:solidFill>
                <a:latin typeface="Calibri"/>
              </a:rPr>
              <a:t>. All faculty who teach courses offered by the academic business unit must be included, with full- and part-time faculty members listed separately and in alphabetical order. In cases where a faculty member teaches at more than one program level (undergraduate, master’s, doctoral levels) and/or in more than one major discipline during the self-study year, list each program level and discipline on a separate line under the headings “Program Level” and “Assigned Teaching Disciplines,” respectively. Then, indicate the faculty member’s qualification status for each program level and teaching discipline under the heading “Level of Qualification.” For each full-time faculty member who is indicated to be either doctorally- or professionally-qualified in a teaching discipline outside of his/her degree discipline(s), provide a brief rationale for this qualification status. In determining whether a faculty member is doctorally-, professionally-, or minimally-qualified, see the qualifications definitions in the </a:t>
            </a:r>
            <a:r>
              <a:rPr lang="en-US" sz="1300" i="1" kern="0" dirty="0">
                <a:solidFill>
                  <a:sysClr val="windowText" lastClr="000000"/>
                </a:solidFill>
                <a:latin typeface="Calibri"/>
              </a:rPr>
              <a:t>Self-Study Manual</a:t>
            </a:r>
            <a:r>
              <a:rPr lang="en-US" sz="1300" kern="0" dirty="0">
                <a:solidFill>
                  <a:sysClr val="windowText" lastClr="000000"/>
                </a:solidFill>
                <a:latin typeface="Calibri"/>
              </a:rPr>
              <a:t>. </a:t>
            </a:r>
          </a:p>
        </p:txBody>
      </p:sp>
    </p:spTree>
    <p:extLst>
      <p:ext uri="{BB962C8B-B14F-4D97-AF65-F5344CB8AC3E}">
        <p14:creationId xmlns:p14="http://schemas.microsoft.com/office/powerpoint/2010/main" val="3121518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1581150"/>
            <a:ext cx="8778240" cy="3370153"/>
          </a:xfrm>
          <a:prstGeom prst="rect">
            <a:avLst/>
          </a:prstGeom>
          <a:solidFill>
            <a:srgbClr val="FDEDEE"/>
          </a:solidFill>
          <a:ln w="3175">
            <a:solidFill>
              <a:srgbClr val="002060"/>
            </a:solidFill>
          </a:ln>
        </p:spPr>
        <p:txBody>
          <a:bodyPr wrap="square" lIns="137160" tIns="91440" rIns="13716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Table 4, if a particular faculty member’s highest-earned degree is in a field outside of business (e.g., </a:t>
            </a:r>
            <a:r>
              <a:rPr lang="en-US" sz="1400" i="1" kern="0" dirty="0" err="1">
                <a:solidFill>
                  <a:sysClr val="windowText" lastClr="000000"/>
                </a:solidFill>
                <a:latin typeface="Calibri"/>
              </a:rPr>
              <a:t>Ed.D</a:t>
            </a:r>
            <a:r>
              <a:rPr lang="en-US" sz="1400" i="1" kern="0" dirty="0">
                <a:solidFill>
                  <a:sysClr val="windowText" lastClr="000000"/>
                </a:solidFill>
                <a:latin typeface="Calibri"/>
              </a:rPr>
              <a:t>, JD, etc.), it is acceptable for the academic business unit to list another business degree (e.g., MBA) along with the out-of-field degree in the ‘Highest Degree’ column of the table. This helps to facilitate the determination of the appropriate qualification status for the faculty member.</a:t>
            </a:r>
          </a:p>
          <a:p>
            <a:pPr lvl="0" defTabSz="91440"/>
            <a:endParaRPr lang="en-US" sz="1400" i="1" kern="0" dirty="0">
              <a:solidFill>
                <a:sysClr val="windowText" lastClr="000000"/>
              </a:solidFill>
              <a:latin typeface="Calibri"/>
            </a:endParaRPr>
          </a:p>
          <a:p>
            <a:pPr lvl="0" defTabSz="91440"/>
            <a:r>
              <a:rPr lang="en-US" sz="1400" i="1" kern="0" dirty="0">
                <a:solidFill>
                  <a:sysClr val="windowText" lastClr="000000"/>
                </a:solidFill>
                <a:latin typeface="Calibri"/>
              </a:rPr>
              <a:t>In a great number of cases, academic business units fill out Table 4 incorrectly. The academic business unit must ensure that, for each faculty member who teaches at more than one degree level and/or in more than one discipline (e.g., a faculty member who teaches economics and finance at the undergraduate level and finance at the master’s level), the degree levels and teaching disciplines are listed on separate lines in the relevant columns in Table 4 (in the previous example, there would be three lines in the relevant columns in Table 4 for that faculty member: Finance-Master’s, Finance-Undergraduate, Economics-Undergraduate). In addition, the business unit must ensure that a qualification level is assigned to each program level-teaching discipline combination for each faculty member (in the previous example, there would be three lines in the ‘Level of Qualification’ column in Table 4 for that faculty member with a qualification level assigned to each of the Finance-Master’s, Finance-Undergraduate, Economics-Undergraduate combinations).</a:t>
            </a: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9010189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1581150"/>
            <a:ext cx="8778240" cy="1585049"/>
          </a:xfrm>
          <a:prstGeom prst="rect">
            <a:avLst/>
          </a:prstGeom>
          <a:solidFill>
            <a:srgbClr val="FDEDEE"/>
          </a:solidFill>
          <a:ln w="3175">
            <a:solidFill>
              <a:srgbClr val="002060"/>
            </a:solidFill>
          </a:ln>
        </p:spPr>
        <p:txBody>
          <a:bodyPr wrap="square" lIns="137160" tIns="91440" rIns="137160" bIns="45720" rtlCol="0">
            <a:spAutoFit/>
          </a:bodyPr>
          <a:lstStyle/>
          <a:p>
            <a:pPr lvl="0" defTabSz="9144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Furthermore, the academic business unit must ensure that the qualification level assigned to each program level-teaching discipline combination for each faculty member is appropriate given the faculty member’s highest-earned degree, other credentials, and professional experience.</a:t>
            </a:r>
          </a:p>
          <a:p>
            <a:pPr lvl="0" defTabSz="91440">
              <a:spcBef>
                <a:spcPts val="1200"/>
              </a:spcBef>
            </a:pPr>
            <a:r>
              <a:rPr lang="en-US" sz="1400" i="1" kern="0" dirty="0">
                <a:solidFill>
                  <a:sysClr val="windowText" lastClr="000000"/>
                </a:solidFill>
                <a:latin typeface="Calibri"/>
              </a:rPr>
              <a:t>The academic business unit must ensure that it provides a rationale for the qualification status of each faculty member who is indicated to be either doctorally- or professionally-qualified and is teaching outside of his/her degree discipline.</a:t>
            </a:r>
          </a:p>
        </p:txBody>
      </p:sp>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3436953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lvl="0" algn="ctr" fontAlgn="base">
              <a:spcBef>
                <a:spcPct val="0"/>
              </a:spcBef>
              <a:spcAft>
                <a:spcPct val="0"/>
              </a:spcAft>
              <a:tabLst>
                <a:tab pos="228600" algn="l"/>
                <a:tab pos="571500" algn="l"/>
              </a:tabLst>
              <a:defRPr/>
            </a:pPr>
            <a:endParaRPr lang="en-US" sz="400" kern="0" dirty="0">
              <a:solidFill>
                <a:sysClr val="windowText" lastClr="000000"/>
              </a:solidFill>
              <a:latin typeface="Calibri" panose="020F0502020204030204" pitchFamily="34"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200" b="1" kern="0" dirty="0">
                <a:solidFill>
                  <a:sysClr val="windowText" lastClr="000000"/>
                </a:solidFill>
                <a:latin typeface="Calibri" panose="020F0502020204030204" pitchFamily="34" charset="0"/>
                <a:ea typeface="Times New Roman" pitchFamily="18" charset="0"/>
                <a:cs typeface="Times New Roman" pitchFamily="18" charset="0"/>
              </a:rPr>
              <a:t>Table 4: Faculty Qualifications</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lvl="0" indent="-228600" defTabSz="91440"/>
            <a:endParaRPr lang="en-US" sz="1400" kern="0" dirty="0">
              <a:solidFill>
                <a:sysClr val="windowText" lastClr="000000"/>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1439547884"/>
              </p:ext>
            </p:extLst>
          </p:nvPr>
        </p:nvGraphicFramePr>
        <p:xfrm>
          <a:off x="914400" y="1453896"/>
          <a:ext cx="7315201" cy="3566161"/>
        </p:xfrm>
        <a:graphic>
          <a:graphicData uri="http://schemas.openxmlformats.org/drawingml/2006/table">
            <a:tbl>
              <a:tblPr/>
              <a:tblGrid>
                <a:gridCol w="748230">
                  <a:extLst>
                    <a:ext uri="{9D8B030D-6E8A-4147-A177-3AD203B41FA5}">
                      <a16:colId xmlns:a16="http://schemas.microsoft.com/office/drawing/2014/main" val="20000"/>
                    </a:ext>
                  </a:extLst>
                </a:gridCol>
                <a:gridCol w="415684">
                  <a:extLst>
                    <a:ext uri="{9D8B030D-6E8A-4147-A177-3AD203B41FA5}">
                      <a16:colId xmlns:a16="http://schemas.microsoft.com/office/drawing/2014/main" val="20001"/>
                    </a:ext>
                  </a:extLst>
                </a:gridCol>
                <a:gridCol w="916384">
                  <a:extLst>
                    <a:ext uri="{9D8B030D-6E8A-4147-A177-3AD203B41FA5}">
                      <a16:colId xmlns:a16="http://schemas.microsoft.com/office/drawing/2014/main" val="20002"/>
                    </a:ext>
                  </a:extLst>
                </a:gridCol>
                <a:gridCol w="929311">
                  <a:extLst>
                    <a:ext uri="{9D8B030D-6E8A-4147-A177-3AD203B41FA5}">
                      <a16:colId xmlns:a16="http://schemas.microsoft.com/office/drawing/2014/main" val="20003"/>
                    </a:ext>
                  </a:extLst>
                </a:gridCol>
                <a:gridCol w="1296582">
                  <a:extLst>
                    <a:ext uri="{9D8B030D-6E8A-4147-A177-3AD203B41FA5}">
                      <a16:colId xmlns:a16="http://schemas.microsoft.com/office/drawing/2014/main" val="20004"/>
                    </a:ext>
                  </a:extLst>
                </a:gridCol>
                <a:gridCol w="1137897">
                  <a:extLst>
                    <a:ext uri="{9D8B030D-6E8A-4147-A177-3AD203B41FA5}">
                      <a16:colId xmlns:a16="http://schemas.microsoft.com/office/drawing/2014/main" val="20005"/>
                    </a:ext>
                  </a:extLst>
                </a:gridCol>
                <a:gridCol w="712462">
                  <a:extLst>
                    <a:ext uri="{9D8B030D-6E8A-4147-A177-3AD203B41FA5}">
                      <a16:colId xmlns:a16="http://schemas.microsoft.com/office/drawing/2014/main" val="20006"/>
                    </a:ext>
                  </a:extLst>
                </a:gridCol>
                <a:gridCol w="739562">
                  <a:extLst>
                    <a:ext uri="{9D8B030D-6E8A-4147-A177-3AD203B41FA5}">
                      <a16:colId xmlns:a16="http://schemas.microsoft.com/office/drawing/2014/main" val="20007"/>
                    </a:ext>
                  </a:extLst>
                </a:gridCol>
                <a:gridCol w="419089">
                  <a:extLst>
                    <a:ext uri="{9D8B030D-6E8A-4147-A177-3AD203B41FA5}">
                      <a16:colId xmlns:a16="http://schemas.microsoft.com/office/drawing/2014/main" val="20008"/>
                    </a:ext>
                  </a:extLst>
                </a:gridCol>
              </a:tblGrid>
              <a:tr h="118861">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FACULTY</a:t>
                      </a:r>
                      <a:endParaRPr lang="en-US" sz="600" dirty="0">
                        <a:effectLst/>
                        <a:latin typeface="Calibri" panose="020F0502020204030204" pitchFamily="34" charset="0"/>
                        <a:ea typeface="Times New Roman"/>
                      </a:endParaRPr>
                    </a:p>
                    <a:p>
                      <a:pPr marL="0" marR="0" algn="ctr">
                        <a:spcBef>
                          <a:spcPts val="0"/>
                        </a:spcBef>
                        <a:spcAft>
                          <a:spcPts val="0"/>
                        </a:spcAft>
                      </a:pPr>
                      <a:r>
                        <a:rPr lang="en-US" sz="600" b="1" dirty="0">
                          <a:effectLst/>
                          <a:latin typeface="Calibri" panose="020F0502020204030204" pitchFamily="34" charset="0"/>
                          <a:ea typeface="Times New Roman"/>
                        </a:rPr>
                        <a:t>MEMBERS</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YEAR OF</a:t>
                      </a:r>
                      <a:endParaRPr lang="en-US" sz="600" dirty="0">
                        <a:effectLst/>
                        <a:latin typeface="Calibri" panose="020F0502020204030204" pitchFamily="34" charset="0"/>
                        <a:ea typeface="Times New Roman"/>
                      </a:endParaRPr>
                    </a:p>
                    <a:p>
                      <a:pPr marL="0" marR="0" algn="ctr">
                        <a:spcBef>
                          <a:spcPts val="0"/>
                        </a:spcBef>
                        <a:spcAft>
                          <a:spcPts val="0"/>
                        </a:spcAft>
                      </a:pPr>
                      <a:r>
                        <a:rPr lang="en-US" sz="600" b="1" dirty="0">
                          <a:effectLst/>
                          <a:latin typeface="Calibri" panose="020F0502020204030204" pitchFamily="34" charset="0"/>
                          <a:ea typeface="Times New Roman"/>
                        </a:rPr>
                        <a:t>HIRE</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600" b="1" dirty="0">
                          <a:effectLst/>
                          <a:latin typeface="Calibri" panose="020F0502020204030204" pitchFamily="34" charset="0"/>
                          <a:ea typeface="Times New Roman"/>
                        </a:rPr>
                        <a:t>HIGHEST DEGREE</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PROFESSIONAL CERTIFICATION</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ASSIGNED TEACHING DISCIPLINES</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PROGRAM</a:t>
                      </a:r>
                      <a:endParaRPr lang="en-US" sz="600" dirty="0">
                        <a:effectLst/>
                        <a:latin typeface="Calibri" panose="020F0502020204030204" pitchFamily="34" charset="0"/>
                        <a:ea typeface="Times New Roman"/>
                      </a:endParaRPr>
                    </a:p>
                    <a:p>
                      <a:pPr marL="0" marR="0" algn="ctr">
                        <a:spcBef>
                          <a:spcPts val="0"/>
                        </a:spcBef>
                        <a:spcAft>
                          <a:spcPts val="0"/>
                        </a:spcAft>
                      </a:pPr>
                      <a:r>
                        <a:rPr lang="en-US" sz="600" b="1" dirty="0">
                          <a:effectLst/>
                          <a:latin typeface="Calibri" panose="020F0502020204030204" pitchFamily="34" charset="0"/>
                          <a:ea typeface="Times New Roman"/>
                        </a:rPr>
                        <a:t>LEVEL</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LEVEL OF QUALIFICATION</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600" b="1" dirty="0">
                          <a:effectLst/>
                          <a:latin typeface="Calibri" panose="020F0502020204030204" pitchFamily="34" charset="0"/>
                          <a:ea typeface="Times New Roman"/>
                        </a:rPr>
                        <a:t>TENURE</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8861">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600" b="1" dirty="0">
                          <a:effectLst/>
                          <a:latin typeface="Calibri" panose="020F0502020204030204" pitchFamily="34" charset="0"/>
                          <a:ea typeface="Times New Roman"/>
                        </a:rPr>
                        <a:t>TYPE</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600" b="1" dirty="0">
                          <a:effectLst/>
                          <a:latin typeface="Calibri" panose="020F0502020204030204" pitchFamily="34" charset="0"/>
                          <a:ea typeface="Times New Roman"/>
                        </a:rPr>
                        <a:t>DISCIPLINE</a:t>
                      </a:r>
                      <a:endParaRPr lang="en-US" sz="600" dirty="0">
                        <a:effectLst/>
                        <a:latin typeface="Calibri" panose="020F0502020204030204" pitchFamily="34" charset="0"/>
                        <a:ea typeface="Times New Roman"/>
                      </a:endParaRP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69790">
                <a:tc gridSpan="9">
                  <a:txBody>
                    <a:bodyPr/>
                    <a:lstStyle/>
                    <a:p>
                      <a:pPr marL="0" marR="0">
                        <a:spcBef>
                          <a:spcPts val="300"/>
                        </a:spcBef>
                        <a:spcAft>
                          <a:spcPts val="200"/>
                        </a:spcAft>
                      </a:pPr>
                      <a:r>
                        <a:rPr lang="en-US" sz="700" b="1" dirty="0">
                          <a:effectLst/>
                          <a:latin typeface="Calibri" panose="020F0502020204030204" pitchFamily="34" charset="0"/>
                          <a:ea typeface="Times New Roman"/>
                        </a:rPr>
                        <a:t>FULL-TIME FACULTY</a:t>
                      </a:r>
                      <a:endParaRPr lang="en-US" sz="700" dirty="0">
                        <a:effectLst/>
                        <a:latin typeface="Calibri" panose="020F0502020204030204" pitchFamily="34" charset="0"/>
                        <a:ea typeface="Times New Roman"/>
                      </a:endParaRP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31874">
                <a:tc>
                  <a:txBody>
                    <a:bodyPr/>
                    <a:lstStyle/>
                    <a:p>
                      <a:pPr marL="0" marR="0">
                        <a:spcBef>
                          <a:spcPts val="0"/>
                        </a:spcBef>
                        <a:spcAft>
                          <a:spcPts val="0"/>
                        </a:spcAft>
                      </a:pPr>
                      <a:r>
                        <a:rPr lang="en-US" sz="700" dirty="0">
                          <a:effectLst/>
                          <a:latin typeface="Calibri" panose="020F0502020204030204" pitchFamily="34" charset="0"/>
                          <a:ea typeface="Times New Roman"/>
                        </a:rPr>
                        <a:t>Chen, J.</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1999</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Accounting</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CPA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Accounting</a:t>
                      </a:r>
                    </a:p>
                    <a:p>
                      <a:pPr marL="0" marR="0" algn="ctr">
                        <a:spcBef>
                          <a:spcPts val="100"/>
                        </a:spcBef>
                        <a:spcAft>
                          <a:spcPts val="0"/>
                        </a:spcAft>
                      </a:pPr>
                      <a:r>
                        <a:rPr lang="en-US" sz="700" dirty="0">
                          <a:effectLst/>
                          <a:latin typeface="Calibri" panose="020F0502020204030204" pitchFamily="34" charset="0"/>
                          <a:ea typeface="Times New Roman"/>
                        </a:rPr>
                        <a:t>Accounting</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Master’s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Professional</a:t>
                      </a:r>
                    </a:p>
                    <a:p>
                      <a:pPr marL="0" marR="0" algn="ctr">
                        <a:spcBef>
                          <a:spcPts val="100"/>
                        </a:spcBef>
                        <a:spcAft>
                          <a:spcPts val="0"/>
                        </a:spcAft>
                      </a:pPr>
                      <a:r>
                        <a:rPr lang="en-US" sz="700" dirty="0">
                          <a:effectLst/>
                          <a:latin typeface="Calibri" panose="020F0502020204030204" pitchFamily="34" charset="0"/>
                          <a:ea typeface="Times New Roman"/>
                        </a:rPr>
                        <a:t>Professional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No</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0144">
                <a:tc>
                  <a:txBody>
                    <a:bodyPr/>
                    <a:lstStyle/>
                    <a:p>
                      <a:pPr marL="0" marR="0">
                        <a:spcBef>
                          <a:spcPts val="0"/>
                        </a:spcBef>
                        <a:spcAft>
                          <a:spcPts val="0"/>
                        </a:spcAft>
                      </a:pPr>
                      <a:r>
                        <a:rPr lang="en-US" sz="700" dirty="0">
                          <a:effectLst/>
                          <a:latin typeface="Calibri" panose="020F0502020204030204" pitchFamily="34" charset="0"/>
                          <a:ea typeface="Times New Roman"/>
                        </a:rPr>
                        <a:t>Gonzales, R.</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2002</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DBA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International Business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 </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International Business</a:t>
                      </a:r>
                    </a:p>
                    <a:p>
                      <a:pPr marL="0" marR="0" algn="ctr">
                        <a:spcBef>
                          <a:spcPts val="100"/>
                        </a:spcBef>
                        <a:spcAft>
                          <a:spcPts val="0"/>
                        </a:spcAft>
                      </a:pPr>
                      <a:r>
                        <a:rPr lang="en-US" sz="700" dirty="0">
                          <a:effectLst/>
                          <a:latin typeface="Calibri" panose="020F0502020204030204" pitchFamily="34" charset="0"/>
                          <a:ea typeface="Times New Roman"/>
                        </a:rPr>
                        <a:t>International Business</a:t>
                      </a:r>
                    </a:p>
                    <a:p>
                      <a:pPr marL="0" marR="0" algn="ctr">
                        <a:spcBef>
                          <a:spcPts val="100"/>
                        </a:spcBef>
                        <a:spcAft>
                          <a:spcPts val="0"/>
                        </a:spcAft>
                      </a:pPr>
                      <a:r>
                        <a:rPr lang="en-US" sz="700" dirty="0">
                          <a:effectLst/>
                          <a:latin typeface="Calibri" panose="020F0502020204030204" pitchFamily="34" charset="0"/>
                          <a:ea typeface="Times New Roman"/>
                        </a:rPr>
                        <a:t>International Business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Master’s</a:t>
                      </a:r>
                    </a:p>
                    <a:p>
                      <a:pPr marL="0" marR="0" algn="ctr">
                        <a:spcBef>
                          <a:spcPts val="100"/>
                        </a:spcBef>
                        <a:spcAft>
                          <a:spcPts val="0"/>
                        </a:spcAft>
                      </a:pPr>
                      <a:r>
                        <a:rPr lang="en-US" sz="700" dirty="0">
                          <a:effectLst/>
                          <a:latin typeface="Calibri" panose="020F0502020204030204" pitchFamily="34" charset="0"/>
                          <a:ea typeface="Times New Roman"/>
                        </a:rPr>
                        <a:t>Doctoral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Yes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88414">
                <a:tc>
                  <a:txBody>
                    <a:bodyPr/>
                    <a:lstStyle/>
                    <a:p>
                      <a:pPr marL="0" marR="0">
                        <a:spcBef>
                          <a:spcPts val="0"/>
                        </a:spcBef>
                        <a:spcAft>
                          <a:spcPts val="0"/>
                        </a:spcAft>
                      </a:pPr>
                      <a:r>
                        <a:rPr lang="en-US" sz="700" dirty="0">
                          <a:effectLst/>
                          <a:latin typeface="Calibri" panose="020F0502020204030204" pitchFamily="34" charset="0"/>
                          <a:ea typeface="Times New Roman"/>
                        </a:rPr>
                        <a:t>Kramer, B.</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2011</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PhD</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Health Care</a:t>
                      </a:r>
                    </a:p>
                    <a:p>
                      <a:pPr marL="0" marR="0" algn="ctr">
                        <a:spcBef>
                          <a:spcPts val="0"/>
                        </a:spcBef>
                        <a:spcAft>
                          <a:spcPts val="0"/>
                        </a:spcAft>
                      </a:pPr>
                      <a:r>
                        <a:rPr lang="en-US" sz="700" dirty="0">
                          <a:effectLst/>
                          <a:latin typeface="Calibri" panose="020F0502020204030204" pitchFamily="34" charset="0"/>
                          <a:ea typeface="Times New Roman"/>
                        </a:rPr>
                        <a:t>Management</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 </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Management</a:t>
                      </a:r>
                    </a:p>
                    <a:p>
                      <a:pPr marL="0" marR="0" algn="ctr">
                        <a:spcBef>
                          <a:spcPts val="100"/>
                        </a:spcBef>
                        <a:spcAft>
                          <a:spcPts val="0"/>
                        </a:spcAft>
                      </a:pPr>
                      <a:r>
                        <a:rPr lang="en-US" sz="700" dirty="0">
                          <a:effectLst/>
                          <a:latin typeface="Calibri" panose="020F0502020204030204" pitchFamily="34" charset="0"/>
                          <a:ea typeface="Times New Roman"/>
                        </a:rPr>
                        <a:t>Health Care Administration</a:t>
                      </a:r>
                    </a:p>
                    <a:p>
                      <a:pPr marL="0" marR="0" algn="ctr">
                        <a:spcBef>
                          <a:spcPts val="100"/>
                        </a:spcBef>
                        <a:spcAft>
                          <a:spcPts val="0"/>
                        </a:spcAft>
                      </a:pPr>
                      <a:r>
                        <a:rPr lang="en-US" sz="700" dirty="0">
                          <a:effectLst/>
                          <a:latin typeface="Calibri" panose="020F0502020204030204" pitchFamily="34" charset="0"/>
                          <a:ea typeface="Times New Roman"/>
                        </a:rPr>
                        <a:t>Management</a:t>
                      </a:r>
                    </a:p>
                    <a:p>
                      <a:pPr marL="0" marR="0" algn="ctr">
                        <a:spcBef>
                          <a:spcPts val="100"/>
                        </a:spcBef>
                        <a:spcAft>
                          <a:spcPts val="0"/>
                        </a:spcAft>
                      </a:pPr>
                      <a:r>
                        <a:rPr lang="en-US" sz="700" dirty="0">
                          <a:effectLst/>
                          <a:latin typeface="Calibri" panose="020F0502020204030204" pitchFamily="34" charset="0"/>
                          <a:ea typeface="Times New Roman"/>
                        </a:rPr>
                        <a:t>Management</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Master’s</a:t>
                      </a:r>
                    </a:p>
                    <a:p>
                      <a:pPr marL="0" marR="0" algn="ctr">
                        <a:spcBef>
                          <a:spcPts val="100"/>
                        </a:spcBef>
                        <a:spcAft>
                          <a:spcPts val="0"/>
                        </a:spcAft>
                      </a:pPr>
                      <a:r>
                        <a:rPr lang="en-US" sz="700" dirty="0">
                          <a:effectLst/>
                          <a:latin typeface="Calibri" panose="020F0502020204030204" pitchFamily="34" charset="0"/>
                          <a:ea typeface="Times New Roman"/>
                        </a:rPr>
                        <a:t>Master’s</a:t>
                      </a:r>
                    </a:p>
                    <a:p>
                      <a:pPr marL="0" marR="0" algn="ctr">
                        <a:spcBef>
                          <a:spcPts val="100"/>
                        </a:spcBef>
                        <a:spcAft>
                          <a:spcPts val="0"/>
                        </a:spcAft>
                      </a:pPr>
                      <a:r>
                        <a:rPr lang="en-US" sz="700" dirty="0">
                          <a:effectLst/>
                          <a:latin typeface="Calibri" panose="020F0502020204030204" pitchFamily="34" charset="0"/>
                          <a:ea typeface="Times New Roman"/>
                        </a:rPr>
                        <a:t>Doctoral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No</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616685">
                <a:tc>
                  <a:txBody>
                    <a:bodyPr/>
                    <a:lstStyle/>
                    <a:p>
                      <a:pPr marL="0" marR="0">
                        <a:spcBef>
                          <a:spcPts val="0"/>
                        </a:spcBef>
                        <a:spcAft>
                          <a:spcPts val="0"/>
                        </a:spcAft>
                      </a:pPr>
                      <a:r>
                        <a:rPr lang="en-US" sz="700" dirty="0">
                          <a:effectLst/>
                          <a:latin typeface="Calibri" panose="020F0502020204030204" pitchFamily="34" charset="0"/>
                          <a:ea typeface="Times New Roman"/>
                        </a:rPr>
                        <a:t>O’Neill, P.</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1996</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PhD</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Economics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CFP</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Economics</a:t>
                      </a:r>
                    </a:p>
                    <a:p>
                      <a:pPr marL="0" marR="0" algn="ctr">
                        <a:spcBef>
                          <a:spcPts val="100"/>
                        </a:spcBef>
                        <a:spcAft>
                          <a:spcPts val="0"/>
                        </a:spcAft>
                      </a:pPr>
                      <a:r>
                        <a:rPr lang="en-US" sz="700" dirty="0">
                          <a:effectLst/>
                          <a:latin typeface="Calibri" panose="020F0502020204030204" pitchFamily="34" charset="0"/>
                          <a:ea typeface="Times New Roman"/>
                        </a:rPr>
                        <a:t>Finance</a:t>
                      </a:r>
                    </a:p>
                    <a:p>
                      <a:pPr marL="0" marR="0" algn="ctr">
                        <a:spcBef>
                          <a:spcPts val="100"/>
                        </a:spcBef>
                        <a:spcAft>
                          <a:spcPts val="0"/>
                        </a:spcAft>
                      </a:pPr>
                      <a:r>
                        <a:rPr lang="en-US" sz="700" dirty="0">
                          <a:effectLst/>
                          <a:latin typeface="Calibri" panose="020F0502020204030204" pitchFamily="34" charset="0"/>
                          <a:ea typeface="Times New Roman"/>
                        </a:rPr>
                        <a:t>Economics</a:t>
                      </a:r>
                    </a:p>
                    <a:p>
                      <a:pPr marL="0" marR="0" algn="ctr">
                        <a:spcBef>
                          <a:spcPts val="100"/>
                        </a:spcBef>
                        <a:spcAft>
                          <a:spcPts val="0"/>
                        </a:spcAft>
                      </a:pPr>
                      <a:r>
                        <a:rPr lang="en-US" sz="700" dirty="0">
                          <a:effectLst/>
                          <a:latin typeface="Calibri" panose="020F0502020204030204" pitchFamily="34" charset="0"/>
                          <a:ea typeface="Times New Roman"/>
                        </a:rPr>
                        <a:t>Finance</a:t>
                      </a:r>
                    </a:p>
                    <a:p>
                      <a:pPr marL="0" marR="0" algn="ctr">
                        <a:spcBef>
                          <a:spcPts val="100"/>
                        </a:spcBef>
                        <a:spcAft>
                          <a:spcPts val="0"/>
                        </a:spcAft>
                      </a:pPr>
                      <a:r>
                        <a:rPr lang="en-US" sz="700" dirty="0">
                          <a:effectLst/>
                          <a:latin typeface="Calibri" panose="020F0502020204030204" pitchFamily="34" charset="0"/>
                          <a:ea typeface="Times New Roman"/>
                        </a:rPr>
                        <a:t>Economics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Master’s</a:t>
                      </a:r>
                    </a:p>
                    <a:p>
                      <a:pPr marL="0" marR="0" algn="ctr">
                        <a:spcBef>
                          <a:spcPts val="100"/>
                        </a:spcBef>
                        <a:spcAft>
                          <a:spcPts val="0"/>
                        </a:spcAft>
                      </a:pPr>
                      <a:r>
                        <a:rPr lang="en-US" sz="700" dirty="0">
                          <a:effectLst/>
                          <a:latin typeface="Calibri" panose="020F0502020204030204" pitchFamily="34" charset="0"/>
                          <a:ea typeface="Times New Roman"/>
                        </a:rPr>
                        <a:t>Master’s</a:t>
                      </a:r>
                    </a:p>
                    <a:p>
                      <a:pPr marL="0" marR="0" algn="ctr">
                        <a:spcBef>
                          <a:spcPts val="100"/>
                        </a:spcBef>
                        <a:spcAft>
                          <a:spcPts val="0"/>
                        </a:spcAft>
                      </a:pPr>
                      <a:r>
                        <a:rPr lang="en-US" sz="700" dirty="0">
                          <a:effectLst/>
                          <a:latin typeface="Calibri" panose="020F0502020204030204" pitchFamily="34" charset="0"/>
                          <a:ea typeface="Times New Roman"/>
                        </a:rPr>
                        <a:t>Doctoral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Yes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31874">
                <a:tc>
                  <a:txBody>
                    <a:bodyPr/>
                    <a:lstStyle/>
                    <a:p>
                      <a:pPr marL="0" marR="0">
                        <a:spcBef>
                          <a:spcPts val="0"/>
                        </a:spcBef>
                        <a:spcAft>
                          <a:spcPts val="0"/>
                        </a:spcAft>
                      </a:pPr>
                      <a:r>
                        <a:rPr lang="en-US" sz="700" dirty="0">
                          <a:effectLst/>
                          <a:latin typeface="Calibri" panose="020F0502020204030204" pitchFamily="34" charset="0"/>
                          <a:ea typeface="Times New Roman"/>
                        </a:rPr>
                        <a:t>Schneider, C.</a:t>
                      </a:r>
                      <a:r>
                        <a:rPr lang="en-US" sz="700" baseline="30000" dirty="0">
                          <a:effectLst/>
                          <a:latin typeface="Calibri" panose="020F0502020204030204" pitchFamily="34" charset="0"/>
                          <a:ea typeface="Times New Roman"/>
                        </a:rPr>
                        <a:t>1</a:t>
                      </a:r>
                      <a:endParaRPr lang="en-US" sz="700" dirty="0">
                        <a:effectLst/>
                        <a:latin typeface="Calibri" panose="020F0502020204030204" pitchFamily="34" charset="0"/>
                        <a:ea typeface="Times New Roman"/>
                      </a:endParaRP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1996</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EdD</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Business Education</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 </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Management</a:t>
                      </a:r>
                    </a:p>
                    <a:p>
                      <a:pPr marL="0" marR="0" algn="ctr">
                        <a:spcBef>
                          <a:spcPts val="100"/>
                        </a:spcBef>
                        <a:spcAft>
                          <a:spcPts val="0"/>
                        </a:spcAft>
                      </a:pPr>
                      <a:r>
                        <a:rPr lang="en-US" sz="700" dirty="0">
                          <a:effectLst/>
                          <a:latin typeface="Calibri" panose="020F0502020204030204" pitchFamily="34" charset="0"/>
                          <a:ea typeface="Times New Roman"/>
                        </a:rPr>
                        <a:t>Marketing</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Undergraduate</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Professional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Yes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69790">
                <a:tc>
                  <a:txBody>
                    <a:bodyPr/>
                    <a:lstStyle/>
                    <a:p>
                      <a:pPr marL="0" marR="0">
                        <a:spcBef>
                          <a:spcPts val="0"/>
                        </a:spcBef>
                        <a:spcAft>
                          <a:spcPts val="0"/>
                        </a:spcAft>
                      </a:pPr>
                      <a:r>
                        <a:rPr lang="en-US" sz="700" dirty="0">
                          <a:effectLst/>
                          <a:latin typeface="Calibri" panose="020F0502020204030204" pitchFamily="34" charset="0"/>
                          <a:ea typeface="Times New Roman"/>
                        </a:rPr>
                        <a:t>Williams, E.</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2007</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MBA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Logistics Management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 </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Supply Chain Management</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Professional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No</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88414">
                <a:tc>
                  <a:txBody>
                    <a:bodyPr/>
                    <a:lstStyle/>
                    <a:p>
                      <a:pPr marL="0" marR="0">
                        <a:spcBef>
                          <a:spcPts val="0"/>
                        </a:spcBef>
                        <a:spcAft>
                          <a:spcPts val="0"/>
                        </a:spcAft>
                      </a:pPr>
                      <a:r>
                        <a:rPr lang="en-US" sz="700" dirty="0">
                          <a:effectLst/>
                          <a:latin typeface="Calibri" panose="020F0502020204030204" pitchFamily="34" charset="0"/>
                          <a:ea typeface="Times New Roman"/>
                        </a:rPr>
                        <a:t>Zimmer, K.</a:t>
                      </a:r>
                      <a:r>
                        <a:rPr lang="en-US" sz="700" baseline="30000" dirty="0">
                          <a:effectLst/>
                          <a:latin typeface="Calibri" panose="020F0502020204030204" pitchFamily="34" charset="0"/>
                          <a:ea typeface="Times New Roman"/>
                        </a:rPr>
                        <a:t>2</a:t>
                      </a:r>
                      <a:endParaRPr lang="en-US" sz="700" dirty="0">
                        <a:effectLst/>
                        <a:latin typeface="Calibri" panose="020F0502020204030204" pitchFamily="34" charset="0"/>
                        <a:ea typeface="Times New Roman"/>
                      </a:endParaRP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1997</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JD</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Law</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CPA</a:t>
                      </a:r>
                    </a:p>
                    <a:p>
                      <a:pPr marL="0" marR="0" algn="ctr">
                        <a:spcBef>
                          <a:spcPts val="0"/>
                        </a:spcBef>
                        <a:spcAft>
                          <a:spcPts val="0"/>
                        </a:spcAft>
                      </a:pPr>
                      <a:r>
                        <a:rPr lang="en-US" sz="700" dirty="0">
                          <a:effectLst/>
                          <a:latin typeface="Calibri" panose="020F0502020204030204" pitchFamily="34" charset="0"/>
                          <a:ea typeface="Times New Roman"/>
                        </a:rPr>
                        <a:t>CFP</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Business Law</a:t>
                      </a:r>
                    </a:p>
                    <a:p>
                      <a:pPr marL="0" marR="0" algn="ctr">
                        <a:spcBef>
                          <a:spcPts val="100"/>
                        </a:spcBef>
                        <a:spcAft>
                          <a:spcPts val="0"/>
                        </a:spcAft>
                      </a:pPr>
                      <a:r>
                        <a:rPr lang="en-US" sz="700" dirty="0">
                          <a:effectLst/>
                          <a:latin typeface="Calibri" panose="020F0502020204030204" pitchFamily="34" charset="0"/>
                          <a:ea typeface="Times New Roman"/>
                        </a:rPr>
                        <a:t>Accounting</a:t>
                      </a:r>
                    </a:p>
                    <a:p>
                      <a:pPr marL="0" marR="0" algn="ctr">
                        <a:spcBef>
                          <a:spcPts val="100"/>
                        </a:spcBef>
                        <a:spcAft>
                          <a:spcPts val="0"/>
                        </a:spcAft>
                      </a:pPr>
                      <a:r>
                        <a:rPr lang="en-US" sz="700" dirty="0">
                          <a:effectLst/>
                          <a:latin typeface="Calibri" panose="020F0502020204030204" pitchFamily="34" charset="0"/>
                          <a:ea typeface="Times New Roman"/>
                        </a:rPr>
                        <a:t>Finance</a:t>
                      </a:r>
                    </a:p>
                    <a:p>
                      <a:pPr marL="0" marR="0" algn="ctr">
                        <a:spcBef>
                          <a:spcPts val="100"/>
                        </a:spcBef>
                        <a:spcAft>
                          <a:spcPts val="0"/>
                        </a:spcAft>
                      </a:pPr>
                      <a:r>
                        <a:rPr lang="en-US" sz="700" dirty="0">
                          <a:effectLst/>
                          <a:latin typeface="Calibri" panose="020F0502020204030204" pitchFamily="34" charset="0"/>
                          <a:ea typeface="Times New Roman"/>
                        </a:rPr>
                        <a:t>Finance</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Master’s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Doctoral</a:t>
                      </a:r>
                    </a:p>
                    <a:p>
                      <a:pPr marL="0" marR="0" algn="ctr">
                        <a:spcBef>
                          <a:spcPts val="100"/>
                        </a:spcBef>
                        <a:spcAft>
                          <a:spcPts val="0"/>
                        </a:spcAft>
                      </a:pPr>
                      <a:r>
                        <a:rPr lang="en-US" sz="700" dirty="0">
                          <a:effectLst/>
                          <a:latin typeface="Calibri" panose="020F0502020204030204" pitchFamily="34" charset="0"/>
                          <a:ea typeface="Times New Roman"/>
                        </a:rPr>
                        <a:t>Professional</a:t>
                      </a:r>
                    </a:p>
                    <a:p>
                      <a:pPr marL="0" marR="0" algn="ctr">
                        <a:spcBef>
                          <a:spcPts val="100"/>
                        </a:spcBef>
                        <a:spcAft>
                          <a:spcPts val="0"/>
                        </a:spcAft>
                      </a:pPr>
                      <a:r>
                        <a:rPr lang="en-US" sz="700" dirty="0">
                          <a:effectLst/>
                          <a:latin typeface="Calibri" panose="020F0502020204030204" pitchFamily="34" charset="0"/>
                          <a:ea typeface="Times New Roman"/>
                        </a:rPr>
                        <a:t>Professional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Yes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169790">
                <a:tc gridSpan="9">
                  <a:txBody>
                    <a:bodyPr/>
                    <a:lstStyle/>
                    <a:p>
                      <a:pPr marL="0" marR="0">
                        <a:spcBef>
                          <a:spcPts val="300"/>
                        </a:spcBef>
                        <a:spcAft>
                          <a:spcPts val="150"/>
                        </a:spcAft>
                      </a:pPr>
                      <a:r>
                        <a:rPr lang="en-US" sz="700" b="1" dirty="0">
                          <a:effectLst/>
                          <a:latin typeface="Calibri" panose="020F0502020204030204" pitchFamily="34" charset="0"/>
                          <a:ea typeface="Times New Roman"/>
                        </a:rPr>
                        <a:t>PART-TIME FACULTY</a:t>
                      </a:r>
                      <a:endParaRPr lang="en-US" sz="700" dirty="0">
                        <a:effectLst/>
                        <a:latin typeface="Calibri" panose="020F0502020204030204" pitchFamily="34" charset="0"/>
                        <a:ea typeface="Times New Roman"/>
                      </a:endParaRP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0"/>
                  </a:ext>
                </a:extLst>
              </a:tr>
              <a:tr h="169790">
                <a:tc>
                  <a:txBody>
                    <a:bodyPr/>
                    <a:lstStyle/>
                    <a:p>
                      <a:pPr marL="0" marR="0">
                        <a:spcBef>
                          <a:spcPts val="0"/>
                        </a:spcBef>
                        <a:spcAft>
                          <a:spcPts val="0"/>
                        </a:spcAft>
                      </a:pPr>
                      <a:r>
                        <a:rPr lang="en-US" sz="700" dirty="0">
                          <a:effectLst/>
                          <a:latin typeface="Calibri" panose="020F0502020204030204" pitchFamily="34" charset="0"/>
                          <a:ea typeface="Times New Roman"/>
                        </a:rPr>
                        <a:t>Davis, C.</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2012</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Computer Science</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 </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Information Systems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Undergraduate</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Minimal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N/A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31874">
                <a:tc>
                  <a:txBody>
                    <a:bodyPr/>
                    <a:lstStyle/>
                    <a:p>
                      <a:pPr marL="0" marR="0">
                        <a:spcBef>
                          <a:spcPts val="0"/>
                        </a:spcBef>
                        <a:spcAft>
                          <a:spcPts val="0"/>
                        </a:spcAft>
                      </a:pPr>
                      <a:r>
                        <a:rPr lang="en-US" sz="700" dirty="0">
                          <a:effectLst/>
                          <a:latin typeface="Calibri" panose="020F0502020204030204" pitchFamily="34" charset="0"/>
                          <a:ea typeface="Times New Roman"/>
                        </a:rPr>
                        <a:t>Mitchell, T.</a:t>
                      </a:r>
                    </a:p>
                  </a:txBody>
                  <a:tcPr marL="32007" marR="3200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2004</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MBA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HRM</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PHR</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0"/>
                        </a:spcAft>
                      </a:pPr>
                      <a:r>
                        <a:rPr lang="en-US" sz="700" dirty="0">
                          <a:effectLst/>
                          <a:latin typeface="Calibri" panose="020F0502020204030204" pitchFamily="34" charset="0"/>
                          <a:ea typeface="Times New Roman"/>
                        </a:rPr>
                        <a:t>Human Resources</a:t>
                      </a:r>
                    </a:p>
                    <a:p>
                      <a:pPr marL="0" marR="0" algn="ctr">
                        <a:spcBef>
                          <a:spcPts val="100"/>
                        </a:spcBef>
                        <a:spcAft>
                          <a:spcPts val="0"/>
                        </a:spcAft>
                      </a:pPr>
                      <a:r>
                        <a:rPr lang="en-US" sz="700" dirty="0">
                          <a:effectLst/>
                          <a:latin typeface="Calibri" panose="020F0502020204030204" pitchFamily="34" charset="0"/>
                          <a:ea typeface="Times New Roman"/>
                        </a:rPr>
                        <a:t>Human Resources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Undergraduate</a:t>
                      </a:r>
                    </a:p>
                    <a:p>
                      <a:pPr marL="0" marR="0" algn="ctr">
                        <a:spcBef>
                          <a:spcPts val="100"/>
                        </a:spcBef>
                        <a:spcAft>
                          <a:spcPts val="0"/>
                        </a:spcAft>
                      </a:pPr>
                      <a:r>
                        <a:rPr lang="en-US" sz="700" dirty="0">
                          <a:effectLst/>
                          <a:latin typeface="Calibri" panose="020F0502020204030204" pitchFamily="34" charset="0"/>
                          <a:ea typeface="Times New Roman"/>
                        </a:rPr>
                        <a:t>Master’s</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700" dirty="0">
                          <a:effectLst/>
                          <a:latin typeface="Calibri" panose="020F0502020204030204" pitchFamily="34" charset="0"/>
                          <a:ea typeface="Times New Roman"/>
                        </a:rPr>
                        <a:t>Professional</a:t>
                      </a:r>
                    </a:p>
                    <a:p>
                      <a:pPr marL="0" marR="0" algn="ctr">
                        <a:spcBef>
                          <a:spcPts val="100"/>
                        </a:spcBef>
                        <a:spcAft>
                          <a:spcPts val="0"/>
                        </a:spcAft>
                      </a:pPr>
                      <a:r>
                        <a:rPr lang="en-US" sz="700" dirty="0">
                          <a:effectLst/>
                          <a:latin typeface="Calibri" panose="020F0502020204030204" pitchFamily="34" charset="0"/>
                          <a:ea typeface="Times New Roman"/>
                        </a:rPr>
                        <a:t>Professional</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700" dirty="0">
                          <a:effectLst/>
                          <a:latin typeface="Calibri" panose="020F0502020204030204" pitchFamily="34" charset="0"/>
                          <a:ea typeface="Times New Roman"/>
                        </a:rPr>
                        <a:t>N/A</a:t>
                      </a:r>
                    </a:p>
                  </a:txBody>
                  <a:tcPr marL="8445" marR="84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934984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636776"/>
            <a:ext cx="8778240" cy="2724150"/>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r>
              <a:rPr lang="en-US" sz="1400" kern="0" dirty="0">
                <a:solidFill>
                  <a:sysClr val="windowText" lastClr="000000"/>
                </a:solidFill>
                <a:latin typeface="Calibri"/>
              </a:rPr>
              <a:t>4.	Provide Table 5: Teaching Load and Student Credit Hours Generated. The information in this table should be presented as shown in the sample Tables 5(U), 5(M), or 5(D)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Submit only one table, using the form that is appropriate for your academic business unit. Use Table 5(U) if you have only undergraduate programs, Table 5(M) if you have master’s programs, and Table 5(D) if you have doctoral programs. Full and part-time faculty members should be listed alphabetically and grouped separately. The table should account for all student credit hours taught in the business programs during the self-study year, including both required and elective business courses and courses taught at all off-campus locations. The qualification level of each faculty member for the credit hours taught, and totals by faculty qualification level (doctorally- and professionally-qualified, and other) should be shown, as well as a grand total for undergraduate-, master’s-, and doctoral-level student credit hours taught. If the institution is operating on a quarter system, the table will require a slight modification to include three quarters rather than two semesters. This table should also include the number of sections (SECT), course preparations (PREP), and disciplines (DISC) taught by each faculty member.</a:t>
            </a:r>
          </a:p>
        </p:txBody>
      </p:sp>
    </p:spTree>
    <p:extLst>
      <p:ext uri="{BB962C8B-B14F-4D97-AF65-F5344CB8AC3E}">
        <p14:creationId xmlns:p14="http://schemas.microsoft.com/office/powerpoint/2010/main" val="15035660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1581150"/>
            <a:ext cx="8778240" cy="3383280"/>
          </a:xfrm>
          <a:prstGeom prst="rect">
            <a:avLst/>
          </a:prstGeom>
          <a:solidFill>
            <a:srgbClr val="FDEDEE"/>
          </a:solidFill>
          <a:ln w="3175">
            <a:solidFill>
              <a:srgbClr val="002060"/>
            </a:solidFill>
          </a:ln>
        </p:spPr>
        <p:txBody>
          <a:bodyPr wrap="square" lIns="137160" tIns="91440" rIns="137160" bIns="45720" rtlCol="0">
            <a:spAutoFit/>
          </a:bodyPr>
          <a:lstStyle/>
          <a:p>
            <a:pPr lvl="0" defTabSz="91440"/>
            <a:r>
              <a:rPr lang="en-US" sz="1300" b="1" i="1" kern="0" dirty="0">
                <a:solidFill>
                  <a:sysClr val="windowText" lastClr="000000"/>
                </a:solidFill>
                <a:latin typeface="Calibri"/>
              </a:rPr>
              <a:t>Comments</a:t>
            </a:r>
            <a:r>
              <a:rPr lang="en-US" sz="1300" i="1" kern="0" dirty="0">
                <a:solidFill>
                  <a:sysClr val="windowText" lastClr="000000"/>
                </a:solidFill>
                <a:latin typeface="Calibri"/>
              </a:rPr>
              <a:t>: Academic business units tend to have problems understanding the concept of ‘student credit hours’ (SCH) and  filling out Table 5(U), 5(M), or 5(D) correctly. In a number of cases, business units enter faculty teaching hours; in other cases, they enter total contact hours; and in some cases, they enter total number of credit hours taught. For a given class, ‘student credit hours’ are defined as follows: SCH = (value of the class in credit hours) x (number of students in the class). So, for example, if a faculty member taught a class worth 3 credit hours and had 20 students in the class, then the faculty member taught 3 x 20 = 60 student credit hours in that class.</a:t>
            </a:r>
          </a:p>
          <a:p>
            <a:pPr lvl="0" defTabSz="91440"/>
            <a:endParaRPr lang="en-US" sz="800" i="1" kern="0" dirty="0">
              <a:solidFill>
                <a:sysClr val="windowText" lastClr="000000"/>
              </a:solidFill>
              <a:latin typeface="Calibri"/>
            </a:endParaRPr>
          </a:p>
          <a:p>
            <a:pPr lvl="0" defTabSz="91440"/>
            <a:r>
              <a:rPr lang="en-US" sz="1300" i="1" kern="0" dirty="0">
                <a:solidFill>
                  <a:sysClr val="windowText" lastClr="000000"/>
                </a:solidFill>
                <a:latin typeface="Calibri"/>
              </a:rPr>
              <a:t>In many countries, institutions do not use a credit-hour system, but instead are based on contact hours. This will require some modification of the SCH concept. In these cases, SCH should be interpreted as ‘student contact hours’ and would be defined as follows: SCH = (number of contact hours in the class) x (number of students in the class). So, for example, if a faculty member taught a class over a 45-contact-hour academic term and had 30 students in the class, then the faculty member taught 45 x 30 = 1350 student contact hours in that class.</a:t>
            </a:r>
          </a:p>
          <a:p>
            <a:pPr lvl="0" defTabSz="91440"/>
            <a:endParaRPr lang="en-US" sz="800" i="1" kern="0" dirty="0">
              <a:solidFill>
                <a:sysClr val="windowText" lastClr="000000"/>
              </a:solidFill>
              <a:latin typeface="Calibri"/>
            </a:endParaRPr>
          </a:p>
          <a:p>
            <a:pPr lvl="0" defTabSz="91440"/>
            <a:r>
              <a:rPr lang="en-US" sz="1300" i="1" kern="0" dirty="0">
                <a:solidFill>
                  <a:sysClr val="windowText" lastClr="000000"/>
                </a:solidFill>
                <a:latin typeface="Calibri"/>
              </a:rPr>
              <a:t>Many European countries use the European Credit Transfer System (ECTS) in which a credit hour is defined not only in terms of ‘seat-time’ in a classroom, but also in terms of the amount of time a student spends outside of class working on assignments, papers, research projects, studying for examinations, etc. In these cases, ‘student credit hours’ would be defined as follows:</a:t>
            </a:r>
          </a:p>
          <a:p>
            <a:pPr lvl="0" defTabSz="91440"/>
            <a:r>
              <a:rPr lang="en-US" sz="1300" i="1" kern="0" dirty="0">
                <a:solidFill>
                  <a:sysClr val="windowText" lastClr="000000"/>
                </a:solidFill>
                <a:latin typeface="Calibri"/>
              </a:rPr>
              <a:t>SCH = (value of the class in ECTS credits) x (number of students in the class).</a:t>
            </a:r>
          </a:p>
        </p:txBody>
      </p:sp>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902901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1645920"/>
            <a:ext cx="8778240" cy="3046988"/>
          </a:xfrm>
          <a:prstGeom prst="rect">
            <a:avLst/>
          </a:prstGeom>
          <a:solidFill>
            <a:srgbClr val="FDEDEE"/>
          </a:solidFill>
          <a:ln w="3175">
            <a:solidFill>
              <a:srgbClr val="002060"/>
            </a:solidFill>
          </a:ln>
        </p:spPr>
        <p:txBody>
          <a:bodyPr wrap="square" lIns="137160" tIns="91440" rIns="137160" bIns="45720" rtlCol="0">
            <a:spAutoFit/>
          </a:bodyPr>
          <a:lstStyle/>
          <a:p>
            <a:pPr defTabSz="91440"/>
            <a:r>
              <a:rPr lang="en-US" sz="1300" b="1" i="1" kern="0" dirty="0">
                <a:solidFill>
                  <a:sysClr val="windowText" lastClr="000000"/>
                </a:solidFill>
                <a:latin typeface="Calibri"/>
              </a:rPr>
              <a:t>Comments (Cont’d)</a:t>
            </a:r>
            <a:r>
              <a:rPr lang="en-US" sz="1300" i="1" kern="0" dirty="0">
                <a:solidFill>
                  <a:sysClr val="windowText" lastClr="000000"/>
                </a:solidFill>
                <a:latin typeface="Calibri"/>
              </a:rPr>
              <a:t>: So, for example, if a faculty member taught a class worth 8 ECTS credits and had 20 students in the class, then that faculty member taught 8 x 20 = 160 student credit hours in that class.</a:t>
            </a:r>
          </a:p>
          <a:p>
            <a:pPr lvl="0" defTabSz="91440"/>
            <a:endParaRPr lang="en-US" sz="1100" i="1" kern="0" dirty="0">
              <a:solidFill>
                <a:sysClr val="windowText" lastClr="000000"/>
              </a:solidFill>
              <a:latin typeface="Calibri"/>
            </a:endParaRPr>
          </a:p>
          <a:p>
            <a:pPr lvl="0" defTabSz="91440"/>
            <a:r>
              <a:rPr lang="en-US" sz="1300" i="1" kern="0" dirty="0">
                <a:solidFill>
                  <a:sysClr val="windowText" lastClr="000000"/>
                </a:solidFill>
                <a:latin typeface="Calibri"/>
              </a:rPr>
              <a:t>The academic business unit must ensure that the student credit hours (or student contact hours as applicable) are assigned to the appropriate qualification level columns in Table 5(U), 5(M), or 5(D). So, for example, if a particular faculty member is doctorally qualified to teach economics and professionally qualified to teach finance at the master’s level, then the SCH for the faculty member’s economics classes would be entered in the master’s qualification level DQ-SCH column in the table, and the SCH for the faculty member’s finance classes would be entered in the master’s qualification level PQ-SCH column in the table.</a:t>
            </a:r>
          </a:p>
          <a:p>
            <a:pPr lvl="0" defTabSz="91440"/>
            <a:endParaRPr lang="en-US" sz="1100" i="1" kern="0" dirty="0">
              <a:solidFill>
                <a:sysClr val="windowText" lastClr="000000"/>
              </a:solidFill>
              <a:latin typeface="Calibri"/>
            </a:endParaRPr>
          </a:p>
          <a:p>
            <a:pPr lvl="0" defTabSz="91440"/>
            <a:r>
              <a:rPr lang="en-US" sz="1300" i="1" kern="0" dirty="0">
                <a:solidFill>
                  <a:sysClr val="windowText" lastClr="000000"/>
                </a:solidFill>
                <a:latin typeface="Calibri"/>
              </a:rPr>
              <a:t>The academic business unit must ensure that faculty members are listed alphabetically by surname.</a:t>
            </a:r>
          </a:p>
          <a:p>
            <a:pPr lvl="0" defTabSz="91440"/>
            <a:endParaRPr lang="en-US" sz="1100" i="1" kern="0" dirty="0">
              <a:solidFill>
                <a:sysClr val="windowText" lastClr="000000"/>
              </a:solidFill>
              <a:latin typeface="Calibri"/>
            </a:endParaRPr>
          </a:p>
          <a:p>
            <a:pPr lvl="0" defTabSz="91440"/>
            <a:r>
              <a:rPr lang="en-US" sz="1300" i="1" kern="0" dirty="0">
                <a:solidFill>
                  <a:sysClr val="windowText" lastClr="000000"/>
                </a:solidFill>
                <a:latin typeface="Calibri"/>
              </a:rPr>
              <a:t>If the figure for total SCH as reported in the last row of Table 5(U), 5(M), or 5(D) does not match the figure for total SCH as reported in row F for the self-study year in Table 9: Educational and General Expenditures (see Principle 6.1: Financial Resources), and/or the figure for total SCH as reported in the last row of Table 13: Off-Campus Locations (see Principle 6.5: Off-Campus Locations), the academic business unit must provide an explanation for the difference.</a:t>
            </a: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9096114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1645920"/>
            <a:ext cx="8778240" cy="1215717"/>
          </a:xfrm>
          <a:prstGeom prst="rect">
            <a:avLst/>
          </a:prstGeom>
          <a:solidFill>
            <a:srgbClr val="FDEDEE"/>
          </a:solidFill>
          <a:ln w="3175">
            <a:solidFill>
              <a:srgbClr val="002060"/>
            </a:solidFill>
          </a:ln>
        </p:spPr>
        <p:txBody>
          <a:bodyPr wrap="square" lIns="137160" tIns="91440" rIns="137160" bIns="45720" rtlCol="0">
            <a:spAutoFit/>
          </a:bodyPr>
          <a:lstStyle/>
          <a:p>
            <a:pPr lvl="0" defTabSz="9144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Outside of the U.S., academic business units tend not to understand or to misinterpret the concepts of ‘sections’ and ‘preparations’ as commonly used in the U.S. For example, outside of the U.S., a ‘preparation’ usually refers only to the first time a new course, module, subject, or class is prepared rather than to each time a faculty member prepares to teach a particular course, module, subject, or class in a given academic term. The academic business unit must ensure that it correctly reports these figures in Table 5(U), 5(M), or 5(D).</a:t>
            </a: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28289126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5(U): Teaching Load and Student Credit Hours Generated</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(For use by academic business units with only undergraduate programs)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12209833"/>
              </p:ext>
            </p:extLst>
          </p:nvPr>
        </p:nvGraphicFramePr>
        <p:xfrm>
          <a:off x="457204" y="1719072"/>
          <a:ext cx="8229596" cy="3276600"/>
        </p:xfrm>
        <a:graphic>
          <a:graphicData uri="http://schemas.openxmlformats.org/drawingml/2006/table">
            <a:tbl>
              <a:tblPr/>
              <a:tblGrid>
                <a:gridCol w="1609301">
                  <a:extLst>
                    <a:ext uri="{9D8B030D-6E8A-4147-A177-3AD203B41FA5}">
                      <a16:colId xmlns:a16="http://schemas.microsoft.com/office/drawing/2014/main" val="20000"/>
                    </a:ext>
                  </a:extLst>
                </a:gridCol>
                <a:gridCol w="601845">
                  <a:extLst>
                    <a:ext uri="{9D8B030D-6E8A-4147-A177-3AD203B41FA5}">
                      <a16:colId xmlns:a16="http://schemas.microsoft.com/office/drawing/2014/main" val="20001"/>
                    </a:ext>
                  </a:extLst>
                </a:gridCol>
                <a:gridCol w="601845">
                  <a:extLst>
                    <a:ext uri="{9D8B030D-6E8A-4147-A177-3AD203B41FA5}">
                      <a16:colId xmlns:a16="http://schemas.microsoft.com/office/drawing/2014/main" val="20002"/>
                    </a:ext>
                  </a:extLst>
                </a:gridCol>
                <a:gridCol w="601845">
                  <a:extLst>
                    <a:ext uri="{9D8B030D-6E8A-4147-A177-3AD203B41FA5}">
                      <a16:colId xmlns:a16="http://schemas.microsoft.com/office/drawing/2014/main" val="20003"/>
                    </a:ext>
                  </a:extLst>
                </a:gridCol>
                <a:gridCol w="601845">
                  <a:extLst>
                    <a:ext uri="{9D8B030D-6E8A-4147-A177-3AD203B41FA5}">
                      <a16:colId xmlns:a16="http://schemas.microsoft.com/office/drawing/2014/main" val="20004"/>
                    </a:ext>
                  </a:extLst>
                </a:gridCol>
                <a:gridCol w="601845">
                  <a:extLst>
                    <a:ext uri="{9D8B030D-6E8A-4147-A177-3AD203B41FA5}">
                      <a16:colId xmlns:a16="http://schemas.microsoft.com/office/drawing/2014/main" val="20005"/>
                    </a:ext>
                  </a:extLst>
                </a:gridCol>
                <a:gridCol w="601845">
                  <a:extLst>
                    <a:ext uri="{9D8B030D-6E8A-4147-A177-3AD203B41FA5}">
                      <a16:colId xmlns:a16="http://schemas.microsoft.com/office/drawing/2014/main" val="20006"/>
                    </a:ext>
                  </a:extLst>
                </a:gridCol>
                <a:gridCol w="601845">
                  <a:extLst>
                    <a:ext uri="{9D8B030D-6E8A-4147-A177-3AD203B41FA5}">
                      <a16:colId xmlns:a16="http://schemas.microsoft.com/office/drawing/2014/main" val="20007"/>
                    </a:ext>
                  </a:extLst>
                </a:gridCol>
                <a:gridCol w="601845">
                  <a:extLst>
                    <a:ext uri="{9D8B030D-6E8A-4147-A177-3AD203B41FA5}">
                      <a16:colId xmlns:a16="http://schemas.microsoft.com/office/drawing/2014/main" val="20008"/>
                    </a:ext>
                  </a:extLst>
                </a:gridCol>
                <a:gridCol w="601845">
                  <a:extLst>
                    <a:ext uri="{9D8B030D-6E8A-4147-A177-3AD203B41FA5}">
                      <a16:colId xmlns:a16="http://schemas.microsoft.com/office/drawing/2014/main" val="20009"/>
                    </a:ext>
                  </a:extLst>
                </a:gridCol>
                <a:gridCol w="601845">
                  <a:extLst>
                    <a:ext uri="{9D8B030D-6E8A-4147-A177-3AD203B41FA5}">
                      <a16:colId xmlns:a16="http://schemas.microsoft.com/office/drawing/2014/main" val="20010"/>
                    </a:ext>
                  </a:extLst>
                </a:gridCol>
                <a:gridCol w="601845">
                  <a:extLst>
                    <a:ext uri="{9D8B030D-6E8A-4147-A177-3AD203B41FA5}">
                      <a16:colId xmlns:a16="http://schemas.microsoft.com/office/drawing/2014/main" val="20011"/>
                    </a:ext>
                  </a:extLst>
                </a:gridCol>
              </a:tblGrid>
              <a:tr h="311035">
                <a:tc rowSpan="3">
                  <a:txBody>
                    <a:bodyPr/>
                    <a:lstStyle/>
                    <a:p>
                      <a:pPr marL="0" marR="0" algn="ctr">
                        <a:spcBef>
                          <a:spcPts val="0"/>
                        </a:spcBef>
                        <a:spcAft>
                          <a:spcPts val="0"/>
                        </a:spcAft>
                      </a:pPr>
                      <a:r>
                        <a:rPr lang="en-US" sz="1000" b="1" dirty="0">
                          <a:effectLst/>
                          <a:latin typeface="Calibri" panose="020F0502020204030204" pitchFamily="34" charset="0"/>
                          <a:ea typeface="Times New Roman"/>
                        </a:rPr>
                        <a:t>FACULTY</a:t>
                      </a:r>
                      <a:endParaRPr lang="en-US" sz="1100" dirty="0">
                        <a:effectLst/>
                        <a:latin typeface="Calibri" panose="020F0502020204030204" pitchFamily="34" charset="0"/>
                        <a:ea typeface="Times New Roman"/>
                      </a:endParaRPr>
                    </a:p>
                    <a:p>
                      <a:pPr marL="0" marR="0" algn="ctr">
                        <a:spcBef>
                          <a:spcPts val="0"/>
                        </a:spcBef>
                        <a:spcAft>
                          <a:spcPts val="0"/>
                        </a:spcAft>
                      </a:pPr>
                      <a:r>
                        <a:rPr lang="en-US" sz="1000" b="1" dirty="0">
                          <a:effectLst/>
                          <a:latin typeface="Calibri" panose="020F0502020204030204" pitchFamily="34" charset="0"/>
                          <a:ea typeface="Times New Roman"/>
                        </a:rPr>
                        <a:t>MEMBERS</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algn="ctr">
                        <a:spcBef>
                          <a:spcPts val="300"/>
                        </a:spcBef>
                        <a:spcAft>
                          <a:spcPts val="300"/>
                        </a:spcAft>
                      </a:pPr>
                      <a:r>
                        <a:rPr lang="en-US" sz="1000" b="1" dirty="0">
                          <a:effectLst/>
                          <a:latin typeface="Calibri" panose="020F0502020204030204" pitchFamily="34" charset="0"/>
                          <a:ea typeface="Times New Roman"/>
                        </a:rPr>
                        <a:t>FALL SEMESTER</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algn="ctr">
                        <a:spcBef>
                          <a:spcPts val="300"/>
                        </a:spcBef>
                        <a:spcAft>
                          <a:spcPts val="300"/>
                        </a:spcAft>
                      </a:pPr>
                      <a:r>
                        <a:rPr lang="en-US" sz="1000" b="1" dirty="0">
                          <a:effectLst/>
                          <a:latin typeface="Calibri" panose="020F0502020204030204" pitchFamily="34" charset="0"/>
                          <a:ea typeface="Times New Roman"/>
                        </a:rPr>
                        <a:t>SPRING SEMESTER</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0"/>
                        </a:spcAft>
                      </a:pPr>
                      <a:r>
                        <a:rPr lang="en-US" sz="900" b="1" dirty="0">
                          <a:effectLst/>
                          <a:latin typeface="Calibri" panose="020F0502020204030204" pitchFamily="34" charset="0"/>
                          <a:ea typeface="Times New Roman"/>
                        </a:rPr>
                        <a:t>QUALIFICATION LEVEL</a:t>
                      </a:r>
                      <a:endParaRPr lang="en-US" sz="1100" dirty="0">
                        <a:effectLst/>
                        <a:latin typeface="Calibri" panose="020F0502020204030204" pitchFamily="34" charset="0"/>
                        <a:ea typeface="Times New Roman"/>
                      </a:endParaRPr>
                    </a:p>
                    <a:p>
                      <a:pPr marL="0" marR="0" algn="ctr">
                        <a:spcBef>
                          <a:spcPts val="0"/>
                        </a:spcBef>
                        <a:spcAft>
                          <a:spcPts val="300"/>
                        </a:spcAft>
                      </a:pPr>
                      <a:r>
                        <a:rPr lang="en-US" sz="900" b="1" dirty="0">
                          <a:effectLst/>
                          <a:latin typeface="Calibri" panose="020F0502020204030204" pitchFamily="34" charset="0"/>
                          <a:ea typeface="Times New Roman"/>
                        </a:rPr>
                        <a:t>(UNDERGRADUATE)</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4445">
                <a:tc vMerge="1">
                  <a:txBody>
                    <a:bodyPr/>
                    <a:lstStyle/>
                    <a:p>
                      <a:endParaRPr lang="en-US"/>
                    </a:p>
                  </a:txBody>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UG</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UG</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DQ</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PQ</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OTHER</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74445">
                <a:tc vMerge="1">
                  <a:txBody>
                    <a:bodyPr/>
                    <a:lstStyle/>
                    <a:p>
                      <a:endParaRPr lang="en-US"/>
                    </a:p>
                  </a:txBody>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SECT</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PREP</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DISC</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SECT</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PREP</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DISC</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4445">
                <a:tc gridSpan="12">
                  <a:txBody>
                    <a:bodyPr/>
                    <a:lstStyle/>
                    <a:p>
                      <a:pPr marL="0" marR="0">
                        <a:spcBef>
                          <a:spcPts val="300"/>
                        </a:spcBef>
                        <a:spcAft>
                          <a:spcPts val="300"/>
                        </a:spcAft>
                      </a:pPr>
                      <a:r>
                        <a:rPr lang="en-US" sz="1000" b="1" dirty="0">
                          <a:effectLst/>
                          <a:latin typeface="Calibri" panose="020F0502020204030204" pitchFamily="34" charset="0"/>
                          <a:ea typeface="Times New Roman"/>
                        </a:rPr>
                        <a:t>FULL-TIME FACULTY</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Chen, J.</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451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270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721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Gonzales, R.</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207</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183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390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Kramer, B.</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315</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375</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690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O’Neill, P.</a:t>
                      </a:r>
                      <a:r>
                        <a:rPr lang="en-US" sz="1000" baseline="30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267</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246</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513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Schneider, C.</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213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381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513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Williams, E.</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378</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258</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636</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Zimmer, K.</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300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336</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636</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174445">
                <a:tc gridSpan="12">
                  <a:txBody>
                    <a:bodyPr/>
                    <a:lstStyle/>
                    <a:p>
                      <a:pPr marL="0" marR="0">
                        <a:spcBef>
                          <a:spcPts val="300"/>
                        </a:spcBef>
                        <a:spcAft>
                          <a:spcPts val="300"/>
                        </a:spcAft>
                      </a:pPr>
                      <a:r>
                        <a:rPr lang="en-US" sz="1000" b="1" dirty="0">
                          <a:effectLst/>
                          <a:latin typeface="Calibri" panose="020F0502020204030204" pitchFamily="34" charset="0"/>
                          <a:ea typeface="Times New Roman"/>
                        </a:rPr>
                        <a:t>PART-TIME FACULTY</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Davis, C.</a:t>
                      </a:r>
                      <a:r>
                        <a:rPr lang="en-US" sz="1000" baseline="30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48</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69</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117 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2"/>
                  </a:ext>
                </a:extLst>
              </a:tr>
              <a:tr h="174445">
                <a:tc>
                  <a:txBody>
                    <a:bodyPr/>
                    <a:lstStyle/>
                    <a:p>
                      <a:pPr marL="0" marR="0">
                        <a:spcBef>
                          <a:spcPts val="300"/>
                        </a:spcBef>
                        <a:spcAft>
                          <a:spcPts val="300"/>
                        </a:spcAft>
                      </a:pPr>
                      <a:r>
                        <a:rPr lang="en-US" sz="1000" dirty="0">
                          <a:effectLst/>
                          <a:latin typeface="Calibri" panose="020F0502020204030204" pitchFamily="34" charset="0"/>
                          <a:ea typeface="Times New Roman"/>
                        </a:rPr>
                        <a:t>Mitchell, T.</a:t>
                      </a:r>
                      <a:endParaRPr lang="en-US" sz="11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141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120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261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3"/>
                  </a:ext>
                </a:extLst>
              </a:tr>
              <a:tr h="174445">
                <a:tc>
                  <a:txBody>
                    <a:bodyPr/>
                    <a:lstStyle/>
                    <a:p>
                      <a:pPr marL="0" marR="0" algn="ctr">
                        <a:spcBef>
                          <a:spcPts val="300"/>
                        </a:spcBef>
                        <a:spcAft>
                          <a:spcPts val="300"/>
                        </a:spcAft>
                      </a:pPr>
                      <a:r>
                        <a:rPr lang="en-US" sz="1000" b="1" dirty="0">
                          <a:effectLst/>
                          <a:latin typeface="Calibri" panose="020F0502020204030204" pitchFamily="34" charset="0"/>
                          <a:ea typeface="Times New Roman"/>
                        </a:rPr>
                        <a:t>TOTALS</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2320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30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22</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2238</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30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2131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117</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4"/>
                  </a:ext>
                </a:extLst>
              </a:tr>
              <a:tr h="174445">
                <a:tc gridSpan="9">
                  <a:txBody>
                    <a:bodyPr/>
                    <a:lstStyle/>
                    <a:p>
                      <a:pPr marL="0" marR="0">
                        <a:spcBef>
                          <a:spcPts val="300"/>
                        </a:spcBef>
                        <a:spcAft>
                          <a:spcPts val="300"/>
                        </a:spcAft>
                      </a:pPr>
                      <a:r>
                        <a:rPr lang="en-US" sz="1000" b="1" dirty="0">
                          <a:effectLst/>
                          <a:latin typeface="Calibri" panose="020F0502020204030204" pitchFamily="34" charset="0"/>
                          <a:ea typeface="Times New Roman"/>
                        </a:rPr>
                        <a:t>TOTAL STUDENT CREDIT HOURS TAUGHT BY DOCTORALLY-QUALIFIED FACULTY</a:t>
                      </a:r>
                      <a:endParaRPr lang="en-US" sz="10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gridSpan="2">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hMerge="1">
                  <a:txBody>
                    <a:bodyPr/>
                    <a:lstStyle/>
                    <a:p>
                      <a:endParaRPr lang="en-US"/>
                    </a:p>
                  </a:txBody>
                  <a:tcPr/>
                </a:tc>
                <a:extLst>
                  <a:ext uri="{0D108BD9-81ED-4DB2-BD59-A6C34878D82A}">
                    <a16:rowId xmlns:a16="http://schemas.microsoft.com/office/drawing/2014/main" val="10015"/>
                  </a:ext>
                </a:extLst>
              </a:tr>
              <a:tr h="174445">
                <a:tc gridSpan="9">
                  <a:txBody>
                    <a:bodyPr/>
                    <a:lstStyle/>
                    <a:p>
                      <a:pPr marL="0" marR="0">
                        <a:spcBef>
                          <a:spcPts val="300"/>
                        </a:spcBef>
                        <a:spcAft>
                          <a:spcPts val="300"/>
                        </a:spcAft>
                      </a:pPr>
                      <a:r>
                        <a:rPr lang="en-US" sz="1000" b="1" dirty="0">
                          <a:effectLst/>
                          <a:latin typeface="Calibri" panose="020F0502020204030204" pitchFamily="34" charset="0"/>
                          <a:ea typeface="Times New Roman"/>
                        </a:rPr>
                        <a:t>TOTAL STUDENT CREDIT HOURS TAUGHT BY DOCTORALLY- AND PROFESSIONALLY-QUALIFIED FACULTY </a:t>
                      </a:r>
                      <a:endParaRPr lang="en-US" sz="10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spcBef>
                          <a:spcPts val="300"/>
                        </a:spcBef>
                        <a:spcAft>
                          <a:spcPts val="300"/>
                        </a:spcAft>
                      </a:pPr>
                      <a:r>
                        <a:rPr lang="en-US" sz="1000" b="1" dirty="0">
                          <a:effectLst/>
                          <a:latin typeface="Calibri" panose="020F0502020204030204" pitchFamily="34" charset="0"/>
                          <a:ea typeface="Times New Roman"/>
                        </a:rPr>
                        <a:t>4441</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extLst>
                  <a:ext uri="{0D108BD9-81ED-4DB2-BD59-A6C34878D82A}">
                    <a16:rowId xmlns:a16="http://schemas.microsoft.com/office/drawing/2014/main" val="10016"/>
                  </a:ext>
                </a:extLst>
              </a:tr>
              <a:tr h="174445">
                <a:tc gridSpan="9">
                  <a:txBody>
                    <a:bodyPr/>
                    <a:lstStyle/>
                    <a:p>
                      <a:pPr marL="0" marR="0">
                        <a:spcBef>
                          <a:spcPts val="300"/>
                        </a:spcBef>
                        <a:spcAft>
                          <a:spcPts val="300"/>
                        </a:spcAft>
                      </a:pPr>
                      <a:r>
                        <a:rPr lang="en-US" sz="1000" b="1" dirty="0">
                          <a:effectLst/>
                          <a:latin typeface="Calibri" panose="020F0502020204030204" pitchFamily="34" charset="0"/>
                          <a:ea typeface="Times New Roman"/>
                        </a:rPr>
                        <a:t>TOTAL STUDENT CREDIT HOURS TAUGHT BY BUSINESS FACULTY DURING THE SELF-STUDY YEAR</a:t>
                      </a:r>
                      <a:endParaRPr lang="en-US" sz="1000" dirty="0">
                        <a:effectLst/>
                        <a:latin typeface="Calibri" panose="020F0502020204030204" pitchFamily="34" charset="0"/>
                        <a:ea typeface="Times New Roman"/>
                      </a:endParaRPr>
                    </a:p>
                  </a:txBody>
                  <a:tcPr marL="52329" marR="5232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000" b="1" dirty="0">
                          <a:effectLst/>
                          <a:latin typeface="Calibri" panose="020F0502020204030204" pitchFamily="34" charset="0"/>
                          <a:ea typeface="Times New Roman"/>
                        </a:rPr>
                        <a:t>4558</a:t>
                      </a:r>
                      <a:endParaRPr lang="en-US" sz="1100" dirty="0">
                        <a:effectLst/>
                        <a:latin typeface="Calibri" panose="020F0502020204030204" pitchFamily="34" charset="0"/>
                        <a:ea typeface="Times New Roman"/>
                      </a:endParaRPr>
                    </a:p>
                  </a:txBody>
                  <a:tcPr marL="13806" marR="1380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41686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 presetClass="entr" presetSubtype="4" fill="hold" nodeType="after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fill="hold"/>
                                        <p:tgtEl>
                                          <p:spTgt spid="4"/>
                                        </p:tgtEl>
                                        <p:attrNameLst>
                                          <p:attrName>ppt_x</p:attrName>
                                        </p:attrNameLst>
                                      </p:cBhvr>
                                      <p:tavLst>
                                        <p:tav tm="0">
                                          <p:val>
                                            <p:strVal val="#ppt_x"/>
                                          </p:val>
                                        </p:tav>
                                        <p:tav tm="100000">
                                          <p:val>
                                            <p:strVal val="#ppt_x"/>
                                          </p:val>
                                        </p:tav>
                                      </p:tavLst>
                                    </p:anim>
                                    <p:anim calcmode="lin" valueType="num">
                                      <p:cBhvr additive="base">
                                        <p:cTn id="17"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 site visit to the institution is conducted by a team of professionally-trained peer reviewers from the academic business unit members of the IACBE.</a:t>
            </a:r>
          </a:p>
          <a:p>
            <a:pPr marL="274320" indent="-274320" fontAlgn="base">
              <a:spcBef>
                <a:spcPts val="13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For U.S. visits, the team consists of two members (it is recommended that the team include an IACBE staff member in a consultative capacity); for visits outside of the U.S., the team consists of three members.</a:t>
            </a:r>
          </a:p>
          <a:p>
            <a:pPr marL="274320" indent="-274320" fontAlgn="base">
              <a:spcBef>
                <a:spcPts val="13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site-visit team arrives the evening before the site visit.</a:t>
            </a:r>
          </a:p>
          <a:p>
            <a:pPr marL="274320" indent="-274320" fontAlgn="base">
              <a:spcBef>
                <a:spcPts val="13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site-visit team evaluates the self-study.</a:t>
            </a:r>
          </a:p>
          <a:p>
            <a:pPr marL="274320" indent="-274320" fontAlgn="base">
              <a:spcBef>
                <a:spcPts val="13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site visit usually takes two days for U.S. visits and three days for visits outside of the U.S.</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a:t>
            </a:r>
          </a:p>
        </p:txBody>
      </p:sp>
    </p:spTree>
    <p:extLst>
      <p:ext uri="{BB962C8B-B14F-4D97-AF65-F5344CB8AC3E}">
        <p14:creationId xmlns:p14="http://schemas.microsoft.com/office/powerpoint/2010/main" val="2552130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52144"/>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5(M): Teaching Load and Student Credit Hours Generated</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(For use by academic business units with undergraduate and master’s programs, or only master’s programs)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256032" y="1794510"/>
          <a:ext cx="8595361" cy="3250210"/>
        </p:xfrm>
        <a:graphic>
          <a:graphicData uri="http://schemas.openxmlformats.org/drawingml/2006/table">
            <a:tbl>
              <a:tblPr/>
              <a:tblGrid>
                <a:gridCol w="1337057">
                  <a:extLst>
                    <a:ext uri="{9D8B030D-6E8A-4147-A177-3AD203B41FA5}">
                      <a16:colId xmlns:a16="http://schemas.microsoft.com/office/drawing/2014/main" val="20000"/>
                    </a:ext>
                  </a:extLst>
                </a:gridCol>
                <a:gridCol w="453644">
                  <a:extLst>
                    <a:ext uri="{9D8B030D-6E8A-4147-A177-3AD203B41FA5}">
                      <a16:colId xmlns:a16="http://schemas.microsoft.com/office/drawing/2014/main" val="20001"/>
                    </a:ext>
                  </a:extLst>
                </a:gridCol>
                <a:gridCol w="453644">
                  <a:extLst>
                    <a:ext uri="{9D8B030D-6E8A-4147-A177-3AD203B41FA5}">
                      <a16:colId xmlns:a16="http://schemas.microsoft.com/office/drawing/2014/main" val="20002"/>
                    </a:ext>
                  </a:extLst>
                </a:gridCol>
                <a:gridCol w="453644">
                  <a:extLst>
                    <a:ext uri="{9D8B030D-6E8A-4147-A177-3AD203B41FA5}">
                      <a16:colId xmlns:a16="http://schemas.microsoft.com/office/drawing/2014/main" val="20003"/>
                    </a:ext>
                  </a:extLst>
                </a:gridCol>
                <a:gridCol w="453644">
                  <a:extLst>
                    <a:ext uri="{9D8B030D-6E8A-4147-A177-3AD203B41FA5}">
                      <a16:colId xmlns:a16="http://schemas.microsoft.com/office/drawing/2014/main" val="20004"/>
                    </a:ext>
                  </a:extLst>
                </a:gridCol>
                <a:gridCol w="453644">
                  <a:extLst>
                    <a:ext uri="{9D8B030D-6E8A-4147-A177-3AD203B41FA5}">
                      <a16:colId xmlns:a16="http://schemas.microsoft.com/office/drawing/2014/main" val="20005"/>
                    </a:ext>
                  </a:extLst>
                </a:gridCol>
                <a:gridCol w="453644">
                  <a:extLst>
                    <a:ext uri="{9D8B030D-6E8A-4147-A177-3AD203B41FA5}">
                      <a16:colId xmlns:a16="http://schemas.microsoft.com/office/drawing/2014/main" val="20006"/>
                    </a:ext>
                  </a:extLst>
                </a:gridCol>
                <a:gridCol w="453644">
                  <a:extLst>
                    <a:ext uri="{9D8B030D-6E8A-4147-A177-3AD203B41FA5}">
                      <a16:colId xmlns:a16="http://schemas.microsoft.com/office/drawing/2014/main" val="20007"/>
                    </a:ext>
                  </a:extLst>
                </a:gridCol>
                <a:gridCol w="453644">
                  <a:extLst>
                    <a:ext uri="{9D8B030D-6E8A-4147-A177-3AD203B41FA5}">
                      <a16:colId xmlns:a16="http://schemas.microsoft.com/office/drawing/2014/main" val="20008"/>
                    </a:ext>
                  </a:extLst>
                </a:gridCol>
                <a:gridCol w="453644">
                  <a:extLst>
                    <a:ext uri="{9D8B030D-6E8A-4147-A177-3AD203B41FA5}">
                      <a16:colId xmlns:a16="http://schemas.microsoft.com/office/drawing/2014/main" val="20009"/>
                    </a:ext>
                  </a:extLst>
                </a:gridCol>
                <a:gridCol w="453644">
                  <a:extLst>
                    <a:ext uri="{9D8B030D-6E8A-4147-A177-3AD203B41FA5}">
                      <a16:colId xmlns:a16="http://schemas.microsoft.com/office/drawing/2014/main" val="20010"/>
                    </a:ext>
                  </a:extLst>
                </a:gridCol>
                <a:gridCol w="453644">
                  <a:extLst>
                    <a:ext uri="{9D8B030D-6E8A-4147-A177-3AD203B41FA5}">
                      <a16:colId xmlns:a16="http://schemas.microsoft.com/office/drawing/2014/main" val="20011"/>
                    </a:ext>
                  </a:extLst>
                </a:gridCol>
                <a:gridCol w="453644">
                  <a:extLst>
                    <a:ext uri="{9D8B030D-6E8A-4147-A177-3AD203B41FA5}">
                      <a16:colId xmlns:a16="http://schemas.microsoft.com/office/drawing/2014/main" val="20012"/>
                    </a:ext>
                  </a:extLst>
                </a:gridCol>
                <a:gridCol w="453644">
                  <a:extLst>
                    <a:ext uri="{9D8B030D-6E8A-4147-A177-3AD203B41FA5}">
                      <a16:colId xmlns:a16="http://schemas.microsoft.com/office/drawing/2014/main" val="20013"/>
                    </a:ext>
                  </a:extLst>
                </a:gridCol>
                <a:gridCol w="453644">
                  <a:extLst>
                    <a:ext uri="{9D8B030D-6E8A-4147-A177-3AD203B41FA5}">
                      <a16:colId xmlns:a16="http://schemas.microsoft.com/office/drawing/2014/main" val="20014"/>
                    </a:ext>
                  </a:extLst>
                </a:gridCol>
                <a:gridCol w="453644">
                  <a:extLst>
                    <a:ext uri="{9D8B030D-6E8A-4147-A177-3AD203B41FA5}">
                      <a16:colId xmlns:a16="http://schemas.microsoft.com/office/drawing/2014/main" val="20015"/>
                    </a:ext>
                  </a:extLst>
                </a:gridCol>
                <a:gridCol w="453644">
                  <a:extLst>
                    <a:ext uri="{9D8B030D-6E8A-4147-A177-3AD203B41FA5}">
                      <a16:colId xmlns:a16="http://schemas.microsoft.com/office/drawing/2014/main" val="20016"/>
                    </a:ext>
                  </a:extLst>
                </a:gridCol>
              </a:tblGrid>
              <a:tr h="433786">
                <a:tc rowSpan="3">
                  <a:txBody>
                    <a:bodyPr/>
                    <a:lstStyle/>
                    <a:p>
                      <a:pPr marL="0" marR="0" algn="ctr">
                        <a:spcBef>
                          <a:spcPts val="0"/>
                        </a:spcBef>
                        <a:spcAft>
                          <a:spcPts val="0"/>
                        </a:spcAft>
                      </a:pPr>
                      <a:r>
                        <a:rPr lang="en-US" sz="1000" b="1" dirty="0">
                          <a:effectLst/>
                          <a:latin typeface="Calibri" panose="020F0502020204030204" pitchFamily="34" charset="0"/>
                          <a:ea typeface="Times New Roman"/>
                        </a:rPr>
                        <a:t>FACULTY</a:t>
                      </a:r>
                    </a:p>
                    <a:p>
                      <a:pPr marL="0" marR="0" algn="ctr">
                        <a:spcBef>
                          <a:spcPts val="0"/>
                        </a:spcBef>
                        <a:spcAft>
                          <a:spcPts val="0"/>
                        </a:spcAft>
                      </a:pPr>
                      <a:r>
                        <a:rPr lang="en-US" sz="1000" b="1" dirty="0">
                          <a:effectLst/>
                          <a:latin typeface="Calibri" panose="020F0502020204030204" pitchFamily="34" charset="0"/>
                          <a:ea typeface="Times New Roman"/>
                        </a:rPr>
                        <a:t>MEMBERS</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000" b="1" dirty="0">
                          <a:effectLst/>
                          <a:latin typeface="Calibri" panose="020F0502020204030204" pitchFamily="34" charset="0"/>
                          <a:ea typeface="Times New Roman"/>
                        </a:rPr>
                        <a:t>FALL SEMESTER</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algn="ctr">
                        <a:spcBef>
                          <a:spcPts val="0"/>
                        </a:spcBef>
                        <a:spcAft>
                          <a:spcPts val="0"/>
                        </a:spcAft>
                      </a:pPr>
                      <a:r>
                        <a:rPr lang="en-US" sz="1000" b="1" dirty="0">
                          <a:effectLst/>
                          <a:latin typeface="Calibri" panose="020F0502020204030204" pitchFamily="34" charset="0"/>
                          <a:ea typeface="Times New Roman"/>
                        </a:rPr>
                        <a:t>SPRING SEMESTER</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0"/>
                        </a:spcAft>
                      </a:pPr>
                      <a:r>
                        <a:rPr lang="en-US" sz="900" b="1" dirty="0">
                          <a:effectLst/>
                          <a:latin typeface="Calibri" panose="020F0502020204030204" pitchFamily="34" charset="0"/>
                          <a:ea typeface="Times New Roman"/>
                        </a:rPr>
                        <a:t>QUALIFICATION LEVEL</a:t>
                      </a:r>
                      <a:endParaRPr lang="en-US" sz="1100" dirty="0">
                        <a:effectLst/>
                        <a:latin typeface="Calibri" panose="020F0502020204030204" pitchFamily="34" charset="0"/>
                        <a:ea typeface="Times New Roman"/>
                      </a:endParaRPr>
                    </a:p>
                    <a:p>
                      <a:pPr marL="0" marR="0" algn="ctr">
                        <a:spcBef>
                          <a:spcPts val="0"/>
                        </a:spcBef>
                        <a:spcAft>
                          <a:spcPts val="300"/>
                        </a:spcAft>
                      </a:pPr>
                      <a:r>
                        <a:rPr lang="en-US" sz="900" b="1" dirty="0">
                          <a:effectLst/>
                          <a:latin typeface="Calibri" panose="020F0502020204030204" pitchFamily="34" charset="0"/>
                          <a:ea typeface="Times New Roman"/>
                        </a:rPr>
                        <a:t>(UNDERGRADUATE)</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0"/>
                        </a:spcAft>
                      </a:pPr>
                      <a:r>
                        <a:rPr lang="en-US" sz="900" b="1" dirty="0">
                          <a:effectLst/>
                          <a:latin typeface="Calibri" panose="020F0502020204030204" pitchFamily="34" charset="0"/>
                          <a:ea typeface="Times New Roman"/>
                        </a:rPr>
                        <a:t>QUALIFICATION LEVEL</a:t>
                      </a:r>
                      <a:endParaRPr lang="en-US" sz="1100" dirty="0">
                        <a:effectLst/>
                        <a:latin typeface="Calibri" panose="020F0502020204030204" pitchFamily="34" charset="0"/>
                        <a:ea typeface="Times New Roman"/>
                      </a:endParaRPr>
                    </a:p>
                    <a:p>
                      <a:pPr marL="0" marR="0" algn="ctr">
                        <a:spcBef>
                          <a:spcPts val="0"/>
                        </a:spcBef>
                        <a:spcAft>
                          <a:spcPts val="300"/>
                        </a:spcAft>
                      </a:pPr>
                      <a:r>
                        <a:rPr lang="en-US" sz="900" b="1" dirty="0">
                          <a:effectLst/>
                          <a:latin typeface="Calibri" panose="020F0502020204030204" pitchFamily="34" charset="0"/>
                          <a:ea typeface="Times New Roman"/>
                        </a:rPr>
                        <a:t>(MASTER’S)</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8528">
                <a:tc vMerge="1">
                  <a:txBody>
                    <a:bodyPr/>
                    <a:lstStyle/>
                    <a:p>
                      <a:endParaRPr lang="en-US"/>
                    </a:p>
                  </a:txBody>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UG</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MAST</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UG</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MAST</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 of</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DQ</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PQ</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OTHER</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DQ</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PQ</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OTHER</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8528">
                <a:tc vMerge="1">
                  <a:txBody>
                    <a:bodyPr/>
                    <a:lstStyle/>
                    <a:p>
                      <a:endParaRPr lang="en-US"/>
                    </a:p>
                  </a:txBody>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SECT</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PREP</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DISC</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SECT</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PREP</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DISC</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b="1" dirty="0">
                          <a:effectLst/>
                          <a:latin typeface="Calibri" panose="020F0502020204030204" pitchFamily="34" charset="0"/>
                          <a:ea typeface="Times New Roman"/>
                        </a:rPr>
                        <a:t>SCH</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4594">
                <a:tc gridSpan="17">
                  <a:txBody>
                    <a:bodyPr/>
                    <a:lstStyle/>
                    <a:p>
                      <a:pPr marL="0" marR="0" algn="l">
                        <a:spcBef>
                          <a:spcPts val="300"/>
                        </a:spcBef>
                        <a:spcAft>
                          <a:spcPts val="300"/>
                        </a:spcAft>
                      </a:pPr>
                      <a:r>
                        <a:rPr lang="en-US" sz="900" b="1" dirty="0">
                          <a:effectLst/>
                          <a:latin typeface="Calibri" panose="020F0502020204030204" pitchFamily="34" charset="0"/>
                          <a:ea typeface="Times New Roman"/>
                        </a:rPr>
                        <a:t>FULL-TIME FACULTY</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Chen, J.</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451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39</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270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721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69</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Gonzales, R.</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207</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183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390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Kramer, B.</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315</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375</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690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54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O’Neill, P.</a:t>
                      </a:r>
                      <a:r>
                        <a:rPr lang="en-US" sz="1000" baseline="30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267</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66</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246</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87</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513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153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Schneider, C.</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213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381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513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Williams, E.</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378</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258</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636 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Zimmer, K.</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300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99</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336</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75</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636</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cs typeface="Times New Roman" pitchFamily="18" charset="0"/>
                        </a:rPr>
                        <a:t>174</a:t>
                      </a: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144594">
                <a:tc gridSpan="17">
                  <a:txBody>
                    <a:bodyPr/>
                    <a:lstStyle/>
                    <a:p>
                      <a:pPr marL="0" marR="0" algn="l">
                        <a:spcBef>
                          <a:spcPts val="300"/>
                        </a:spcBef>
                        <a:spcAft>
                          <a:spcPts val="300"/>
                        </a:spcAft>
                      </a:pPr>
                      <a:r>
                        <a:rPr lang="en-US" sz="900" b="1" dirty="0">
                          <a:effectLst/>
                          <a:latin typeface="Calibri" panose="020F0502020204030204" pitchFamily="34" charset="0"/>
                          <a:ea typeface="Times New Roman"/>
                        </a:rPr>
                        <a:t>PART-TIME FACULTY</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Davis, C.</a:t>
                      </a:r>
                      <a:r>
                        <a:rPr lang="en-US" sz="1000" baseline="30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48</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69</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117 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2"/>
                  </a:ext>
                </a:extLst>
              </a:tr>
              <a:tr h="160660">
                <a:tc>
                  <a:txBody>
                    <a:bodyPr/>
                    <a:lstStyle/>
                    <a:p>
                      <a:pPr marL="0" marR="0" algn="l">
                        <a:spcBef>
                          <a:spcPts val="300"/>
                        </a:spcBef>
                        <a:spcAft>
                          <a:spcPts val="300"/>
                        </a:spcAft>
                      </a:pPr>
                      <a:r>
                        <a:rPr lang="en-US" sz="1000" dirty="0">
                          <a:effectLst/>
                          <a:latin typeface="Calibri" panose="020F0502020204030204" pitchFamily="34" charset="0"/>
                          <a:ea typeface="Times New Roman"/>
                        </a:rPr>
                        <a:t>Mitchell, T.</a:t>
                      </a:r>
                      <a:endParaRPr lang="en-US" sz="11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141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120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261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81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3"/>
                  </a:ext>
                </a:extLst>
              </a:tr>
              <a:tr h="160660">
                <a:tc>
                  <a:txBody>
                    <a:bodyPr/>
                    <a:lstStyle/>
                    <a:p>
                      <a:pPr marL="0" marR="0" algn="ctr">
                        <a:spcBef>
                          <a:spcPts val="300"/>
                        </a:spcBef>
                        <a:spcAft>
                          <a:spcPts val="300"/>
                        </a:spcAft>
                      </a:pPr>
                      <a:r>
                        <a:rPr lang="en-US" sz="1000" b="1" dirty="0">
                          <a:effectLst/>
                          <a:latin typeface="Calibri" panose="020F0502020204030204" pitchFamily="34" charset="0"/>
                          <a:ea typeface="Times New Roman"/>
                        </a:rPr>
                        <a:t>TOTALS</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2320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234</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30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22</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2238</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381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30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2131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117</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291</a:t>
                      </a:r>
                      <a:endParaRPr lang="en-US" sz="11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324</a:t>
                      </a:r>
                      <a:endParaRPr lang="en-US" sz="11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4"/>
                  </a:ext>
                </a:extLst>
              </a:tr>
              <a:tr h="160660">
                <a:tc gridSpan="11">
                  <a:txBody>
                    <a:bodyPr/>
                    <a:lstStyle/>
                    <a:p>
                      <a:pPr marL="0" marR="0" algn="l">
                        <a:spcBef>
                          <a:spcPts val="300"/>
                        </a:spcBef>
                        <a:spcAft>
                          <a:spcPts val="300"/>
                        </a:spcAft>
                      </a:pPr>
                      <a:r>
                        <a:rPr lang="en-US" sz="1000" b="1" dirty="0">
                          <a:effectLst/>
                          <a:latin typeface="Calibri" panose="020F0502020204030204" pitchFamily="34" charset="0"/>
                          <a:ea typeface="Times New Roman"/>
                        </a:rPr>
                        <a:t>TOTAL STUDENT CREDIT HOURS TAUGHT BY DOCTORALLY-QUALIFIED FACULTY</a:t>
                      </a:r>
                      <a:endParaRPr lang="en-US" sz="10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gridSpan="2">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FFFFFF"/>
                      </a:fgClr>
                      <a:bgClr>
                        <a:srgbClr val="999999"/>
                      </a:bgClr>
                    </a:pattFill>
                  </a:tcPr>
                </a:tc>
                <a:tc hMerge="1">
                  <a:txBody>
                    <a:bodyPr/>
                    <a:lstStyle/>
                    <a:p>
                      <a:endParaRPr lang="en-US"/>
                    </a:p>
                  </a:txBody>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cs typeface="Times New Roman" pitchFamily="18" charset="0"/>
                        </a:rPr>
                        <a:t>291</a:t>
                      </a: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gridSpan="2">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FFFFFF"/>
                      </a:fgClr>
                      <a:bgClr>
                        <a:srgbClr val="999999"/>
                      </a:bgClr>
                    </a:pattFill>
                  </a:tcPr>
                </a:tc>
                <a:tc hMerge="1">
                  <a:txBody>
                    <a:bodyPr/>
                    <a:lstStyle/>
                    <a:p>
                      <a:endParaRPr lang="en-US"/>
                    </a:p>
                  </a:txBody>
                  <a:tcPr/>
                </a:tc>
                <a:extLst>
                  <a:ext uri="{0D108BD9-81ED-4DB2-BD59-A6C34878D82A}">
                    <a16:rowId xmlns:a16="http://schemas.microsoft.com/office/drawing/2014/main" val="10015"/>
                  </a:ext>
                </a:extLst>
              </a:tr>
              <a:tr h="160660">
                <a:tc gridSpan="11">
                  <a:txBody>
                    <a:bodyPr/>
                    <a:lstStyle/>
                    <a:p>
                      <a:pPr marL="0" marR="0" algn="l">
                        <a:spcBef>
                          <a:spcPts val="300"/>
                        </a:spcBef>
                        <a:spcAft>
                          <a:spcPts val="300"/>
                        </a:spcAft>
                      </a:pPr>
                      <a:r>
                        <a:rPr lang="en-US" sz="1000" b="1" dirty="0">
                          <a:effectLst/>
                          <a:latin typeface="Calibri" panose="020F0502020204030204" pitchFamily="34" charset="0"/>
                          <a:ea typeface="Times New Roman"/>
                        </a:rPr>
                        <a:t>TOTAL STUDENT CREDIT HOURS TAUGHT BY DOCTORALLY- AND PROFESSIONALLY-QUALIFIED FACULTY</a:t>
                      </a:r>
                      <a:endParaRPr lang="en-US" sz="10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spcBef>
                          <a:spcPts val="300"/>
                        </a:spcBef>
                        <a:spcAft>
                          <a:spcPts val="300"/>
                        </a:spcAft>
                      </a:pPr>
                      <a:r>
                        <a:rPr lang="en-US" sz="1000" b="1" dirty="0">
                          <a:effectLst/>
                          <a:latin typeface="Calibri" panose="020F0502020204030204" pitchFamily="34" charset="0"/>
                          <a:ea typeface="Times New Roman"/>
                        </a:rPr>
                        <a:t>4441</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gridSpan="2">
                  <a:txBody>
                    <a:bodyPr/>
                    <a:lstStyle/>
                    <a:p>
                      <a:pPr marL="0" marR="0" algn="ctr">
                        <a:spcBef>
                          <a:spcPts val="300"/>
                        </a:spcBef>
                        <a:spcAft>
                          <a:spcPts val="300"/>
                        </a:spcAft>
                      </a:pPr>
                      <a:r>
                        <a:rPr lang="en-US" sz="1000" b="1" dirty="0">
                          <a:effectLst/>
                          <a:latin typeface="Calibri" panose="020F0502020204030204" pitchFamily="34" charset="0"/>
                          <a:ea typeface="Times New Roman"/>
                        </a:rPr>
                        <a:t>615</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 </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extLst>
                  <a:ext uri="{0D108BD9-81ED-4DB2-BD59-A6C34878D82A}">
                    <a16:rowId xmlns:a16="http://schemas.microsoft.com/office/drawing/2014/main" val="10016"/>
                  </a:ext>
                </a:extLst>
              </a:tr>
              <a:tr h="160660">
                <a:tc gridSpan="11">
                  <a:txBody>
                    <a:bodyPr/>
                    <a:lstStyle/>
                    <a:p>
                      <a:pPr marL="0" marR="0" algn="l">
                        <a:spcBef>
                          <a:spcPts val="300"/>
                        </a:spcBef>
                        <a:spcAft>
                          <a:spcPts val="300"/>
                        </a:spcAft>
                      </a:pPr>
                      <a:r>
                        <a:rPr lang="en-US" sz="1000" b="1" dirty="0">
                          <a:effectLst/>
                          <a:latin typeface="Calibri" panose="020F0502020204030204" pitchFamily="34" charset="0"/>
                          <a:ea typeface="Times New Roman"/>
                        </a:rPr>
                        <a:t>TOTAL STUDENT CREDIT HOURS TAUGHT BY DEGREE LEVEL</a:t>
                      </a:r>
                      <a:endParaRPr lang="en-US" sz="10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000" b="1" dirty="0">
                          <a:effectLst/>
                          <a:latin typeface="Calibri" panose="020F0502020204030204" pitchFamily="34" charset="0"/>
                          <a:ea typeface="Times New Roman"/>
                        </a:rPr>
                        <a:t>4558</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000" b="1" dirty="0">
                          <a:effectLst/>
                          <a:latin typeface="Calibri" panose="020F0502020204030204" pitchFamily="34" charset="0"/>
                          <a:ea typeface="Times New Roman"/>
                        </a:rPr>
                        <a:t>615</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7"/>
                  </a:ext>
                </a:extLst>
              </a:tr>
              <a:tr h="160660">
                <a:tc gridSpan="14">
                  <a:txBody>
                    <a:bodyPr/>
                    <a:lstStyle/>
                    <a:p>
                      <a:pPr marL="0" marR="0" algn="l">
                        <a:spcBef>
                          <a:spcPts val="300"/>
                        </a:spcBef>
                        <a:spcAft>
                          <a:spcPts val="300"/>
                        </a:spcAft>
                      </a:pPr>
                      <a:r>
                        <a:rPr lang="en-US" sz="1000" b="1" dirty="0">
                          <a:effectLst/>
                          <a:latin typeface="Calibri" panose="020F0502020204030204" pitchFamily="34" charset="0"/>
                          <a:ea typeface="Times New Roman"/>
                        </a:rPr>
                        <a:t>TOTAL STUDENT CREDIT HOURS TAUGHT BY BUSINESS FACULTY DURING THE SELF-STUDY YEAR</a:t>
                      </a:r>
                      <a:endParaRPr lang="en-US" sz="1000" dirty="0">
                        <a:effectLst/>
                        <a:latin typeface="Calibri" panose="020F0502020204030204" pitchFamily="34" charset="0"/>
                        <a:ea typeface="Times New Roman"/>
                      </a:endParaRPr>
                    </a:p>
                  </a:txBody>
                  <a:tcPr marL="47752" marR="477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000" b="1" dirty="0">
                          <a:effectLst/>
                          <a:latin typeface="Calibri" panose="020F0502020204030204" pitchFamily="34" charset="0"/>
                          <a:ea typeface="Times New Roman"/>
                        </a:rPr>
                        <a:t>5173</a:t>
                      </a:r>
                      <a:endParaRPr lang="en-US" sz="1100" dirty="0">
                        <a:effectLst/>
                        <a:latin typeface="Calibri" panose="020F0502020204030204" pitchFamily="34" charset="0"/>
                        <a:ea typeface="Times New Roman"/>
                      </a:endParaRPr>
                    </a:p>
                  </a:txBody>
                  <a:tcPr marL="12601" marR="126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3357829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 presetClass="entr" presetSubtype="4" fill="hold" nodeType="after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fill="hold"/>
                                        <p:tgtEl>
                                          <p:spTgt spid="4"/>
                                        </p:tgtEl>
                                        <p:attrNameLst>
                                          <p:attrName>ppt_x</p:attrName>
                                        </p:attrNameLst>
                                      </p:cBhvr>
                                      <p:tavLst>
                                        <p:tav tm="0">
                                          <p:val>
                                            <p:strVal val="#ppt_x"/>
                                          </p:val>
                                        </p:tav>
                                        <p:tav tm="100000">
                                          <p:val>
                                            <p:strVal val="#ppt_x"/>
                                          </p:val>
                                        </p:tav>
                                      </p:tavLst>
                                    </p:anim>
                                    <p:anim calcmode="lin" valueType="num">
                                      <p:cBhvr additive="base">
                                        <p:cTn id="17"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52144"/>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5(D): Teaching Load and Student Credit Hours Generated</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(For use by academic business units with doctoral programs and master’s and/or undergraduate programs,</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or only doctoral programs)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137160" y="1965960"/>
          <a:ext cx="8869673" cy="3044318"/>
        </p:xfrm>
        <a:graphic>
          <a:graphicData uri="http://schemas.openxmlformats.org/drawingml/2006/table">
            <a:tbl>
              <a:tblPr/>
              <a:tblGrid>
                <a:gridCol w="785712">
                  <a:extLst>
                    <a:ext uri="{9D8B030D-6E8A-4147-A177-3AD203B41FA5}">
                      <a16:colId xmlns:a16="http://schemas.microsoft.com/office/drawing/2014/main" val="20000"/>
                    </a:ext>
                  </a:extLst>
                </a:gridCol>
                <a:gridCol w="377015">
                  <a:extLst>
                    <a:ext uri="{9D8B030D-6E8A-4147-A177-3AD203B41FA5}">
                      <a16:colId xmlns:a16="http://schemas.microsoft.com/office/drawing/2014/main" val="20001"/>
                    </a:ext>
                  </a:extLst>
                </a:gridCol>
                <a:gridCol w="377015">
                  <a:extLst>
                    <a:ext uri="{9D8B030D-6E8A-4147-A177-3AD203B41FA5}">
                      <a16:colId xmlns:a16="http://schemas.microsoft.com/office/drawing/2014/main" val="20002"/>
                    </a:ext>
                  </a:extLst>
                </a:gridCol>
                <a:gridCol w="377015">
                  <a:extLst>
                    <a:ext uri="{9D8B030D-6E8A-4147-A177-3AD203B41FA5}">
                      <a16:colId xmlns:a16="http://schemas.microsoft.com/office/drawing/2014/main" val="20003"/>
                    </a:ext>
                  </a:extLst>
                </a:gridCol>
                <a:gridCol w="377015">
                  <a:extLst>
                    <a:ext uri="{9D8B030D-6E8A-4147-A177-3AD203B41FA5}">
                      <a16:colId xmlns:a16="http://schemas.microsoft.com/office/drawing/2014/main" val="20004"/>
                    </a:ext>
                  </a:extLst>
                </a:gridCol>
                <a:gridCol w="377015">
                  <a:extLst>
                    <a:ext uri="{9D8B030D-6E8A-4147-A177-3AD203B41FA5}">
                      <a16:colId xmlns:a16="http://schemas.microsoft.com/office/drawing/2014/main" val="20005"/>
                    </a:ext>
                  </a:extLst>
                </a:gridCol>
                <a:gridCol w="377015">
                  <a:extLst>
                    <a:ext uri="{9D8B030D-6E8A-4147-A177-3AD203B41FA5}">
                      <a16:colId xmlns:a16="http://schemas.microsoft.com/office/drawing/2014/main" val="20006"/>
                    </a:ext>
                  </a:extLst>
                </a:gridCol>
                <a:gridCol w="377015">
                  <a:extLst>
                    <a:ext uri="{9D8B030D-6E8A-4147-A177-3AD203B41FA5}">
                      <a16:colId xmlns:a16="http://schemas.microsoft.com/office/drawing/2014/main" val="20007"/>
                    </a:ext>
                  </a:extLst>
                </a:gridCol>
                <a:gridCol w="377015">
                  <a:extLst>
                    <a:ext uri="{9D8B030D-6E8A-4147-A177-3AD203B41FA5}">
                      <a16:colId xmlns:a16="http://schemas.microsoft.com/office/drawing/2014/main" val="20008"/>
                    </a:ext>
                  </a:extLst>
                </a:gridCol>
                <a:gridCol w="377015">
                  <a:extLst>
                    <a:ext uri="{9D8B030D-6E8A-4147-A177-3AD203B41FA5}">
                      <a16:colId xmlns:a16="http://schemas.microsoft.com/office/drawing/2014/main" val="20009"/>
                    </a:ext>
                  </a:extLst>
                </a:gridCol>
                <a:gridCol w="377015">
                  <a:extLst>
                    <a:ext uri="{9D8B030D-6E8A-4147-A177-3AD203B41FA5}">
                      <a16:colId xmlns:a16="http://schemas.microsoft.com/office/drawing/2014/main" val="20010"/>
                    </a:ext>
                  </a:extLst>
                </a:gridCol>
                <a:gridCol w="377015">
                  <a:extLst>
                    <a:ext uri="{9D8B030D-6E8A-4147-A177-3AD203B41FA5}">
                      <a16:colId xmlns:a16="http://schemas.microsoft.com/office/drawing/2014/main" val="20011"/>
                    </a:ext>
                  </a:extLst>
                </a:gridCol>
                <a:gridCol w="396024">
                  <a:extLst>
                    <a:ext uri="{9D8B030D-6E8A-4147-A177-3AD203B41FA5}">
                      <a16:colId xmlns:a16="http://schemas.microsoft.com/office/drawing/2014/main" val="20012"/>
                    </a:ext>
                  </a:extLst>
                </a:gridCol>
                <a:gridCol w="396024">
                  <a:extLst>
                    <a:ext uri="{9D8B030D-6E8A-4147-A177-3AD203B41FA5}">
                      <a16:colId xmlns:a16="http://schemas.microsoft.com/office/drawing/2014/main" val="20013"/>
                    </a:ext>
                  </a:extLst>
                </a:gridCol>
                <a:gridCol w="396024">
                  <a:extLst>
                    <a:ext uri="{9D8B030D-6E8A-4147-A177-3AD203B41FA5}">
                      <a16:colId xmlns:a16="http://schemas.microsoft.com/office/drawing/2014/main" val="20014"/>
                    </a:ext>
                  </a:extLst>
                </a:gridCol>
                <a:gridCol w="396024">
                  <a:extLst>
                    <a:ext uri="{9D8B030D-6E8A-4147-A177-3AD203B41FA5}">
                      <a16:colId xmlns:a16="http://schemas.microsoft.com/office/drawing/2014/main" val="20015"/>
                    </a:ext>
                  </a:extLst>
                </a:gridCol>
                <a:gridCol w="396024">
                  <a:extLst>
                    <a:ext uri="{9D8B030D-6E8A-4147-A177-3AD203B41FA5}">
                      <a16:colId xmlns:a16="http://schemas.microsoft.com/office/drawing/2014/main" val="20016"/>
                    </a:ext>
                  </a:extLst>
                </a:gridCol>
                <a:gridCol w="396024">
                  <a:extLst>
                    <a:ext uri="{9D8B030D-6E8A-4147-A177-3AD203B41FA5}">
                      <a16:colId xmlns:a16="http://schemas.microsoft.com/office/drawing/2014/main" val="20017"/>
                    </a:ext>
                  </a:extLst>
                </a:gridCol>
                <a:gridCol w="396024">
                  <a:extLst>
                    <a:ext uri="{9D8B030D-6E8A-4147-A177-3AD203B41FA5}">
                      <a16:colId xmlns:a16="http://schemas.microsoft.com/office/drawing/2014/main" val="20018"/>
                    </a:ext>
                  </a:extLst>
                </a:gridCol>
                <a:gridCol w="396024">
                  <a:extLst>
                    <a:ext uri="{9D8B030D-6E8A-4147-A177-3AD203B41FA5}">
                      <a16:colId xmlns:a16="http://schemas.microsoft.com/office/drawing/2014/main" val="20019"/>
                    </a:ext>
                  </a:extLst>
                </a:gridCol>
                <a:gridCol w="396024">
                  <a:extLst>
                    <a:ext uri="{9D8B030D-6E8A-4147-A177-3AD203B41FA5}">
                      <a16:colId xmlns:a16="http://schemas.microsoft.com/office/drawing/2014/main" val="20020"/>
                    </a:ext>
                  </a:extLst>
                </a:gridCol>
                <a:gridCol w="372580">
                  <a:extLst>
                    <a:ext uri="{9D8B030D-6E8A-4147-A177-3AD203B41FA5}">
                      <a16:colId xmlns:a16="http://schemas.microsoft.com/office/drawing/2014/main" val="20021"/>
                    </a:ext>
                  </a:extLst>
                </a:gridCol>
              </a:tblGrid>
              <a:tr h="365838">
                <a:tc rowSpan="3">
                  <a:txBody>
                    <a:bodyPr/>
                    <a:lstStyle/>
                    <a:p>
                      <a:pPr marL="0" marR="0" algn="ctr">
                        <a:spcBef>
                          <a:spcPts val="300"/>
                        </a:spcBef>
                        <a:spcAft>
                          <a:spcPts val="0"/>
                        </a:spcAft>
                      </a:pPr>
                      <a:r>
                        <a:rPr lang="en-US" sz="900" b="1" dirty="0">
                          <a:effectLst/>
                          <a:latin typeface="Calibri" panose="020F0502020204030204" pitchFamily="34" charset="0"/>
                          <a:ea typeface="Times New Roman"/>
                        </a:rPr>
                        <a:t>FACULTY</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900" b="1" dirty="0">
                          <a:effectLst/>
                          <a:latin typeface="Calibri" panose="020F0502020204030204" pitchFamily="34" charset="0"/>
                          <a:ea typeface="Times New Roman"/>
                        </a:rPr>
                        <a:t>MEMBERS</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300"/>
                        </a:spcBef>
                        <a:spcAft>
                          <a:spcPts val="300"/>
                        </a:spcAft>
                      </a:pPr>
                      <a:r>
                        <a:rPr lang="en-US" sz="900" b="1" dirty="0">
                          <a:effectLst/>
                          <a:latin typeface="Calibri" panose="020F0502020204030204" pitchFamily="34" charset="0"/>
                          <a:ea typeface="Times New Roman"/>
                        </a:rPr>
                        <a:t>FALL SEMESTER</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algn="ctr">
                        <a:spcBef>
                          <a:spcPts val="300"/>
                        </a:spcBef>
                        <a:spcAft>
                          <a:spcPts val="300"/>
                        </a:spcAft>
                      </a:pPr>
                      <a:r>
                        <a:rPr lang="en-US" sz="900" b="1" dirty="0">
                          <a:effectLst/>
                          <a:latin typeface="Calibri" panose="020F0502020204030204" pitchFamily="34" charset="0"/>
                          <a:ea typeface="Times New Roman"/>
                        </a:rPr>
                        <a:t>SPRING SEMESTER</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0"/>
                        </a:spcAft>
                      </a:pPr>
                      <a:r>
                        <a:rPr lang="en-US" sz="700" b="1" dirty="0">
                          <a:effectLst/>
                          <a:latin typeface="Calibri" panose="020F0502020204030204" pitchFamily="34" charset="0"/>
                          <a:ea typeface="Times New Roman"/>
                        </a:rPr>
                        <a:t>QUALIFICATION LEVEL</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700" b="1" dirty="0">
                          <a:effectLst/>
                          <a:latin typeface="Calibri" panose="020F0502020204030204" pitchFamily="34" charset="0"/>
                          <a:ea typeface="Times New Roman"/>
                        </a:rPr>
                        <a:t>(UNDERGRADUATE)</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0"/>
                        </a:spcAft>
                      </a:pPr>
                      <a:r>
                        <a:rPr lang="en-US" sz="700" b="1" dirty="0">
                          <a:effectLst/>
                          <a:latin typeface="Calibri" panose="020F0502020204030204" pitchFamily="34" charset="0"/>
                          <a:ea typeface="Times New Roman"/>
                        </a:rPr>
                        <a:t>QUALIFICATION LEVEL</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700" b="1" dirty="0">
                          <a:effectLst/>
                          <a:latin typeface="Calibri" panose="020F0502020204030204" pitchFamily="34" charset="0"/>
                          <a:ea typeface="Times New Roman"/>
                        </a:rPr>
                        <a:t>(MASTER’S)</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0"/>
                        </a:spcAft>
                      </a:pPr>
                      <a:r>
                        <a:rPr lang="en-US" sz="700" b="1" dirty="0">
                          <a:effectLst/>
                          <a:latin typeface="Calibri" panose="020F0502020204030204" pitchFamily="34" charset="0"/>
                          <a:ea typeface="Times New Roman"/>
                        </a:rPr>
                        <a:t>QUALIFICATION</a:t>
                      </a:r>
                      <a:endParaRPr lang="en-US" sz="1000" dirty="0">
                        <a:effectLst/>
                        <a:latin typeface="Calibri" panose="020F0502020204030204" pitchFamily="34" charset="0"/>
                        <a:ea typeface="Times New Roman"/>
                      </a:endParaRPr>
                    </a:p>
                    <a:p>
                      <a:pPr marL="0" marR="0" algn="ctr">
                        <a:spcBef>
                          <a:spcPts val="0"/>
                        </a:spcBef>
                        <a:spcAft>
                          <a:spcPts val="0"/>
                        </a:spcAft>
                      </a:pPr>
                      <a:r>
                        <a:rPr lang="en-US" sz="700" b="1" dirty="0">
                          <a:effectLst/>
                          <a:latin typeface="Calibri" panose="020F0502020204030204" pitchFamily="34" charset="0"/>
                          <a:ea typeface="Times New Roman"/>
                        </a:rPr>
                        <a:t>LEVEL</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700" b="1" dirty="0">
                          <a:effectLst/>
                          <a:latin typeface="Calibri" panose="020F0502020204030204" pitchFamily="34" charset="0"/>
                          <a:ea typeface="Times New Roman"/>
                        </a:rPr>
                        <a:t>(DOCTORAL)</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21945">
                <a:tc vMerge="1">
                  <a:txBody>
                    <a:bodyPr/>
                    <a:lstStyle/>
                    <a:p>
                      <a:endParaRPr lang="en-US"/>
                    </a:p>
                  </a:txBody>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UG</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MAST</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DOCT</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 of</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 of</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 of</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UG</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MAST</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DOCT</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 of</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 of</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 of</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DQ</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PQ</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OTHER</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DQ</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PQ</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OTHER</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DQ</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PQ</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600" b="1" dirty="0">
                          <a:effectLst/>
                          <a:latin typeface="Calibri" panose="020F0502020204030204" pitchFamily="34" charset="0"/>
                          <a:ea typeface="Times New Roman"/>
                        </a:rPr>
                        <a:t>OTHER</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1945">
                <a:tc vMerge="1">
                  <a:txBody>
                    <a:bodyPr/>
                    <a:lstStyle/>
                    <a:p>
                      <a:endParaRPr lang="en-US"/>
                    </a:p>
                  </a:txBody>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SECT</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PREP</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DISC</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SECT</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PREP</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DISC</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700" b="1" dirty="0">
                          <a:effectLst/>
                          <a:latin typeface="Calibri" panose="020F0502020204030204" pitchFamily="34" charset="0"/>
                          <a:ea typeface="Times New Roman"/>
                        </a:rPr>
                        <a:t>SCH</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52432">
                <a:tc gridSpan="22">
                  <a:txBody>
                    <a:bodyPr/>
                    <a:lstStyle/>
                    <a:p>
                      <a:pPr marL="0" marR="0">
                        <a:spcBef>
                          <a:spcPts val="300"/>
                        </a:spcBef>
                        <a:spcAft>
                          <a:spcPts val="300"/>
                        </a:spcAft>
                      </a:pPr>
                      <a:r>
                        <a:rPr lang="en-US" sz="900" b="1" dirty="0">
                          <a:effectLst/>
                          <a:latin typeface="Calibri" panose="020F0502020204030204" pitchFamily="34" charset="0"/>
                          <a:ea typeface="Times New Roman"/>
                        </a:rPr>
                        <a:t>FULL-TIME FACULTY</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Chen, J.</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270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721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Gonzales, R.</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207</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15</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183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84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390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84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27</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Kramer, B.</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315</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375</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690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O’Neill, P.</a:t>
                      </a:r>
                      <a:r>
                        <a:rPr lang="en-US" sz="900" baseline="300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267</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66</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18</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246</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87</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513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153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Schneider, C.</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213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381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81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513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Williams, E.</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378</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258</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636 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Zimmer, K.</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300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336</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75</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636</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174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152432">
                <a:tc gridSpan="22">
                  <a:txBody>
                    <a:bodyPr/>
                    <a:lstStyle/>
                    <a:p>
                      <a:pPr marL="0" marR="0">
                        <a:spcBef>
                          <a:spcPts val="300"/>
                        </a:spcBef>
                        <a:spcAft>
                          <a:spcPts val="300"/>
                        </a:spcAft>
                      </a:pPr>
                      <a:r>
                        <a:rPr lang="en-US" sz="900" b="1" dirty="0">
                          <a:effectLst/>
                          <a:latin typeface="Calibri" panose="020F0502020204030204" pitchFamily="34" charset="0"/>
                          <a:ea typeface="Times New Roman"/>
                        </a:rPr>
                        <a:t>PART-TIME FACULTY</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1"/>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Davis, C.</a:t>
                      </a:r>
                      <a:r>
                        <a:rPr lang="en-US" sz="900" baseline="300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48</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117 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2"/>
                  </a:ext>
                </a:extLst>
              </a:tr>
              <a:tr h="152432">
                <a:tc>
                  <a:txBody>
                    <a:bodyPr/>
                    <a:lstStyle/>
                    <a:p>
                      <a:pPr marL="0" marR="0">
                        <a:spcBef>
                          <a:spcPts val="300"/>
                        </a:spcBef>
                        <a:spcAft>
                          <a:spcPts val="300"/>
                        </a:spcAft>
                      </a:pPr>
                      <a:r>
                        <a:rPr lang="en-US" sz="900" dirty="0">
                          <a:effectLst/>
                          <a:latin typeface="Calibri" panose="020F0502020204030204" pitchFamily="34" charset="0"/>
                          <a:ea typeface="Times New Roman"/>
                        </a:rPr>
                        <a:t>Mitchell, T.</a:t>
                      </a:r>
                      <a:endParaRPr lang="en-US" sz="10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141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81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261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81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3"/>
                  </a:ext>
                </a:extLst>
              </a:tr>
              <a:tr h="148110">
                <a:tc>
                  <a:txBody>
                    <a:bodyPr/>
                    <a:lstStyle/>
                    <a:p>
                      <a:pPr marL="0" marR="0" algn="ctr">
                        <a:spcBef>
                          <a:spcPts val="300"/>
                        </a:spcBef>
                        <a:spcAft>
                          <a:spcPts val="300"/>
                        </a:spcAft>
                      </a:pPr>
                      <a:r>
                        <a:rPr lang="en-US" sz="900" b="1" dirty="0">
                          <a:effectLst/>
                          <a:latin typeface="Calibri" panose="020F0502020204030204" pitchFamily="34" charset="0"/>
                          <a:ea typeface="Times New Roman"/>
                        </a:rPr>
                        <a:t>TOTALS</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2320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234</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53</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30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2238</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381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66</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30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2310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2131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117</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291</a:t>
                      </a:r>
                      <a:endParaRPr lang="en-US" sz="9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324</a:t>
                      </a:r>
                      <a:endParaRPr lang="en-US" sz="9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119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4"/>
                  </a:ext>
                </a:extLst>
              </a:tr>
              <a:tr h="152432">
                <a:tc gridSpan="13">
                  <a:txBody>
                    <a:bodyPr/>
                    <a:lstStyle/>
                    <a:p>
                      <a:pPr marL="0" marR="0">
                        <a:spcBef>
                          <a:spcPts val="300"/>
                        </a:spcBef>
                        <a:spcAft>
                          <a:spcPts val="300"/>
                        </a:spcAft>
                      </a:pPr>
                      <a:r>
                        <a:rPr lang="en-US" sz="900" b="1" dirty="0">
                          <a:effectLst/>
                          <a:latin typeface="Calibri" panose="020F0502020204030204" pitchFamily="34" charset="0"/>
                          <a:ea typeface="Times New Roman"/>
                        </a:rPr>
                        <a:t>TOTAL STUDENT CREDIT HOURS TAUGHT BY DOCTORALLY-QUALIFIED FACULTY</a:t>
                      </a:r>
                      <a:endParaRPr lang="en-US" sz="9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2310</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gridSpan="2">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hMerge="1">
                  <a:txBody>
                    <a:bodyPr/>
                    <a:lstStyle/>
                    <a:p>
                      <a:endParaRPr lang="en-US"/>
                    </a:p>
                  </a:txBody>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291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gridSpan="2">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hMerge="1">
                  <a:txBody>
                    <a:bodyPr/>
                    <a:lstStyle/>
                    <a:p>
                      <a:endParaRPr lang="en-US"/>
                    </a:p>
                  </a:txBody>
                  <a:tcPr/>
                </a:tc>
                <a:tc>
                  <a:txBody>
                    <a:bodyPr/>
                    <a:lstStyle/>
                    <a:p>
                      <a:pPr marL="0" marR="0" algn="ctr">
                        <a:spcBef>
                          <a:spcPts val="300"/>
                        </a:spcBef>
                        <a:spcAft>
                          <a:spcPts val="300"/>
                        </a:spcAft>
                      </a:pPr>
                      <a:r>
                        <a:rPr lang="en-US" sz="900" b="1" dirty="0">
                          <a:effectLst/>
                          <a:latin typeface="Calibri" panose="020F0502020204030204" pitchFamily="34" charset="0"/>
                          <a:ea typeface="Times New Roman"/>
                        </a:rPr>
                        <a:t>119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gridSpan="2">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hMerge="1">
                  <a:txBody>
                    <a:bodyPr/>
                    <a:lstStyle/>
                    <a:p>
                      <a:endParaRPr lang="en-US"/>
                    </a:p>
                  </a:txBody>
                  <a:tcPr/>
                </a:tc>
                <a:extLst>
                  <a:ext uri="{0D108BD9-81ED-4DB2-BD59-A6C34878D82A}">
                    <a16:rowId xmlns:a16="http://schemas.microsoft.com/office/drawing/2014/main" val="10015"/>
                  </a:ext>
                </a:extLst>
              </a:tr>
              <a:tr h="152432">
                <a:tc gridSpan="13">
                  <a:txBody>
                    <a:bodyPr/>
                    <a:lstStyle/>
                    <a:p>
                      <a:pPr marL="0" marR="0">
                        <a:spcBef>
                          <a:spcPts val="400"/>
                        </a:spcBef>
                        <a:spcAft>
                          <a:spcPts val="300"/>
                        </a:spcAft>
                      </a:pPr>
                      <a:r>
                        <a:rPr lang="en-US" sz="900" b="1" dirty="0">
                          <a:effectLst/>
                          <a:latin typeface="Calibri" panose="020F0502020204030204" pitchFamily="34" charset="0"/>
                          <a:ea typeface="Times New Roman"/>
                        </a:rPr>
                        <a:t>TOTAL STUDENT CREDIT HOURS TAUGHT BY DOCTORALLY- AND PROFESSIONALLY-QUALIFIED FACULTY</a:t>
                      </a:r>
                      <a:endParaRPr lang="en-US" sz="900" dirty="0">
                        <a:effectLst/>
                        <a:latin typeface="Calibri" panose="020F0502020204030204" pitchFamily="34" charset="0"/>
                        <a:ea typeface="Times New Roman"/>
                      </a:endParaRPr>
                    </a:p>
                  </a:txBody>
                  <a:tcPr marL="45727"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spcBef>
                          <a:spcPts val="300"/>
                        </a:spcBef>
                        <a:spcAft>
                          <a:spcPts val="300"/>
                        </a:spcAft>
                      </a:pPr>
                      <a:r>
                        <a:rPr lang="en-US" sz="900" b="1" dirty="0">
                          <a:effectLst/>
                          <a:latin typeface="Calibri" panose="020F0502020204030204" pitchFamily="34" charset="0"/>
                          <a:ea typeface="Times New Roman"/>
                        </a:rPr>
                        <a:t>4441</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gridSpan="2">
                  <a:txBody>
                    <a:bodyPr/>
                    <a:lstStyle/>
                    <a:p>
                      <a:pPr marL="0" marR="0" algn="ctr">
                        <a:spcBef>
                          <a:spcPts val="300"/>
                        </a:spcBef>
                        <a:spcAft>
                          <a:spcPts val="300"/>
                        </a:spcAft>
                      </a:pPr>
                      <a:r>
                        <a:rPr lang="en-US" sz="900" b="1" dirty="0">
                          <a:effectLst/>
                          <a:latin typeface="Calibri" panose="020F0502020204030204" pitchFamily="34" charset="0"/>
                          <a:ea typeface="Times New Roman"/>
                        </a:rPr>
                        <a:t>615</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tc gridSpan="2">
                  <a:txBody>
                    <a:bodyPr/>
                    <a:lstStyle/>
                    <a:p>
                      <a:pPr marL="0" marR="0" algn="ctr">
                        <a:spcBef>
                          <a:spcPts val="300"/>
                        </a:spcBef>
                        <a:spcAft>
                          <a:spcPts val="300"/>
                        </a:spcAft>
                      </a:pPr>
                      <a:r>
                        <a:rPr lang="en-US" sz="900" b="1" dirty="0">
                          <a:effectLst/>
                          <a:latin typeface="Calibri" panose="020F0502020204030204" pitchFamily="34" charset="0"/>
                          <a:ea typeface="Times New Roman"/>
                        </a:rPr>
                        <a:t>119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40">
                      <a:fgClr>
                        <a:srgbClr val="000000"/>
                      </a:fgClr>
                      <a:bgClr>
                        <a:srgbClr val="999999"/>
                      </a:bgClr>
                    </a:pattFill>
                  </a:tcPr>
                </a:tc>
                <a:extLst>
                  <a:ext uri="{0D108BD9-81ED-4DB2-BD59-A6C34878D82A}">
                    <a16:rowId xmlns:a16="http://schemas.microsoft.com/office/drawing/2014/main" val="10016"/>
                  </a:ext>
                </a:extLst>
              </a:tr>
              <a:tr h="152432">
                <a:tc gridSpan="13">
                  <a:txBody>
                    <a:bodyPr/>
                    <a:lstStyle/>
                    <a:p>
                      <a:pPr marL="0" marR="0">
                        <a:spcBef>
                          <a:spcPts val="400"/>
                        </a:spcBef>
                        <a:spcAft>
                          <a:spcPts val="300"/>
                        </a:spcAft>
                      </a:pPr>
                      <a:r>
                        <a:rPr lang="en-US" sz="900" b="1" dirty="0">
                          <a:effectLst/>
                          <a:latin typeface="Calibri" panose="020F0502020204030204" pitchFamily="34" charset="0"/>
                          <a:ea typeface="Times New Roman"/>
                        </a:rPr>
                        <a:t>TOTAL STUDENT CREDIT HOURS TAUGHT BY DEGREE LEVEL</a:t>
                      </a:r>
                      <a:endParaRPr lang="en-US" sz="9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900" b="1" dirty="0">
                          <a:effectLst/>
                          <a:latin typeface="Calibri" panose="020F0502020204030204" pitchFamily="34" charset="0"/>
                          <a:ea typeface="Times New Roman"/>
                        </a:rPr>
                        <a:t>4558</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900" b="1" dirty="0">
                          <a:effectLst/>
                          <a:latin typeface="Calibri" panose="020F0502020204030204" pitchFamily="34" charset="0"/>
                          <a:ea typeface="Times New Roman"/>
                        </a:rPr>
                        <a:t>615</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900" b="1" dirty="0">
                          <a:effectLst/>
                          <a:latin typeface="Calibri" panose="020F0502020204030204" pitchFamily="34" charset="0"/>
                          <a:ea typeface="Times New Roman"/>
                        </a:rPr>
                        <a:t>119</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7"/>
                  </a:ext>
                </a:extLst>
              </a:tr>
              <a:tr h="152432">
                <a:tc gridSpan="19">
                  <a:txBody>
                    <a:bodyPr/>
                    <a:lstStyle/>
                    <a:p>
                      <a:pPr marL="0" marR="0">
                        <a:spcBef>
                          <a:spcPts val="300"/>
                        </a:spcBef>
                        <a:spcAft>
                          <a:spcPts val="300"/>
                        </a:spcAft>
                      </a:pPr>
                      <a:r>
                        <a:rPr lang="en-US" sz="900" b="1" dirty="0">
                          <a:effectLst/>
                          <a:latin typeface="Calibri" panose="020F0502020204030204" pitchFamily="34" charset="0"/>
                          <a:ea typeface="Times New Roman"/>
                        </a:rPr>
                        <a:t>TOTAL STUDENT CREDIT HOURS TAUGHT BY BUSINESS FACULTY DURING THE SELF-STUDY YEAR</a:t>
                      </a:r>
                      <a:endParaRPr lang="en-US" sz="900" dirty="0">
                        <a:effectLst/>
                        <a:latin typeface="Calibri" panose="020F0502020204030204" pitchFamily="34" charset="0"/>
                        <a:ea typeface="Times New Roman"/>
                      </a:endParaRPr>
                    </a:p>
                  </a:txBody>
                  <a:tcPr marL="45727" marR="4572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900" b="1" dirty="0">
                          <a:effectLst/>
                          <a:latin typeface="Calibri" panose="020F0502020204030204" pitchFamily="34" charset="0"/>
                          <a:ea typeface="Times New Roman"/>
                        </a:rPr>
                        <a:t>5292</a:t>
                      </a:r>
                      <a:endParaRPr lang="en-US" sz="1000" dirty="0">
                        <a:effectLst/>
                        <a:latin typeface="Calibri" panose="020F0502020204030204" pitchFamily="34" charset="0"/>
                        <a:ea typeface="Times New Roman"/>
                      </a:endParaRPr>
                    </a:p>
                  </a:txBody>
                  <a:tcPr marL="12065" marR="120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3873964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2" presetClass="entr" presetSubtype="4" fill="hold" nodeType="afterEffect">
                                  <p:stCondLst>
                                    <p:cond delay="50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1000" fill="hold"/>
                                        <p:tgtEl>
                                          <p:spTgt spid="4"/>
                                        </p:tgtEl>
                                        <p:attrNameLst>
                                          <p:attrName>ppt_x</p:attrName>
                                        </p:attrNameLst>
                                      </p:cBhvr>
                                      <p:tavLst>
                                        <p:tav tm="0">
                                          <p:val>
                                            <p:strVal val="#ppt_x"/>
                                          </p:val>
                                        </p:tav>
                                        <p:tav tm="100000">
                                          <p:val>
                                            <p:strVal val="#ppt_x"/>
                                          </p:val>
                                        </p:tav>
                                      </p:tavLst>
                                    </p:anim>
                                    <p:anim calcmode="lin" valueType="num">
                                      <p:cBhvr additive="base">
                                        <p:cTn id="21"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627632"/>
            <a:ext cx="8778240" cy="1163574"/>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4.1: Faculty</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Qualifications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buAutoNum type="arabicPeriod" startAt="5"/>
            </a:pPr>
            <a:r>
              <a:rPr lang="en-US" sz="1400" kern="0" dirty="0">
                <a:solidFill>
                  <a:sysClr val="windowText" lastClr="000000"/>
                </a:solidFill>
                <a:latin typeface="Calibri"/>
              </a:rPr>
              <a:t>Provide Table 6: Faculty Coverage Summary. The information in this table should be presented as shown in the sample Tables 6(U), 6(M), or 6(D)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The data for this table come directly from the totals in Tables 5(U), 5(M), or 5(D): Teaching Load and Student Credit Hours Generated. Submit only one table, using the form that is	appropriate for your academic business unit. Use Table 6(U) if you have only undergraduate programs, Table 6(M) if you have master’s programs, and Table 6(D) if you have doctoral programs.</a:t>
            </a: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p:txBody>
      </p:sp>
      <p:sp>
        <p:nvSpPr>
          <p:cNvPr id="5" name="TextBox 4"/>
          <p:cNvSpPr txBox="1"/>
          <p:nvPr/>
        </p:nvSpPr>
        <p:spPr>
          <a:xfrm>
            <a:off x="173736" y="2952750"/>
            <a:ext cx="8778240" cy="523220"/>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The academic business unit must ensure that the figures provided in Table 6(U), 6(M), or 6(D) match the totals as reported in Table 5(U), 5(M), or 5(D).</a:t>
            </a:r>
          </a:p>
        </p:txBody>
      </p:sp>
    </p:spTree>
    <p:extLst>
      <p:ext uri="{BB962C8B-B14F-4D97-AF65-F5344CB8AC3E}">
        <p14:creationId xmlns:p14="http://schemas.microsoft.com/office/powerpoint/2010/main" val="37721294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6(U): Faculty Coverage Summary</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(For use by academic business units with only undergraduate programs)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137160" y="1962150"/>
          <a:ext cx="8869680" cy="1645920"/>
        </p:xfrm>
        <a:graphic>
          <a:graphicData uri="http://schemas.openxmlformats.org/drawingml/2006/table">
            <a:tbl>
              <a:tblPr/>
              <a:tblGrid>
                <a:gridCol w="6416040">
                  <a:extLst>
                    <a:ext uri="{9D8B030D-6E8A-4147-A177-3AD203B41FA5}">
                      <a16:colId xmlns:a16="http://schemas.microsoft.com/office/drawing/2014/main" val="20000"/>
                    </a:ext>
                  </a:extLst>
                </a:gridCol>
                <a:gridCol w="2453640">
                  <a:extLst>
                    <a:ext uri="{9D8B030D-6E8A-4147-A177-3AD203B41FA5}">
                      <a16:colId xmlns:a16="http://schemas.microsoft.com/office/drawing/2014/main" val="20001"/>
                    </a:ext>
                  </a:extLst>
                </a:gridCol>
              </a:tblGrid>
              <a:tr h="274320">
                <a:tc>
                  <a:txBody>
                    <a:bodyPr/>
                    <a:lstStyle/>
                    <a:p>
                      <a:pPr marL="0" marR="0" algn="l">
                        <a:spcBef>
                          <a:spcPts val="300"/>
                        </a:spcBef>
                        <a:spcAft>
                          <a:spcPts val="300"/>
                        </a:spcAft>
                      </a:pPr>
                      <a:r>
                        <a:rPr lang="en-US" sz="1000" b="1" dirty="0">
                          <a:effectLst/>
                          <a:latin typeface="Calibri" panose="020F0502020204030204" pitchFamily="34" charset="0"/>
                          <a:ea typeface="Times New Roman"/>
                        </a:rPr>
                        <a:t>STUDENT CREDIT HOURS (SCH) TAUGHT DURING SELF-STUDY YEAR</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UNDERGRADUATE SCH</a:t>
                      </a:r>
                      <a:endParaRPr lang="en-US" sz="10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Total SCH Taught by Business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4,558</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1"/>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SCH Taught by Doctorally- and Professionally-Qualified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4,441</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2"/>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Percent of Total SCH Taught by Doctorally- and Professionally-Qualified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97.4%</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SCH Taught Only by Doctorally-Qualified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Percent of Total SCH Taught Only by Doctorally-Qualified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50.7%</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93977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 presetClass="entr" presetSubtype="4" fill="hold" nodeType="after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fill="hold"/>
                                        <p:tgtEl>
                                          <p:spTgt spid="4"/>
                                        </p:tgtEl>
                                        <p:attrNameLst>
                                          <p:attrName>ppt_x</p:attrName>
                                        </p:attrNameLst>
                                      </p:cBhvr>
                                      <p:tavLst>
                                        <p:tav tm="0">
                                          <p:val>
                                            <p:strVal val="#ppt_x"/>
                                          </p:val>
                                        </p:tav>
                                        <p:tav tm="100000">
                                          <p:val>
                                            <p:strVal val="#ppt_x"/>
                                          </p:val>
                                        </p:tav>
                                      </p:tavLst>
                                    </p:anim>
                                    <p:anim calcmode="lin" valueType="num">
                                      <p:cBhvr additive="base">
                                        <p:cTn id="17"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6(M): Faculty Coverage Summary</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(For use by academic business units with undergraduate and master’s programs, or only master’s programs)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p:txBody>
      </p:sp>
      <p:graphicFrame>
        <p:nvGraphicFramePr>
          <p:cNvPr id="5" name="Table 4"/>
          <p:cNvGraphicFramePr>
            <a:graphicFrameLocks noGrp="1"/>
          </p:cNvGraphicFramePr>
          <p:nvPr>
            <p:extLst/>
          </p:nvPr>
        </p:nvGraphicFramePr>
        <p:xfrm>
          <a:off x="137160" y="1962150"/>
          <a:ext cx="8869680" cy="1645920"/>
        </p:xfrm>
        <a:graphic>
          <a:graphicData uri="http://schemas.openxmlformats.org/drawingml/2006/table">
            <a:tbl>
              <a:tblPr/>
              <a:tblGrid>
                <a:gridCol w="4434840">
                  <a:extLst>
                    <a:ext uri="{9D8B030D-6E8A-4147-A177-3AD203B41FA5}">
                      <a16:colId xmlns:a16="http://schemas.microsoft.com/office/drawing/2014/main" val="20000"/>
                    </a:ext>
                  </a:extLst>
                </a:gridCol>
                <a:gridCol w="1785906">
                  <a:extLst>
                    <a:ext uri="{9D8B030D-6E8A-4147-A177-3AD203B41FA5}">
                      <a16:colId xmlns:a16="http://schemas.microsoft.com/office/drawing/2014/main" val="20001"/>
                    </a:ext>
                  </a:extLst>
                </a:gridCol>
                <a:gridCol w="1785906">
                  <a:extLst>
                    <a:ext uri="{9D8B030D-6E8A-4147-A177-3AD203B41FA5}">
                      <a16:colId xmlns:a16="http://schemas.microsoft.com/office/drawing/2014/main" val="20002"/>
                    </a:ext>
                  </a:extLst>
                </a:gridCol>
                <a:gridCol w="863028">
                  <a:extLst>
                    <a:ext uri="{9D8B030D-6E8A-4147-A177-3AD203B41FA5}">
                      <a16:colId xmlns:a16="http://schemas.microsoft.com/office/drawing/2014/main" val="20003"/>
                    </a:ext>
                  </a:extLst>
                </a:gridCol>
              </a:tblGrid>
              <a:tr h="274320">
                <a:tc>
                  <a:txBody>
                    <a:bodyPr/>
                    <a:lstStyle/>
                    <a:p>
                      <a:pPr marL="0" marR="0" algn="l">
                        <a:spcBef>
                          <a:spcPts val="300"/>
                        </a:spcBef>
                        <a:spcAft>
                          <a:spcPts val="300"/>
                        </a:spcAft>
                      </a:pPr>
                      <a:r>
                        <a:rPr lang="en-US" sz="1000" b="1" dirty="0">
                          <a:effectLst/>
                          <a:latin typeface="Calibri" panose="020F0502020204030204" pitchFamily="34" charset="0"/>
                          <a:ea typeface="Times New Roman"/>
                        </a:rPr>
                        <a:t>STUDENT CREDIT HOURS (SCH) TAUGHT DURING SELF-STUDY YEAR</a:t>
                      </a:r>
                      <a:endParaRPr lang="en-US" sz="10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UNDERGRADUATE SCH</a:t>
                      </a:r>
                      <a:endParaRPr lang="en-US" sz="10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MASTER’S SCH</a:t>
                      </a:r>
                      <a:endParaRPr lang="en-US" sz="10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TOTAL</a:t>
                      </a:r>
                      <a:endParaRPr lang="en-US" sz="10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Total SCH Taught by Business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4,558</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615</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5,173</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1"/>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SCH Taught by Doctorally- and Professionally-Qualified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4,441</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615</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5,056</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2"/>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Percent of Total SCH Taught by Doctorally- and Professionally-Qualified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97.4%</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100%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97.7%</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SCH Taught Only by Doctorally-Qualified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291</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2,601</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274320">
                <a:tc>
                  <a:txBody>
                    <a:bodyPr/>
                    <a:lstStyle/>
                    <a:p>
                      <a:pPr marL="0" marR="0" algn="l">
                        <a:spcBef>
                          <a:spcPts val="300"/>
                        </a:spcBef>
                        <a:spcAft>
                          <a:spcPts val="300"/>
                        </a:spcAft>
                      </a:pPr>
                      <a:r>
                        <a:rPr lang="en-US" sz="1000" dirty="0">
                          <a:effectLst/>
                          <a:latin typeface="Calibri" panose="020F0502020204030204" pitchFamily="34" charset="0"/>
                          <a:ea typeface="Times New Roman"/>
                        </a:rPr>
                        <a:t>Percent of Total SCH Taught Only by Doctorally-Qualified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50.7%</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47.3%</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50.3%</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459737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 presetClass="entr" presetSubtype="4" fill="hold" nodeType="afterEffect">
                                  <p:stCondLst>
                                    <p:cond delay="50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1000" fill="hold"/>
                                        <p:tgtEl>
                                          <p:spTgt spid="5"/>
                                        </p:tgtEl>
                                        <p:attrNameLst>
                                          <p:attrName>ppt_x</p:attrName>
                                        </p:attrNameLst>
                                      </p:cBhvr>
                                      <p:tavLst>
                                        <p:tav tm="0">
                                          <p:val>
                                            <p:strVal val="#ppt_x"/>
                                          </p:val>
                                        </p:tav>
                                        <p:tav tm="100000">
                                          <p:val>
                                            <p:strVal val="#ppt_x"/>
                                          </p:val>
                                        </p:tav>
                                      </p:tavLst>
                                    </p:anim>
                                    <p:anim calcmode="lin" valueType="num">
                                      <p:cBhvr additive="base">
                                        <p:cTn id="17"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6(D): Faculty Coverage Summary</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(For use by academic business units with doctoral programs and master’s and/or undergraduate programs,</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or only doctoral programs)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5" name="Table 4"/>
          <p:cNvGraphicFramePr>
            <a:graphicFrameLocks noGrp="1"/>
          </p:cNvGraphicFramePr>
          <p:nvPr>
            <p:extLst/>
          </p:nvPr>
        </p:nvGraphicFramePr>
        <p:xfrm>
          <a:off x="137160" y="1965960"/>
          <a:ext cx="8869680" cy="1645920"/>
        </p:xfrm>
        <a:graphic>
          <a:graphicData uri="http://schemas.openxmlformats.org/drawingml/2006/table">
            <a:tbl>
              <a:tblPr/>
              <a:tblGrid>
                <a:gridCol w="3901440">
                  <a:extLst>
                    <a:ext uri="{9D8B030D-6E8A-4147-A177-3AD203B41FA5}">
                      <a16:colId xmlns:a16="http://schemas.microsoft.com/office/drawing/2014/main" val="20000"/>
                    </a:ext>
                  </a:extLst>
                </a:gridCol>
                <a:gridCol w="1383802">
                  <a:extLst>
                    <a:ext uri="{9D8B030D-6E8A-4147-A177-3AD203B41FA5}">
                      <a16:colId xmlns:a16="http://schemas.microsoft.com/office/drawing/2014/main" val="20001"/>
                    </a:ext>
                  </a:extLst>
                </a:gridCol>
                <a:gridCol w="1383802">
                  <a:extLst>
                    <a:ext uri="{9D8B030D-6E8A-4147-A177-3AD203B41FA5}">
                      <a16:colId xmlns:a16="http://schemas.microsoft.com/office/drawing/2014/main" val="20002"/>
                    </a:ext>
                  </a:extLst>
                </a:gridCol>
                <a:gridCol w="1383802">
                  <a:extLst>
                    <a:ext uri="{9D8B030D-6E8A-4147-A177-3AD203B41FA5}">
                      <a16:colId xmlns:a16="http://schemas.microsoft.com/office/drawing/2014/main" val="20003"/>
                    </a:ext>
                  </a:extLst>
                </a:gridCol>
                <a:gridCol w="816834">
                  <a:extLst>
                    <a:ext uri="{9D8B030D-6E8A-4147-A177-3AD203B41FA5}">
                      <a16:colId xmlns:a16="http://schemas.microsoft.com/office/drawing/2014/main" val="20004"/>
                    </a:ext>
                  </a:extLst>
                </a:gridCol>
              </a:tblGrid>
              <a:tr h="274320">
                <a:tc>
                  <a:txBody>
                    <a:bodyPr/>
                    <a:lstStyle/>
                    <a:p>
                      <a:pPr marL="0" marR="0" algn="l">
                        <a:spcBef>
                          <a:spcPts val="300"/>
                        </a:spcBef>
                        <a:spcAft>
                          <a:spcPts val="300"/>
                        </a:spcAft>
                      </a:pPr>
                      <a:r>
                        <a:rPr lang="en-US" sz="900" b="1" dirty="0">
                          <a:effectLst/>
                          <a:latin typeface="Calibri" panose="020F0502020204030204" pitchFamily="34" charset="0"/>
                          <a:ea typeface="Times New Roman"/>
                        </a:rPr>
                        <a:t>STUDENT CREDIT HOURS (SCH) TAUGHT DURING SELF-STUDY YEAR</a:t>
                      </a:r>
                      <a:endParaRPr lang="en-US" sz="9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900" b="1" dirty="0">
                          <a:effectLst/>
                          <a:latin typeface="Calibri" panose="020F0502020204030204" pitchFamily="34" charset="0"/>
                          <a:ea typeface="Times New Roman"/>
                        </a:rPr>
                        <a:t>UNDERGRADUATE SCH</a:t>
                      </a:r>
                      <a:endParaRPr lang="en-US" sz="9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900" b="1" dirty="0">
                          <a:effectLst/>
                          <a:latin typeface="Calibri" panose="020F0502020204030204" pitchFamily="34" charset="0"/>
                          <a:ea typeface="Times New Roman"/>
                        </a:rPr>
                        <a:t>MASTER’S SCH</a:t>
                      </a:r>
                      <a:endParaRPr lang="en-US" sz="9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900" b="1" dirty="0">
                          <a:effectLst/>
                          <a:latin typeface="Calibri" panose="020F0502020204030204" pitchFamily="34" charset="0"/>
                          <a:ea typeface="Times New Roman"/>
                        </a:rPr>
                        <a:t>DOCTORAL SCH</a:t>
                      </a:r>
                      <a:endParaRPr lang="en-US" sz="9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900" b="1" dirty="0">
                          <a:effectLst/>
                          <a:latin typeface="Calibri" panose="020F0502020204030204" pitchFamily="34" charset="0"/>
                          <a:ea typeface="Times New Roman"/>
                        </a:rPr>
                        <a:t>TOTAL</a:t>
                      </a:r>
                      <a:endParaRPr lang="en-US" sz="9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lgn="l">
                        <a:spcBef>
                          <a:spcPts val="300"/>
                        </a:spcBef>
                        <a:spcAft>
                          <a:spcPts val="300"/>
                        </a:spcAft>
                      </a:pPr>
                      <a:r>
                        <a:rPr lang="en-US" sz="900" dirty="0">
                          <a:effectLst/>
                          <a:latin typeface="Calibri" panose="020F0502020204030204" pitchFamily="34" charset="0"/>
                          <a:ea typeface="Times New Roman"/>
                        </a:rPr>
                        <a:t>Total SCH Taught by Business Faculty</a:t>
                      </a: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4,558</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615</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119</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5,292</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1"/>
                  </a:ext>
                </a:extLst>
              </a:tr>
              <a:tr h="274320">
                <a:tc>
                  <a:txBody>
                    <a:bodyPr/>
                    <a:lstStyle/>
                    <a:p>
                      <a:pPr marL="0" marR="0" algn="l">
                        <a:spcBef>
                          <a:spcPts val="300"/>
                        </a:spcBef>
                        <a:spcAft>
                          <a:spcPts val="300"/>
                        </a:spcAft>
                      </a:pPr>
                      <a:r>
                        <a:rPr lang="en-US" sz="900" dirty="0">
                          <a:effectLst/>
                          <a:latin typeface="Calibri" panose="020F0502020204030204" pitchFamily="34" charset="0"/>
                          <a:ea typeface="Times New Roman"/>
                        </a:rPr>
                        <a:t>SCH Taught by Doctorally- and Professionally-Qualified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4,441</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615</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119</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5,175</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2"/>
                  </a:ext>
                </a:extLst>
              </a:tr>
              <a:tr h="274320">
                <a:tc>
                  <a:txBody>
                    <a:bodyPr/>
                    <a:lstStyle/>
                    <a:p>
                      <a:pPr marL="0" marR="0" algn="l">
                        <a:spcBef>
                          <a:spcPts val="300"/>
                        </a:spcBef>
                        <a:spcAft>
                          <a:spcPts val="300"/>
                        </a:spcAft>
                      </a:pPr>
                      <a:r>
                        <a:rPr lang="en-US" sz="900" dirty="0">
                          <a:effectLst/>
                          <a:latin typeface="Calibri" panose="020F0502020204030204" pitchFamily="34" charset="0"/>
                          <a:ea typeface="Times New Roman"/>
                        </a:rPr>
                        <a:t>Percent of Total SCH Taught by Doctorally- and Professionally-Qualified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97.4%</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100%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100%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97.8%</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274320">
                <a:tc>
                  <a:txBody>
                    <a:bodyPr/>
                    <a:lstStyle/>
                    <a:p>
                      <a:pPr marL="0" marR="0" algn="l">
                        <a:spcBef>
                          <a:spcPts val="300"/>
                        </a:spcBef>
                        <a:spcAft>
                          <a:spcPts val="300"/>
                        </a:spcAft>
                      </a:pPr>
                      <a:r>
                        <a:rPr lang="en-US" sz="900" dirty="0">
                          <a:effectLst/>
                          <a:latin typeface="Calibri" panose="020F0502020204030204" pitchFamily="34" charset="0"/>
                          <a:ea typeface="Times New Roman"/>
                        </a:rPr>
                        <a:t>SCH Taught Only by Doctorally-Qualified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2,310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291</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119</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2,720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274320">
                <a:tc>
                  <a:txBody>
                    <a:bodyPr/>
                    <a:lstStyle/>
                    <a:p>
                      <a:pPr marL="0" marR="0" algn="l">
                        <a:spcBef>
                          <a:spcPts val="400"/>
                        </a:spcBef>
                        <a:spcAft>
                          <a:spcPts val="300"/>
                        </a:spcAft>
                      </a:pPr>
                      <a:r>
                        <a:rPr lang="en-US" sz="900" dirty="0">
                          <a:effectLst/>
                          <a:latin typeface="Calibri" panose="020F0502020204030204" pitchFamily="34" charset="0"/>
                          <a:ea typeface="Times New Roman"/>
                        </a:rPr>
                        <a:t>Percent of Total SCH Taught Only by Doctorally-Qualified Faculty</a:t>
                      </a:r>
                      <a:endParaRPr lang="en-US" sz="1100" dirty="0">
                        <a:effectLst/>
                        <a:latin typeface="Calibri" panose="020F0502020204030204" pitchFamily="34" charset="0"/>
                        <a:ea typeface="Times New Roman"/>
                      </a:endParaRPr>
                    </a:p>
                  </a:txBody>
                  <a:tcPr marL="50381" marR="503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50.7%</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47.3%</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100%</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800" dirty="0">
                          <a:effectLst/>
                          <a:latin typeface="Calibri" panose="020F0502020204030204" pitchFamily="34" charset="0"/>
                          <a:ea typeface="Times New Roman"/>
                        </a:rPr>
                        <a:t>51.4%</a:t>
                      </a:r>
                      <a:endParaRPr lang="en-US" sz="11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098618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2" presetClass="entr" presetSubtype="4" fill="hold" nodeType="afterEffect">
                                  <p:stCondLst>
                                    <p:cond delay="50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1000" fill="hold"/>
                                        <p:tgtEl>
                                          <p:spTgt spid="5"/>
                                        </p:tgtEl>
                                        <p:attrNameLst>
                                          <p:attrName>ppt_x</p:attrName>
                                        </p:attrNameLst>
                                      </p:cBhvr>
                                      <p:tavLst>
                                        <p:tav tm="0">
                                          <p:val>
                                            <p:strVal val="#ppt_x"/>
                                          </p:val>
                                        </p:tav>
                                        <p:tav tm="100000">
                                          <p:val>
                                            <p:strVal val="#ppt_x"/>
                                          </p:val>
                                        </p:tav>
                                      </p:tavLst>
                                    </p:anim>
                                    <p:anim calcmode="lin" valueType="num">
                                      <p:cBhvr additive="base">
                                        <p:cTn id="21"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4.2: Faculty Load</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970044"/>
          </a:xfrm>
          <a:prstGeom prst="rect">
            <a:avLst/>
          </a:prstGeom>
          <a:ln w="9525">
            <a:solidFill>
              <a:srgbClr val="002060"/>
            </a:solidFill>
          </a:ln>
        </p:spPr>
        <p:txBody>
          <a:bodyPr>
            <a:spAutoFit/>
          </a:bodyPr>
          <a:lstStyle/>
          <a:p>
            <a:pPr algn="ctr"/>
            <a:r>
              <a:rPr lang="en-US" sz="1700" dirty="0">
                <a:latin typeface="Calibri" pitchFamily="34" charset="0"/>
                <a:cs typeface="Calibri" pitchFamily="34" charset="0"/>
              </a:rPr>
              <a:t>Excellence in business education requires that faculty members have adequate time to devote to teaching, service, and scholarly activity. Therefore, a faculty member should not be expected to teach an excessive number of credit hours per academic term, nor should a faculty member be expected to have an excessive number of course preparations per academic term.</a:t>
            </a:r>
          </a:p>
          <a:p>
            <a:pPr algn="ctr"/>
            <a:endParaRPr lang="en-US" sz="1700" dirty="0">
              <a:latin typeface="Calibri" pitchFamily="34" charset="0"/>
              <a:cs typeface="Calibri" pitchFamily="34" charset="0"/>
            </a:endParaRPr>
          </a:p>
          <a:p>
            <a:pPr algn="ctr"/>
            <a:r>
              <a:rPr lang="en-US" sz="1700" dirty="0">
                <a:latin typeface="Calibri" pitchFamily="34" charset="0"/>
                <a:cs typeface="Calibri" pitchFamily="34" charset="0"/>
              </a:rPr>
              <a:t>Appropriate reductions in teaching loads should be provided for faculty members who teach graduate courses; have significant administrative or service duties; direct multiple graduate theses, projects, or dissertations; or are engaged in extensive approved research.</a:t>
            </a:r>
          </a:p>
        </p:txBody>
      </p:sp>
    </p:spTree>
    <p:extLst>
      <p:ext uri="{BB962C8B-B14F-4D97-AF65-F5344CB8AC3E}">
        <p14:creationId xmlns:p14="http://schemas.microsoft.com/office/powerpoint/2010/main" val="18310529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4.2: Faculty Load</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r>
              <a:rPr lang="en-US" sz="1400" kern="0" dirty="0">
                <a:solidFill>
                  <a:sysClr val="windowText" lastClr="000000"/>
                </a:solidFill>
                <a:latin typeface="Calibri"/>
              </a:rPr>
              <a:t>1.	Provide the following information pertaining to the institutional policies that relate to the teaching loads of faculty:</a:t>
            </a:r>
          </a:p>
          <a:p>
            <a:pPr marL="457200" lvl="0" indent="-228600" defTabSz="91440">
              <a:spcBef>
                <a:spcPts val="600"/>
              </a:spcBef>
            </a:pPr>
            <a:r>
              <a:rPr lang="en-US" sz="1400" kern="0" dirty="0">
                <a:solidFill>
                  <a:sysClr val="windowText" lastClr="000000"/>
                </a:solidFill>
                <a:latin typeface="Calibri"/>
              </a:rPr>
              <a:t>a.	The institutional policy that determines the normal teaching load of full-time faculty.  </a:t>
            </a:r>
          </a:p>
          <a:p>
            <a:pPr marL="457200" lvl="0" indent="-228600" defTabSz="91440">
              <a:spcBef>
                <a:spcPts val="600"/>
              </a:spcBef>
            </a:pPr>
            <a:r>
              <a:rPr lang="en-US" sz="1400" kern="0" dirty="0">
                <a:solidFill>
                  <a:sysClr val="windowText" lastClr="000000"/>
                </a:solidFill>
                <a:latin typeface="Calibri"/>
              </a:rPr>
              <a:t>b.	A description of the ways in which the policies are administered in terms of overloads and extra pay for overloads. </a:t>
            </a:r>
          </a:p>
          <a:p>
            <a:pPr marL="457200" lvl="0" indent="-228600" defTabSz="91440">
              <a:spcBef>
                <a:spcPts val="600"/>
              </a:spcBef>
            </a:pPr>
            <a:r>
              <a:rPr lang="en-US" sz="1400" kern="0" dirty="0">
                <a:solidFill>
                  <a:sysClr val="windowText" lastClr="000000"/>
                </a:solidFill>
                <a:latin typeface="Calibri"/>
              </a:rPr>
              <a:t>c.	An explanation of any variations between the academic load policies used in the academic business unit and other academic units of the institution.  </a:t>
            </a:r>
          </a:p>
          <a:p>
            <a:pPr marL="457200" lvl="0" indent="-228600" defTabSz="91440">
              <a:spcBef>
                <a:spcPts val="600"/>
              </a:spcBef>
            </a:pPr>
            <a:r>
              <a:rPr lang="en-US" sz="1400" kern="0" dirty="0">
                <a:solidFill>
                  <a:sysClr val="windowText" lastClr="000000"/>
                </a:solidFill>
                <a:latin typeface="Calibri"/>
              </a:rPr>
              <a:t>d.	The policy on teaching loads for part-time and/or adjunct faculty.  </a:t>
            </a:r>
          </a:p>
        </p:txBody>
      </p:sp>
      <p:sp>
        <p:nvSpPr>
          <p:cNvPr id="4" name="TextBox 3"/>
          <p:cNvSpPr txBox="1"/>
          <p:nvPr/>
        </p:nvSpPr>
        <p:spPr>
          <a:xfrm>
            <a:off x="173736" y="3483864"/>
            <a:ext cx="8778240" cy="523220"/>
          </a:xfrm>
          <a:prstGeom prst="rect">
            <a:avLst/>
          </a:prstGeom>
          <a:solidFill>
            <a:srgbClr val="FFFFEB"/>
          </a:solidFill>
          <a:ln w="3175">
            <a:noFill/>
          </a:ln>
        </p:spPr>
        <p:txBody>
          <a:bodyPr wrap="square" lIns="137160" tIns="45720" rIns="137160" bIns="45720" rtlCol="0">
            <a:spAutoFit/>
          </a:bodyPr>
          <a:lstStyle/>
          <a:p>
            <a:pPr marL="420624" lvl="0" indent="-228600" defTabSz="91440">
              <a:spcBef>
                <a:spcPts val="600"/>
              </a:spcBef>
              <a:buFont typeface="+mj-lt"/>
              <a:buAutoNum type="alphaLcPeriod" startAt="5"/>
            </a:pPr>
            <a:r>
              <a:rPr lang="en-US" sz="1400" kern="0" dirty="0">
                <a:solidFill>
                  <a:sysClr val="windowText" lastClr="000000"/>
                </a:solidFill>
                <a:latin typeface="Calibri"/>
              </a:rPr>
              <a:t>An identification of the documents that contain these policies and the page numbers for the relevant sections where these policies are stated.</a:t>
            </a:r>
          </a:p>
        </p:txBody>
      </p:sp>
      <p:sp>
        <p:nvSpPr>
          <p:cNvPr id="5" name="TextBox 4"/>
          <p:cNvSpPr txBox="1"/>
          <p:nvPr/>
        </p:nvSpPr>
        <p:spPr>
          <a:xfrm>
            <a:off x="173736" y="4195286"/>
            <a:ext cx="8778240" cy="738664"/>
          </a:xfrm>
          <a:prstGeom prst="rect">
            <a:avLst/>
          </a:prstGeom>
          <a:solidFill>
            <a:srgbClr val="FDEDEE"/>
          </a:solidFill>
          <a:ln w="3175">
            <a:solidFill>
              <a:srgbClr val="002060"/>
            </a:solidFill>
          </a:ln>
        </p:spPr>
        <p:txBody>
          <a:bodyPr wrap="square" lIns="109728" tIns="45720" rIns="109728"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Some institutions, especially those outside of the U.S., may not have what is commonly known in the U.S. as a ‘faculty handbook.’ Teaching load policies may be contained in faculty union agreements, general employee manuals, individual faculty contracts, or other documents. This is perfectly acceptable.</a:t>
            </a:r>
          </a:p>
        </p:txBody>
      </p:sp>
    </p:spTree>
    <p:extLst>
      <p:ext uri="{BB962C8B-B14F-4D97-AF65-F5344CB8AC3E}">
        <p14:creationId xmlns:p14="http://schemas.microsoft.com/office/powerpoint/2010/main" val="5278807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7" end="7"/>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4.2: Faculty Load</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r>
              <a:rPr lang="en-US" sz="1400" kern="0" dirty="0">
                <a:solidFill>
                  <a:sysClr val="windowText" lastClr="000000"/>
                </a:solidFill>
                <a:latin typeface="Calibri"/>
              </a:rPr>
              <a:t>2.	Referring to Table 5(U), (M), or (D): Teaching Load and Student Credit Hours Generated, explain any deviations between actual teaching loads and the institution’s academic load policy.</a:t>
            </a:r>
          </a:p>
          <a:p>
            <a:pPr marL="228600" lvl="0" indent="-228600" defTabSz="91440">
              <a:spcBef>
                <a:spcPts val="2400"/>
              </a:spcBef>
            </a:pPr>
            <a:r>
              <a:rPr lang="en-US" sz="1400" kern="0" dirty="0">
                <a:solidFill>
                  <a:sysClr val="windowText" lastClr="000000"/>
                </a:solidFill>
                <a:latin typeface="Calibri"/>
              </a:rPr>
              <a:t>3.	List all faculty members who receive reductions in teaching loads for other professional responsibilities, and indicate the amount of the reduction and the reason.</a:t>
            </a:r>
          </a:p>
        </p:txBody>
      </p:sp>
    </p:spTree>
    <p:extLst>
      <p:ext uri="{BB962C8B-B14F-4D97-AF65-F5344CB8AC3E}">
        <p14:creationId xmlns:p14="http://schemas.microsoft.com/office/powerpoint/2010/main" val="11490814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p:cTn id="1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4.3: Program Coverage</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appropriate program coverage by qualified faculty.  Therefore, for each business program offered (including majors, concentrations, specializations, and emphases), the academic business unit should have at least one full-time doctorally-qualified or professionally-qualified faculty member who teaches in that program.</a:t>
            </a:r>
          </a:p>
        </p:txBody>
      </p:sp>
    </p:spTree>
    <p:extLst>
      <p:ext uri="{BB962C8B-B14F-4D97-AF65-F5344CB8AC3E}">
        <p14:creationId xmlns:p14="http://schemas.microsoft.com/office/powerpoint/2010/main" val="24088339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Following the site visit, the team reports its findings to IACBE headquarters.</a:t>
            </a:r>
          </a:p>
          <a:p>
            <a:pPr marL="274320" indent="-274320" fontAlgn="base">
              <a:spcBef>
                <a:spcPts val="42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IACBE sends a summary of the site-visit team’s findings to the institution’s chief executive officer, chief academic officer, and the academic business unit’s primary representative (dean, department chair, etc.).</a:t>
            </a:r>
          </a:p>
          <a:p>
            <a:pPr marL="274320" indent="-274320" fontAlgn="base">
              <a:spcBef>
                <a:spcPts val="42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academic business unit must send a response to the summary report,  noting any clarification, agreement, or disagreement with each finding in the report, and providing any additional documentation as required.</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a:t>
            </a:r>
          </a:p>
        </p:txBody>
      </p:sp>
    </p:spTree>
    <p:extLst>
      <p:ext uri="{BB962C8B-B14F-4D97-AF65-F5344CB8AC3E}">
        <p14:creationId xmlns:p14="http://schemas.microsoft.com/office/powerpoint/2010/main" val="1483716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4.3: Program Coverage</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cs typeface="Times New Roman" pitchFamily="18" charset="0"/>
            </a:endParaRPr>
          </a:p>
        </p:txBody>
      </p:sp>
      <p:sp>
        <p:nvSpPr>
          <p:cNvPr id="4" name="TextBox 3"/>
          <p:cNvSpPr txBox="1"/>
          <p:nvPr/>
        </p:nvSpPr>
        <p:spPr>
          <a:xfrm>
            <a:off x="173736" y="1723876"/>
            <a:ext cx="8778240" cy="954107"/>
          </a:xfrm>
          <a:prstGeom prst="rect">
            <a:avLst/>
          </a:prstGeom>
          <a:solidFill>
            <a:srgbClr val="FFFFEB"/>
          </a:solidFill>
          <a:ln w="3175">
            <a:noFill/>
          </a:ln>
        </p:spPr>
        <p:txBody>
          <a:bodyPr wrap="square" lIns="137160" tIns="45720" rIns="137160" bIns="45720" rtlCol="0">
            <a:spAutoFit/>
          </a:bodyPr>
          <a:lstStyle/>
          <a:p>
            <a:pPr lvl="0" defTabSz="91440"/>
            <a:r>
              <a:rPr lang="en-US" sz="1400" kern="0" dirty="0">
                <a:solidFill>
                  <a:sysClr val="windowText" lastClr="000000"/>
                </a:solidFill>
                <a:latin typeface="Calibri"/>
              </a:rPr>
              <a:t>Provide Table 7: Program Coverage. The information in this table should be presented as shown in the sample Table 7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This table should list all programs included in the accreditation review (including majors, concentrations, specializations, emphases, options, and tracks contained within the programs), and should identify one full-time doctorally- or professionally-qualified faculty member who teaches in that program</a:t>
            </a:r>
            <a:r>
              <a:rPr lang="en-US" sz="1400" i="1" kern="0" dirty="0">
                <a:solidFill>
                  <a:sysClr val="windowText" lastClr="000000"/>
                </a:solidFill>
                <a:latin typeface="Calibri"/>
              </a:rPr>
              <a:t>.</a:t>
            </a:r>
          </a:p>
        </p:txBody>
      </p:sp>
      <p:sp>
        <p:nvSpPr>
          <p:cNvPr id="5" name="TextBox 4"/>
          <p:cNvSpPr txBox="1"/>
          <p:nvPr/>
        </p:nvSpPr>
        <p:spPr>
          <a:xfrm>
            <a:off x="173736" y="2880777"/>
            <a:ext cx="8778240" cy="1769715"/>
          </a:xfrm>
          <a:prstGeom prst="rect">
            <a:avLst/>
          </a:prstGeom>
          <a:solidFill>
            <a:srgbClr val="FDEDEE"/>
          </a:solidFill>
          <a:ln w="3175">
            <a:solidFill>
              <a:srgbClr val="002060"/>
            </a:solidFill>
          </a:ln>
        </p:spPr>
        <p:txBody>
          <a:bodyPr wrap="square" lIns="109728" tIns="45720" rIns="109728"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The academic business unit must ensure that it provides this program coverage information for each major, concentration, specialization, emphasis, option, and track contained within the programs that are being reviewed for accreditation.</a:t>
            </a:r>
          </a:p>
          <a:p>
            <a:pPr lvl="0" defTabSz="91440"/>
            <a:endParaRPr lang="en-US" sz="1100" i="1" kern="0" dirty="0">
              <a:solidFill>
                <a:sysClr val="windowText" lastClr="000000"/>
              </a:solidFill>
              <a:latin typeface="Calibri"/>
            </a:endParaRPr>
          </a:p>
          <a:p>
            <a:pPr lvl="0" defTabSz="91440"/>
            <a:r>
              <a:rPr lang="en-US" sz="1400" i="1" kern="0" dirty="0">
                <a:solidFill>
                  <a:sysClr val="windowText" lastClr="000000"/>
                </a:solidFill>
                <a:latin typeface="Calibri"/>
              </a:rPr>
              <a:t>Some institutions and academic business units may use a different faculty model than is the norm, i.e., they tend to employ no full-time faculty and instead rely on part-time or adjunct faculty for program delivery. In these cases, the  academic business unit can identify a doctorally- or professionally qualified part-time or adjunct faculty member who is employed on an ongoing, regular basis for the purpose of complying with this principle.</a:t>
            </a:r>
          </a:p>
        </p:txBody>
      </p:sp>
    </p:spTree>
    <p:extLst>
      <p:ext uri="{BB962C8B-B14F-4D97-AF65-F5344CB8AC3E}">
        <p14:creationId xmlns:p14="http://schemas.microsoft.com/office/powerpoint/2010/main" val="1951604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45720" rIns="182880" bIns="0" numCol="1" anchor="t" anchorCtr="0" compatLnSpc="1">
            <a:prstTxWarp prst="textNoShape">
              <a:avLst/>
            </a:prstTxWarp>
            <a:noAutofit/>
          </a:bodyPr>
          <a:lstStyle/>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7: Program Coverage</a:t>
            </a:r>
          </a:p>
          <a:p>
            <a:pPr lvl="0" fontAlgn="base">
              <a:spcBef>
                <a:spcPct val="0"/>
              </a:spcBef>
              <a:spcAft>
                <a:spcPct val="0"/>
              </a:spcAft>
              <a:tabLst>
                <a:tab pos="228600" algn="l"/>
                <a:tab pos="571500" algn="l"/>
              </a:tabLst>
              <a:defRPr/>
            </a:pPr>
            <a:endParaRPr lang="en-US" sz="1100" kern="0" dirty="0">
              <a:solidFill>
                <a:sysClr val="windowText" lastClr="000000"/>
              </a:solidFill>
              <a:latin typeface="Cambria" pitchFamily="18" charset="0"/>
              <a:cs typeface="Times New Roman" pitchFamily="18" charset="0"/>
            </a:endParaRPr>
          </a:p>
        </p:txBody>
      </p:sp>
      <p:graphicFrame>
        <p:nvGraphicFramePr>
          <p:cNvPr id="4" name="Table 3"/>
          <p:cNvGraphicFramePr>
            <a:graphicFrameLocks noGrp="1"/>
          </p:cNvGraphicFramePr>
          <p:nvPr>
            <p:extLst/>
          </p:nvPr>
        </p:nvGraphicFramePr>
        <p:xfrm>
          <a:off x="914400" y="1463040"/>
          <a:ext cx="7315200" cy="3566163"/>
        </p:xfrm>
        <a:graphic>
          <a:graphicData uri="http://schemas.openxmlformats.org/drawingml/2006/table">
            <a:tbl>
              <a:tblPr/>
              <a:tblGrid>
                <a:gridCol w="2652606">
                  <a:extLst>
                    <a:ext uri="{9D8B030D-6E8A-4147-A177-3AD203B41FA5}">
                      <a16:colId xmlns:a16="http://schemas.microsoft.com/office/drawing/2014/main" val="20000"/>
                    </a:ext>
                  </a:extLst>
                </a:gridCol>
                <a:gridCol w="2331297">
                  <a:extLst>
                    <a:ext uri="{9D8B030D-6E8A-4147-A177-3AD203B41FA5}">
                      <a16:colId xmlns:a16="http://schemas.microsoft.com/office/drawing/2014/main" val="20001"/>
                    </a:ext>
                  </a:extLst>
                </a:gridCol>
                <a:gridCol w="2331297">
                  <a:extLst>
                    <a:ext uri="{9D8B030D-6E8A-4147-A177-3AD203B41FA5}">
                      <a16:colId xmlns:a16="http://schemas.microsoft.com/office/drawing/2014/main" val="20002"/>
                    </a:ext>
                  </a:extLst>
                </a:gridCol>
              </a:tblGrid>
              <a:tr h="187492">
                <a:tc>
                  <a:txBody>
                    <a:bodyPr/>
                    <a:lstStyle/>
                    <a:p>
                      <a:pPr marL="0" marR="0" algn="ctr">
                        <a:spcBef>
                          <a:spcPts val="300"/>
                        </a:spcBef>
                        <a:spcAft>
                          <a:spcPts val="300"/>
                        </a:spcAft>
                      </a:pPr>
                      <a:r>
                        <a:rPr lang="en-US" sz="1000" b="1" dirty="0">
                          <a:effectLst/>
                          <a:latin typeface="Calibri" panose="020F0502020204030204" pitchFamily="34" charset="0"/>
                          <a:ea typeface="Times New Roman"/>
                        </a:rPr>
                        <a:t>PROGRAM</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FACULTY MEMBER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b="1" dirty="0">
                          <a:effectLst/>
                          <a:latin typeface="Calibri" panose="020F0502020204030204" pitchFamily="34" charset="0"/>
                          <a:ea typeface="Times New Roman"/>
                        </a:rPr>
                        <a:t>QUALIFICATION LEVEL</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87492">
                <a:tc gridSpan="3">
                  <a:txBody>
                    <a:bodyPr/>
                    <a:lstStyle/>
                    <a:p>
                      <a:pPr marL="0" marR="0" algn="l">
                        <a:spcBef>
                          <a:spcPts val="300"/>
                        </a:spcBef>
                        <a:spcAft>
                          <a:spcPts val="300"/>
                        </a:spcAft>
                      </a:pPr>
                      <a:r>
                        <a:rPr lang="en-US" sz="1000" b="1" dirty="0">
                          <a:effectLst/>
                          <a:latin typeface="Calibri" panose="020F0502020204030204" pitchFamily="34" charset="0"/>
                          <a:ea typeface="Times New Roman"/>
                        </a:rPr>
                        <a:t>ASSOCIATE-LEVEL PROGRAMS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91307">
                <a:tc>
                  <a:txBody>
                    <a:bodyPr/>
                    <a:lstStyle/>
                    <a:p>
                      <a:pPr marL="0" marR="0" algn="l">
                        <a:spcBef>
                          <a:spcPts val="300"/>
                        </a:spcBef>
                        <a:spcAft>
                          <a:spcPts val="300"/>
                        </a:spcAft>
                      </a:pPr>
                      <a:r>
                        <a:rPr lang="en-US" sz="1000" dirty="0">
                          <a:effectLst/>
                          <a:latin typeface="Calibri" panose="020F0502020204030204" pitchFamily="34" charset="0"/>
                          <a:ea typeface="Times New Roman"/>
                        </a:rPr>
                        <a:t>Associate of Science in Business Administration</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C. Schneider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7492">
                <a:tc gridSpan="3">
                  <a:txBody>
                    <a:bodyPr/>
                    <a:lstStyle/>
                    <a:p>
                      <a:pPr marL="0" marR="0" algn="l">
                        <a:spcBef>
                          <a:spcPts val="300"/>
                        </a:spcBef>
                        <a:spcAft>
                          <a:spcPts val="300"/>
                        </a:spcAft>
                      </a:pPr>
                      <a:r>
                        <a:rPr lang="en-US" sz="1000" b="1" dirty="0">
                          <a:effectLst/>
                          <a:latin typeface="Calibri" panose="020F0502020204030204" pitchFamily="34" charset="0"/>
                          <a:ea typeface="Times New Roman"/>
                        </a:rPr>
                        <a:t>BACHELOR’S-LEVEL PROGRAMS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87492">
                <a:tc>
                  <a:txBody>
                    <a:bodyPr/>
                    <a:lstStyle/>
                    <a:p>
                      <a:pPr marL="0" marR="0" algn="l">
                        <a:spcBef>
                          <a:spcPts val="300"/>
                        </a:spcBef>
                        <a:spcAft>
                          <a:spcPts val="300"/>
                        </a:spcAft>
                      </a:pPr>
                      <a:r>
                        <a:rPr lang="en-US" sz="1000" dirty="0">
                          <a:effectLst/>
                          <a:latin typeface="Calibri" panose="020F0502020204030204" pitchFamily="34" charset="0"/>
                          <a:ea typeface="Times New Roman"/>
                        </a:rPr>
                        <a:t>Bachelor of Science in Accountancy</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K. Zimmer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87492">
                <a:tc gridSpan="3">
                  <a:txBody>
                    <a:bodyPr/>
                    <a:lstStyle/>
                    <a:p>
                      <a:pPr marL="0" marR="0" algn="l">
                        <a:spcBef>
                          <a:spcPts val="300"/>
                        </a:spcBef>
                        <a:spcAft>
                          <a:spcPts val="300"/>
                        </a:spcAft>
                      </a:pPr>
                      <a:r>
                        <a:rPr lang="en-US" sz="1000" dirty="0">
                          <a:effectLst/>
                          <a:latin typeface="Calibri" panose="020F0502020204030204" pitchFamily="34" charset="0"/>
                          <a:ea typeface="Times New Roman"/>
                        </a:rPr>
                        <a:t>Bachelor of Business Administration with Concentrations in:</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Accounting</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K. Zimmer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Economics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P. O’Neill</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Finance</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P. O’Neill</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International Business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R. Gonzales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Management</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B. Kramer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Marketing</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C. Schneider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Professionally-Qualified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1"/>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Supply Chain Management</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E. Williams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Professionally-Qualified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2"/>
                  </a:ext>
                </a:extLst>
              </a:tr>
              <a:tr h="187492">
                <a:tc gridSpan="3">
                  <a:txBody>
                    <a:bodyPr/>
                    <a:lstStyle/>
                    <a:p>
                      <a:pPr marL="0" marR="0" algn="l">
                        <a:spcBef>
                          <a:spcPts val="300"/>
                        </a:spcBef>
                        <a:spcAft>
                          <a:spcPts val="300"/>
                        </a:spcAft>
                      </a:pPr>
                      <a:r>
                        <a:rPr lang="en-US" sz="1000" b="1" dirty="0">
                          <a:effectLst/>
                          <a:latin typeface="Calibri" panose="020F0502020204030204" pitchFamily="34" charset="0"/>
                          <a:ea typeface="Times New Roman"/>
                        </a:rPr>
                        <a:t>MASTER’S-LEVEL PROGRAMS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3"/>
                  </a:ext>
                </a:extLst>
              </a:tr>
              <a:tr h="187492">
                <a:tc gridSpan="3">
                  <a:txBody>
                    <a:bodyPr/>
                    <a:lstStyle/>
                    <a:p>
                      <a:pPr marL="0" marR="0" algn="l">
                        <a:spcBef>
                          <a:spcPts val="0"/>
                        </a:spcBef>
                        <a:spcAft>
                          <a:spcPts val="0"/>
                        </a:spcAft>
                      </a:pPr>
                      <a:r>
                        <a:rPr lang="en-US" sz="1000" dirty="0">
                          <a:effectLst/>
                          <a:latin typeface="Calibri" panose="020F0502020204030204" pitchFamily="34" charset="0"/>
                          <a:ea typeface="Times New Roman"/>
                        </a:rPr>
                        <a:t>Master of Business Administration with Specializations in:</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4"/>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Finance</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P. O’Neill</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5"/>
                  </a:ext>
                </a:extLst>
              </a:tr>
              <a:tr h="187492">
                <a:tc>
                  <a:txBody>
                    <a:bodyPr/>
                    <a:lstStyle/>
                    <a:p>
                      <a:pPr marL="91440" marR="0" algn="l">
                        <a:spcBef>
                          <a:spcPts val="300"/>
                        </a:spcBef>
                        <a:spcAft>
                          <a:spcPts val="300"/>
                        </a:spcAft>
                      </a:pPr>
                      <a:r>
                        <a:rPr lang="en-US" sz="1000" dirty="0">
                          <a:effectLst/>
                          <a:latin typeface="Calibri" panose="020F0502020204030204" pitchFamily="34" charset="0"/>
                          <a:ea typeface="Times New Roman"/>
                        </a:rPr>
                        <a:t>Health Care Administration</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B. Kramer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6"/>
                  </a:ext>
                </a:extLst>
              </a:tr>
              <a:tr h="187492">
                <a:tc gridSpan="3">
                  <a:txBody>
                    <a:bodyPr/>
                    <a:lstStyle/>
                    <a:p>
                      <a:pPr marL="0" marR="0" algn="l">
                        <a:spcBef>
                          <a:spcPts val="300"/>
                        </a:spcBef>
                        <a:spcAft>
                          <a:spcPts val="300"/>
                        </a:spcAft>
                      </a:pPr>
                      <a:r>
                        <a:rPr lang="en-US" sz="1000" b="1" dirty="0">
                          <a:effectLst/>
                          <a:latin typeface="Calibri" panose="020F0502020204030204" pitchFamily="34" charset="0"/>
                          <a:ea typeface="Times New Roman"/>
                        </a:rPr>
                        <a:t>DOCTORAL-LEVEL PROGRAMS</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7"/>
                  </a:ext>
                </a:extLst>
              </a:tr>
              <a:tr h="187492">
                <a:tc>
                  <a:txBody>
                    <a:bodyPr/>
                    <a:lstStyle/>
                    <a:p>
                      <a:pPr marL="0" marR="0" algn="l">
                        <a:spcBef>
                          <a:spcPts val="300"/>
                        </a:spcBef>
                        <a:spcAft>
                          <a:spcPts val="300"/>
                        </a:spcAft>
                      </a:pPr>
                      <a:r>
                        <a:rPr lang="en-US" sz="1000" dirty="0">
                          <a:effectLst/>
                          <a:latin typeface="Calibri" panose="020F0502020204030204" pitchFamily="34" charset="0"/>
                          <a:ea typeface="Times New Roman"/>
                        </a:rPr>
                        <a:t>Ph.D. in Business Administration</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B. Kramer</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000" dirty="0">
                          <a:effectLst/>
                          <a:latin typeface="Calibri" panose="020F0502020204030204" pitchFamily="34" charset="0"/>
                          <a:ea typeface="Times New Roman"/>
                        </a:rPr>
                        <a:t>Doctorally-Qualified</a:t>
                      </a:r>
                      <a:endParaRPr lang="en-US" sz="1100" dirty="0">
                        <a:effectLst/>
                        <a:latin typeface="Calibri" panose="020F0502020204030204" pitchFamily="34" charset="0"/>
                        <a:ea typeface="Times New Roman"/>
                      </a:endParaRPr>
                    </a:p>
                  </a:txBody>
                  <a:tcPr marL="82152" marR="8215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3615516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4.4: Faculty Evaluation</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308324"/>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institutions and their academic business units to have high-quality processes for faculty evaluation. Therefore, each institution should have a formal system of faculty evaluation for use in personnel decisions, such as the awarding of tenure and/or promotion, and for use in determining teaching effectiveness and the quality of student learning outcomes. This process should be appropriate for the level of degree program in which faculty are teaching.</a:t>
            </a:r>
          </a:p>
        </p:txBody>
      </p:sp>
    </p:spTree>
    <p:extLst>
      <p:ext uri="{BB962C8B-B14F-4D97-AF65-F5344CB8AC3E}">
        <p14:creationId xmlns:p14="http://schemas.microsoft.com/office/powerpoint/2010/main" val="3312778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571750"/>
            <a:ext cx="8778240" cy="533400"/>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4.4: Faculty Evaluation</a:t>
            </a:r>
            <a:endParaRPr lang="en-US" sz="1400" b="1"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cs typeface="Times New Roman" pitchFamily="18" charset="0"/>
            </a:endParaRPr>
          </a:p>
          <a:p>
            <a:pPr marL="228600" lvl="0" indent="-228600" defTabSz="91440"/>
            <a:r>
              <a:rPr lang="en-US" sz="1400" kern="0" dirty="0">
                <a:solidFill>
                  <a:sysClr val="windowText" lastClr="000000"/>
                </a:solidFill>
                <a:latin typeface="Calibri"/>
              </a:rPr>
              <a:t>1.	Describe the faculty evaluation process for your academic business unit and the ways in which it is used to measure teaching and student learning effectiveness. If the process is described in the Faculty Handbook, provide the page numbers for the relevant section. </a:t>
            </a:r>
          </a:p>
          <a:p>
            <a:pPr marL="228600" lvl="0" indent="-228600" defTabSz="91440">
              <a:spcBef>
                <a:spcPts val="2400"/>
              </a:spcBef>
            </a:pPr>
            <a:r>
              <a:rPr lang="en-US" sz="1400" kern="0" dirty="0">
                <a:solidFill>
                  <a:sysClr val="windowText" lastClr="000000"/>
                </a:solidFill>
                <a:latin typeface="Calibri"/>
              </a:rPr>
              <a:t>2.	Provide copies of the instruments that are used in the faculty evaluation process and evidence that these instruments are being used (these instruments should be placed in the appendix of the self-study).</a:t>
            </a:r>
          </a:p>
        </p:txBody>
      </p:sp>
      <p:sp>
        <p:nvSpPr>
          <p:cNvPr id="5" name="TextBox 4"/>
          <p:cNvSpPr txBox="1"/>
          <p:nvPr/>
        </p:nvSpPr>
        <p:spPr>
          <a:xfrm>
            <a:off x="173736" y="3433286"/>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Site-visit team members will verify on site that the faculty evaluation instruments are being used. However, it is not necessary to review the evaluations for every faculty member; the academic business unit must be prepared to provide a sample of evaluation forms for review by the site-visit team.</a:t>
            </a:r>
          </a:p>
        </p:txBody>
      </p:sp>
    </p:spTree>
    <p:extLst>
      <p:ext uri="{BB962C8B-B14F-4D97-AF65-F5344CB8AC3E}">
        <p14:creationId xmlns:p14="http://schemas.microsoft.com/office/powerpoint/2010/main" val="23322852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4.5: Faculty Development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business faculty to be engaged in a process of continuous improvement. Therefore, the academic business unit should provide opportunities for faculty development consistent with the expectations of the institution and its faculty; the mission and broad-based goals of the academic business unit; and the academic community.</a:t>
            </a:r>
          </a:p>
        </p:txBody>
      </p:sp>
    </p:spTree>
    <p:extLst>
      <p:ext uri="{BB962C8B-B14F-4D97-AF65-F5344CB8AC3E}">
        <p14:creationId xmlns:p14="http://schemas.microsoft.com/office/powerpoint/2010/main" val="4246061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350008"/>
            <a:ext cx="8778240" cy="533400"/>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4.5: Faculty Development</a:t>
            </a:r>
            <a:endParaRPr lang="en-US" sz="1400" b="1"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cs typeface="Times New Roman" pitchFamily="18" charset="0"/>
            </a:endParaRPr>
          </a:p>
          <a:p>
            <a:pPr marL="228600" lvl="0" indent="-228600" defTabSz="91440"/>
            <a:r>
              <a:rPr lang="en-US" sz="1400" kern="0" dirty="0">
                <a:solidFill>
                  <a:sysClr val="windowText" lastClr="000000"/>
                </a:solidFill>
                <a:latin typeface="Calibri"/>
              </a:rPr>
              <a:t>1.	Describe the faculty development program for your institution and for your academic business unit. If this information is contained in your Faculty Handbook, provide the page numbers for the relevant sections.</a:t>
            </a:r>
          </a:p>
          <a:p>
            <a:pPr marL="228600" lvl="0" indent="-228600" defTabSz="91440">
              <a:spcBef>
                <a:spcPts val="2400"/>
              </a:spcBef>
            </a:pPr>
            <a:r>
              <a:rPr lang="en-US" sz="1400" kern="0" dirty="0">
                <a:solidFill>
                  <a:sysClr val="windowText" lastClr="000000"/>
                </a:solidFill>
                <a:latin typeface="Calibri"/>
              </a:rPr>
              <a:t>2.	Demonstrate the effectiveness of your faculty development program by providing examples of the results of its implementation within the academic business unit.</a:t>
            </a:r>
          </a:p>
        </p:txBody>
      </p:sp>
      <p:sp>
        <p:nvSpPr>
          <p:cNvPr id="5" name="TextBox 4"/>
          <p:cNvSpPr txBox="1"/>
          <p:nvPr/>
        </p:nvSpPr>
        <p:spPr>
          <a:xfrm>
            <a:off x="173736" y="3105150"/>
            <a:ext cx="8778240" cy="1815882"/>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the great majority of cases, academic business units simply provide a listing of the professional development activities in which their faculty have been engaged. While this listing is necessary, what is required in this principle is that academic business units also provide examples of the benefits resulting from these activities. In other words, business units must describe the various ways in which the institution, the academic business unit, and/or students have benefited from the faculty’s professional development activities (e.g., improvements in curricula; improvements in pedagogy and teaching methods; the development of new and innovative programs; the establishment of new co-curricular or experiential learning opportunities; new research or consulting projects; the development of new or improved teaching materials; improvements in academic and support services; etc.).</a:t>
            </a:r>
          </a:p>
        </p:txBody>
      </p:sp>
    </p:spTree>
    <p:extLst>
      <p:ext uri="{BB962C8B-B14F-4D97-AF65-F5344CB8AC3E}">
        <p14:creationId xmlns:p14="http://schemas.microsoft.com/office/powerpoint/2010/main" val="3200078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4.6: Faculty Policies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1477328"/>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policies pertaining to faculty to be appropriate, published, and applied in a fair and consistent manner. Each institution should have written procedures, policies, and practices pertaining to faculty and their activities. These materials should be distributed to all faculty members.</a:t>
            </a:r>
          </a:p>
        </p:txBody>
      </p:sp>
    </p:spTree>
    <p:extLst>
      <p:ext uri="{BB962C8B-B14F-4D97-AF65-F5344CB8AC3E}">
        <p14:creationId xmlns:p14="http://schemas.microsoft.com/office/powerpoint/2010/main" val="1116841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627632"/>
            <a:ext cx="8778240" cy="731520"/>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4.6: Faculty Policies</a:t>
            </a:r>
            <a:endParaRPr lang="en-US" sz="1400" b="1"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mbria" pitchFamily="18" charset="0"/>
              <a:cs typeface="Times New Roman" pitchFamily="18" charset="0"/>
            </a:endParaRPr>
          </a:p>
          <a:p>
            <a:pPr marL="228600" lvl="0" indent="-228600" defTabSz="91440"/>
            <a:r>
              <a:rPr lang="en-US" sz="1400" kern="0" dirty="0">
                <a:solidFill>
                  <a:sysClr val="windowText" lastClr="000000"/>
                </a:solidFill>
                <a:latin typeface="Calibri"/>
              </a:rPr>
              <a:t>1.	Provide a copy of the institution’s Faculty Handbook. This handbook should describe the institutional policies and practices that relate to faculty. If it is too bulky to include in the appendix of the self-study, send it as a separate document with the self-study.</a:t>
            </a:r>
          </a:p>
          <a:p>
            <a:pPr marL="228600" lvl="0" indent="-228600" defTabSz="91440">
              <a:spcBef>
                <a:spcPts val="9600"/>
              </a:spcBef>
            </a:pPr>
            <a:r>
              <a:rPr lang="en-US" sz="1400" kern="0" dirty="0">
                <a:solidFill>
                  <a:sysClr val="windowText" lastClr="000000"/>
                </a:solidFill>
                <a:latin typeface="Calibri"/>
              </a:rPr>
              <a:t>2.	Describe the ways in which faculty are made aware of these policies and are notified of changes.</a:t>
            </a:r>
          </a:p>
        </p:txBody>
      </p:sp>
      <p:sp>
        <p:nvSpPr>
          <p:cNvPr id="5" name="TextBox 4"/>
          <p:cNvSpPr txBox="1"/>
          <p:nvPr/>
        </p:nvSpPr>
        <p:spPr>
          <a:xfrm>
            <a:off x="173736" y="2595086"/>
            <a:ext cx="8778240" cy="738664"/>
          </a:xfrm>
          <a:prstGeom prst="rect">
            <a:avLst/>
          </a:prstGeom>
          <a:solidFill>
            <a:srgbClr val="FDEDEE"/>
          </a:solidFill>
          <a:ln w="3175">
            <a:solidFill>
              <a:srgbClr val="002060"/>
            </a:solidFill>
          </a:ln>
        </p:spPr>
        <p:txBody>
          <a:bodyPr wrap="square" lIns="109728" tIns="45720" rIns="109728"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Some institutions, especially those outside of the U.S., may not have what is commonly known in the U.S. as a ‘faculty handbook.’ Faculty policies may be contained in faculty union agreements, general employee manuals, individual faculty contracts, or other documents. This is perfectly acceptable.</a:t>
            </a:r>
          </a:p>
        </p:txBody>
      </p:sp>
    </p:spTree>
    <p:extLst>
      <p:ext uri="{BB962C8B-B14F-4D97-AF65-F5344CB8AC3E}">
        <p14:creationId xmlns:p14="http://schemas.microsoft.com/office/powerpoint/2010/main" val="1463188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4.7: Summary Evaluation of Faculty</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faculty characteristics and activities and its faculty-related processes in supporting excellence in business education.</a:t>
            </a:r>
          </a:p>
        </p:txBody>
      </p:sp>
    </p:spTree>
    <p:extLst>
      <p:ext uri="{BB962C8B-B14F-4D97-AF65-F5344CB8AC3E}">
        <p14:creationId xmlns:p14="http://schemas.microsoft.com/office/powerpoint/2010/main" val="13522583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4.7: Summary Evaluation of Faculty</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faculty characteristics and activities and its faculty-related processes.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its faculty characteristics and activities and its faculty-related processes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academic business unit’s faculty characteristics and activities and/or its faculty-related processes.</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1846398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This response must be received by IACBE headquarters before the Board of Commissioners can review the academic business unit’s request for accreditation.</a:t>
            </a:r>
          </a:p>
          <a:p>
            <a:pPr marL="274320" indent="-274320" fontAlgn="base">
              <a:spcBef>
                <a:spcPts val="30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Additional details pertaining to the logistics of preparing for a site visit, site visit procedures, and costs can be found in the IACBE’s handbook entitled </a:t>
            </a:r>
            <a:r>
              <a:rPr lang="en-US" sz="2000" i="1" kern="0" dirty="0">
                <a:solidFill>
                  <a:srgbClr val="330033"/>
                </a:solidFill>
                <a:latin typeface="Calibri" panose="020F0502020204030204" pitchFamily="34" charset="0"/>
              </a:rPr>
              <a:t>Guidelines for Accreditation Site Visits</a:t>
            </a:r>
            <a:r>
              <a:rPr lang="en-US" sz="2000" kern="0" dirty="0">
                <a:solidFill>
                  <a:srgbClr val="330033"/>
                </a:solidFill>
                <a:latin typeface="Calibri" panose="020F0502020204030204" pitchFamily="34" charset="0"/>
              </a:rPr>
              <a:t>; this handbook is available for download from the IACBE’s web site at: www.iacbe.org/accreditation-documents.asp.</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a:t>
            </a:r>
          </a:p>
        </p:txBody>
      </p:sp>
    </p:spTree>
    <p:extLst>
      <p:ext uri="{BB962C8B-B14F-4D97-AF65-F5344CB8AC3E}">
        <p14:creationId xmlns:p14="http://schemas.microsoft.com/office/powerpoint/2010/main" val="2454529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66950"/>
            <a:ext cx="86106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5: Scholarly and Professional Activities</a:t>
            </a:r>
          </a:p>
        </p:txBody>
      </p:sp>
    </p:spTree>
    <p:extLst>
      <p:ext uri="{BB962C8B-B14F-4D97-AF65-F5344CB8AC3E}">
        <p14:creationId xmlns:p14="http://schemas.microsoft.com/office/powerpoint/2010/main" val="41847430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5.1: Scholarly and Professional Activities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200329"/>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faculty members in the academic business unit to be involved in scholarly and professional activities that enhance the depth and scope of their knowledge, especially as it applies to their teaching disciplines.</a:t>
            </a:r>
          </a:p>
        </p:txBody>
      </p:sp>
    </p:spTree>
    <p:extLst>
      <p:ext uri="{BB962C8B-B14F-4D97-AF65-F5344CB8AC3E}">
        <p14:creationId xmlns:p14="http://schemas.microsoft.com/office/powerpoint/2010/main" val="3128317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191256"/>
            <a:ext cx="8778240" cy="1627632"/>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5.1: Scholarly and Professional Activities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buAutoNum type="arabicPeriod"/>
            </a:pPr>
            <a:r>
              <a:rPr lang="en-US" sz="1400" kern="0" dirty="0">
                <a:solidFill>
                  <a:sysClr val="windowText" lastClr="000000"/>
                </a:solidFill>
                <a:latin typeface="Calibri"/>
              </a:rPr>
              <a:t>Provide a current vita for all full-time and part-time business faculty members. The scholarly and professional activities of each faculty member should be referenced in the vita (these should be placed in the appendix of the self-study; See Appendix E of the </a:t>
            </a:r>
            <a:r>
              <a:rPr lang="en-US" sz="1400" i="1" kern="0" dirty="0">
                <a:solidFill>
                  <a:sysClr val="windowText" lastClr="000000"/>
                </a:solidFill>
                <a:latin typeface="Calibri"/>
              </a:rPr>
              <a:t>Self-Study Manual </a:t>
            </a:r>
            <a:r>
              <a:rPr lang="en-US" sz="1400" kern="0" dirty="0">
                <a:solidFill>
                  <a:sysClr val="windowText" lastClr="000000"/>
                </a:solidFill>
                <a:latin typeface="Calibri"/>
              </a:rPr>
              <a:t>for a suggested vita outline.)</a:t>
            </a:r>
          </a:p>
          <a:p>
            <a:pPr lvl="0" defTabSz="91440"/>
            <a:endParaRPr lang="en-US" sz="1400" b="1" kern="0" dirty="0">
              <a:solidFill>
                <a:sysClr val="windowText" lastClr="000000"/>
              </a:solidFill>
              <a:latin typeface="Calibri"/>
            </a:endParaRPr>
          </a:p>
          <a:p>
            <a:pPr marL="228600" lvl="0" indent="-228600" defTabSz="91440"/>
            <a:r>
              <a:rPr lang="en-US" sz="1400" b="1" kern="0" dirty="0">
                <a:solidFill>
                  <a:sysClr val="windowText" lastClr="000000"/>
                </a:solidFill>
                <a:latin typeface="Calibri"/>
              </a:rPr>
              <a:t>	Note</a:t>
            </a:r>
            <a:r>
              <a:rPr lang="en-US" sz="1400" kern="0" dirty="0">
                <a:solidFill>
                  <a:sysClr val="windowText" lastClr="000000"/>
                </a:solidFill>
                <a:latin typeface="Calibri"/>
              </a:rPr>
              <a:t>: If your academic business unit has a large number of adjunct and part-time faculty members, contact IACBE headquarters for instructions on how to provide vitae for these faculty.</a:t>
            </a:r>
          </a:p>
          <a:p>
            <a:pPr marL="228600" lvl="0" indent="-228600" defTabSz="91440">
              <a:spcBef>
                <a:spcPts val="2400"/>
              </a:spcBef>
            </a:pPr>
            <a:r>
              <a:rPr lang="en-US" sz="1400" kern="0" dirty="0">
                <a:solidFill>
                  <a:sysClr val="windowText" lastClr="000000"/>
                </a:solidFill>
                <a:latin typeface="Calibri"/>
              </a:rPr>
              <a:t>2.	Provide Table 8: Scholarly and Professional Activities of Full-Time Faculty. The information in this table should be presented as shown in the sample Table 8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Summarize the scholarly and professional activities for each full-time faculty member for the self-study year and the previous four years. Make certain that dates for all activities (e.g., professional meetings, papers presented, etc.) are provided in the vitae. Supporting evidence for scholarly and professional activities should be readily available for the site-visit team to review. Although they do not need to be included in this summary, a current vita reflecting scholarly and professional activities for all part-time and adjunct faculty members should be available to the site-visit team.</a:t>
            </a:r>
          </a:p>
        </p:txBody>
      </p:sp>
    </p:spTree>
    <p:extLst>
      <p:ext uri="{BB962C8B-B14F-4D97-AF65-F5344CB8AC3E}">
        <p14:creationId xmlns:p14="http://schemas.microsoft.com/office/powerpoint/2010/main" val="4036584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5.1: Scholarly and Professional Activities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TextBox 3"/>
          <p:cNvSpPr txBox="1"/>
          <p:nvPr/>
        </p:nvSpPr>
        <p:spPr>
          <a:xfrm>
            <a:off x="173736" y="1657350"/>
            <a:ext cx="8778240" cy="3323987"/>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a number of cases, academic business units will combine all faculty into a single table and/or list all five years’ worth of activities in a single row in Table 8. The academic business unit must ensure that a separate table is provided for each faculty member and that the scholarly and professional activities of each faculty member for each year are listed in a separate row in the table.</a:t>
            </a:r>
          </a:p>
          <a:p>
            <a:pPr lvl="0" defTabSz="91440"/>
            <a:endParaRPr lang="en-US" sz="1400" i="1" kern="0" dirty="0">
              <a:solidFill>
                <a:sysClr val="windowText" lastClr="000000"/>
              </a:solidFill>
              <a:latin typeface="Calibri"/>
            </a:endParaRPr>
          </a:p>
          <a:p>
            <a:pPr lvl="0" defTabSz="91440"/>
            <a:r>
              <a:rPr lang="en-US" sz="1400" i="1" kern="0" dirty="0">
                <a:solidFill>
                  <a:sysClr val="windowText" lastClr="000000"/>
                </a:solidFill>
                <a:latin typeface="Calibri"/>
              </a:rPr>
              <a:t>In each row of the ‘highest degree earned column of Table 8, the academic business unit must identify the highest-earned degree for the particular year associated with that row (e.g., if a faculty member held an MBA in 2014-15 and a Ph.D. in 2015-16, then MBA must be listed in </a:t>
            </a:r>
            <a:r>
              <a:rPr lang="en-US" sz="1400" i="1" kern="0">
                <a:solidFill>
                  <a:sysClr val="windowText" lastClr="000000"/>
                </a:solidFill>
                <a:latin typeface="Calibri"/>
              </a:rPr>
              <a:t>the ‘highest degree earned’ </a:t>
            </a:r>
            <a:r>
              <a:rPr lang="en-US" sz="1400" i="1" kern="0" dirty="0">
                <a:solidFill>
                  <a:sysClr val="windowText" lastClr="000000"/>
                </a:solidFill>
                <a:latin typeface="Calibri"/>
              </a:rPr>
              <a:t>column for 2014-15, and Ph.D. must be listed in that column for 2015-16.</a:t>
            </a:r>
          </a:p>
          <a:p>
            <a:pPr lvl="0" defTabSz="91440"/>
            <a:endParaRPr lang="en-US" sz="1400" i="1" kern="0" dirty="0">
              <a:solidFill>
                <a:sysClr val="windowText" lastClr="000000"/>
              </a:solidFill>
              <a:latin typeface="Calibri"/>
            </a:endParaRPr>
          </a:p>
          <a:p>
            <a:pPr lvl="0" defTabSz="91440"/>
            <a:r>
              <a:rPr lang="en-US" sz="1400" i="1" kern="0" dirty="0">
                <a:solidFill>
                  <a:sysClr val="windowText" lastClr="000000"/>
                </a:solidFill>
                <a:latin typeface="Calibri"/>
              </a:rPr>
              <a:t>If a particular faculty member has been employed by the institution for fewer than five years, then the scholarly and professional activities for that faculty member need to be provided only for those years. In these cases, this should be footnoted to Table 8 for that faculty member. However, the academic business unit may choose to include the faculty member’s activities from the previous institution(s) for the prior years. If a faculty member’s previous activities are included, then this should also be footnoted to Table 8 for that faculty member.</a:t>
            </a:r>
          </a:p>
        </p:txBody>
      </p:sp>
    </p:spTree>
    <p:extLst>
      <p:ext uri="{BB962C8B-B14F-4D97-AF65-F5344CB8AC3E}">
        <p14:creationId xmlns:p14="http://schemas.microsoft.com/office/powerpoint/2010/main" val="15182710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5.1: Scholarly and Professional Activities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3" name="TextBox 2"/>
          <p:cNvSpPr txBox="1"/>
          <p:nvPr/>
        </p:nvSpPr>
        <p:spPr>
          <a:xfrm>
            <a:off x="173736" y="1657350"/>
            <a:ext cx="8778240" cy="523220"/>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The academic business unit must ensure that the scholarly and professional activities of faculty as identified in Table 8 correlate with those listed in the faculty curriculum vitae.</a:t>
            </a:r>
          </a:p>
        </p:txBody>
      </p:sp>
    </p:spTree>
    <p:extLst>
      <p:ext uri="{BB962C8B-B14F-4D97-AF65-F5344CB8AC3E}">
        <p14:creationId xmlns:p14="http://schemas.microsoft.com/office/powerpoint/2010/main" val="2135597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8: Scholarly and Professional Activities of Full-Time Faculty</a:t>
            </a: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Times New Roman" pitchFamily="18" charset="0"/>
              </a:rPr>
              <a:t>(Example for one faculty member for five years)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228600" y="1809750"/>
          <a:ext cx="8686802" cy="3108960"/>
        </p:xfrm>
        <a:graphic>
          <a:graphicData uri="http://schemas.openxmlformats.org/drawingml/2006/table">
            <a:tbl>
              <a:tblPr/>
              <a:tblGrid>
                <a:gridCol w="2018037">
                  <a:extLst>
                    <a:ext uri="{9D8B030D-6E8A-4147-A177-3AD203B41FA5}">
                      <a16:colId xmlns:a16="http://schemas.microsoft.com/office/drawing/2014/main" val="20000"/>
                    </a:ext>
                  </a:extLst>
                </a:gridCol>
                <a:gridCol w="1004305">
                  <a:extLst>
                    <a:ext uri="{9D8B030D-6E8A-4147-A177-3AD203B41FA5}">
                      <a16:colId xmlns:a16="http://schemas.microsoft.com/office/drawing/2014/main" val="20001"/>
                    </a:ext>
                  </a:extLst>
                </a:gridCol>
                <a:gridCol w="1004305">
                  <a:extLst>
                    <a:ext uri="{9D8B030D-6E8A-4147-A177-3AD203B41FA5}">
                      <a16:colId xmlns:a16="http://schemas.microsoft.com/office/drawing/2014/main" val="20002"/>
                    </a:ext>
                  </a:extLst>
                </a:gridCol>
                <a:gridCol w="932031">
                  <a:extLst>
                    <a:ext uri="{9D8B030D-6E8A-4147-A177-3AD203B41FA5}">
                      <a16:colId xmlns:a16="http://schemas.microsoft.com/office/drawing/2014/main" val="20003"/>
                    </a:ext>
                  </a:extLst>
                </a:gridCol>
                <a:gridCol w="932031">
                  <a:extLst>
                    <a:ext uri="{9D8B030D-6E8A-4147-A177-3AD203B41FA5}">
                      <a16:colId xmlns:a16="http://schemas.microsoft.com/office/drawing/2014/main" val="20004"/>
                    </a:ext>
                  </a:extLst>
                </a:gridCol>
                <a:gridCol w="932031">
                  <a:extLst>
                    <a:ext uri="{9D8B030D-6E8A-4147-A177-3AD203B41FA5}">
                      <a16:colId xmlns:a16="http://schemas.microsoft.com/office/drawing/2014/main" val="20005"/>
                    </a:ext>
                  </a:extLst>
                </a:gridCol>
                <a:gridCol w="932031">
                  <a:extLst>
                    <a:ext uri="{9D8B030D-6E8A-4147-A177-3AD203B41FA5}">
                      <a16:colId xmlns:a16="http://schemas.microsoft.com/office/drawing/2014/main" val="20006"/>
                    </a:ext>
                  </a:extLst>
                </a:gridCol>
                <a:gridCol w="932031">
                  <a:extLst>
                    <a:ext uri="{9D8B030D-6E8A-4147-A177-3AD203B41FA5}">
                      <a16:colId xmlns:a16="http://schemas.microsoft.com/office/drawing/2014/main" val="20007"/>
                    </a:ext>
                  </a:extLst>
                </a:gridCol>
              </a:tblGrid>
              <a:tr h="274320">
                <a:tc rowSpan="3">
                  <a:txBody>
                    <a:bodyPr/>
                    <a:lstStyle/>
                    <a:p>
                      <a:pPr marL="0" marR="0" algn="ctr">
                        <a:spcBef>
                          <a:spcPts val="0"/>
                        </a:spcBef>
                        <a:spcAft>
                          <a:spcPts val="0"/>
                        </a:spcAft>
                      </a:pPr>
                      <a:r>
                        <a:rPr lang="en-US" sz="900" b="1" dirty="0">
                          <a:effectLst/>
                          <a:latin typeface="Calibri" panose="020F0502020204030204" pitchFamily="34" charset="0"/>
                          <a:ea typeface="Times New Roman"/>
                        </a:rPr>
                        <a:t>FACULTY MEMBER</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610"/>
                        </a:spcBef>
                        <a:spcAft>
                          <a:spcPts val="0"/>
                        </a:spcAft>
                      </a:pPr>
                      <a:r>
                        <a:rPr lang="en-US" sz="900" b="1" dirty="0">
                          <a:effectLst/>
                          <a:latin typeface="Calibri" panose="020F0502020204030204" pitchFamily="34" charset="0"/>
                          <a:ea typeface="Times New Roman"/>
                        </a:rPr>
                        <a:t>HIGHEST</a:t>
                      </a:r>
                      <a:endParaRPr lang="en-US" sz="10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DEGREE</a:t>
                      </a:r>
                      <a:endParaRPr lang="en-US" sz="1000" dirty="0">
                        <a:effectLst/>
                        <a:latin typeface="Calibri" panose="020F0502020204030204" pitchFamily="34" charset="0"/>
                        <a:ea typeface="Times New Roman"/>
                      </a:endParaRPr>
                    </a:p>
                    <a:p>
                      <a:pPr marL="0" marR="0" algn="ctr">
                        <a:spcBef>
                          <a:spcPts val="0"/>
                        </a:spcBef>
                        <a:spcAft>
                          <a:spcPts val="285"/>
                        </a:spcAft>
                      </a:pPr>
                      <a:r>
                        <a:rPr lang="en-US" sz="900" b="1" dirty="0">
                          <a:effectLst/>
                          <a:latin typeface="Calibri" panose="020F0502020204030204" pitchFamily="34" charset="0"/>
                          <a:ea typeface="Times New Roman"/>
                        </a:rPr>
                        <a:t>EARNED</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610"/>
                        </a:spcBef>
                        <a:spcAft>
                          <a:spcPts val="285"/>
                        </a:spcAft>
                      </a:pPr>
                      <a:r>
                        <a:rPr lang="en-US" sz="700" b="1" dirty="0">
                          <a:effectLst/>
                          <a:latin typeface="Calibri" panose="020F0502020204030204" pitchFamily="34" charset="0"/>
                          <a:ea typeface="Times New Roman"/>
                        </a:rPr>
                        <a:t>PROFESSIONAL CERTIFICATION</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300"/>
                        </a:spcBef>
                        <a:spcAft>
                          <a:spcPts val="300"/>
                        </a:spcAft>
                      </a:pPr>
                      <a:r>
                        <a:rPr lang="en-US" sz="900" b="1" dirty="0">
                          <a:effectLst/>
                          <a:latin typeface="Calibri" panose="020F0502020204030204" pitchFamily="34" charset="0"/>
                          <a:ea typeface="Times New Roman"/>
                        </a:rPr>
                        <a:t>SCHOLARLY AND PROFESSIONAL ACTIVITIES, PAST FIVE YEARS</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4320">
                <a:tc vMerge="1">
                  <a:txBody>
                    <a:bodyPr/>
                    <a:lstStyle/>
                    <a:p>
                      <a:endParaRPr lang="en-US"/>
                    </a:p>
                  </a:txBody>
                  <a:tcPr/>
                </a:tc>
                <a:tc vMerge="1">
                  <a:txBody>
                    <a:bodyPr/>
                    <a:lstStyle/>
                    <a:p>
                      <a:endParaRPr lang="en-US"/>
                    </a:p>
                  </a:txBody>
                  <a:tcPr/>
                </a:tc>
                <a:tc vMerge="1">
                  <a:txBody>
                    <a:bodyPr/>
                    <a:lstStyle/>
                    <a:p>
                      <a:endParaRPr lang="en-US"/>
                    </a:p>
                  </a:txBody>
                  <a:tcPr/>
                </a:tc>
                <a:tc gridSpan="4">
                  <a:txBody>
                    <a:bodyPr/>
                    <a:lstStyle/>
                    <a:p>
                      <a:pPr marL="0" marR="0" algn="ctr">
                        <a:spcBef>
                          <a:spcPts val="300"/>
                        </a:spcBef>
                        <a:spcAft>
                          <a:spcPts val="300"/>
                        </a:spcAft>
                      </a:pPr>
                      <a:r>
                        <a:rPr lang="en-US" sz="900" b="1" dirty="0">
                          <a:effectLst/>
                          <a:latin typeface="Calibri" panose="020F0502020204030204" pitchFamily="34" charset="0"/>
                          <a:ea typeface="Times New Roman"/>
                        </a:rPr>
                        <a:t>SCHOLARSHIP OF:</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algn="ctr">
                        <a:spcBef>
                          <a:spcPts val="610"/>
                        </a:spcBef>
                        <a:spcAft>
                          <a:spcPts val="0"/>
                        </a:spcAft>
                      </a:pPr>
                      <a:r>
                        <a:rPr lang="en-US" sz="700" b="1" dirty="0">
                          <a:effectLst/>
                          <a:latin typeface="Calibri" panose="020F0502020204030204" pitchFamily="34" charset="0"/>
                          <a:ea typeface="Times New Roman"/>
                        </a:rPr>
                        <a:t>PROFESSIONAL</a:t>
                      </a:r>
                      <a:endParaRPr lang="en-US" sz="1000" dirty="0">
                        <a:effectLst/>
                        <a:latin typeface="Calibri" panose="020F0502020204030204" pitchFamily="34" charset="0"/>
                        <a:ea typeface="Times New Roman"/>
                      </a:endParaRPr>
                    </a:p>
                    <a:p>
                      <a:pPr marL="0" marR="0" algn="ctr">
                        <a:spcBef>
                          <a:spcPts val="0"/>
                        </a:spcBef>
                        <a:spcAft>
                          <a:spcPts val="285"/>
                        </a:spcAft>
                      </a:pPr>
                      <a:r>
                        <a:rPr lang="en-US" sz="700" b="1" dirty="0">
                          <a:effectLst/>
                          <a:latin typeface="Calibri" panose="020F0502020204030204" pitchFamily="34" charset="0"/>
                          <a:ea typeface="Times New Roman"/>
                        </a:rPr>
                        <a:t>ACTIVITIES</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32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400"/>
                        </a:spcBef>
                        <a:spcAft>
                          <a:spcPts val="300"/>
                        </a:spcAft>
                      </a:pPr>
                      <a:r>
                        <a:rPr lang="en-US" sz="800" b="1" dirty="0">
                          <a:effectLst/>
                          <a:latin typeface="Calibri" panose="020F0502020204030204" pitchFamily="34" charset="0"/>
                          <a:ea typeface="Times New Roman"/>
                        </a:rPr>
                        <a:t>TEACHING</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800" b="1" dirty="0">
                          <a:effectLst/>
                          <a:latin typeface="Calibri" panose="020F0502020204030204" pitchFamily="34" charset="0"/>
                          <a:ea typeface="Times New Roman"/>
                        </a:rPr>
                        <a:t>DISCOVERY</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800" b="1" dirty="0">
                          <a:effectLst/>
                          <a:latin typeface="Calibri" panose="020F0502020204030204" pitchFamily="34" charset="0"/>
                          <a:ea typeface="Times New Roman"/>
                        </a:rPr>
                        <a:t>INTEGRATION</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300"/>
                        </a:spcAft>
                      </a:pPr>
                      <a:r>
                        <a:rPr lang="en-US" sz="800" b="1" dirty="0">
                          <a:effectLst/>
                          <a:latin typeface="Calibri" panose="020F0502020204030204" pitchFamily="34" charset="0"/>
                          <a:ea typeface="Times New Roman"/>
                        </a:rPr>
                        <a:t>APPLICATION</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2"/>
                  </a:ext>
                </a:extLst>
              </a:tr>
              <a:tr h="457200">
                <a:tc>
                  <a:txBody>
                    <a:bodyPr/>
                    <a:lstStyle/>
                    <a:p>
                      <a:pPr marL="0" marR="0" algn="ctr">
                        <a:spcBef>
                          <a:spcPts val="300"/>
                        </a:spcBef>
                        <a:spcAft>
                          <a:spcPts val="0"/>
                        </a:spcAft>
                      </a:pPr>
                      <a:r>
                        <a:rPr lang="en-US" sz="900" dirty="0">
                          <a:effectLst/>
                          <a:latin typeface="Calibri" panose="020F0502020204030204" pitchFamily="34" charset="0"/>
                          <a:ea typeface="Times New Roman"/>
                        </a:rPr>
                        <a:t>O’Neill, P.</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900" dirty="0">
                          <a:effectLst/>
                          <a:latin typeface="Calibri" panose="020F0502020204030204" pitchFamily="34" charset="0"/>
                          <a:ea typeface="Times New Roman"/>
                        </a:rPr>
                        <a:t>(2008-09)</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PhD</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CFP</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0"/>
                        </a:spcAft>
                      </a:pPr>
                      <a:r>
                        <a:rPr lang="en-US" sz="900" dirty="0">
                          <a:effectLst/>
                          <a:latin typeface="Calibri" panose="020F0502020204030204" pitchFamily="34" charset="0"/>
                          <a:ea typeface="Times New Roman"/>
                        </a:rPr>
                        <a:t>f-1</a:t>
                      </a:r>
                    </a:p>
                    <a:p>
                      <a:pPr marL="0" marR="0" algn="ctr">
                        <a:spcBef>
                          <a:spcPts val="0"/>
                        </a:spcBef>
                        <a:spcAft>
                          <a:spcPts val="0"/>
                        </a:spcAft>
                      </a:pPr>
                      <a:r>
                        <a:rPr lang="en-US" sz="900" dirty="0">
                          <a:effectLst/>
                          <a:latin typeface="Calibri" panose="020F0502020204030204" pitchFamily="34" charset="0"/>
                          <a:ea typeface="Times New Roman"/>
                        </a:rPr>
                        <a:t>g-3</a:t>
                      </a:r>
                    </a:p>
                    <a:p>
                      <a:pPr marL="0" marR="0" algn="ctr">
                        <a:spcBef>
                          <a:spcPts val="0"/>
                        </a:spcBef>
                        <a:spcAft>
                          <a:spcPts val="300"/>
                        </a:spcAft>
                      </a:pPr>
                      <a:r>
                        <a:rPr lang="en-US" sz="900" dirty="0">
                          <a:effectLst/>
                          <a:latin typeface="Calibri" panose="020F0502020204030204" pitchFamily="34" charset="0"/>
                          <a:ea typeface="Times New Roman"/>
                        </a:rPr>
                        <a:t>h-2</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b-1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0"/>
                        </a:spcAft>
                      </a:pPr>
                      <a:r>
                        <a:rPr lang="en-US" sz="900" dirty="0">
                          <a:effectLst/>
                          <a:latin typeface="Calibri" panose="020F0502020204030204" pitchFamily="34" charset="0"/>
                          <a:ea typeface="Times New Roman"/>
                        </a:rPr>
                        <a:t>d-1</a:t>
                      </a:r>
                    </a:p>
                    <a:p>
                      <a:pPr marL="0" marR="0" algn="ctr">
                        <a:spcBef>
                          <a:spcPts val="0"/>
                        </a:spcBef>
                        <a:spcAft>
                          <a:spcPts val="0"/>
                        </a:spcAft>
                      </a:pPr>
                      <a:r>
                        <a:rPr lang="en-US" sz="900" dirty="0">
                          <a:effectLst/>
                          <a:latin typeface="Calibri" panose="020F0502020204030204" pitchFamily="34" charset="0"/>
                          <a:ea typeface="Times New Roman"/>
                        </a:rPr>
                        <a:t>f-1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a-2</a:t>
                      </a:r>
                    </a:p>
                    <a:p>
                      <a:pPr marL="0" marR="0" algn="ctr">
                        <a:spcBef>
                          <a:spcPts val="0"/>
                        </a:spcBef>
                        <a:spcAft>
                          <a:spcPts val="0"/>
                        </a:spcAft>
                      </a:pPr>
                      <a:r>
                        <a:rPr lang="en-US" sz="900" dirty="0">
                          <a:effectLst/>
                          <a:latin typeface="Calibri" panose="020F0502020204030204" pitchFamily="34" charset="0"/>
                          <a:ea typeface="Times New Roman"/>
                        </a:rPr>
                        <a:t>b-1</a:t>
                      </a:r>
                    </a:p>
                    <a:p>
                      <a:pPr marL="0" marR="0" algn="ctr">
                        <a:spcBef>
                          <a:spcPts val="0"/>
                        </a:spcBef>
                        <a:spcAft>
                          <a:spcPts val="0"/>
                        </a:spcAft>
                      </a:pPr>
                      <a:r>
                        <a:rPr lang="en-US" sz="900" dirty="0">
                          <a:effectLst/>
                          <a:latin typeface="Calibri" panose="020F0502020204030204" pitchFamily="34" charset="0"/>
                          <a:ea typeface="Times New Roman"/>
                        </a:rPr>
                        <a:t>f-1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457200">
                <a:tc>
                  <a:txBody>
                    <a:bodyPr/>
                    <a:lstStyle/>
                    <a:p>
                      <a:pPr marL="0" marR="0" algn="ctr">
                        <a:spcBef>
                          <a:spcPts val="300"/>
                        </a:spcBef>
                        <a:spcAft>
                          <a:spcPts val="0"/>
                        </a:spcAft>
                      </a:pPr>
                      <a:r>
                        <a:rPr lang="en-US" sz="900" dirty="0">
                          <a:effectLst/>
                          <a:latin typeface="Calibri" panose="020F0502020204030204" pitchFamily="34" charset="0"/>
                          <a:ea typeface="Times New Roman"/>
                        </a:rPr>
                        <a:t>O’Neill, P.</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900" dirty="0">
                          <a:effectLst/>
                          <a:latin typeface="Calibri" panose="020F0502020204030204" pitchFamily="34" charset="0"/>
                          <a:ea typeface="Times New Roman"/>
                        </a:rPr>
                        <a:t>(2007-08)</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PhD</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CFP</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400"/>
                        </a:spcBef>
                        <a:spcAft>
                          <a:spcPts val="0"/>
                        </a:spcAft>
                      </a:pPr>
                      <a:r>
                        <a:rPr lang="en-US" sz="900" dirty="0">
                          <a:effectLst/>
                          <a:latin typeface="Calibri" panose="020F0502020204030204" pitchFamily="34" charset="0"/>
                          <a:ea typeface="Times New Roman"/>
                        </a:rPr>
                        <a:t>e-3</a:t>
                      </a:r>
                    </a:p>
                    <a:p>
                      <a:pPr marL="0" marR="0" algn="ctr">
                        <a:spcBef>
                          <a:spcPts val="0"/>
                        </a:spcBef>
                        <a:spcAft>
                          <a:spcPts val="0"/>
                        </a:spcAft>
                      </a:pPr>
                      <a:r>
                        <a:rPr lang="en-US" sz="900" dirty="0">
                          <a:effectLst/>
                          <a:latin typeface="Calibri" panose="020F0502020204030204" pitchFamily="34" charset="0"/>
                          <a:ea typeface="Times New Roman"/>
                        </a:rPr>
                        <a:t>g-2</a:t>
                      </a:r>
                    </a:p>
                    <a:p>
                      <a:pPr marL="0" marR="0" algn="ctr">
                        <a:spcBef>
                          <a:spcPts val="0"/>
                        </a:spcBef>
                        <a:spcAft>
                          <a:spcPts val="300"/>
                        </a:spcAft>
                      </a:pPr>
                      <a:r>
                        <a:rPr lang="en-US" sz="900" dirty="0">
                          <a:effectLst/>
                          <a:latin typeface="Calibri" panose="020F0502020204030204" pitchFamily="34" charset="0"/>
                          <a:ea typeface="Times New Roman"/>
                        </a:rPr>
                        <a:t>h-1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 </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0"/>
                        </a:spcAft>
                      </a:pPr>
                      <a:r>
                        <a:rPr lang="en-US" sz="900" dirty="0">
                          <a:effectLst/>
                          <a:latin typeface="Calibri" panose="020F0502020204030204" pitchFamily="34" charset="0"/>
                          <a:ea typeface="Times New Roman"/>
                        </a:rPr>
                        <a:t>c-1</a:t>
                      </a:r>
                    </a:p>
                    <a:p>
                      <a:pPr marL="0" marR="0" algn="ctr">
                        <a:spcBef>
                          <a:spcPts val="0"/>
                        </a:spcBef>
                        <a:spcAft>
                          <a:spcPts val="0"/>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d-2</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a-1</a:t>
                      </a:r>
                    </a:p>
                    <a:p>
                      <a:pPr marL="0" marR="0" algn="ctr">
                        <a:spcBef>
                          <a:spcPts val="0"/>
                        </a:spcBef>
                        <a:spcAft>
                          <a:spcPts val="0"/>
                        </a:spcAft>
                      </a:pPr>
                      <a:r>
                        <a:rPr lang="en-US" sz="900" dirty="0">
                          <a:effectLst/>
                          <a:latin typeface="Calibri" panose="020F0502020204030204" pitchFamily="34" charset="0"/>
                          <a:ea typeface="Times New Roman"/>
                        </a:rPr>
                        <a:t>b-2</a:t>
                      </a:r>
                    </a:p>
                    <a:p>
                      <a:pPr marL="0" marR="0" algn="ctr">
                        <a:spcBef>
                          <a:spcPts val="0"/>
                        </a:spcBef>
                        <a:spcAft>
                          <a:spcPts val="0"/>
                        </a:spcAft>
                      </a:pPr>
                      <a:r>
                        <a:rPr lang="en-US" sz="900" dirty="0">
                          <a:effectLst/>
                          <a:latin typeface="Calibri" panose="020F0502020204030204" pitchFamily="34" charset="0"/>
                          <a:ea typeface="Times New Roman"/>
                        </a:rPr>
                        <a:t>f-1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457200">
                <a:tc>
                  <a:txBody>
                    <a:bodyPr/>
                    <a:lstStyle/>
                    <a:p>
                      <a:pPr marL="0" marR="0" algn="ctr">
                        <a:spcBef>
                          <a:spcPts val="300"/>
                        </a:spcBef>
                        <a:spcAft>
                          <a:spcPts val="0"/>
                        </a:spcAft>
                      </a:pPr>
                      <a:r>
                        <a:rPr lang="en-US" sz="900" dirty="0">
                          <a:effectLst/>
                          <a:latin typeface="Calibri" panose="020F0502020204030204" pitchFamily="34" charset="0"/>
                          <a:ea typeface="Times New Roman"/>
                        </a:rPr>
                        <a:t>O’Neill, P.</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900" dirty="0">
                          <a:effectLst/>
                          <a:latin typeface="Calibri" panose="020F0502020204030204" pitchFamily="34" charset="0"/>
                          <a:ea typeface="Times New Roman"/>
                        </a:rPr>
                        <a:t>(2006-07)</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PhD</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CFP</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0"/>
                        </a:spcAft>
                      </a:pPr>
                      <a:r>
                        <a:rPr lang="en-US" sz="900" dirty="0">
                          <a:effectLst/>
                          <a:latin typeface="Calibri" panose="020F0502020204030204" pitchFamily="34" charset="0"/>
                          <a:ea typeface="Times New Roman"/>
                        </a:rPr>
                        <a:t>f-1</a:t>
                      </a:r>
                    </a:p>
                    <a:p>
                      <a:pPr marL="0" marR="0" algn="ctr">
                        <a:spcBef>
                          <a:spcPts val="0"/>
                        </a:spcBef>
                        <a:spcAft>
                          <a:spcPts val="0"/>
                        </a:spcAft>
                      </a:pPr>
                      <a:r>
                        <a:rPr lang="en-US" sz="900" dirty="0">
                          <a:effectLst/>
                          <a:latin typeface="Calibri" panose="020F0502020204030204" pitchFamily="34" charset="0"/>
                          <a:ea typeface="Times New Roman"/>
                        </a:rPr>
                        <a:t>g-1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a-1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 </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a-1</a:t>
                      </a:r>
                    </a:p>
                    <a:p>
                      <a:pPr marL="0" marR="0" algn="ctr">
                        <a:spcBef>
                          <a:spcPts val="0"/>
                        </a:spcBef>
                        <a:spcAft>
                          <a:spcPts val="0"/>
                        </a:spcAft>
                      </a:pPr>
                      <a:r>
                        <a:rPr lang="en-US" sz="900" dirty="0">
                          <a:effectLst/>
                          <a:latin typeface="Calibri" panose="020F0502020204030204" pitchFamily="34" charset="0"/>
                          <a:ea typeface="Times New Roman"/>
                        </a:rPr>
                        <a:t>e-1</a:t>
                      </a:r>
                    </a:p>
                    <a:p>
                      <a:pPr marL="0" marR="0" algn="ctr">
                        <a:spcBef>
                          <a:spcPts val="0"/>
                        </a:spcBef>
                        <a:spcAft>
                          <a:spcPts val="0"/>
                        </a:spcAft>
                      </a:pPr>
                      <a:r>
                        <a:rPr lang="en-US" sz="900" dirty="0">
                          <a:effectLst/>
                          <a:latin typeface="Calibri" panose="020F0502020204030204" pitchFamily="34" charset="0"/>
                          <a:ea typeface="Times New Roman"/>
                        </a:rPr>
                        <a:t>f-1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457200">
                <a:tc>
                  <a:txBody>
                    <a:bodyPr/>
                    <a:lstStyle/>
                    <a:p>
                      <a:pPr marL="0" marR="0" algn="ctr">
                        <a:spcBef>
                          <a:spcPts val="300"/>
                        </a:spcBef>
                        <a:spcAft>
                          <a:spcPts val="0"/>
                        </a:spcAft>
                      </a:pPr>
                      <a:r>
                        <a:rPr lang="en-US" sz="900" dirty="0">
                          <a:effectLst/>
                          <a:latin typeface="Calibri" panose="020F0502020204030204" pitchFamily="34" charset="0"/>
                          <a:ea typeface="Times New Roman"/>
                        </a:rPr>
                        <a:t>O’Neill, P.</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900" dirty="0">
                          <a:effectLst/>
                          <a:latin typeface="Calibri" panose="020F0502020204030204" pitchFamily="34" charset="0"/>
                          <a:ea typeface="Times New Roman"/>
                        </a:rPr>
                        <a:t>(2005-06)</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PhD</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CFP</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0"/>
                        </a:spcAft>
                      </a:pPr>
                      <a:r>
                        <a:rPr lang="en-US" sz="900" dirty="0">
                          <a:effectLst/>
                          <a:latin typeface="Calibri" panose="020F0502020204030204" pitchFamily="34" charset="0"/>
                          <a:ea typeface="Times New Roman"/>
                        </a:rPr>
                        <a:t>f-1</a:t>
                      </a:r>
                    </a:p>
                    <a:p>
                      <a:pPr marL="0" marR="0" algn="ctr">
                        <a:spcBef>
                          <a:spcPts val="0"/>
                        </a:spcBef>
                        <a:spcAft>
                          <a:spcPts val="0"/>
                        </a:spcAft>
                      </a:pPr>
                      <a:r>
                        <a:rPr lang="en-US" sz="900" dirty="0">
                          <a:effectLst/>
                          <a:latin typeface="Calibri" panose="020F0502020204030204" pitchFamily="34" charset="0"/>
                          <a:ea typeface="Times New Roman"/>
                        </a:rPr>
                        <a:t>g-2</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b-1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a-1</a:t>
                      </a:r>
                    </a:p>
                    <a:p>
                      <a:pPr marL="0" marR="0" algn="ctr">
                        <a:spcBef>
                          <a:spcPts val="0"/>
                        </a:spcBef>
                        <a:spcAft>
                          <a:spcPts val="0"/>
                        </a:spcAft>
                      </a:pPr>
                      <a:r>
                        <a:rPr lang="en-US" sz="900" dirty="0">
                          <a:effectLst/>
                          <a:latin typeface="Calibri" panose="020F0502020204030204" pitchFamily="34" charset="0"/>
                          <a:ea typeface="Times New Roman"/>
                        </a:rPr>
                        <a:t>f-1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457200">
                <a:tc>
                  <a:txBody>
                    <a:bodyPr/>
                    <a:lstStyle/>
                    <a:p>
                      <a:pPr marL="0" marR="0" algn="ctr">
                        <a:spcBef>
                          <a:spcPts val="300"/>
                        </a:spcBef>
                        <a:spcAft>
                          <a:spcPts val="0"/>
                        </a:spcAft>
                      </a:pPr>
                      <a:r>
                        <a:rPr lang="en-US" sz="900" dirty="0">
                          <a:effectLst/>
                          <a:latin typeface="Calibri" panose="020F0502020204030204" pitchFamily="34" charset="0"/>
                          <a:ea typeface="Times New Roman"/>
                        </a:rPr>
                        <a:t>O’Neill, P.</a:t>
                      </a:r>
                      <a:endParaRPr lang="en-US" sz="1000" dirty="0">
                        <a:effectLst/>
                        <a:latin typeface="Calibri" panose="020F0502020204030204" pitchFamily="34" charset="0"/>
                        <a:ea typeface="Times New Roman"/>
                      </a:endParaRPr>
                    </a:p>
                    <a:p>
                      <a:pPr marL="0" marR="0" algn="ctr">
                        <a:spcBef>
                          <a:spcPts val="0"/>
                        </a:spcBef>
                        <a:spcAft>
                          <a:spcPts val="300"/>
                        </a:spcAft>
                      </a:pPr>
                      <a:r>
                        <a:rPr lang="en-US" sz="900" dirty="0">
                          <a:effectLst/>
                          <a:latin typeface="Calibri" panose="020F0502020204030204" pitchFamily="34" charset="0"/>
                          <a:ea typeface="Times New Roman"/>
                        </a:rPr>
                        <a:t>(2004-05)</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PhD</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CFP</a:t>
                      </a:r>
                      <a:endParaRPr lang="en-US" sz="1000" dirty="0">
                        <a:effectLst/>
                        <a:latin typeface="Calibri" panose="020F0502020204030204" pitchFamily="34" charset="0"/>
                        <a:ea typeface="Times New Roman"/>
                      </a:endParaRP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0"/>
                        </a:spcAft>
                      </a:pPr>
                      <a:r>
                        <a:rPr lang="en-US" sz="900" dirty="0">
                          <a:effectLst/>
                          <a:latin typeface="Calibri" panose="020F0502020204030204" pitchFamily="34" charset="0"/>
                          <a:ea typeface="Times New Roman"/>
                        </a:rPr>
                        <a:t>f-1</a:t>
                      </a:r>
                    </a:p>
                    <a:p>
                      <a:pPr marL="0" marR="0" algn="ctr">
                        <a:spcBef>
                          <a:spcPts val="0"/>
                        </a:spcBef>
                        <a:spcAft>
                          <a:spcPts val="0"/>
                        </a:spcAft>
                      </a:pPr>
                      <a:r>
                        <a:rPr lang="en-US" sz="900" dirty="0">
                          <a:effectLst/>
                          <a:latin typeface="Calibri" panose="020F0502020204030204" pitchFamily="34" charset="0"/>
                          <a:ea typeface="Times New Roman"/>
                        </a:rPr>
                        <a:t>g-1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 </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610"/>
                        </a:spcBef>
                        <a:spcAft>
                          <a:spcPts val="285"/>
                        </a:spcAft>
                      </a:pPr>
                      <a:r>
                        <a:rPr lang="en-US" sz="900" dirty="0">
                          <a:effectLst/>
                          <a:latin typeface="Calibri" panose="020F0502020204030204" pitchFamily="34" charset="0"/>
                          <a:ea typeface="Times New Roman"/>
                        </a:rPr>
                        <a:t>d-1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a-1</a:t>
                      </a:r>
                    </a:p>
                    <a:p>
                      <a:pPr marL="0" marR="0" algn="ctr">
                        <a:spcBef>
                          <a:spcPts val="0"/>
                        </a:spcBef>
                        <a:spcAft>
                          <a:spcPts val="0"/>
                        </a:spcAft>
                      </a:pPr>
                      <a:r>
                        <a:rPr lang="en-US" sz="900" dirty="0">
                          <a:effectLst/>
                          <a:latin typeface="Calibri" panose="020F0502020204030204" pitchFamily="34" charset="0"/>
                          <a:ea typeface="Times New Roman"/>
                        </a:rPr>
                        <a:t>f-1</a:t>
                      </a:r>
                    </a:p>
                  </a:txBody>
                  <a:tcPr marL="11943" marR="1194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879299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 presetClass="entr" presetSubtype="4" fill="hold" nodeType="after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fill="hold"/>
                                        <p:tgtEl>
                                          <p:spTgt spid="4"/>
                                        </p:tgtEl>
                                        <p:attrNameLst>
                                          <p:attrName>ppt_x</p:attrName>
                                        </p:attrNameLst>
                                      </p:cBhvr>
                                      <p:tavLst>
                                        <p:tav tm="0">
                                          <p:val>
                                            <p:strVal val="#ppt_x"/>
                                          </p:val>
                                        </p:tav>
                                        <p:tav tm="100000">
                                          <p:val>
                                            <p:strVal val="#ppt_x"/>
                                          </p:val>
                                        </p:tav>
                                      </p:tavLst>
                                    </p:anim>
                                    <p:anim calcmode="lin" valueType="num">
                                      <p:cBhvr additive="base">
                                        <p:cTn id="17"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8: Scholarly and Professional Activities of Full-Time Faculty</a:t>
            </a:r>
          </a:p>
        </p:txBody>
      </p:sp>
      <p:graphicFrame>
        <p:nvGraphicFramePr>
          <p:cNvPr id="4" name="Table 3"/>
          <p:cNvGraphicFramePr>
            <a:graphicFrameLocks noGrp="1"/>
          </p:cNvGraphicFramePr>
          <p:nvPr>
            <p:extLst/>
          </p:nvPr>
        </p:nvGraphicFramePr>
        <p:xfrm>
          <a:off x="152400" y="1581150"/>
          <a:ext cx="8869680" cy="3367544"/>
        </p:xfrm>
        <a:graphic>
          <a:graphicData uri="http://schemas.openxmlformats.org/drawingml/2006/table">
            <a:tbl>
              <a:tblPr/>
              <a:tblGrid>
                <a:gridCol w="2567538">
                  <a:extLst>
                    <a:ext uri="{9D8B030D-6E8A-4147-A177-3AD203B41FA5}">
                      <a16:colId xmlns:a16="http://schemas.microsoft.com/office/drawing/2014/main" val="20000"/>
                    </a:ext>
                  </a:extLst>
                </a:gridCol>
                <a:gridCol w="2178518">
                  <a:extLst>
                    <a:ext uri="{9D8B030D-6E8A-4147-A177-3AD203B41FA5}">
                      <a16:colId xmlns:a16="http://schemas.microsoft.com/office/drawing/2014/main" val="20001"/>
                    </a:ext>
                  </a:extLst>
                </a:gridCol>
                <a:gridCol w="2195376">
                  <a:extLst>
                    <a:ext uri="{9D8B030D-6E8A-4147-A177-3AD203B41FA5}">
                      <a16:colId xmlns:a16="http://schemas.microsoft.com/office/drawing/2014/main" val="20002"/>
                    </a:ext>
                  </a:extLst>
                </a:gridCol>
                <a:gridCol w="1928248">
                  <a:extLst>
                    <a:ext uri="{9D8B030D-6E8A-4147-A177-3AD203B41FA5}">
                      <a16:colId xmlns:a16="http://schemas.microsoft.com/office/drawing/2014/main" val="20003"/>
                    </a:ext>
                  </a:extLst>
                </a:gridCol>
              </a:tblGrid>
              <a:tr h="274320">
                <a:tc gridSpan="4">
                  <a:txBody>
                    <a:bodyPr/>
                    <a:lstStyle/>
                    <a:p>
                      <a:pPr marL="0" marR="0" algn="ctr">
                        <a:spcBef>
                          <a:spcPts val="0"/>
                        </a:spcBef>
                        <a:spcAft>
                          <a:spcPts val="1200"/>
                        </a:spcAft>
                      </a:pPr>
                      <a:r>
                        <a:rPr lang="en-US" sz="1100" b="1" u="none" dirty="0">
                          <a:effectLst/>
                          <a:latin typeface="Calibri" panose="020F0502020204030204" pitchFamily="34" charset="0"/>
                          <a:ea typeface="Times New Roman"/>
                        </a:rPr>
                        <a:t>Codes for Table 8</a:t>
                      </a:r>
                      <a:endParaRPr lang="en-US" sz="1100" u="none" dirty="0">
                        <a:effectLst/>
                        <a:latin typeface="Calibri" panose="020F0502020204030204" pitchFamily="34" charset="0"/>
                        <a:ea typeface="Times New Roman"/>
                      </a:endParaRPr>
                    </a:p>
                  </a:txBody>
                  <a:tcPr marL="12120" marR="1212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4320">
                <a:tc>
                  <a:txBody>
                    <a:bodyPr/>
                    <a:lstStyle/>
                    <a:p>
                      <a:pPr marL="0" marR="0" algn="l">
                        <a:spcBef>
                          <a:spcPts val="300"/>
                        </a:spcBef>
                        <a:spcAft>
                          <a:spcPts val="200"/>
                        </a:spcAft>
                      </a:pPr>
                      <a:r>
                        <a:rPr lang="en-US" sz="1100" b="1" dirty="0">
                          <a:effectLst/>
                          <a:latin typeface="Calibri" panose="020F0502020204030204" pitchFamily="34" charset="0"/>
                          <a:ea typeface="Times New Roman"/>
                        </a:rPr>
                        <a:t>Scholarship of Teachin</a:t>
                      </a:r>
                      <a:r>
                        <a:rPr lang="en-US" sz="1100" dirty="0">
                          <a:effectLst/>
                          <a:latin typeface="Calibri" panose="020F0502020204030204" pitchFamily="34" charset="0"/>
                          <a:ea typeface="Times New Roman"/>
                        </a:rPr>
                        <a:t>g</a:t>
                      </a:r>
                    </a:p>
                  </a:txBody>
                  <a:tcPr marL="12120" marR="1212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l">
                        <a:spcBef>
                          <a:spcPts val="300"/>
                        </a:spcBef>
                        <a:spcAft>
                          <a:spcPts val="200"/>
                        </a:spcAft>
                      </a:pPr>
                      <a:r>
                        <a:rPr lang="en-US" sz="1100" b="1" dirty="0">
                          <a:effectLst/>
                          <a:latin typeface="Calibri" panose="020F0502020204030204" pitchFamily="34" charset="0"/>
                          <a:ea typeface="Times New Roman"/>
                        </a:rPr>
                        <a:t>Scholarship of Discovery</a:t>
                      </a:r>
                      <a:endParaRPr lang="en-US" sz="1100" dirty="0">
                        <a:effectLst/>
                        <a:latin typeface="Calibri" panose="020F0502020204030204" pitchFamily="34" charset="0"/>
                        <a:ea typeface="Times New Roman"/>
                      </a:endParaRPr>
                    </a:p>
                  </a:txBody>
                  <a:tcPr marL="12120" marR="1212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l">
                        <a:spcBef>
                          <a:spcPts val="300"/>
                        </a:spcBef>
                        <a:spcAft>
                          <a:spcPts val="200"/>
                        </a:spcAft>
                      </a:pPr>
                      <a:r>
                        <a:rPr lang="en-US" sz="1100" b="1" dirty="0">
                          <a:effectLst/>
                          <a:latin typeface="Calibri" panose="020F0502020204030204" pitchFamily="34" charset="0"/>
                          <a:ea typeface="Times New Roman"/>
                        </a:rPr>
                        <a:t>Scholarship of Application</a:t>
                      </a:r>
                      <a:endParaRPr lang="en-US" sz="1100" dirty="0">
                        <a:effectLst/>
                        <a:latin typeface="Calibri" panose="020F0502020204030204" pitchFamily="34" charset="0"/>
                        <a:ea typeface="Times New Roman"/>
                      </a:endParaRPr>
                    </a:p>
                  </a:txBody>
                  <a:tcPr marL="12120" marR="12120" marT="0"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l">
                        <a:spcBef>
                          <a:spcPts val="300"/>
                        </a:spcBef>
                        <a:spcAft>
                          <a:spcPts val="200"/>
                        </a:spcAft>
                      </a:pPr>
                      <a:r>
                        <a:rPr lang="en-US" sz="1100" b="1" dirty="0">
                          <a:effectLst/>
                          <a:latin typeface="Calibri" panose="020F0502020204030204" pitchFamily="34" charset="0"/>
                          <a:ea typeface="Times New Roman"/>
                        </a:rPr>
                        <a:t>Professional Activities</a:t>
                      </a:r>
                      <a:endParaRPr lang="en-US" sz="1100" dirty="0">
                        <a:effectLst/>
                        <a:latin typeface="Calibri" panose="020F0502020204030204" pitchFamily="34" charset="0"/>
                        <a:ea typeface="Times New Roman"/>
                      </a:endParaRPr>
                    </a:p>
                  </a:txBody>
                  <a:tcPr marL="12120" marR="12120" marT="0" marB="0" anchor="ctr">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a.	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a.	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a.	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fr-FR" sz="900" dirty="0">
                          <a:effectLst/>
                          <a:latin typeface="Calibri" panose="020F0502020204030204" pitchFamily="34" charset="0"/>
                          <a:ea typeface="Times New Roman"/>
                        </a:rPr>
                        <a:t>a.	Routine Consulting</a:t>
                      </a:r>
                      <a:endParaRPr lang="en-US" sz="900" dirty="0">
                        <a:effectLst/>
                        <a:latin typeface="Calibri" panose="020F0502020204030204" pitchFamily="34" charset="0"/>
                        <a:ea typeface="Times New Roman"/>
                      </a:endParaRPr>
                    </a:p>
                  </a:txBody>
                  <a:tcPr marL="12120" marR="12120" marT="0" marB="0" anchor="ctr">
                    <a:lnL>
                      <a:noFill/>
                    </a:lnL>
                    <a:lnR>
                      <a:noFill/>
                    </a:lnR>
                    <a:lnT>
                      <a:noFill/>
                    </a:lnT>
                    <a:lnB>
                      <a:noFill/>
                    </a:lnB>
                  </a:tcPr>
                </a:tc>
                <a:extLst>
                  <a:ext uri="{0D108BD9-81ED-4DB2-BD59-A6C34878D82A}">
                    <a16:rowId xmlns:a16="http://schemas.microsoft.com/office/drawing/2014/main" val="10002"/>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b.	Unpublished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b.	Unpublished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b.	Unpublished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b.	Professionally-Related Service</a:t>
                      </a:r>
                    </a:p>
                  </a:txBody>
                  <a:tcPr marL="12120" marR="12120" marT="0" marB="0" anchor="ctr">
                    <a:lnL>
                      <a:noFill/>
                    </a:lnL>
                    <a:lnR>
                      <a:noFill/>
                    </a:lnR>
                    <a:lnT>
                      <a:noFill/>
                    </a:lnT>
                    <a:lnB>
                      <a:noFill/>
                    </a:lnB>
                  </a:tcPr>
                </a:tc>
                <a:extLst>
                  <a:ext uri="{0D108BD9-81ED-4DB2-BD59-A6C34878D82A}">
                    <a16:rowId xmlns:a16="http://schemas.microsoft.com/office/drawing/2014/main" val="10003"/>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c.	Published Cases with Instructional 	Materials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c.	Papers Presented</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c.	Presentations at Conferences/Workshops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c.	Officer of Professional Organization</a:t>
                      </a:r>
                    </a:p>
                  </a:txBody>
                  <a:tcPr marL="12120" marR="12120" marT="0" marB="0" anchor="ctr">
                    <a:lnL>
                      <a:noFill/>
                    </a:lnL>
                    <a:lnR>
                      <a:noFill/>
                    </a:lnR>
                    <a:lnT>
                      <a:noFill/>
                    </a:lnT>
                    <a:lnB>
                      <a:noFill/>
                    </a:lnB>
                  </a:tcPr>
                </a:tc>
                <a:extLst>
                  <a:ext uri="{0D108BD9-81ED-4DB2-BD59-A6C34878D82A}">
                    <a16:rowId xmlns:a16="http://schemas.microsoft.com/office/drawing/2014/main" val="10004"/>
                  </a:ext>
                </a:extLst>
              </a:tr>
              <a:tr h="153112">
                <a:tc>
                  <a:txBody>
                    <a:bodyPr/>
                    <a:lstStyle/>
                    <a:p>
                      <a:pPr marL="0" marR="0" algn="l" defTabSz="91440">
                        <a:spcBef>
                          <a:spcPts val="100"/>
                        </a:spcBef>
                        <a:spcAft>
                          <a:spcPts val="100"/>
                        </a:spcAft>
                        <a:tabLst>
                          <a:tab pos="91440" algn="l"/>
                        </a:tabLst>
                      </a:pPr>
                      <a:r>
                        <a:rPr lang="en-US" sz="900" dirty="0">
                          <a:effectLst/>
                          <a:latin typeface="Calibri" panose="020F0502020204030204" pitchFamily="34" charset="0"/>
                          <a:ea typeface="Times New Roman"/>
                        </a:rPr>
                        <a:t>d.		Unpublished Cases with Instructional Materials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d.	Session Chair</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d.	Consultation</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d.	Conference/Workshop Attendance</a:t>
                      </a:r>
                    </a:p>
                  </a:txBody>
                  <a:tcPr marL="12120" marR="12120" marT="0" marB="0" anchor="ctr">
                    <a:lnL>
                      <a:noFill/>
                    </a:lnL>
                    <a:lnR>
                      <a:noFill/>
                    </a:lnR>
                    <a:lnT>
                      <a:noFill/>
                    </a:lnT>
                    <a:lnB>
                      <a:noFill/>
                    </a:lnB>
                  </a:tcPr>
                </a:tc>
                <a:extLst>
                  <a:ext uri="{0D108BD9-81ED-4DB2-BD59-A6C34878D82A}">
                    <a16:rowId xmlns:a16="http://schemas.microsoft.com/office/drawing/2014/main" val="10005"/>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e.	Presentations at Conferences/Workshops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e.	Paper Discussant</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e.	Contract Research</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e.	Professional Meeting Attendance</a:t>
                      </a:r>
                    </a:p>
                  </a:txBody>
                  <a:tcPr marL="12120" marR="12120" marT="0" marB="0" anchor="ctr">
                    <a:lnL>
                      <a:noFill/>
                    </a:lnL>
                    <a:lnR>
                      <a:noFill/>
                    </a:lnR>
                    <a:lnT>
                      <a:noFill/>
                    </a:lnT>
                    <a:lnB>
                      <a:noFill/>
                    </a:lnB>
                  </a:tcPr>
                </a:tc>
                <a:extLst>
                  <a:ext uri="{0D108BD9-81ED-4DB2-BD59-A6C34878D82A}">
                    <a16:rowId xmlns:a16="http://schemas.microsoft.com/office/drawing/2014/main" val="10006"/>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f.	Conference/Workshop Attendance</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f.	Dissertation/Thesis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f.	Technical Assistance</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f.	Professional Membership</a:t>
                      </a:r>
                    </a:p>
                  </a:txBody>
                  <a:tcPr marL="12120" marR="12120" marT="0" marB="0" anchor="ctr">
                    <a:lnL>
                      <a:noFill/>
                    </a:lnL>
                    <a:lnR>
                      <a:noFill/>
                    </a:lnR>
                    <a:lnT>
                      <a:noFill/>
                    </a:lnT>
                    <a:lnB>
                      <a:noFill/>
                    </a:lnB>
                  </a:tcPr>
                </a:tc>
                <a:extLst>
                  <a:ext uri="{0D108BD9-81ED-4DB2-BD59-A6C34878D82A}">
                    <a16:rowId xmlns:a16="http://schemas.microsoft.com/office/drawing/2014/main" val="10007"/>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g.	Professional Meeting Attendance</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g.	Faculty Research Seminars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g.	Policy Analysis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g.	Other (Specify)</a:t>
                      </a:r>
                    </a:p>
                  </a:txBody>
                  <a:tcPr marL="12120" marR="12120" marT="0" marB="0" anchor="ctr">
                    <a:lnL>
                      <a:noFill/>
                    </a:lnL>
                    <a:lnR>
                      <a:noFill/>
                    </a:lnR>
                    <a:lnT>
                      <a:noFill/>
                    </a:lnT>
                    <a:lnB>
                      <a:noFill/>
                    </a:lnB>
                  </a:tcPr>
                </a:tc>
                <a:extLst>
                  <a:ext uri="{0D108BD9-81ED-4DB2-BD59-A6C34878D82A}">
                    <a16:rowId xmlns:a16="http://schemas.microsoft.com/office/drawing/2014/main" val="10008"/>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h.	Curriculum Review/Revision</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h.	Book Reviews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h.	Program Evaluation</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09"/>
                  </a:ext>
                </a:extLst>
              </a:tr>
              <a:tr h="153112">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i.	New Courses/Curricula</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i.	Other (Specify)</a:t>
                      </a:r>
                    </a:p>
                  </a:txBody>
                  <a:tcPr marL="12120" marR="12120" marT="0" marB="0" anchor="ctr">
                    <a:lnL>
                      <a:noFill/>
                    </a:lnL>
                    <a:lnR>
                      <a:noFill/>
                    </a:lnR>
                    <a:lnT>
                      <a:noFill/>
                    </a:lnT>
                    <a:lnB>
                      <a:noFill/>
                    </a:lnB>
                  </a:tcPr>
                </a:tc>
                <a:tc gridSpan="2">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i.	Articles/Monographs on Contributions to Practice</a:t>
                      </a:r>
                    </a:p>
                  </a:txBody>
                  <a:tcPr marL="12120" marR="12120" marT="0" marB="0" anchor="ctr">
                    <a:lnL>
                      <a:noFill/>
                    </a:lnL>
                    <a:lnR>
                      <a:noFill/>
                    </a:lnR>
                    <a:lnT>
                      <a:noFill/>
                    </a:lnT>
                    <a:lnB>
                      <a:noFill/>
                    </a:lnB>
                  </a:tcPr>
                </a:tc>
                <a:tc hMerge="1">
                  <a:txBody>
                    <a:bodyPr/>
                    <a:lstStyle/>
                    <a:p>
                      <a:pPr marL="0" marR="0" algn="l">
                        <a:spcBef>
                          <a:spcPts val="100"/>
                        </a:spcBef>
                        <a:spcAft>
                          <a:spcPts val="100"/>
                        </a:spcAft>
                        <a:tabLst>
                          <a:tab pos="182880" algn="l"/>
                        </a:tabLst>
                      </a:pPr>
                      <a:endParaRPr lang="en-US" sz="900" dirty="0">
                        <a:effectLst/>
                        <a:latin typeface="Arial"/>
                        <a:ea typeface="Times New Roman"/>
                      </a:endParaRPr>
                    </a:p>
                  </a:txBody>
                  <a:tcPr marL="12120" marR="12120" marT="0" marB="0" anchor="ctr">
                    <a:lnL>
                      <a:noFill/>
                    </a:lnL>
                    <a:lnR>
                      <a:noFill/>
                    </a:lnR>
                    <a:lnT>
                      <a:noFill/>
                    </a:lnT>
                    <a:lnB>
                      <a:noFill/>
                    </a:lnB>
                  </a:tcPr>
                </a:tc>
                <a:extLst>
                  <a:ext uri="{0D108BD9-81ED-4DB2-BD59-A6C34878D82A}">
                    <a16:rowId xmlns:a16="http://schemas.microsoft.com/office/drawing/2014/main" val="10010"/>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j.	New Teaching Materials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j.	Articles in Trade Publications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1"/>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k.	Instructional Software Development</a:t>
                      </a:r>
                    </a:p>
                  </a:txBody>
                  <a:tcPr marL="12120" marR="12120" marT="0" marB="0" anchor="ctr">
                    <a:lnL>
                      <a:noFill/>
                    </a:lnL>
                    <a:lnR>
                      <a:noFill/>
                    </a:lnR>
                    <a:lnT>
                      <a:noFill/>
                    </a:lnT>
                    <a:lnB>
                      <a:noFill/>
                    </a:lnB>
                  </a:tcPr>
                </a:tc>
                <a:tc>
                  <a:txBody>
                    <a:bodyPr/>
                    <a:lstStyle/>
                    <a:p>
                      <a:pPr marL="0" marR="0" algn="l">
                        <a:spcBef>
                          <a:spcPts val="0"/>
                        </a:spcBef>
                        <a:spcAft>
                          <a:spcPts val="200"/>
                        </a:spcAft>
                      </a:pPr>
                      <a:r>
                        <a:rPr lang="en-US" sz="1100" b="1" dirty="0">
                          <a:effectLst/>
                          <a:latin typeface="Calibri" panose="020F0502020204030204" pitchFamily="34" charset="0"/>
                          <a:ea typeface="Times New Roman"/>
                        </a:rPr>
                        <a:t>Scholarship of Integration</a:t>
                      </a:r>
                      <a:endParaRPr lang="en-US" sz="1100" dirty="0">
                        <a:effectLst/>
                        <a:latin typeface="Calibri" panose="020F0502020204030204" pitchFamily="34" charset="0"/>
                        <a:ea typeface="Times New Roman"/>
                      </a:endParaRP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k.	Other (Specify)</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2"/>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l.	New Instructional Methods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a.	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3"/>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m.	New Teaching/Learning Assessment Tools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b.	Unpublished Articles/Manuscripts/Books</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4"/>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n.	Evaluations of Teaching Materials</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c.	Presentations at Conferences/Workshops</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5"/>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o.	Other (Specify)</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d.	Conference/Workshop Attendance</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6"/>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e.	Professional Meeting Attendance</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7"/>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f.	New Courses/Curricula</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8"/>
                  </a:ext>
                </a:extLst>
              </a:tr>
              <a:tr h="156336">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tabLst>
                          <a:tab pos="182880" algn="l"/>
                        </a:tabLst>
                      </a:pPr>
                      <a:r>
                        <a:rPr lang="en-US" sz="900" dirty="0">
                          <a:effectLst/>
                          <a:latin typeface="Calibri" panose="020F0502020204030204" pitchFamily="34" charset="0"/>
                          <a:ea typeface="Times New Roman"/>
                        </a:rPr>
                        <a:t>g.	Other (Specify)</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tc>
                  <a:txBody>
                    <a:bodyPr/>
                    <a:lstStyle/>
                    <a:p>
                      <a:pPr marL="0" marR="0" algn="l">
                        <a:spcBef>
                          <a:spcPts val="100"/>
                        </a:spcBef>
                        <a:spcAft>
                          <a:spcPts val="100"/>
                        </a:spcAft>
                      </a:pPr>
                      <a:r>
                        <a:rPr lang="en-US" sz="900" dirty="0">
                          <a:effectLst/>
                          <a:latin typeface="Calibri" panose="020F0502020204030204" pitchFamily="34" charset="0"/>
                          <a:ea typeface="Times New Roman"/>
                        </a:rPr>
                        <a:t> </a:t>
                      </a:r>
                    </a:p>
                  </a:txBody>
                  <a:tcPr marL="12120" marR="12120" marT="0" marB="0" anchor="ctr">
                    <a:lnL>
                      <a:noFill/>
                    </a:lnL>
                    <a:lnR>
                      <a:noFill/>
                    </a:lnR>
                    <a:lnT>
                      <a:noFill/>
                    </a:lnT>
                    <a:lnB>
                      <a:noFill/>
                    </a:lnB>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2637923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5.2: Summary Evaluation of Scholarly and Professional</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Activities</a:t>
            </a:r>
            <a:endParaRPr kumimoji="0" lang="en-US" sz="8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the scholarly and professional activities of its faculty in supporting excellence in business education.</a:t>
            </a:r>
          </a:p>
        </p:txBody>
      </p:sp>
    </p:spTree>
    <p:extLst>
      <p:ext uri="{BB962C8B-B14F-4D97-AF65-F5344CB8AC3E}">
        <p14:creationId xmlns:p14="http://schemas.microsoft.com/office/powerpoint/2010/main" val="29938546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5.2: Summary Evaluation of Scholarly and Professional Activities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scholarly and professional activities of the faculty in the academic business unit.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the scholarly and professional activities of its faculty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scholarly and professional activities of the faculty in the academic business unit.</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1053055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343150"/>
            <a:ext cx="86106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6: Resources</a:t>
            </a:r>
          </a:p>
        </p:txBody>
      </p:sp>
    </p:spTree>
    <p:extLst>
      <p:ext uri="{BB962C8B-B14F-4D97-AF65-F5344CB8AC3E}">
        <p14:creationId xmlns:p14="http://schemas.microsoft.com/office/powerpoint/2010/main" val="30557896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academic business unit’s self-study materials, the site-visit team’s report  of findings, and the academic business unit’s response to the site-visit team’s report are sent to the IACBE’s Board of Commissioners for review.</a:t>
            </a:r>
          </a:p>
          <a:p>
            <a:pPr marL="274320" indent="-274320" fontAlgn="base">
              <a:spcBef>
                <a:spcPts val="5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Board of Commissioners determines the accreditation status of the business programs of the academic business unit.</a:t>
            </a:r>
          </a:p>
          <a:p>
            <a:pPr marL="274320" indent="-274320" fontAlgn="base">
              <a:spcBef>
                <a:spcPts val="5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IACBE’s Board of Commissioners normally meets three times per year.</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Accreditation Review</a:t>
            </a:r>
          </a:p>
          <a:p>
            <a:r>
              <a:rPr lang="en-US" sz="2400" b="1" dirty="0">
                <a:solidFill>
                  <a:schemeClr val="accent4">
                    <a:lumMod val="50000"/>
                  </a:schemeClr>
                </a:solidFill>
                <a:latin typeface="Calibri" panose="020F0502020204030204" pitchFamily="34" charset="0"/>
              </a:rPr>
              <a:t>by the Board of Commissioners</a:t>
            </a:r>
          </a:p>
        </p:txBody>
      </p:sp>
    </p:spTree>
    <p:extLst>
      <p:ext uri="{BB962C8B-B14F-4D97-AF65-F5344CB8AC3E}">
        <p14:creationId xmlns:p14="http://schemas.microsoft.com/office/powerpoint/2010/main" val="3443719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200329"/>
          </a:xfrm>
          <a:prstGeom prst="rect">
            <a:avLst/>
          </a:prstGeom>
          <a:ln w="9525">
            <a:solidFill>
              <a:schemeClr val="tx1"/>
            </a:solidFill>
          </a:ln>
        </p:spPr>
        <p:txBody>
          <a:bodyPr>
            <a:spAutoFit/>
          </a:bodyPr>
          <a:lstStyle/>
          <a:p>
            <a:pPr algn="ctr"/>
            <a:r>
              <a:rPr lang="en-US" dirty="0">
                <a:latin typeface="Calibri" pitchFamily="34" charset="0"/>
                <a:cs typeface="Calibri" pitchFamily="34" charset="0"/>
              </a:rPr>
              <a:t>Excellence in business education requires financial resources that are sufficient to support a high-quality learning environment in the academic business unit consistent with its mission and broad-based goals.</a:t>
            </a:r>
          </a:p>
        </p:txBody>
      </p:sp>
    </p:spTree>
    <p:extLst>
      <p:ext uri="{BB962C8B-B14F-4D97-AF65-F5344CB8AC3E}">
        <p14:creationId xmlns:p14="http://schemas.microsoft.com/office/powerpoint/2010/main" val="35606542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984248"/>
            <a:ext cx="8778240" cy="749808"/>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6" name="TextBox 5"/>
          <p:cNvSpPr txBox="1"/>
          <p:nvPr/>
        </p:nvSpPr>
        <p:spPr>
          <a:xfrm>
            <a:off x="173736" y="3895344"/>
            <a:ext cx="8778240" cy="978408"/>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 Bachelor’s, and Master’s-Level Programs:  </a:t>
            </a:r>
          </a:p>
          <a:p>
            <a:pPr lvl="0"/>
            <a:endParaRPr lang="en-US" sz="1100" kern="0" dirty="0">
              <a:solidFill>
                <a:sysClr val="windowText" lastClr="000000"/>
              </a:solidFill>
              <a:latin typeface="Calibri"/>
            </a:endParaRPr>
          </a:p>
          <a:p>
            <a:pPr marL="228600" lvl="0" indent="-228600" defTabSz="91440">
              <a:buAutoNum type="arabicPeriod"/>
            </a:pPr>
            <a:r>
              <a:rPr lang="en-US" sz="1400" kern="0" dirty="0">
                <a:solidFill>
                  <a:sysClr val="windowText" lastClr="000000"/>
                </a:solidFill>
                <a:latin typeface="Calibri"/>
              </a:rPr>
              <a:t>Describe the budget development and budget amendment processes of the institution. If applicable, this narrative should also include a description of the ways in which the results from implementing the academic business unit’s outcomes assessment plan are integrated into the budget development process.</a:t>
            </a: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a:p>
            <a:pPr marL="228600" lvl="0" indent="-228600" defTabSz="91440">
              <a:buFont typeface="+mj-lt"/>
              <a:buAutoNum type="arabicPeriod" startAt="2"/>
            </a:pPr>
            <a:r>
              <a:rPr lang="en-US" sz="1400" kern="0" dirty="0">
                <a:solidFill>
                  <a:sysClr val="windowText" lastClr="000000"/>
                </a:solidFill>
                <a:latin typeface="Calibri"/>
              </a:rPr>
              <a:t>Provide Table 9: Educational and General Expenditures. The information in this table should be presented as shown in the sample Table 9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This table should provide financial and student credit hour data for your institution and academic business unit for the self-study year, the year prior to the self-study year, and the budgeted figures for the site-visit year.</a:t>
            </a:r>
          </a:p>
        </p:txBody>
      </p:sp>
      <p:sp>
        <p:nvSpPr>
          <p:cNvPr id="5" name="TextBox 4"/>
          <p:cNvSpPr txBox="1"/>
          <p:nvPr/>
        </p:nvSpPr>
        <p:spPr>
          <a:xfrm>
            <a:off x="173736" y="2944368"/>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In many cases, academic business units neglect to address the second part of this item. </a:t>
            </a:r>
            <a:r>
              <a:rPr lang="en-US" sz="1400" i="1" kern="0" dirty="0">
                <a:solidFill>
                  <a:sysClr val="windowText" lastClr="000000"/>
                </a:solidFill>
                <a:latin typeface="Calibri"/>
              </a:rPr>
              <a:t>The academic business unit must ensure that it describes the ways in which the results from implementing its outcomes assessment plan (i.e., changes and improvements needed) are integrated into the budget development process.</a:t>
            </a:r>
          </a:p>
        </p:txBody>
      </p:sp>
    </p:spTree>
    <p:extLst>
      <p:ext uri="{BB962C8B-B14F-4D97-AF65-F5344CB8AC3E}">
        <p14:creationId xmlns:p14="http://schemas.microsoft.com/office/powerpoint/2010/main" val="1555084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grpId="0" nodeType="with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50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500"/>
                                  </p:stCondLst>
                                  <p:childTnLst>
                                    <p:set>
                                      <p:cBhvr>
                                        <p:cTn id="23" dur="1" fill="hold">
                                          <p:stCondLst>
                                            <p:cond delay="0"/>
                                          </p:stCondLst>
                                        </p:cTn>
                                        <p:tgtEl>
                                          <p:spTgt spid="3">
                                            <p:txEl>
                                              <p:pRg st="12" end="12"/>
                                            </p:txEl>
                                          </p:spTgt>
                                        </p:tgtEl>
                                        <p:attrNameLst>
                                          <p:attrName>style.visibility</p:attrName>
                                        </p:attrNameLst>
                                      </p:cBhvr>
                                      <p:to>
                                        <p:strVal val="visible"/>
                                      </p:to>
                                    </p:set>
                                    <p:anim calcmode="lin" valueType="num">
                                      <p:cBhvr>
                                        <p:cTn id="24"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12" end="12"/>
                                            </p:txEl>
                                          </p:spTgt>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 Bachelor’s, and Master’s-Level Programs:  </a:t>
            </a: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a:p>
            <a:pPr lvl="0" defTabSz="91440">
              <a:spcBef>
                <a:spcPts val="2400"/>
              </a:spcBef>
            </a:pPr>
            <a:r>
              <a:rPr lang="en-US" sz="1400" b="1" kern="0" dirty="0">
                <a:solidFill>
                  <a:sysClr val="windowText" lastClr="000000"/>
                </a:solidFill>
                <a:latin typeface="Calibri"/>
              </a:rPr>
              <a:t>Note</a:t>
            </a:r>
            <a:r>
              <a:rPr lang="en-US" sz="1400" kern="0" dirty="0">
                <a:solidFill>
                  <a:sysClr val="windowText" lastClr="000000"/>
                </a:solidFill>
                <a:latin typeface="Calibri"/>
              </a:rPr>
              <a:t>: Institutions for which the academic business unit is the institution (i.e., institutions that consist of no 	academic units other than the academic business unit) need only provide this information for items A, B, and E in Table 9.</a:t>
            </a:r>
          </a:p>
        </p:txBody>
      </p:sp>
      <p:sp>
        <p:nvSpPr>
          <p:cNvPr id="4" name="TextBox 3"/>
          <p:cNvSpPr txBox="1"/>
          <p:nvPr/>
        </p:nvSpPr>
        <p:spPr>
          <a:xfrm>
            <a:off x="173736" y="2038350"/>
            <a:ext cx="8778240" cy="1169551"/>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If the figure for total student credit hours (SCH) for the academic business unit as reported in row F for the self-study year in Table 9 does not match the figure for total SCH as reported in the last row of Table 5(U), 5(M), or 5(D) (see Principle 4.1: Faculty Qualifications), and/or the figure for total SCH as reported in the last row of Table 13: Off-Campus Locations (see Principle 6.5: Off-Campus Locations), the academic business unit must provide an explanation for the difference.</a:t>
            </a:r>
            <a:endParaRPr lang="en-US" sz="1400" i="1" kern="0" dirty="0">
              <a:solidFill>
                <a:sysClr val="windowText" lastClr="000000"/>
              </a:solidFill>
              <a:latin typeface="Calibri"/>
            </a:endParaRPr>
          </a:p>
        </p:txBody>
      </p:sp>
    </p:spTree>
    <p:extLst>
      <p:ext uri="{BB962C8B-B14F-4D97-AF65-F5344CB8AC3E}">
        <p14:creationId xmlns:p14="http://schemas.microsoft.com/office/powerpoint/2010/main" val="636824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 calcmode="lin" valueType="num">
                                      <p:cBhvr>
                                        <p:cTn id="7"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1" end="11"/>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9: Educational and General Expenditures</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228600" y="1733550"/>
          <a:ext cx="8686801" cy="2743200"/>
        </p:xfrm>
        <a:graphic>
          <a:graphicData uri="http://schemas.openxmlformats.org/drawingml/2006/table">
            <a:tbl>
              <a:tblPr/>
              <a:tblGrid>
                <a:gridCol w="5183383">
                  <a:extLst>
                    <a:ext uri="{9D8B030D-6E8A-4147-A177-3AD203B41FA5}">
                      <a16:colId xmlns:a16="http://schemas.microsoft.com/office/drawing/2014/main" val="20000"/>
                    </a:ext>
                  </a:extLst>
                </a:gridCol>
                <a:gridCol w="1167806">
                  <a:extLst>
                    <a:ext uri="{9D8B030D-6E8A-4147-A177-3AD203B41FA5}">
                      <a16:colId xmlns:a16="http://schemas.microsoft.com/office/drawing/2014/main" val="20001"/>
                    </a:ext>
                  </a:extLst>
                </a:gridCol>
                <a:gridCol w="1167806">
                  <a:extLst>
                    <a:ext uri="{9D8B030D-6E8A-4147-A177-3AD203B41FA5}">
                      <a16:colId xmlns:a16="http://schemas.microsoft.com/office/drawing/2014/main" val="20002"/>
                    </a:ext>
                  </a:extLst>
                </a:gridCol>
                <a:gridCol w="1167806">
                  <a:extLst>
                    <a:ext uri="{9D8B030D-6E8A-4147-A177-3AD203B41FA5}">
                      <a16:colId xmlns:a16="http://schemas.microsoft.com/office/drawing/2014/main" val="20003"/>
                    </a:ext>
                  </a:extLst>
                </a:gridCol>
              </a:tblGrid>
              <a:tr h="457200">
                <a:tc>
                  <a:txBody>
                    <a:bodyPr/>
                    <a:lstStyle/>
                    <a:p>
                      <a:pPr marL="0" marR="0" algn="ctr">
                        <a:spcBef>
                          <a:spcPts val="300"/>
                        </a:spcBef>
                        <a:spcAft>
                          <a:spcPts val="300"/>
                        </a:spcAft>
                      </a:pPr>
                      <a:r>
                        <a:rPr lang="en-US" sz="900" b="1" dirty="0">
                          <a:effectLst/>
                          <a:latin typeface="Calibri" panose="020F0502020204030204" pitchFamily="34" charset="0"/>
                          <a:ea typeface="Times New Roman"/>
                        </a:rPr>
                        <a:t>ITEM</a:t>
                      </a:r>
                      <a:endParaRPr lang="en-US" sz="900" dirty="0">
                        <a:effectLst/>
                        <a:latin typeface="Calibri" panose="020F0502020204030204" pitchFamily="34" charset="0"/>
                        <a:ea typeface="Times New Roman"/>
                      </a:endParaRP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0"/>
                        </a:spcAft>
                      </a:pPr>
                      <a:r>
                        <a:rPr lang="en-US" sz="900" b="1" dirty="0">
                          <a:effectLst/>
                          <a:latin typeface="Calibri" panose="020F0502020204030204" pitchFamily="34" charset="0"/>
                          <a:ea typeface="Times New Roman"/>
                        </a:rPr>
                        <a:t>YEAR PRIOR TO</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SELF-STUDY YEAR</a:t>
                      </a:r>
                      <a:endParaRPr lang="en-US" sz="900" dirty="0">
                        <a:effectLst/>
                        <a:latin typeface="Calibri" panose="020F0502020204030204" pitchFamily="34" charset="0"/>
                        <a:ea typeface="Times New Roman"/>
                      </a:endParaRPr>
                    </a:p>
                    <a:p>
                      <a:pPr marL="0" marR="0" algn="ctr">
                        <a:spcBef>
                          <a:spcPts val="0"/>
                        </a:spcBef>
                        <a:spcAft>
                          <a:spcPts val="300"/>
                        </a:spcAft>
                      </a:pPr>
                      <a:r>
                        <a:rPr lang="en-US" sz="900" b="1" dirty="0">
                          <a:effectLst/>
                          <a:latin typeface="Calibri" panose="020F0502020204030204" pitchFamily="34" charset="0"/>
                          <a:ea typeface="Times New Roman"/>
                        </a:rPr>
                        <a:t>(ACTUAL)</a:t>
                      </a:r>
                      <a:endParaRPr lang="en-US" sz="900" dirty="0">
                        <a:effectLst/>
                        <a:latin typeface="Calibri" panose="020F0502020204030204" pitchFamily="34" charset="0"/>
                        <a:ea typeface="Times New Roman"/>
                      </a:endParaRP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b="1" dirty="0">
                          <a:effectLst/>
                          <a:latin typeface="Calibri" panose="020F0502020204030204" pitchFamily="34" charset="0"/>
                          <a:ea typeface="Times New Roman"/>
                        </a:rPr>
                        <a:t>SELF-STUDY YEAR</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(ACTUAL)</a:t>
                      </a:r>
                      <a:endParaRPr lang="en-US" sz="900" dirty="0">
                        <a:effectLst/>
                        <a:latin typeface="Calibri" panose="020F0502020204030204" pitchFamily="34" charset="0"/>
                        <a:ea typeface="Times New Roman"/>
                      </a:endParaRP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b="1" dirty="0">
                          <a:effectLst/>
                          <a:latin typeface="Calibri" panose="020F0502020204030204" pitchFamily="34" charset="0"/>
                          <a:ea typeface="Times New Roman"/>
                        </a:rPr>
                        <a:t>SITE-VISIT YEAR</a:t>
                      </a:r>
                      <a:endParaRPr lang="en-US" sz="9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(BUDGETED)</a:t>
                      </a:r>
                      <a:endParaRPr lang="en-US" sz="900" dirty="0">
                        <a:effectLst/>
                        <a:latin typeface="Calibri" panose="020F0502020204030204" pitchFamily="34" charset="0"/>
                        <a:ea typeface="Times New Roman"/>
                      </a:endParaRP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lgn="l">
                        <a:spcBef>
                          <a:spcPts val="300"/>
                        </a:spcBef>
                        <a:spcAft>
                          <a:spcPts val="300"/>
                        </a:spcAft>
                        <a:tabLst>
                          <a:tab pos="182880" algn="l"/>
                        </a:tabLst>
                      </a:pPr>
                      <a:r>
                        <a:rPr lang="en-US" sz="900" dirty="0">
                          <a:effectLst/>
                          <a:latin typeface="Calibri" panose="020F0502020204030204" pitchFamily="34" charset="0"/>
                          <a:ea typeface="Times New Roman"/>
                        </a:rPr>
                        <a:t>A.	Total Unrestricted Educational and General Expenditures for the Institution</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$16,615,000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$17,513,000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$18,320,000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5760">
                <a:tc>
                  <a:txBody>
                    <a:bodyPr/>
                    <a:lstStyle/>
                    <a:p>
                      <a:pPr marL="182880" marR="0" indent="-182880" algn="l">
                        <a:spcBef>
                          <a:spcPts val="300"/>
                        </a:spcBef>
                        <a:spcAft>
                          <a:spcPts val="300"/>
                        </a:spcAft>
                        <a:tabLst>
                          <a:tab pos="182880" algn="l"/>
                        </a:tabLst>
                      </a:pPr>
                      <a:r>
                        <a:rPr lang="en-US" sz="900" dirty="0">
                          <a:effectLst/>
                          <a:latin typeface="Calibri" panose="020F0502020204030204" pitchFamily="34" charset="0"/>
                          <a:ea typeface="Times New Roman"/>
                        </a:rPr>
                        <a:t>B.	Total Unrestricted Educational and General Expenditures for All Academic Instructional Units of the Institution</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$9,545,000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$9,650,000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$10, 260,000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5760">
                <a:tc>
                  <a:txBody>
                    <a:bodyPr/>
                    <a:lstStyle/>
                    <a:p>
                      <a:pPr marL="182880" marR="0" indent="-182880" algn="l">
                        <a:spcBef>
                          <a:spcPts val="300"/>
                        </a:spcBef>
                        <a:spcAft>
                          <a:spcPts val="300"/>
                        </a:spcAft>
                        <a:tabLst>
                          <a:tab pos="182880" algn="l"/>
                        </a:tabLst>
                      </a:pPr>
                      <a:r>
                        <a:rPr lang="en-US" sz="900" dirty="0">
                          <a:effectLst/>
                          <a:latin typeface="Calibri" panose="020F0502020204030204" pitchFamily="34" charset="0"/>
                          <a:ea typeface="Times New Roman"/>
                        </a:rPr>
                        <a:t>C.	Total Unrestricted  Educational and General Expenditures Allocated to the Academic Business Unit</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$944,955</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$974,650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$1,077,300</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5760">
                <a:tc>
                  <a:txBody>
                    <a:bodyPr/>
                    <a:lstStyle/>
                    <a:p>
                      <a:pPr marL="182880" marR="0" indent="-182880" algn="l">
                        <a:spcBef>
                          <a:spcPts val="300"/>
                        </a:spcBef>
                        <a:spcAft>
                          <a:spcPts val="300"/>
                        </a:spcAft>
                        <a:tabLst>
                          <a:tab pos="182880" algn="l"/>
                        </a:tabLst>
                      </a:pPr>
                      <a:r>
                        <a:rPr lang="en-US" sz="900" dirty="0">
                          <a:effectLst/>
                          <a:latin typeface="Calibri" panose="020F0502020204030204" pitchFamily="34" charset="0"/>
                          <a:ea typeface="Times New Roman"/>
                        </a:rPr>
                        <a:t>D.	Percentage of Total Unrestricted Academic Expenditures Allocated to the Academic  Business Unit (C divided by B)</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9.9%</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10.1%</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10.5%</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4320">
                <a:tc>
                  <a:txBody>
                    <a:bodyPr/>
                    <a:lstStyle/>
                    <a:p>
                      <a:pPr marL="0" marR="0" algn="l">
                        <a:spcBef>
                          <a:spcPts val="300"/>
                        </a:spcBef>
                        <a:spcAft>
                          <a:spcPts val="300"/>
                        </a:spcAft>
                        <a:tabLst>
                          <a:tab pos="182880" algn="l"/>
                        </a:tabLst>
                      </a:pPr>
                      <a:r>
                        <a:rPr lang="en-US" sz="900" dirty="0">
                          <a:effectLst/>
                          <a:latin typeface="Calibri" panose="020F0502020204030204" pitchFamily="34" charset="0"/>
                          <a:ea typeface="Times New Roman"/>
                        </a:rPr>
                        <a:t>E.	Total Student Credit Hours Taught by the Institution</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27, 084</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27,706</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28,354</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4320">
                <a:tc>
                  <a:txBody>
                    <a:bodyPr/>
                    <a:lstStyle/>
                    <a:p>
                      <a:pPr marL="0" marR="0" algn="l">
                        <a:spcBef>
                          <a:spcPts val="300"/>
                        </a:spcBef>
                        <a:spcAft>
                          <a:spcPts val="300"/>
                        </a:spcAft>
                        <a:tabLst>
                          <a:tab pos="182880" algn="l"/>
                        </a:tabLst>
                      </a:pPr>
                      <a:r>
                        <a:rPr lang="en-US" sz="900" dirty="0">
                          <a:effectLst/>
                          <a:latin typeface="Calibri" panose="020F0502020204030204" pitchFamily="34" charset="0"/>
                          <a:ea typeface="Times New Roman"/>
                        </a:rPr>
                        <a:t>F.	Total Student Credit Hours Taught by the Academic Business Unit</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5,119</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5,292</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5,444</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65760">
                <a:tc>
                  <a:txBody>
                    <a:bodyPr/>
                    <a:lstStyle/>
                    <a:p>
                      <a:pPr marL="182880" marR="0" indent="-182880" algn="l">
                        <a:spcBef>
                          <a:spcPts val="300"/>
                        </a:spcBef>
                        <a:spcAft>
                          <a:spcPts val="0"/>
                        </a:spcAft>
                        <a:tabLst>
                          <a:tab pos="182880" algn="l"/>
                        </a:tabLst>
                      </a:pPr>
                      <a:r>
                        <a:rPr lang="en-US" sz="900" dirty="0">
                          <a:effectLst/>
                          <a:latin typeface="Calibri" panose="020F0502020204030204" pitchFamily="34" charset="0"/>
                          <a:ea typeface="Times New Roman"/>
                        </a:rPr>
                        <a:t>G.	Percentage of Institutional Student Credit Hours Taught by the Academic Business Unit</a:t>
                      </a:r>
                    </a:p>
                    <a:p>
                      <a:pPr marL="182880" marR="0" indent="-182880" algn="l">
                        <a:spcBef>
                          <a:spcPts val="0"/>
                        </a:spcBef>
                        <a:spcAft>
                          <a:spcPts val="300"/>
                        </a:spcAft>
                        <a:tabLst>
                          <a:tab pos="182880" algn="l"/>
                        </a:tabLst>
                      </a:pPr>
                      <a:r>
                        <a:rPr lang="en-US" sz="900" dirty="0">
                          <a:effectLst/>
                          <a:latin typeface="Calibri" panose="020F0502020204030204" pitchFamily="34" charset="0"/>
                          <a:ea typeface="Times New Roman"/>
                        </a:rPr>
                        <a:t>	(F divided by E)</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18.9%</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19.1%</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19.2%</a:t>
                      </a:r>
                    </a:p>
                  </a:txBody>
                  <a:tcPr marL="73730" marR="737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90243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478024"/>
            <a:ext cx="8778240" cy="1207008"/>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 Bachelor’s, and Master’s-Level Programs:  </a:t>
            </a:r>
          </a:p>
          <a:p>
            <a:pPr lvl="0"/>
            <a:endParaRPr lang="en-US" sz="1100" kern="0" dirty="0">
              <a:solidFill>
                <a:sysClr val="windowText" lastClr="000000"/>
              </a:solidFill>
              <a:latin typeface="Calibri"/>
            </a:endParaRPr>
          </a:p>
          <a:p>
            <a:pPr marL="228600" lvl="0" indent="-228600" defTabSz="91440">
              <a:buFont typeface="+mj-lt"/>
              <a:buAutoNum type="arabicPeriod" startAt="3"/>
            </a:pPr>
            <a:r>
              <a:rPr lang="en-US" sz="1400" kern="0" dirty="0">
                <a:solidFill>
                  <a:sysClr val="windowText" lastClr="000000"/>
                </a:solidFill>
                <a:latin typeface="Calibri"/>
              </a:rPr>
              <a:t>List the support personnel (non-faculty) in your academic business unit by classification type.</a:t>
            </a:r>
          </a:p>
          <a:p>
            <a:pPr marL="228600" lvl="0" indent="-228600" defTabSz="91440">
              <a:spcBef>
                <a:spcPts val="2400"/>
              </a:spcBef>
              <a:buAutoNum type="arabicPeriod" startAt="3"/>
            </a:pPr>
            <a:r>
              <a:rPr lang="en-US" sz="1400" kern="0" dirty="0">
                <a:solidFill>
                  <a:sysClr val="windowText" lastClr="000000"/>
                </a:solidFill>
                <a:latin typeface="Calibri"/>
              </a:rPr>
              <a:t>Provide Table 10: Salary Ranges by Rank. The information in this table should be presented as shown in the sample Table 10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This table should contain the actual full-time faculty salary ranges (lowest, mean, and highest) during the self-study year (academic year salaries—9 month salaries before overloads) for each of the faculty ranks in the academic business unit. Do not include faculty who are on leave or on sabbatical and are receiving a reduced rate during the period of absence.</a:t>
            </a:r>
          </a:p>
        </p:txBody>
      </p:sp>
      <p:sp>
        <p:nvSpPr>
          <p:cNvPr id="5" name="TextBox 4"/>
          <p:cNvSpPr txBox="1"/>
          <p:nvPr/>
        </p:nvSpPr>
        <p:spPr>
          <a:xfrm>
            <a:off x="173736" y="3953530"/>
            <a:ext cx="8778240" cy="523220"/>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T</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able 10 must identify the ranges of actual salaries paid to faculty at each rank rather than possible salary ranges established by the institution</a:t>
            </a:r>
            <a:r>
              <a:rPr lang="en-US" sz="1400" i="1" kern="0" dirty="0">
                <a:solidFill>
                  <a:sysClr val="windowText" lastClr="000000"/>
                </a:solidFill>
                <a:latin typeface="Calibri"/>
              </a:rPr>
              <a:t>.</a:t>
            </a:r>
          </a:p>
        </p:txBody>
      </p:sp>
    </p:spTree>
    <p:extLst>
      <p:ext uri="{BB962C8B-B14F-4D97-AF65-F5344CB8AC3E}">
        <p14:creationId xmlns:p14="http://schemas.microsoft.com/office/powerpoint/2010/main" val="23384803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p:cTn id="1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6" end="6"/>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10: Salary Ranges by Rank</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228600" y="1733550"/>
          <a:ext cx="8686800" cy="1920240"/>
        </p:xfrm>
        <a:graphic>
          <a:graphicData uri="http://schemas.openxmlformats.org/drawingml/2006/table">
            <a:tbl>
              <a:tblPr/>
              <a:tblGrid>
                <a:gridCol w="1737360">
                  <a:extLst>
                    <a:ext uri="{9D8B030D-6E8A-4147-A177-3AD203B41FA5}">
                      <a16:colId xmlns:a16="http://schemas.microsoft.com/office/drawing/2014/main" val="20000"/>
                    </a:ext>
                  </a:extLst>
                </a:gridCol>
                <a:gridCol w="1737360">
                  <a:extLst>
                    <a:ext uri="{9D8B030D-6E8A-4147-A177-3AD203B41FA5}">
                      <a16:colId xmlns:a16="http://schemas.microsoft.com/office/drawing/2014/main" val="20001"/>
                    </a:ext>
                  </a:extLst>
                </a:gridCol>
                <a:gridCol w="1737360">
                  <a:extLst>
                    <a:ext uri="{9D8B030D-6E8A-4147-A177-3AD203B41FA5}">
                      <a16:colId xmlns:a16="http://schemas.microsoft.com/office/drawing/2014/main" val="20002"/>
                    </a:ext>
                  </a:extLst>
                </a:gridCol>
                <a:gridCol w="1737360">
                  <a:extLst>
                    <a:ext uri="{9D8B030D-6E8A-4147-A177-3AD203B41FA5}">
                      <a16:colId xmlns:a16="http://schemas.microsoft.com/office/drawing/2014/main" val="20003"/>
                    </a:ext>
                  </a:extLst>
                </a:gridCol>
                <a:gridCol w="1737360">
                  <a:extLst>
                    <a:ext uri="{9D8B030D-6E8A-4147-A177-3AD203B41FA5}">
                      <a16:colId xmlns:a16="http://schemas.microsoft.com/office/drawing/2014/main" val="20004"/>
                    </a:ext>
                  </a:extLst>
                </a:gridCol>
              </a:tblGrid>
              <a:tr h="274320">
                <a:tc rowSpan="2">
                  <a:txBody>
                    <a:bodyPr/>
                    <a:lstStyle/>
                    <a:p>
                      <a:pPr marL="0" marR="0" algn="ctr">
                        <a:spcBef>
                          <a:spcPts val="300"/>
                        </a:spcBef>
                        <a:spcAft>
                          <a:spcPts val="300"/>
                        </a:spcAft>
                      </a:pPr>
                      <a:r>
                        <a:rPr lang="en-US" sz="1100" b="1" dirty="0">
                          <a:effectLst/>
                          <a:latin typeface="Calibri" panose="020F0502020204030204" pitchFamily="34" charset="0"/>
                          <a:ea typeface="Times New Roman"/>
                        </a:rPr>
                        <a:t>FACULTY RANK</a:t>
                      </a:r>
                      <a:endParaRPr lang="en-US" sz="1100" dirty="0">
                        <a:effectLst/>
                        <a:latin typeface="Calibri" panose="020F0502020204030204" pitchFamily="34" charset="0"/>
                        <a:ea typeface="Times New Roman"/>
                      </a:endParaRP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marL="0" marR="0" algn="ctr">
                        <a:spcBef>
                          <a:spcPts val="300"/>
                        </a:spcBef>
                        <a:spcAft>
                          <a:spcPts val="0"/>
                        </a:spcAft>
                      </a:pPr>
                      <a:r>
                        <a:rPr lang="en-US" sz="1100" b="1" dirty="0">
                          <a:effectLst/>
                          <a:latin typeface="Calibri" panose="020F0502020204030204" pitchFamily="34" charset="0"/>
                          <a:ea typeface="Times New Roman"/>
                        </a:rPr>
                        <a:t>NUMBER OF</a:t>
                      </a:r>
                      <a:endParaRPr lang="en-US" sz="1100" dirty="0">
                        <a:effectLst/>
                        <a:latin typeface="Calibri" panose="020F0502020204030204" pitchFamily="34" charset="0"/>
                        <a:ea typeface="Times New Roman"/>
                      </a:endParaRPr>
                    </a:p>
                    <a:p>
                      <a:pPr marL="0" marR="0" algn="ctr">
                        <a:spcBef>
                          <a:spcPts val="0"/>
                        </a:spcBef>
                        <a:spcAft>
                          <a:spcPts val="300"/>
                        </a:spcAft>
                      </a:pPr>
                      <a:r>
                        <a:rPr lang="en-US" sz="1100" b="1" dirty="0">
                          <a:effectLst/>
                          <a:latin typeface="Calibri" panose="020F0502020204030204" pitchFamily="34" charset="0"/>
                          <a:ea typeface="Times New Roman"/>
                        </a:rPr>
                        <a:t>FULL-TIME FACULTY</a:t>
                      </a:r>
                      <a:endParaRPr lang="en-US" sz="1100" dirty="0">
                        <a:effectLst/>
                        <a:latin typeface="Calibri" panose="020F0502020204030204" pitchFamily="34" charset="0"/>
                        <a:ea typeface="Times New Roman"/>
                      </a:endParaRP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marL="0" marR="0" algn="ctr">
                        <a:spcBef>
                          <a:spcPts val="300"/>
                        </a:spcBef>
                        <a:spcAft>
                          <a:spcPts val="300"/>
                        </a:spcAft>
                      </a:pPr>
                      <a:r>
                        <a:rPr lang="en-US" sz="1100" b="1" dirty="0">
                          <a:effectLst/>
                          <a:latin typeface="Calibri" panose="020F0502020204030204" pitchFamily="34" charset="0"/>
                          <a:ea typeface="Times New Roman"/>
                        </a:rPr>
                        <a:t>ACADEMIC YEAR SALARY RANGES BY RANK</a:t>
                      </a:r>
                      <a:endParaRPr lang="en-US" sz="1100" dirty="0">
                        <a:effectLst/>
                        <a:latin typeface="Calibri" panose="020F0502020204030204" pitchFamily="34" charset="0"/>
                        <a:ea typeface="Times New Roman"/>
                      </a:endParaRP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4320">
                <a:tc vMerge="1">
                  <a:txBody>
                    <a:bodyPr/>
                    <a:lstStyle/>
                    <a:p>
                      <a:endParaRPr lang="en-US"/>
                    </a:p>
                  </a:txBody>
                  <a:tcPr/>
                </a:tc>
                <a:tc vMerge="1">
                  <a:txBody>
                    <a:bodyPr/>
                    <a:lstStyle/>
                    <a:p>
                      <a:endParaRPr lang="en-US"/>
                    </a:p>
                  </a:txBody>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LOWEST</a:t>
                      </a:r>
                      <a:endParaRPr lang="en-US" sz="1100" dirty="0">
                        <a:effectLst/>
                        <a:latin typeface="Calibri" panose="020F0502020204030204" pitchFamily="34" charset="0"/>
                        <a:ea typeface="Times New Roman"/>
                      </a:endParaRP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MEAN</a:t>
                      </a:r>
                      <a:endParaRPr lang="en-US" sz="1100" dirty="0">
                        <a:effectLst/>
                        <a:latin typeface="Calibri" panose="020F0502020204030204" pitchFamily="34" charset="0"/>
                        <a:ea typeface="Times New Roman"/>
                      </a:endParaRP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HIGHEST</a:t>
                      </a:r>
                      <a:endParaRPr lang="en-US" sz="1100" dirty="0">
                        <a:effectLst/>
                        <a:latin typeface="Calibri" panose="020F0502020204030204" pitchFamily="34" charset="0"/>
                        <a:ea typeface="Times New Roman"/>
                      </a:endParaRP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algn="l">
                        <a:spcBef>
                          <a:spcPts val="300"/>
                        </a:spcBef>
                        <a:spcAft>
                          <a:spcPts val="300"/>
                        </a:spcAft>
                      </a:pPr>
                      <a:r>
                        <a:rPr lang="en-US" sz="1100" dirty="0">
                          <a:effectLst/>
                          <a:latin typeface="Calibri" panose="020F0502020204030204" pitchFamily="34" charset="0"/>
                          <a:ea typeface="Times New Roman"/>
                        </a:rPr>
                        <a:t>Professor</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0"/>
                        </a:spcAft>
                      </a:pPr>
                      <a:r>
                        <a:rPr lang="en-US" sz="1100" dirty="0">
                          <a:effectLst/>
                          <a:latin typeface="Calibri" panose="020F0502020204030204" pitchFamily="34" charset="0"/>
                          <a:ea typeface="Times New Roman"/>
                        </a:rPr>
                        <a:t>2</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$61,000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$63,750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$66,500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2"/>
                  </a:ext>
                </a:extLst>
              </a:tr>
              <a:tr h="274320">
                <a:tc>
                  <a:txBody>
                    <a:bodyPr/>
                    <a:lstStyle/>
                    <a:p>
                      <a:pPr marL="0" marR="0" algn="l">
                        <a:spcBef>
                          <a:spcPts val="300"/>
                        </a:spcBef>
                        <a:spcAft>
                          <a:spcPts val="300"/>
                        </a:spcAft>
                      </a:pPr>
                      <a:r>
                        <a:rPr lang="en-US" sz="1100" dirty="0">
                          <a:effectLst/>
                          <a:latin typeface="Calibri" panose="020F0502020204030204" pitchFamily="34" charset="0"/>
                          <a:ea typeface="Times New Roman"/>
                        </a:rPr>
                        <a:t>Associate Professor</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0"/>
                        </a:spcAft>
                      </a:pPr>
                      <a:r>
                        <a:rPr lang="en-US" sz="1100" dirty="0">
                          <a:effectLst/>
                          <a:latin typeface="Calibri" panose="020F0502020204030204" pitchFamily="34" charset="0"/>
                          <a:ea typeface="Times New Roman"/>
                        </a:rPr>
                        <a:t>2</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$50,500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$54,500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$58,500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274320">
                <a:tc>
                  <a:txBody>
                    <a:bodyPr/>
                    <a:lstStyle/>
                    <a:p>
                      <a:pPr marL="0" marR="0" algn="l">
                        <a:spcBef>
                          <a:spcPts val="300"/>
                        </a:spcBef>
                        <a:spcAft>
                          <a:spcPts val="300"/>
                        </a:spcAft>
                      </a:pPr>
                      <a:r>
                        <a:rPr lang="en-US" sz="1100" dirty="0">
                          <a:effectLst/>
                          <a:latin typeface="Calibri" panose="020F0502020204030204" pitchFamily="34" charset="0"/>
                          <a:ea typeface="Times New Roman"/>
                        </a:rPr>
                        <a:t>Assistant Professor</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0"/>
                        </a:spcAft>
                      </a:pPr>
                      <a:r>
                        <a:rPr lang="en-US" sz="1100" dirty="0">
                          <a:effectLst/>
                          <a:latin typeface="Calibri" panose="020F0502020204030204" pitchFamily="34" charset="0"/>
                          <a:ea typeface="Times New Roman"/>
                        </a:rPr>
                        <a:t>3</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$45,000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$46,733</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$48,700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274320">
                <a:tc>
                  <a:txBody>
                    <a:bodyPr/>
                    <a:lstStyle/>
                    <a:p>
                      <a:pPr marL="0" marR="0" algn="l">
                        <a:spcBef>
                          <a:spcPts val="300"/>
                        </a:spcBef>
                        <a:spcAft>
                          <a:spcPts val="300"/>
                        </a:spcAft>
                      </a:pPr>
                      <a:r>
                        <a:rPr lang="en-US" sz="1100" dirty="0">
                          <a:effectLst/>
                          <a:latin typeface="Calibri" panose="020F0502020204030204" pitchFamily="34" charset="0"/>
                          <a:ea typeface="Times New Roman"/>
                        </a:rPr>
                        <a:t>Instructor</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0"/>
                        </a:spcAft>
                      </a:pPr>
                      <a:r>
                        <a:rPr lang="en-US" sz="1100" dirty="0">
                          <a:effectLst/>
                          <a:latin typeface="Calibri" panose="020F0502020204030204" pitchFamily="34" charset="0"/>
                          <a:ea typeface="Times New Roman"/>
                        </a:rPr>
                        <a:t>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N/A</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N/A</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N/A</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274320">
                <a:tc>
                  <a:txBody>
                    <a:bodyPr/>
                    <a:lstStyle/>
                    <a:p>
                      <a:pPr marL="0" marR="0" algn="l">
                        <a:spcBef>
                          <a:spcPts val="300"/>
                        </a:spcBef>
                        <a:spcAft>
                          <a:spcPts val="300"/>
                        </a:spcAft>
                      </a:pPr>
                      <a:r>
                        <a:rPr lang="en-US" sz="1100" dirty="0">
                          <a:effectLst/>
                          <a:latin typeface="Calibri" panose="020F0502020204030204" pitchFamily="34" charset="0"/>
                          <a:ea typeface="Times New Roman"/>
                        </a:rPr>
                        <a:t>Other</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0"/>
                        </a:spcAft>
                      </a:pPr>
                      <a:r>
                        <a:rPr lang="en-US" sz="1100" dirty="0">
                          <a:effectLst/>
                          <a:latin typeface="Calibri" panose="020F0502020204030204" pitchFamily="34" charset="0"/>
                          <a:ea typeface="Times New Roman"/>
                        </a:rPr>
                        <a:t>0</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N/A</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N/A</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N/A</a:t>
                      </a:r>
                    </a:p>
                  </a:txBody>
                  <a:tcPr marL="73730" marR="7373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246764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4412742"/>
            <a:ext cx="8778240" cy="530352"/>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 Bachelor’s, and Master’s-Level Programs:  </a:t>
            </a:r>
          </a:p>
          <a:p>
            <a:pPr lvl="0"/>
            <a:endParaRPr lang="en-US" sz="1100" kern="0" dirty="0">
              <a:solidFill>
                <a:sysClr val="windowText" lastClr="000000"/>
              </a:solidFill>
              <a:latin typeface="Calibri"/>
            </a:endParaRPr>
          </a:p>
          <a:p>
            <a:pPr marL="228600" lvl="0" indent="-228600" defTabSz="91440">
              <a:buFont typeface="+mj-lt"/>
              <a:buAutoNum type="arabicPeriod" startAt="5"/>
            </a:pPr>
            <a:r>
              <a:rPr lang="en-US" sz="1400" kern="0" dirty="0">
                <a:solidFill>
                  <a:sysClr val="windowText" lastClr="000000"/>
                </a:solidFill>
                <a:latin typeface="Calibri"/>
              </a:rPr>
              <a:t>If applicable, state the method of computation for extra pay of full-time faculty in the following areas (</a:t>
            </a:r>
            <a:r>
              <a:rPr lang="en-US" sz="1400" b="1" kern="0" dirty="0">
                <a:solidFill>
                  <a:sysClr val="windowText" lastClr="000000"/>
                </a:solidFill>
                <a:latin typeface="Calibri"/>
              </a:rPr>
              <a:t>Note</a:t>
            </a:r>
            <a:r>
              <a:rPr lang="en-US" sz="1400" kern="0" dirty="0">
                <a:solidFill>
                  <a:sysClr val="windowText" lastClr="000000"/>
                </a:solidFill>
                <a:latin typeface="Calibri"/>
              </a:rPr>
              <a:t>: Extra pay is additional compensation over and above a faculty member’s annual contract compensation during the self-study year.):</a:t>
            </a:r>
          </a:p>
          <a:p>
            <a:pPr lvl="0" defTabSz="228600">
              <a:spcBef>
                <a:spcPts val="300"/>
              </a:spcBef>
            </a:pPr>
            <a:r>
              <a:rPr lang="en-US" sz="1400" kern="0" dirty="0">
                <a:solidFill>
                  <a:sysClr val="windowText" lastClr="000000"/>
                </a:solidFill>
                <a:latin typeface="Calibri"/>
              </a:rPr>
              <a:t>	a.	Overload</a:t>
            </a:r>
          </a:p>
          <a:p>
            <a:pPr lvl="0" defTabSz="228600">
              <a:spcBef>
                <a:spcPts val="300"/>
              </a:spcBef>
            </a:pPr>
            <a:r>
              <a:rPr lang="en-US" sz="1400" kern="0" dirty="0">
                <a:solidFill>
                  <a:sysClr val="windowText" lastClr="000000"/>
                </a:solidFill>
                <a:latin typeface="Calibri"/>
              </a:rPr>
              <a:t>	b.	Evening courses</a:t>
            </a:r>
          </a:p>
          <a:p>
            <a:pPr lvl="0" defTabSz="228600">
              <a:spcBef>
                <a:spcPts val="300"/>
              </a:spcBef>
            </a:pPr>
            <a:r>
              <a:rPr lang="en-US" sz="1400" kern="0" dirty="0">
                <a:solidFill>
                  <a:sysClr val="windowText" lastClr="000000"/>
                </a:solidFill>
                <a:latin typeface="Calibri"/>
              </a:rPr>
              <a:t>	c.	Off-campus courses</a:t>
            </a:r>
          </a:p>
          <a:p>
            <a:pPr lvl="0" defTabSz="228600">
              <a:spcBef>
                <a:spcPts val="300"/>
              </a:spcBef>
            </a:pPr>
            <a:r>
              <a:rPr lang="en-US" sz="1400" kern="0" dirty="0">
                <a:solidFill>
                  <a:sysClr val="windowText" lastClr="000000"/>
                </a:solidFill>
                <a:latin typeface="Calibri"/>
              </a:rPr>
              <a:t>	d.	Summer courses</a:t>
            </a:r>
          </a:p>
          <a:p>
            <a:pPr lvl="0" defTabSz="228600">
              <a:spcBef>
                <a:spcPts val="300"/>
              </a:spcBef>
            </a:pPr>
            <a:r>
              <a:rPr lang="en-US" sz="1400" kern="0" dirty="0">
                <a:solidFill>
                  <a:sysClr val="windowText" lastClr="000000"/>
                </a:solidFill>
                <a:latin typeface="Calibri"/>
              </a:rPr>
              <a:t>	e.	Non-credit courses</a:t>
            </a:r>
          </a:p>
          <a:p>
            <a:pPr marL="228600" lvl="0" indent="-228600" defTabSz="91440">
              <a:spcBef>
                <a:spcPts val="1200"/>
              </a:spcBef>
              <a:buFont typeface="+mj-lt"/>
              <a:buAutoNum type="arabicPeriod" startAt="6"/>
            </a:pPr>
            <a:r>
              <a:rPr lang="en-US" sz="1400" kern="0" dirty="0">
                <a:solidFill>
                  <a:sysClr val="windowText" lastClr="000000"/>
                </a:solidFill>
                <a:latin typeface="Calibri"/>
              </a:rPr>
              <a:t>State the rates of pay for part-time (adjunct) faculty who teach business courses.</a:t>
            </a:r>
          </a:p>
          <a:p>
            <a:pPr marL="228600" lvl="0" indent="-228600" defTabSz="91440">
              <a:spcBef>
                <a:spcPts val="1200"/>
              </a:spcBef>
              <a:buFont typeface="+mj-lt"/>
              <a:buAutoNum type="arabicPeriod" startAt="6"/>
            </a:pPr>
            <a:r>
              <a:rPr lang="en-US" sz="1400" kern="0" dirty="0">
                <a:solidFill>
                  <a:sysClr val="windowText" lastClr="000000"/>
                </a:solidFill>
                <a:latin typeface="Calibri"/>
              </a:rPr>
              <a:t>Provide the page numbers for the section in your institution’s catalog that describes the tuition and fees for each business program.</a:t>
            </a:r>
          </a:p>
        </p:txBody>
      </p:sp>
    </p:spTree>
    <p:extLst>
      <p:ext uri="{BB962C8B-B14F-4D97-AF65-F5344CB8AC3E}">
        <p14:creationId xmlns:p14="http://schemas.microsoft.com/office/powerpoint/2010/main" val="7781530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p:cTn id="1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6" end="6"/>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p:cTn id="1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7" end="7"/>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p:cTn id="1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8" end="8"/>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p:cTn id="2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9" end="9"/>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p:cTn id="27"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10" end="10"/>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 calcmode="lin" valueType="num">
                                      <p:cBhvr>
                                        <p:cTn id="31"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11" end="11"/>
                                            </p:txEl>
                                          </p:spTgt>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 calcmode="lin" valueType="num">
                                      <p:cBhvr>
                                        <p:cTn id="35"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12" end="12"/>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p:cTn id="39" dur="500" fill="hold"/>
                                        <p:tgtEl>
                                          <p:spTgt spid="4"/>
                                        </p:tgtEl>
                                        <p:attrNameLst>
                                          <p:attrName>ppt_w</p:attrName>
                                        </p:attrNameLst>
                                      </p:cBhvr>
                                      <p:tavLst>
                                        <p:tav tm="0">
                                          <p:val>
                                            <p:fltVal val="0"/>
                                          </p:val>
                                        </p:tav>
                                        <p:tav tm="100000">
                                          <p:val>
                                            <p:strVal val="#ppt_w"/>
                                          </p:val>
                                        </p:tav>
                                      </p:tavLst>
                                    </p:anim>
                                    <p:anim calcmode="lin" valueType="num">
                                      <p:cBhvr>
                                        <p:cTn id="4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 Bachelor’s, and Master’s-Level Programs:  </a:t>
            </a:r>
          </a:p>
          <a:p>
            <a:pPr lvl="0"/>
            <a:endParaRPr lang="en-US" sz="1100" kern="0" dirty="0">
              <a:solidFill>
                <a:sysClr val="windowText" lastClr="000000"/>
              </a:solidFill>
              <a:latin typeface="Calibri"/>
            </a:endParaRPr>
          </a:p>
          <a:p>
            <a:pPr lvl="0"/>
            <a:endParaRPr lang="en-US" sz="1100" kern="0" dirty="0">
              <a:solidFill>
                <a:sysClr val="windowText" lastClr="000000"/>
              </a:solidFill>
              <a:latin typeface="Calibri"/>
            </a:endParaRPr>
          </a:p>
        </p:txBody>
      </p:sp>
      <p:sp>
        <p:nvSpPr>
          <p:cNvPr id="4" name="TextBox 3"/>
          <p:cNvSpPr txBox="1"/>
          <p:nvPr/>
        </p:nvSpPr>
        <p:spPr>
          <a:xfrm>
            <a:off x="173736" y="2114550"/>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In most, if not all, cases, information about tuition and fees will not be included in the institution’s catalog, brochures, prospectuses, bulletins, etc., but will instead be provided in a separate document</a:t>
            </a:r>
            <a:r>
              <a:rPr lang="en-US" sz="1400" i="1" kern="0" dirty="0">
                <a:solidFill>
                  <a:sysClr val="windowText" lastClr="000000"/>
                </a:solidFill>
                <a:latin typeface="Calibri"/>
              </a:rPr>
              <a:t> and/or on the institution’s website. This is perfectly acceptable. The academic business unit should provide this information in the self-study.</a:t>
            </a:r>
          </a:p>
        </p:txBody>
      </p:sp>
    </p:spTree>
    <p:extLst>
      <p:ext uri="{BB962C8B-B14F-4D97-AF65-F5344CB8AC3E}">
        <p14:creationId xmlns:p14="http://schemas.microsoft.com/office/powerpoint/2010/main" val="32566144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6.1: Financial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Doctoral-Level Programs:  </a:t>
            </a:r>
          </a:p>
          <a:p>
            <a:pPr lvl="0"/>
            <a:endParaRPr lang="en-US" sz="1100" kern="0" dirty="0">
              <a:solidFill>
                <a:sysClr val="windowText" lastClr="000000"/>
              </a:solidFill>
              <a:latin typeface="Calibri"/>
            </a:endParaRPr>
          </a:p>
          <a:p>
            <a:pPr lvl="0"/>
            <a:r>
              <a:rPr lang="en-US" sz="1400" kern="0" dirty="0">
                <a:solidFill>
                  <a:sysClr val="windowText" lastClr="000000"/>
                </a:solidFill>
                <a:latin typeface="Calibri"/>
              </a:rPr>
              <a:t>Describe the financial resources supporting the academic business unit’s doctoral-level business programs.</a:t>
            </a:r>
          </a:p>
        </p:txBody>
      </p:sp>
    </p:spTree>
    <p:extLst>
      <p:ext uri="{BB962C8B-B14F-4D97-AF65-F5344CB8AC3E}">
        <p14:creationId xmlns:p14="http://schemas.microsoft.com/office/powerpoint/2010/main" val="3802657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6.2: Facilities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physical facilities available to the academic business unit to be of sufficient quality to support high-quality business programs.</a:t>
            </a:r>
          </a:p>
        </p:txBody>
      </p:sp>
    </p:spTree>
    <p:extLst>
      <p:ext uri="{BB962C8B-B14F-4D97-AF65-F5344CB8AC3E}">
        <p14:creationId xmlns:p14="http://schemas.microsoft.com/office/powerpoint/2010/main" val="798283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fontAlgn="base">
              <a:spcAft>
                <a:spcPct val="0"/>
              </a:spcAft>
              <a:buClr>
                <a:schemeClr val="accent5">
                  <a:lumMod val="50000"/>
                </a:schemeClr>
              </a:buClr>
              <a:buSzPct val="80000"/>
            </a:pPr>
            <a:r>
              <a:rPr lang="en-US" sz="2000" b="1" kern="0" dirty="0">
                <a:solidFill>
                  <a:srgbClr val="002060"/>
                </a:solidFill>
                <a:latin typeface="Calibri" panose="020F0502020204030204" pitchFamily="34" charset="0"/>
              </a:rPr>
              <a:t>In its review, the Board of Commissioners considers</a:t>
            </a:r>
            <a:r>
              <a:rPr lang="en-US" sz="2000" kern="0" dirty="0">
                <a:solidFill>
                  <a:srgbClr val="330033"/>
                </a:solidFill>
                <a:latin typeface="Calibri" panose="020F0502020204030204" pitchFamily="34" charset="0"/>
              </a:rPr>
              <a:t>:</a:t>
            </a:r>
          </a:p>
          <a:p>
            <a:pPr marL="36576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extent of the academic business unit’s compliance with the IACBE’s Accreditation Principles;</a:t>
            </a:r>
          </a:p>
          <a:p>
            <a:pPr marL="365760" indent="-274320" fontAlgn="base">
              <a:spcBef>
                <a:spcPts val="4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Both the number and seriousness of any deficiencies;</a:t>
            </a:r>
          </a:p>
          <a:p>
            <a:pPr marL="365760" indent="-274320" fontAlgn="base">
              <a:spcBef>
                <a:spcPts val="4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academic business unit’s willingness and capability to pursue excellence  in business education.</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Accreditation Review</a:t>
            </a:r>
          </a:p>
          <a:p>
            <a:r>
              <a:rPr lang="en-US" sz="2400" b="1" dirty="0">
                <a:solidFill>
                  <a:schemeClr val="accent4">
                    <a:lumMod val="50000"/>
                  </a:schemeClr>
                </a:solidFill>
                <a:latin typeface="Calibri" panose="020F0502020204030204" pitchFamily="34" charset="0"/>
              </a:rPr>
              <a:t>by the Board of Commissioners</a:t>
            </a:r>
          </a:p>
        </p:txBody>
      </p:sp>
    </p:spTree>
    <p:extLst>
      <p:ext uri="{BB962C8B-B14F-4D97-AF65-F5344CB8AC3E}">
        <p14:creationId xmlns:p14="http://schemas.microsoft.com/office/powerpoint/2010/main" val="2817316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3" end="3"/>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404872"/>
            <a:ext cx="8778240" cy="740664"/>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6.2: Facilities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buAutoNum type="arabicPeriod"/>
            </a:pPr>
            <a:r>
              <a:rPr lang="en-US" sz="1400" kern="0" dirty="0">
                <a:solidFill>
                  <a:sysClr val="windowText" lastClr="000000"/>
                </a:solidFill>
                <a:latin typeface="Calibri"/>
              </a:rPr>
              <a:t>Describe the physical facilities, such as classrooms, computer laboratories, and faculty offices, that are available to business students and faculty. Plans for renovation of space or construction of new facilities associated with the business programs should also be described.</a:t>
            </a:r>
          </a:p>
          <a:p>
            <a:pPr marL="228600" lvl="0" indent="-228600" defTabSz="91440">
              <a:spcBef>
                <a:spcPts val="1500"/>
              </a:spcBef>
              <a:buAutoNum type="arabicPeriod"/>
            </a:pPr>
            <a:r>
              <a:rPr lang="en-US" sz="1400" kern="0" dirty="0">
                <a:solidFill>
                  <a:sysClr val="windowText" lastClr="000000"/>
                </a:solidFill>
                <a:latin typeface="Calibri"/>
              </a:rPr>
              <a:t>Provide Table 11: Office Facilities for Business Faculty. The information in this table should be presented as shown in  the sample Table 11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This table should identify the types of offices available for faculty in the academic business unit and the number of faculty members in each type of office.</a:t>
            </a:r>
          </a:p>
          <a:p>
            <a:pPr lvl="0" defTabSz="91440"/>
            <a:endParaRPr lang="en-US" sz="1300" kern="0" dirty="0">
              <a:solidFill>
                <a:sysClr val="windowText" lastClr="000000"/>
              </a:solidFill>
              <a:latin typeface="Calibri"/>
            </a:endParaRPr>
          </a:p>
          <a:p>
            <a:pPr lvl="0" defTabSz="91440"/>
            <a:endParaRPr lang="en-US" sz="1300" kern="0" dirty="0">
              <a:solidFill>
                <a:sysClr val="windowText" lastClr="000000"/>
              </a:solidFill>
              <a:latin typeface="Calibri"/>
            </a:endParaRPr>
          </a:p>
          <a:p>
            <a:pPr lvl="0" defTabSz="91440"/>
            <a:endParaRPr lang="en-US" sz="1300" kern="0" dirty="0">
              <a:solidFill>
                <a:sysClr val="windowText" lastClr="000000"/>
              </a:solidFill>
              <a:latin typeface="Calibri"/>
            </a:endParaRPr>
          </a:p>
          <a:p>
            <a:pPr lvl="0" defTabSz="91440"/>
            <a:endParaRPr lang="en-US" sz="1300" kern="0" dirty="0">
              <a:solidFill>
                <a:sysClr val="windowText" lastClr="000000"/>
              </a:solidFill>
              <a:latin typeface="Calibri"/>
            </a:endParaRPr>
          </a:p>
          <a:p>
            <a:pPr lvl="0" defTabSz="91440"/>
            <a:endParaRPr lang="en-US" sz="1300" kern="0" dirty="0">
              <a:solidFill>
                <a:sysClr val="windowText" lastClr="000000"/>
              </a:solidFill>
              <a:latin typeface="Calibri"/>
            </a:endParaRPr>
          </a:p>
        </p:txBody>
      </p:sp>
      <p:sp>
        <p:nvSpPr>
          <p:cNvPr id="5" name="TextBox 4"/>
          <p:cNvSpPr txBox="1"/>
          <p:nvPr/>
        </p:nvSpPr>
        <p:spPr>
          <a:xfrm>
            <a:off x="173736" y="3333750"/>
            <a:ext cx="8778240" cy="1600438"/>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Academic business units often tend to misinterpret this item and</a:t>
            </a:r>
            <a:r>
              <a:rPr lang="en-US" sz="1400" i="1" kern="0" dirty="0">
                <a:solidFill>
                  <a:sysClr val="windowText" lastClr="000000"/>
                </a:solidFill>
                <a:latin typeface="Calibri"/>
              </a:rPr>
              <a:t> specify the number of offices of each type. What is required in this item is the number of faculty in each type of office. The academic business unit must ensure that Table 11 is correctly filled out.</a:t>
            </a:r>
          </a:p>
          <a:p>
            <a:pPr lvl="0" defTabSz="91440"/>
            <a:endParaRPr lang="en-US" sz="1400" i="1" kern="0" dirty="0">
              <a:solidFill>
                <a:sysClr val="windowText" lastClr="000000"/>
              </a:solidFill>
              <a:latin typeface="Calibri"/>
            </a:endParaRPr>
          </a:p>
          <a:p>
            <a:pPr lvl="0" defTabSz="91440"/>
            <a:r>
              <a:rPr lang="en-US" sz="1400" i="1" kern="0" dirty="0">
                <a:solidFill>
                  <a:sysClr val="windowText" lastClr="000000"/>
                </a:solidFill>
                <a:latin typeface="Calibri"/>
              </a:rPr>
              <a:t>If the total number of faculty as specified in Table 11 does not match the actual number of business faculty, the academic business unit must provide an explanation for the discrepancy (e.g., academic business units may employ remote, online faculty members who do not have a physical office).</a:t>
            </a:r>
          </a:p>
        </p:txBody>
      </p:sp>
    </p:spTree>
    <p:extLst>
      <p:ext uri="{BB962C8B-B14F-4D97-AF65-F5344CB8AC3E}">
        <p14:creationId xmlns:p14="http://schemas.microsoft.com/office/powerpoint/2010/main" val="3259940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50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50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50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50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6.2: Facilities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buFont typeface="+mj-lt"/>
              <a:buAutoNum type="arabicPeriod" startAt="3"/>
            </a:pPr>
            <a:r>
              <a:rPr lang="en-US" sz="1400" kern="0" dirty="0">
                <a:solidFill>
                  <a:sysClr val="windowText" lastClr="000000"/>
                </a:solidFill>
                <a:latin typeface="Calibri"/>
              </a:rPr>
              <a:t>Provide Table 12: Evaluation of Educational Space. The information in this table should be presented as shown in the sample Table 12 in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 This table should contain an overall, summary evaluation of the adequacy of the educational space that is available to the academic business unit.</a:t>
            </a:r>
          </a:p>
          <a:p>
            <a:pPr lvl="0" defTabSz="91440"/>
            <a:endParaRPr lang="en-US" sz="1400" kern="0" dirty="0">
              <a:solidFill>
                <a:sysClr val="windowText" lastClr="000000"/>
              </a:solidFill>
              <a:latin typeface="Calibri"/>
            </a:endParaRPr>
          </a:p>
          <a:p>
            <a:pPr lvl="0" defTabSz="91440"/>
            <a:r>
              <a:rPr lang="en-US" sz="1400" b="1" kern="0" dirty="0">
                <a:solidFill>
                  <a:sysClr val="windowText" lastClr="000000"/>
                </a:solidFill>
                <a:latin typeface="Calibri"/>
              </a:rPr>
              <a:t>Note</a:t>
            </a:r>
            <a:r>
              <a:rPr lang="en-US" sz="1400" kern="0" dirty="0">
                <a:solidFill>
                  <a:sysClr val="windowText" lastClr="000000"/>
                </a:solidFill>
                <a:latin typeface="Calibri"/>
              </a:rPr>
              <a:t>: The site-visit team will want to see the classrooms, computer laboratories, and offices that are used by students and faculty in the academic business unit.</a:t>
            </a:r>
          </a:p>
        </p:txBody>
      </p:sp>
    </p:spTree>
    <p:extLst>
      <p:ext uri="{BB962C8B-B14F-4D97-AF65-F5344CB8AC3E}">
        <p14:creationId xmlns:p14="http://schemas.microsoft.com/office/powerpoint/2010/main" val="2319068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11: Office Facilities for Business Faculty</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defTabSz="91440"/>
            <a:endParaRPr lang="en-US" sz="1400" kern="0" dirty="0">
              <a:solidFill>
                <a:sysClr val="windowText" lastClr="000000"/>
              </a:solidFill>
              <a:latin typeface="Calibri"/>
            </a:endParaRPr>
          </a:p>
        </p:txBody>
      </p:sp>
      <p:graphicFrame>
        <p:nvGraphicFramePr>
          <p:cNvPr id="4" name="Table 3"/>
          <p:cNvGraphicFramePr>
            <a:graphicFrameLocks noGrp="1"/>
          </p:cNvGraphicFramePr>
          <p:nvPr>
            <p:extLst/>
          </p:nvPr>
        </p:nvGraphicFramePr>
        <p:xfrm>
          <a:off x="914400" y="1737360"/>
          <a:ext cx="7315200" cy="1681435"/>
        </p:xfrm>
        <a:graphic>
          <a:graphicData uri="http://schemas.openxmlformats.org/drawingml/2006/table">
            <a:tbl>
              <a:tblPr/>
              <a:tblGrid>
                <a:gridCol w="1788160">
                  <a:extLst>
                    <a:ext uri="{9D8B030D-6E8A-4147-A177-3AD203B41FA5}">
                      <a16:colId xmlns:a16="http://schemas.microsoft.com/office/drawing/2014/main" val="20000"/>
                    </a:ext>
                  </a:extLst>
                </a:gridCol>
                <a:gridCol w="1381760">
                  <a:extLst>
                    <a:ext uri="{9D8B030D-6E8A-4147-A177-3AD203B41FA5}">
                      <a16:colId xmlns:a16="http://schemas.microsoft.com/office/drawing/2014/main" val="20001"/>
                    </a:ext>
                  </a:extLst>
                </a:gridCol>
                <a:gridCol w="1381760">
                  <a:extLst>
                    <a:ext uri="{9D8B030D-6E8A-4147-A177-3AD203B41FA5}">
                      <a16:colId xmlns:a16="http://schemas.microsoft.com/office/drawing/2014/main" val="20002"/>
                    </a:ext>
                  </a:extLst>
                </a:gridCol>
                <a:gridCol w="1381760">
                  <a:extLst>
                    <a:ext uri="{9D8B030D-6E8A-4147-A177-3AD203B41FA5}">
                      <a16:colId xmlns:a16="http://schemas.microsoft.com/office/drawing/2014/main" val="20003"/>
                    </a:ext>
                  </a:extLst>
                </a:gridCol>
                <a:gridCol w="1381760">
                  <a:extLst>
                    <a:ext uri="{9D8B030D-6E8A-4147-A177-3AD203B41FA5}">
                      <a16:colId xmlns:a16="http://schemas.microsoft.com/office/drawing/2014/main" val="20004"/>
                    </a:ext>
                  </a:extLst>
                </a:gridCol>
              </a:tblGrid>
              <a:tr h="375135">
                <a:tc>
                  <a:txBody>
                    <a:bodyPr/>
                    <a:lstStyle/>
                    <a:p>
                      <a:pPr marL="0" marR="0" algn="ctr">
                        <a:spcBef>
                          <a:spcPts val="300"/>
                        </a:spcBef>
                        <a:spcAft>
                          <a:spcPts val="300"/>
                        </a:spcAft>
                      </a:pPr>
                      <a:r>
                        <a:rPr lang="en-US" sz="1100" b="1" dirty="0">
                          <a:effectLst/>
                          <a:latin typeface="Calibri" panose="020F0502020204030204" pitchFamily="34" charset="0"/>
                          <a:ea typeface="Times New Roman"/>
                        </a:rPr>
                        <a:t>TYPE OF OFFICE</a:t>
                      </a:r>
                      <a:endParaRPr lang="en-US" sz="1100" dirty="0">
                        <a:effectLst/>
                        <a:latin typeface="Calibri" panose="020F0502020204030204" pitchFamily="34" charset="0"/>
                        <a:ea typeface="Times New Roman"/>
                      </a:endParaRP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FULL-TIME FACULTY</a:t>
                      </a:r>
                      <a:endParaRPr lang="en-US" sz="1100" dirty="0">
                        <a:effectLst/>
                        <a:latin typeface="Calibri" panose="020F0502020204030204" pitchFamily="34" charset="0"/>
                        <a:ea typeface="Times New Roman"/>
                      </a:endParaRP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PART-TIME FACULTY</a:t>
                      </a:r>
                      <a:endParaRPr lang="en-US" sz="1100" dirty="0">
                        <a:effectLst/>
                        <a:latin typeface="Calibri" panose="020F0502020204030204" pitchFamily="34" charset="0"/>
                        <a:ea typeface="Times New Roman"/>
                      </a:endParaRP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GRADUATE ASSISTANTS</a:t>
                      </a:r>
                      <a:endParaRPr lang="en-US" sz="1100" dirty="0">
                        <a:effectLst/>
                        <a:latin typeface="Calibri" panose="020F0502020204030204" pitchFamily="34" charset="0"/>
                        <a:ea typeface="Times New Roman"/>
                      </a:endParaRP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dirty="0">
                          <a:effectLst/>
                          <a:latin typeface="Calibri" panose="020F0502020204030204" pitchFamily="34" charset="0"/>
                          <a:ea typeface="Times New Roman"/>
                        </a:rPr>
                        <a:t>EMERETI FACULTY</a:t>
                      </a:r>
                      <a:endParaRPr lang="en-US" sz="1100" dirty="0">
                        <a:effectLst/>
                        <a:latin typeface="Calibri" panose="020F0502020204030204" pitchFamily="34" charset="0"/>
                        <a:ea typeface="Times New Roman"/>
                      </a:endParaRP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1260">
                <a:tc>
                  <a:txBody>
                    <a:bodyPr/>
                    <a:lstStyle/>
                    <a:p>
                      <a:pPr marL="0" marR="0" algn="l">
                        <a:spcBef>
                          <a:spcPts val="300"/>
                        </a:spcBef>
                        <a:spcAft>
                          <a:spcPts val="300"/>
                        </a:spcAft>
                      </a:pPr>
                      <a:r>
                        <a:rPr lang="en-US" sz="1100" dirty="0">
                          <a:effectLst/>
                          <a:latin typeface="Calibri" panose="020F0502020204030204" pitchFamily="34" charset="0"/>
                          <a:ea typeface="Times New Roman"/>
                        </a:rPr>
                        <a:t>One-Person Office</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5</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1"/>
                  </a:ext>
                </a:extLst>
              </a:tr>
              <a:tr h="261260">
                <a:tc>
                  <a:txBody>
                    <a:bodyPr/>
                    <a:lstStyle/>
                    <a:p>
                      <a:pPr marL="0" marR="0" algn="l">
                        <a:spcBef>
                          <a:spcPts val="300"/>
                        </a:spcBef>
                        <a:spcAft>
                          <a:spcPts val="300"/>
                        </a:spcAft>
                      </a:pPr>
                      <a:r>
                        <a:rPr lang="en-US" sz="1100" dirty="0">
                          <a:effectLst/>
                          <a:latin typeface="Calibri" panose="020F0502020204030204" pitchFamily="34" charset="0"/>
                          <a:ea typeface="Times New Roman"/>
                        </a:rPr>
                        <a:t>Two-Person Office</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2</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2</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2"/>
                  </a:ext>
                </a:extLst>
              </a:tr>
              <a:tr h="261260">
                <a:tc>
                  <a:txBody>
                    <a:bodyPr/>
                    <a:lstStyle/>
                    <a:p>
                      <a:pPr marL="0" marR="0" algn="l">
                        <a:spcBef>
                          <a:spcPts val="300"/>
                        </a:spcBef>
                        <a:spcAft>
                          <a:spcPts val="300"/>
                        </a:spcAft>
                      </a:pPr>
                      <a:r>
                        <a:rPr lang="en-US" sz="1100" dirty="0">
                          <a:effectLst/>
                          <a:latin typeface="Calibri" panose="020F0502020204030204" pitchFamily="34" charset="0"/>
                          <a:ea typeface="Times New Roman"/>
                        </a:rPr>
                        <a:t>Three-Person Office</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261260">
                <a:tc>
                  <a:txBody>
                    <a:bodyPr/>
                    <a:lstStyle/>
                    <a:p>
                      <a:pPr marL="0" marR="0" algn="l">
                        <a:spcBef>
                          <a:spcPts val="300"/>
                        </a:spcBef>
                        <a:spcAft>
                          <a:spcPts val="300"/>
                        </a:spcAft>
                      </a:pPr>
                      <a:r>
                        <a:rPr lang="en-US" sz="1100" dirty="0">
                          <a:effectLst/>
                          <a:latin typeface="Calibri" panose="020F0502020204030204" pitchFamily="34" charset="0"/>
                          <a:ea typeface="Times New Roman"/>
                        </a:rPr>
                        <a:t>Four-Person Office</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 </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261260">
                <a:tc>
                  <a:txBody>
                    <a:bodyPr/>
                    <a:lstStyle/>
                    <a:p>
                      <a:pPr marL="0" marR="0" algn="ctr">
                        <a:spcBef>
                          <a:spcPts val="400"/>
                        </a:spcBef>
                        <a:spcAft>
                          <a:spcPts val="300"/>
                        </a:spcAft>
                      </a:pPr>
                      <a:r>
                        <a:rPr lang="en-US" sz="1100" b="1" dirty="0">
                          <a:effectLst/>
                          <a:latin typeface="Calibri" panose="020F0502020204030204" pitchFamily="34" charset="0"/>
                          <a:ea typeface="Times New Roman"/>
                        </a:rPr>
                        <a:t>TOTAL</a:t>
                      </a:r>
                      <a:endParaRPr lang="en-US" sz="1100" dirty="0">
                        <a:effectLst/>
                        <a:latin typeface="Calibri" panose="020F0502020204030204" pitchFamily="34" charset="0"/>
                        <a:ea typeface="Times New Roman"/>
                      </a:endParaRP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7</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2</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0</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0</a:t>
                      </a:r>
                    </a:p>
                  </a:txBody>
                  <a:tcPr marL="85975" marR="859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23157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12: Evaluation of Educational Facilities</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defTabSz="91440"/>
            <a:endParaRPr lang="en-US" sz="1400" kern="0" dirty="0">
              <a:solidFill>
                <a:sysClr val="windowText" lastClr="000000"/>
              </a:solidFill>
              <a:latin typeface="Calibri"/>
            </a:endParaRPr>
          </a:p>
        </p:txBody>
      </p:sp>
      <p:graphicFrame>
        <p:nvGraphicFramePr>
          <p:cNvPr id="4" name="Table 3"/>
          <p:cNvGraphicFramePr>
            <a:graphicFrameLocks noGrp="1"/>
          </p:cNvGraphicFramePr>
          <p:nvPr>
            <p:extLst/>
          </p:nvPr>
        </p:nvGraphicFramePr>
        <p:xfrm>
          <a:off x="914398" y="1733550"/>
          <a:ext cx="7315202" cy="2529840"/>
        </p:xfrm>
        <a:graphic>
          <a:graphicData uri="http://schemas.openxmlformats.org/drawingml/2006/table">
            <a:tbl>
              <a:tblPr/>
              <a:tblGrid>
                <a:gridCol w="1503332">
                  <a:extLst>
                    <a:ext uri="{9D8B030D-6E8A-4147-A177-3AD203B41FA5}">
                      <a16:colId xmlns:a16="http://schemas.microsoft.com/office/drawing/2014/main" val="20000"/>
                    </a:ext>
                  </a:extLst>
                </a:gridCol>
                <a:gridCol w="1142505">
                  <a:extLst>
                    <a:ext uri="{9D8B030D-6E8A-4147-A177-3AD203B41FA5}">
                      <a16:colId xmlns:a16="http://schemas.microsoft.com/office/drawing/2014/main" val="20001"/>
                    </a:ext>
                  </a:extLst>
                </a:gridCol>
                <a:gridCol w="1142505">
                  <a:extLst>
                    <a:ext uri="{9D8B030D-6E8A-4147-A177-3AD203B41FA5}">
                      <a16:colId xmlns:a16="http://schemas.microsoft.com/office/drawing/2014/main" val="20002"/>
                    </a:ext>
                  </a:extLst>
                </a:gridCol>
                <a:gridCol w="1142505">
                  <a:extLst>
                    <a:ext uri="{9D8B030D-6E8A-4147-A177-3AD203B41FA5}">
                      <a16:colId xmlns:a16="http://schemas.microsoft.com/office/drawing/2014/main" val="20003"/>
                    </a:ext>
                  </a:extLst>
                </a:gridCol>
                <a:gridCol w="1142505">
                  <a:extLst>
                    <a:ext uri="{9D8B030D-6E8A-4147-A177-3AD203B41FA5}">
                      <a16:colId xmlns:a16="http://schemas.microsoft.com/office/drawing/2014/main" val="20004"/>
                    </a:ext>
                  </a:extLst>
                </a:gridCol>
                <a:gridCol w="1241850">
                  <a:extLst>
                    <a:ext uri="{9D8B030D-6E8A-4147-A177-3AD203B41FA5}">
                      <a16:colId xmlns:a16="http://schemas.microsoft.com/office/drawing/2014/main" val="20005"/>
                    </a:ext>
                  </a:extLst>
                </a:gridCol>
              </a:tblGrid>
              <a:tr h="274320">
                <a:tc>
                  <a:txBody>
                    <a:bodyPr/>
                    <a:lstStyle/>
                    <a:p>
                      <a:pPr marL="0" marR="0" algn="ctr">
                        <a:spcBef>
                          <a:spcPts val="600"/>
                        </a:spcBef>
                        <a:spcAft>
                          <a:spcPts val="305"/>
                        </a:spcAft>
                      </a:pPr>
                      <a:r>
                        <a:rPr lang="en-US" sz="1100" b="1" dirty="0">
                          <a:effectLst/>
                          <a:latin typeface="Calibri" panose="020F0502020204030204" pitchFamily="34" charset="0"/>
                          <a:ea typeface="Times New Roman"/>
                        </a:rPr>
                        <a:t>CHARACTERISTIC</a:t>
                      </a:r>
                      <a:endParaRPr lang="en-US" sz="1100" dirty="0">
                        <a:effectLst/>
                        <a:latin typeface="Calibri" panose="020F0502020204030204" pitchFamily="34" charset="0"/>
                        <a:ea typeface="Times New Roman"/>
                      </a:endParaRP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effectLst/>
                          <a:latin typeface="Calibri" panose="020F0502020204030204" pitchFamily="34" charset="0"/>
                          <a:ea typeface="Times New Roman"/>
                        </a:rPr>
                        <a:t>EXCELLENT</a:t>
                      </a:r>
                      <a:endParaRPr lang="en-US" sz="1100" dirty="0">
                        <a:effectLst/>
                        <a:latin typeface="Calibri" panose="020F0502020204030204" pitchFamily="34" charset="0"/>
                        <a:ea typeface="Times New Roman"/>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effectLst/>
                          <a:latin typeface="Calibri" panose="020F0502020204030204" pitchFamily="34" charset="0"/>
                          <a:ea typeface="Times New Roman"/>
                        </a:rPr>
                        <a:t>GOOD</a:t>
                      </a:r>
                      <a:endParaRPr lang="en-US" sz="1100" dirty="0">
                        <a:effectLst/>
                        <a:latin typeface="Calibri" panose="020F0502020204030204" pitchFamily="34" charset="0"/>
                        <a:ea typeface="Times New Roman"/>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effectLst/>
                          <a:latin typeface="Calibri" panose="020F0502020204030204" pitchFamily="34" charset="0"/>
                          <a:ea typeface="Times New Roman"/>
                        </a:rPr>
                        <a:t>FAIR</a:t>
                      </a:r>
                      <a:endParaRPr lang="en-US" sz="1100" dirty="0">
                        <a:effectLst/>
                        <a:latin typeface="Calibri" panose="020F0502020204030204" pitchFamily="34" charset="0"/>
                        <a:ea typeface="Times New Roman"/>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effectLst/>
                          <a:latin typeface="Calibri" panose="020F0502020204030204" pitchFamily="34" charset="0"/>
                          <a:ea typeface="Times New Roman"/>
                        </a:rPr>
                        <a:t>POOR</a:t>
                      </a:r>
                      <a:endParaRPr lang="en-US" sz="1100" dirty="0">
                        <a:effectLst/>
                        <a:latin typeface="Calibri" panose="020F0502020204030204" pitchFamily="34" charset="0"/>
                        <a:ea typeface="Times New Roman"/>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effectLst/>
                          <a:latin typeface="Calibri" panose="020F0502020204030204" pitchFamily="34" charset="0"/>
                          <a:ea typeface="Times New Roman"/>
                        </a:rPr>
                        <a:t>UNSATISFACTORY </a:t>
                      </a:r>
                      <a:endParaRPr lang="en-US" sz="1100" dirty="0">
                        <a:effectLst/>
                        <a:latin typeface="Calibri" panose="020F0502020204030204" pitchFamily="34" charset="0"/>
                        <a:ea typeface="Times New Roman"/>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57200">
                <a:tc>
                  <a:txBody>
                    <a:bodyPr/>
                    <a:lstStyle/>
                    <a:p>
                      <a:pPr marL="0" marR="0" algn="l">
                        <a:spcBef>
                          <a:spcPts val="600"/>
                        </a:spcBef>
                        <a:spcAft>
                          <a:spcPts val="300"/>
                        </a:spcAft>
                      </a:pPr>
                      <a:r>
                        <a:rPr lang="en-US" sz="1100" dirty="0">
                          <a:effectLst/>
                          <a:latin typeface="Calibri" panose="020F0502020204030204" pitchFamily="34" charset="0"/>
                          <a:ea typeface="Times New Roman"/>
                        </a:rPr>
                        <a:t>Adequacy of Existing Classroom Space</a:t>
                      </a:r>
                    </a:p>
                  </a:txBody>
                  <a:tcPr marL="898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solidFill>
                            <a:srgbClr val="000000"/>
                          </a:solidFill>
                          <a:effectLst/>
                          <a:latin typeface="Calibri" panose="020F0502020204030204" pitchFamily="34" charset="0"/>
                          <a:ea typeface="Times New Roman"/>
                          <a:cs typeface="Times New Roman"/>
                          <a:sym typeface="Wingdings"/>
                        </a:rPr>
                        <a:t></a:t>
                      </a:r>
                      <a:endParaRPr lang="en-US" sz="1100" dirty="0">
                        <a:effectLst/>
                        <a:latin typeface="Calibri" panose="020F0502020204030204" pitchFamily="34" charset="0"/>
                        <a:ea typeface="Times New Roman"/>
                      </a:endParaRP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marL="0" marR="0" algn="l">
                        <a:spcBef>
                          <a:spcPts val="600"/>
                        </a:spcBef>
                        <a:spcAft>
                          <a:spcPts val="300"/>
                        </a:spcAft>
                      </a:pPr>
                      <a:r>
                        <a:rPr lang="en-US" sz="1100" dirty="0">
                          <a:effectLst/>
                          <a:latin typeface="Calibri" panose="020F0502020204030204" pitchFamily="34" charset="0"/>
                          <a:ea typeface="Times New Roman"/>
                        </a:rPr>
                        <a:t>Adequacy of Faculty Office Space</a:t>
                      </a:r>
                    </a:p>
                  </a:txBody>
                  <a:tcPr marL="898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solidFill>
                            <a:srgbClr val="000000"/>
                          </a:solidFill>
                          <a:effectLst/>
                          <a:latin typeface="Calibri" panose="020F0502020204030204" pitchFamily="34" charset="0"/>
                          <a:ea typeface="Times New Roman"/>
                          <a:cs typeface="Times New Roman"/>
                          <a:sym typeface="Wingdings"/>
                        </a:rPr>
                        <a:t></a:t>
                      </a:r>
                      <a:endParaRPr lang="en-US" sz="1100" dirty="0">
                        <a:effectLst/>
                        <a:latin typeface="Calibri" panose="020F0502020204030204" pitchFamily="34" charset="0"/>
                        <a:ea typeface="Times New Roman"/>
                      </a:endParaRP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7200">
                <a:tc>
                  <a:txBody>
                    <a:bodyPr/>
                    <a:lstStyle/>
                    <a:p>
                      <a:pPr marL="0" marR="0" algn="l">
                        <a:spcBef>
                          <a:spcPts val="600"/>
                        </a:spcBef>
                        <a:spcAft>
                          <a:spcPts val="300"/>
                        </a:spcAft>
                      </a:pPr>
                      <a:r>
                        <a:rPr lang="en-US" sz="1100" dirty="0">
                          <a:effectLst/>
                          <a:latin typeface="Calibri" panose="020F0502020204030204" pitchFamily="34" charset="0"/>
                          <a:ea typeface="Times New Roman"/>
                        </a:rPr>
                        <a:t>Proximity of Classrooms to Faculty Offices</a:t>
                      </a:r>
                    </a:p>
                  </a:txBody>
                  <a:tcPr marL="898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solidFill>
                            <a:srgbClr val="000000"/>
                          </a:solidFill>
                          <a:effectLst/>
                          <a:latin typeface="Calibri" panose="020F0502020204030204" pitchFamily="34" charset="0"/>
                          <a:ea typeface="Times New Roman"/>
                          <a:cs typeface="Times New Roman"/>
                          <a:sym typeface="Wingdings"/>
                        </a:rPr>
                        <a:t></a:t>
                      </a:r>
                      <a:endParaRPr lang="en-US" sz="1100" dirty="0">
                        <a:effectLst/>
                        <a:latin typeface="Calibri" panose="020F0502020204030204" pitchFamily="34" charset="0"/>
                        <a:ea typeface="Times New Roman"/>
                      </a:endParaRP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31520">
                <a:tc>
                  <a:txBody>
                    <a:bodyPr/>
                    <a:lstStyle/>
                    <a:p>
                      <a:pPr marL="0" marR="0" algn="l">
                        <a:spcBef>
                          <a:spcPts val="600"/>
                        </a:spcBef>
                        <a:spcAft>
                          <a:spcPts val="300"/>
                        </a:spcAft>
                      </a:pPr>
                      <a:r>
                        <a:rPr lang="en-US" sz="1100" dirty="0">
                          <a:effectLst/>
                          <a:latin typeface="Calibri" panose="020F0502020204030204" pitchFamily="34" charset="0"/>
                          <a:ea typeface="Times New Roman"/>
                        </a:rPr>
                        <a:t>Proximity of Classrooms to Computer Labs, Audio-Visual Services, Library, etc.</a:t>
                      </a:r>
                    </a:p>
                  </a:txBody>
                  <a:tcPr marL="8987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b="1" dirty="0">
                          <a:solidFill>
                            <a:srgbClr val="000000"/>
                          </a:solidFill>
                          <a:effectLst/>
                          <a:latin typeface="Calibri" panose="020F0502020204030204" pitchFamily="34" charset="0"/>
                          <a:ea typeface="Times New Roman"/>
                          <a:cs typeface="Times New Roman"/>
                          <a:sym typeface="Wingdings"/>
                        </a:rPr>
                        <a:t></a:t>
                      </a:r>
                      <a:endParaRPr lang="en-US" sz="1100" dirty="0">
                        <a:effectLst/>
                        <a:latin typeface="Calibri" panose="020F0502020204030204" pitchFamily="34" charset="0"/>
                        <a:ea typeface="Times New Roman"/>
                      </a:endParaRP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600"/>
                        </a:spcBef>
                        <a:spcAft>
                          <a:spcPts val="305"/>
                        </a:spcAft>
                      </a:pPr>
                      <a:r>
                        <a:rPr lang="en-US" sz="1100" dirty="0">
                          <a:effectLst/>
                          <a:latin typeface="Calibri" panose="020F0502020204030204" pitchFamily="34" charset="0"/>
                          <a:ea typeface="Times New Roman"/>
                        </a:rPr>
                        <a:t> </a:t>
                      </a:r>
                    </a:p>
                  </a:txBody>
                  <a:tcPr marL="14855" marR="1485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82419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2" presetClass="entr" presetSubtype="4" fill="hold" nodeType="afterEffect">
                                  <p:stCondLst>
                                    <p:cond delay="50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fill="hold"/>
                                        <p:tgtEl>
                                          <p:spTgt spid="4"/>
                                        </p:tgtEl>
                                        <p:attrNameLst>
                                          <p:attrName>ppt_x</p:attrName>
                                        </p:attrNameLst>
                                      </p:cBhvr>
                                      <p:tavLst>
                                        <p:tav tm="0">
                                          <p:val>
                                            <p:strVal val="#ppt_x"/>
                                          </p:val>
                                        </p:tav>
                                        <p:tav tm="100000">
                                          <p:val>
                                            <p:strVal val="#ppt_x"/>
                                          </p:val>
                                        </p:tav>
                                      </p:tavLst>
                                    </p:anim>
                                    <p:anim calcmode="lin" valueType="num">
                                      <p:cBhvr additive="base">
                                        <p:cTn id="17"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6.3: Learning Resources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 comprehensive library and other necessary learning resources to be available to business students and faculty.</a:t>
            </a:r>
          </a:p>
        </p:txBody>
      </p:sp>
    </p:spTree>
    <p:extLst>
      <p:ext uri="{BB962C8B-B14F-4D97-AF65-F5344CB8AC3E}">
        <p14:creationId xmlns:p14="http://schemas.microsoft.com/office/powerpoint/2010/main" val="1253741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6.3: Learning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The site-visit team will need to review the learning resources pertaining to the field of business and the annual budget for the learning resources supporting business education.</a:t>
            </a:r>
          </a:p>
          <a:p>
            <a:pPr lvl="0" fontAlgn="base">
              <a:spcBef>
                <a:spcPct val="0"/>
              </a:spcBef>
              <a:spcAft>
                <a:spcPct val="0"/>
              </a:spcAft>
              <a:tabLst>
                <a:tab pos="228600" algn="l"/>
                <a:tab pos="571500" algn="l"/>
              </a:tabLst>
              <a:defRPr/>
            </a:pPr>
            <a:endParaRPr kumimoji="0" lang="en-US" sz="13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marL="228600" lvl="0" indent="-228600" defTabSz="91440">
              <a:buAutoNum type="arabicPeriod"/>
            </a:pPr>
            <a:r>
              <a:rPr lang="en-US" sz="1400" kern="0" dirty="0">
                <a:solidFill>
                  <a:sysClr val="windowText" lastClr="000000"/>
                </a:solidFill>
                <a:latin typeface="Calibri"/>
              </a:rPr>
              <a:t>Provide a list of the business journals, databases, and other learning resources available to business students and faculty.</a:t>
            </a:r>
          </a:p>
          <a:p>
            <a:pPr marL="228600" lvl="0" indent="-228600" defTabSz="91440">
              <a:spcBef>
                <a:spcPts val="1200"/>
              </a:spcBef>
              <a:buAutoNum type="arabicPeriod"/>
            </a:pPr>
            <a:r>
              <a:rPr lang="en-US" sz="1400" kern="0" dirty="0">
                <a:solidFill>
                  <a:sysClr val="windowText" lastClr="000000"/>
                </a:solidFill>
                <a:latin typeface="Calibri"/>
              </a:rPr>
              <a:t>Provide a general statement of library support for the business programs offered by the academic business unit.  This statement should address:</a:t>
            </a:r>
          </a:p>
          <a:p>
            <a:pPr lvl="0" defTabSz="228600">
              <a:spcBef>
                <a:spcPts val="300"/>
              </a:spcBef>
            </a:pPr>
            <a:r>
              <a:rPr lang="en-US" sz="1400" kern="0" dirty="0">
                <a:solidFill>
                  <a:sysClr val="windowText" lastClr="000000"/>
                </a:solidFill>
                <a:latin typeface="Calibri"/>
              </a:rPr>
              <a:t>	a.	Inter-library loan program</a:t>
            </a:r>
          </a:p>
          <a:p>
            <a:pPr lvl="0" defTabSz="228600">
              <a:spcBef>
                <a:spcPts val="300"/>
              </a:spcBef>
            </a:pPr>
            <a:r>
              <a:rPr lang="en-US" sz="1400" kern="0" dirty="0">
                <a:solidFill>
                  <a:sysClr val="windowText" lastClr="000000"/>
                </a:solidFill>
                <a:latin typeface="Calibri"/>
              </a:rPr>
              <a:t>	b.	Library support for faculty</a:t>
            </a:r>
          </a:p>
          <a:p>
            <a:pPr lvl="0" defTabSz="228600">
              <a:spcBef>
                <a:spcPts val="300"/>
              </a:spcBef>
            </a:pPr>
            <a:r>
              <a:rPr lang="en-US" sz="1400" kern="0" dirty="0">
                <a:solidFill>
                  <a:sysClr val="windowText" lastClr="000000"/>
                </a:solidFill>
                <a:latin typeface="Calibri"/>
              </a:rPr>
              <a:t>	c.	Library support for students</a:t>
            </a:r>
          </a:p>
          <a:p>
            <a:pPr lvl="0" defTabSz="228600">
              <a:spcBef>
                <a:spcPts val="300"/>
              </a:spcBef>
            </a:pPr>
            <a:r>
              <a:rPr lang="en-US" sz="1400" kern="0" dirty="0">
                <a:solidFill>
                  <a:sysClr val="windowText" lastClr="000000"/>
                </a:solidFill>
                <a:latin typeface="Calibri"/>
              </a:rPr>
              <a:t>	d.	Acquisitions program (including faculty consultation and review)</a:t>
            </a:r>
          </a:p>
          <a:p>
            <a:pPr lvl="0" defTabSz="228600">
              <a:spcBef>
                <a:spcPts val="300"/>
              </a:spcBef>
            </a:pPr>
            <a:r>
              <a:rPr lang="en-US" sz="1400" kern="0" dirty="0">
                <a:solidFill>
                  <a:sysClr val="windowText" lastClr="000000"/>
                </a:solidFill>
                <a:latin typeface="Calibri"/>
              </a:rPr>
              <a:t>	e.	Library support for off-campus programs (including online and hybrid delivery methods)</a:t>
            </a:r>
          </a:p>
          <a:p>
            <a:pPr lvl="0" defTabSz="228600"/>
            <a:endParaRPr lang="en-US" sz="1300" kern="0" dirty="0">
              <a:solidFill>
                <a:sysClr val="windowText" lastClr="000000"/>
              </a:solidFill>
              <a:latin typeface="Calibri"/>
            </a:endParaRPr>
          </a:p>
          <a:p>
            <a:pPr defTabSz="228600"/>
            <a:r>
              <a:rPr lang="en-US" sz="1400" b="1" kern="0" dirty="0">
                <a:solidFill>
                  <a:sysClr val="windowText" lastClr="000000"/>
                </a:solidFill>
                <a:latin typeface="Calibri"/>
              </a:rPr>
              <a:t>Note</a:t>
            </a:r>
            <a:r>
              <a:rPr lang="en-US" sz="1400" kern="0" dirty="0">
                <a:solidFill>
                  <a:sysClr val="windowText" lastClr="000000"/>
                </a:solidFill>
                <a:latin typeface="Calibri"/>
              </a:rPr>
              <a:t>: The statement of library support for the business programs is normally prepared by the director of the library.</a:t>
            </a:r>
          </a:p>
        </p:txBody>
      </p:sp>
    </p:spTree>
    <p:extLst>
      <p:ext uri="{BB962C8B-B14F-4D97-AF65-F5344CB8AC3E}">
        <p14:creationId xmlns:p14="http://schemas.microsoft.com/office/powerpoint/2010/main" val="21044634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500"/>
                                  </p:stCondLst>
                                  <p:childTnLst>
                                    <p:set>
                                      <p:cBhvr>
                                        <p:cTn id="6" dur="1" fill="hold">
                                          <p:stCondLst>
                                            <p:cond delay="0"/>
                                          </p:stCondLst>
                                        </p:cTn>
                                        <p:tgtEl>
                                          <p:spTgt spid="3">
                                            <p:txEl>
                                              <p:pRg st="11" end="11"/>
                                            </p:txEl>
                                          </p:spTgt>
                                        </p:tgtEl>
                                        <p:attrNameLst>
                                          <p:attrName>style.visibility</p:attrName>
                                        </p:attrNameLst>
                                      </p:cBhvr>
                                      <p:to>
                                        <p:strVal val="visible"/>
                                      </p:to>
                                    </p:set>
                                    <p:anim calcmode="lin" valueType="num">
                                      <p:cBhvr>
                                        <p:cTn id="7"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1" end="1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500"/>
                                  </p:stCondLst>
                                  <p:childTnLst>
                                    <p:set>
                                      <p:cBhvr>
                                        <p:cTn id="10" dur="1" fill="hold">
                                          <p:stCondLst>
                                            <p:cond delay="0"/>
                                          </p:stCondLst>
                                        </p:cTn>
                                        <p:tgtEl>
                                          <p:spTgt spid="3">
                                            <p:txEl>
                                              <p:pRg st="13" end="13"/>
                                            </p:txEl>
                                          </p:spTgt>
                                        </p:tgtEl>
                                        <p:attrNameLst>
                                          <p:attrName>style.visibility</p:attrName>
                                        </p:attrNameLst>
                                      </p:cBhvr>
                                      <p:to>
                                        <p:strVal val="visible"/>
                                      </p:to>
                                    </p:set>
                                    <p:anim calcmode="lin" valueType="num">
                                      <p:cBhvr>
                                        <p:cTn id="11"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3" end="13"/>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50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50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50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7" end="7"/>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50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p:cTn id="2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8" end="8"/>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50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p:cTn id="3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9" end="9"/>
                                            </p:txEl>
                                          </p:spTgt>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500"/>
                                  </p:stCondLst>
                                  <p:childTnLst>
                                    <p:set>
                                      <p:cBhvr>
                                        <p:cTn id="34" dur="1" fill="hold">
                                          <p:stCondLst>
                                            <p:cond delay="0"/>
                                          </p:stCondLst>
                                        </p:cTn>
                                        <p:tgtEl>
                                          <p:spTgt spid="3">
                                            <p:txEl>
                                              <p:pRg st="10" end="10"/>
                                            </p:txEl>
                                          </p:spTgt>
                                        </p:tgtEl>
                                        <p:attrNameLst>
                                          <p:attrName>style.visibility</p:attrName>
                                        </p:attrNameLst>
                                      </p:cBhvr>
                                      <p:to>
                                        <p:strVal val="visible"/>
                                      </p:to>
                                    </p:set>
                                    <p:anim calcmode="lin" valueType="num">
                                      <p:cBhvr>
                                        <p:cTn id="35"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10" end="10"/>
                                            </p:txEl>
                                          </p:spTgt>
                                        </p:tgtEl>
                                        <p:attrNameLst>
                                          <p:attrName>ppt_h</p:attrName>
                                        </p:attrNameLst>
                                      </p:cBhvr>
                                      <p:tavLst>
                                        <p:tav tm="0">
                                          <p:val>
                                            <p:fltVal val="0"/>
                                          </p:val>
                                        </p:tav>
                                        <p:tav tm="100000">
                                          <p:val>
                                            <p:strVal val="#ppt_h"/>
                                          </p:val>
                                        </p:tav>
                                      </p:tavLst>
                                    </p:anim>
                                  </p:childTnLst>
                                </p:cTn>
                              </p:par>
                              <p:par>
                                <p:cTn id="37" presetID="23" presetClass="entr" presetSubtype="16" fill="hold" nodeType="withEffect">
                                  <p:stCondLst>
                                    <p:cond delay="50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6.4: Educational Technology and Support</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sufficient instructional and computing resources and support to be provided to business faculty and students.</a:t>
            </a:r>
          </a:p>
        </p:txBody>
      </p:sp>
    </p:spTree>
    <p:extLst>
      <p:ext uri="{BB962C8B-B14F-4D97-AF65-F5344CB8AC3E}">
        <p14:creationId xmlns:p14="http://schemas.microsoft.com/office/powerpoint/2010/main" val="42581742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6.4: Educational Technology and Support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instructional and educational technology and support available to business faculty and students. This description should address the following areas:</a:t>
            </a:r>
          </a:p>
          <a:p>
            <a:pPr lvl="0" fontAlgn="base">
              <a:spcBef>
                <a:spcPts val="180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1.	Technology available in the classrooms used by the academic business unit</a:t>
            </a:r>
          </a:p>
          <a:p>
            <a:pPr lvl="0" fontAlgn="base">
              <a:spcBef>
                <a:spcPts val="300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2.	Technology available to students in computer laboratories and libraries</a:t>
            </a:r>
          </a:p>
          <a:p>
            <a:pPr lvl="0" fontAlgn="base">
              <a:spcBef>
                <a:spcPts val="300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3.	Technology available to faculty in their offices</a:t>
            </a:r>
          </a:p>
          <a:p>
            <a:pPr lvl="0" fontAlgn="base">
              <a:spcBef>
                <a:spcPts val="300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4.	Technology available at off-campus locations</a:t>
            </a:r>
          </a:p>
          <a:p>
            <a:pPr lvl="0" fontAlgn="base">
              <a:spcBef>
                <a:spcPts val="300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5.	Technology support available to business students and faculty (both on- and off-campus)</a:t>
            </a:r>
          </a:p>
        </p:txBody>
      </p:sp>
    </p:spTree>
    <p:extLst>
      <p:ext uri="{BB962C8B-B14F-4D97-AF65-F5344CB8AC3E}">
        <p14:creationId xmlns:p14="http://schemas.microsoft.com/office/powerpoint/2010/main" val="2882257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7" end="7"/>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p:cTn id="2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6.5: Off-Campus Locations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477328"/>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resources available to off-campus locations to be comparable to those at on-campus locations. Therefore, human and financial resources, facilities, libraries, and equipment at all off-campus locations should be sufficient to support the business programs taught at those locations.</a:t>
            </a:r>
          </a:p>
        </p:txBody>
      </p:sp>
    </p:spTree>
    <p:extLst>
      <p:ext uri="{BB962C8B-B14F-4D97-AF65-F5344CB8AC3E}">
        <p14:creationId xmlns:p14="http://schemas.microsoft.com/office/powerpoint/2010/main" val="2826209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3736" y="1773936"/>
            <a:ext cx="8778240" cy="923544"/>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6.5: Off-Campus Locations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buAutoNum type="arabicPeriod"/>
              <a:defRPr/>
            </a:pPr>
            <a:r>
              <a:rPr lang="en-US" sz="1300" kern="0" dirty="0">
                <a:solidFill>
                  <a:sysClr val="windowText" lastClr="000000"/>
                </a:solidFill>
                <a:latin typeface="Calibri" pitchFamily="34" charset="0"/>
                <a:ea typeface="Times New Roman" pitchFamily="18" charset="0"/>
                <a:cs typeface="Calibri" pitchFamily="34" charset="0"/>
              </a:rPr>
              <a:t>Provide Table 13: Off-Campus Locations. The information in this table should be presented as shown in the sample Table 13 in the </a:t>
            </a:r>
            <a:r>
              <a:rPr lang="en-US" sz="1300" i="1" kern="0" dirty="0">
                <a:solidFill>
                  <a:sysClr val="windowText" lastClr="000000"/>
                </a:solidFill>
                <a:latin typeface="Calibri" pitchFamily="34" charset="0"/>
                <a:ea typeface="Times New Roman" pitchFamily="18" charset="0"/>
                <a:cs typeface="Calibri" pitchFamily="34" charset="0"/>
              </a:rPr>
              <a:t>Self-Study Manual</a:t>
            </a:r>
            <a:r>
              <a:rPr lang="en-US" sz="1300" kern="0" dirty="0">
                <a:solidFill>
                  <a:sysClr val="windowText" lastClr="000000"/>
                </a:solidFill>
                <a:latin typeface="Calibri" pitchFamily="34" charset="0"/>
                <a:ea typeface="Times New Roman" pitchFamily="18" charset="0"/>
                <a:cs typeface="Calibri" pitchFamily="34" charset="0"/>
              </a:rPr>
              <a:t>. This table should list each of your instructional sites (including the main campus and all off-campus sites), and indicate the number of student credit hours in business taught at each location, along with the percentage of the total number of student credit hours in business taught at each location.</a:t>
            </a:r>
          </a:p>
          <a:p>
            <a:pPr lvl="0" defTabSz="91440" fontAlgn="base">
              <a:spcBef>
                <a:spcPct val="0"/>
              </a:spcBef>
              <a:spcAft>
                <a:spcPct val="0"/>
              </a:spcAft>
              <a:tabLst>
                <a:tab pos="2286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defTabSz="91440" fontAlgn="base">
              <a:spcBef>
                <a:spcPct val="0"/>
              </a:spcBef>
              <a:spcAft>
                <a:spcPct val="0"/>
              </a:spcAft>
              <a:tabLst>
                <a:tab pos="2286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defTabSz="91440" fontAlgn="base">
              <a:spcBef>
                <a:spcPct val="0"/>
              </a:spcBef>
              <a:spcAft>
                <a:spcPct val="0"/>
              </a:spcAft>
              <a:tabLst>
                <a:tab pos="2286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defTabSz="91440" fontAlgn="base">
              <a:spcBef>
                <a:spcPct val="0"/>
              </a:spcBef>
              <a:spcAft>
                <a:spcPct val="0"/>
              </a:spcAft>
              <a:tabLst>
                <a:tab pos="2286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defTabSz="91440" fontAlgn="base">
              <a:spcBef>
                <a:spcPct val="0"/>
              </a:spcBef>
              <a:spcAft>
                <a:spcPct val="0"/>
              </a:spcAft>
              <a:tabLst>
                <a:tab pos="2286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defTabSz="91440" fontAlgn="base">
              <a:spcBef>
                <a:spcPct val="0"/>
              </a:spcBef>
              <a:spcAft>
                <a:spcPct val="0"/>
              </a:spcAft>
              <a:tabLst>
                <a:tab pos="2286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defTabSz="91440" fontAlgn="base">
              <a:spcBef>
                <a:spcPts val="600"/>
              </a:spcBef>
              <a:spcAft>
                <a:spcPct val="0"/>
              </a:spcAft>
              <a:tabLst>
                <a:tab pos="228600" algn="l"/>
              </a:tabLst>
              <a:defRPr/>
            </a:pPr>
            <a:r>
              <a:rPr lang="en-US" sz="1300" b="1" kern="0" dirty="0">
                <a:solidFill>
                  <a:sysClr val="windowText" lastClr="000000"/>
                </a:solidFill>
                <a:latin typeface="Calibri" pitchFamily="34" charset="0"/>
                <a:ea typeface="Times New Roman" pitchFamily="18" charset="0"/>
                <a:cs typeface="Calibri" pitchFamily="34" charset="0"/>
              </a:rPr>
              <a:t>Note</a:t>
            </a:r>
            <a:r>
              <a:rPr lang="en-US" sz="1300" kern="0" dirty="0">
                <a:solidFill>
                  <a:sysClr val="windowText" lastClr="000000"/>
                </a:solidFill>
                <a:latin typeface="Calibri" pitchFamily="34" charset="0"/>
                <a:ea typeface="Times New Roman" pitchFamily="18" charset="0"/>
                <a:cs typeface="Calibri" pitchFamily="34" charset="0"/>
              </a:rPr>
              <a:t>: If 25 percent or more of the academic business unit’s total student credit hours are generated at an off-campus location, the site-visit team will visit that location. Furthermore, if 40 percent or more of the academic business unit’s total credit hours are taught at off-campus locations, the site-visit team will visit at least one off-campus location, even if no single off-campus location accounts for 25 percent or more of the total student credit hours.</a:t>
            </a:r>
          </a:p>
        </p:txBody>
      </p:sp>
      <p:sp>
        <p:nvSpPr>
          <p:cNvPr id="4" name="TextBox 3"/>
          <p:cNvSpPr txBox="1"/>
          <p:nvPr/>
        </p:nvSpPr>
        <p:spPr>
          <a:xfrm>
            <a:off x="173736" y="2898648"/>
            <a:ext cx="8778240" cy="892552"/>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300" b="1" i="1" kern="0" dirty="0">
                <a:solidFill>
                  <a:sysClr val="windowText" lastClr="000000"/>
                </a:solidFill>
                <a:latin typeface="Calibri"/>
              </a:rPr>
              <a:t>Comments</a:t>
            </a:r>
            <a:r>
              <a:rPr lang="en-US" sz="1300" i="1" kern="0" dirty="0">
                <a:solidFill>
                  <a:sysClr val="windowText" lastClr="000000"/>
                </a:solidFill>
                <a:latin typeface="Calibri"/>
              </a:rPr>
              <a:t>: </a:t>
            </a:r>
            <a:r>
              <a:rPr lang="en-US" sz="1300" i="1" kern="0" dirty="0">
                <a:solidFill>
                  <a:sysClr val="windowText" lastClr="000000"/>
                </a:solidFill>
                <a:latin typeface="Calibri" panose="020F0502020204030204" pitchFamily="34" charset="0"/>
                <a:cs typeface="Times New Roman" pitchFamily="18" charset="0"/>
              </a:rPr>
              <a:t>If the figure for total student credit hours (SCH) as reported in the last row of Table 13 does not match the figure for total SCH as reported in the last row of Table 5(U), 5(M), or 5(D) (see Principle 4.1: Faculty Qualifications), and/or the figure for total SCH for the academic business unit as reported in row F for the self-study year in Table 9: Educational and General Expenditures (see Principle 6.1: Financial Resources), the academic business unit must provide an explanation for the difference. </a:t>
            </a:r>
            <a:endParaRPr lang="en-US" sz="1300" i="1" kern="0" dirty="0">
              <a:solidFill>
                <a:sysClr val="windowText" lastClr="000000"/>
              </a:solidFill>
              <a:latin typeface="Calibri"/>
            </a:endParaRPr>
          </a:p>
        </p:txBody>
      </p:sp>
    </p:spTree>
    <p:extLst>
      <p:ext uri="{BB962C8B-B14F-4D97-AF65-F5344CB8AC3E}">
        <p14:creationId xmlns:p14="http://schemas.microsoft.com/office/powerpoint/2010/main" val="17681068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 calcmode="lin" valueType="num">
                                      <p:cBhvr>
                                        <p:cTn id="19"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fontAlgn="base">
              <a:spcAft>
                <a:spcPct val="0"/>
              </a:spcAft>
              <a:buClr>
                <a:schemeClr val="accent5">
                  <a:lumMod val="50000"/>
                </a:schemeClr>
              </a:buClr>
              <a:buSzPct val="80000"/>
            </a:pPr>
            <a:r>
              <a:rPr lang="en-US" sz="2000" b="1" kern="0" dirty="0">
                <a:solidFill>
                  <a:srgbClr val="002060"/>
                </a:solidFill>
                <a:latin typeface="Calibri" panose="020F0502020204030204" pitchFamily="34" charset="0"/>
              </a:rPr>
              <a:t>The IACBE’s Board of Commissioners takes one of the following actions on an academic business unit’s request for accreditation of its business programs</a:t>
            </a:r>
            <a:r>
              <a:rPr lang="en-US" sz="2000" kern="0" dirty="0">
                <a:solidFill>
                  <a:srgbClr val="330033"/>
                </a:solidFill>
                <a:latin typeface="Calibri" panose="020F0502020204030204" pitchFamily="34" charset="0"/>
              </a:rPr>
              <a:t>:</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Accreditation Granted</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Action on Accreditation Deferred</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Accreditation Denied</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Accreditation Status</a:t>
            </a:r>
          </a:p>
        </p:txBody>
      </p:sp>
    </p:spTree>
    <p:extLst>
      <p:ext uri="{BB962C8B-B14F-4D97-AF65-F5344CB8AC3E}">
        <p14:creationId xmlns:p14="http://schemas.microsoft.com/office/powerpoint/2010/main" val="3688290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Table 13: Off-Campus Locations</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4" name="Table 3"/>
          <p:cNvGraphicFramePr>
            <a:graphicFrameLocks noGrp="1"/>
          </p:cNvGraphicFramePr>
          <p:nvPr>
            <p:extLst/>
          </p:nvPr>
        </p:nvGraphicFramePr>
        <p:xfrm>
          <a:off x="914400" y="1733550"/>
          <a:ext cx="7315200" cy="2035125"/>
        </p:xfrm>
        <a:graphic>
          <a:graphicData uri="http://schemas.openxmlformats.org/drawingml/2006/table">
            <a:tbl>
              <a:tblPr firstRow="1" firstCol="1" lastRow="1" lastCol="1" bandRow="1" bandCol="1"/>
              <a:tblGrid>
                <a:gridCol w="24384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937845">
                <a:tc>
                  <a:txBody>
                    <a:bodyPr/>
                    <a:lstStyle/>
                    <a:p>
                      <a:pPr marL="0" marR="0" algn="ctr">
                        <a:spcBef>
                          <a:spcPts val="0"/>
                        </a:spcBef>
                        <a:spcAft>
                          <a:spcPts val="0"/>
                        </a:spcAft>
                      </a:pPr>
                      <a:r>
                        <a:rPr lang="en-US" sz="1100" b="1" cap="all" dirty="0">
                          <a:effectLst/>
                          <a:latin typeface="Calibri" panose="020F0502020204030204" pitchFamily="34" charset="0"/>
                          <a:ea typeface="Times New Roman"/>
                        </a:rPr>
                        <a:t>Location</a:t>
                      </a:r>
                      <a:endParaRPr lang="en-US" sz="1100" dirty="0">
                        <a:effectLst/>
                        <a:latin typeface="Calibri" panose="020F0502020204030204" pitchFamily="34" charset="0"/>
                        <a:ea typeface="Times New Roman"/>
                      </a:endParaRP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cap="all" dirty="0">
                          <a:effectLst/>
                          <a:latin typeface="Calibri" panose="020F0502020204030204" pitchFamily="34" charset="0"/>
                          <a:ea typeface="Times New Roman"/>
                        </a:rPr>
                        <a:t>Business Student Credit Hours Taught at this Location</a:t>
                      </a:r>
                      <a:endParaRPr lang="en-US" sz="1100" dirty="0">
                        <a:effectLst/>
                        <a:latin typeface="Calibri" panose="020F0502020204030204" pitchFamily="34" charset="0"/>
                        <a:ea typeface="Times New Roman"/>
                      </a:endParaRP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b="1" cap="all" dirty="0">
                          <a:effectLst/>
                          <a:latin typeface="Calibri" panose="020F0502020204030204" pitchFamily="34" charset="0"/>
                          <a:ea typeface="Times New Roman"/>
                        </a:rPr>
                        <a:t>Percentage of the Total Number of Business Student Credit Hours Taught at this Location</a:t>
                      </a:r>
                      <a:endParaRPr lang="en-US" sz="1100" dirty="0">
                        <a:effectLst/>
                        <a:latin typeface="Calibri" panose="020F0502020204030204" pitchFamily="34" charset="0"/>
                        <a:ea typeface="Times New Roman"/>
                      </a:endParaRP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4320">
                <a:tc>
                  <a:txBody>
                    <a:bodyPr/>
                    <a:lstStyle/>
                    <a:p>
                      <a:pPr marL="0" marR="0">
                        <a:spcBef>
                          <a:spcPts val="300"/>
                        </a:spcBef>
                        <a:spcAft>
                          <a:spcPts val="300"/>
                        </a:spcAft>
                      </a:pPr>
                      <a:r>
                        <a:rPr lang="en-US" sz="1100" dirty="0">
                          <a:effectLst/>
                          <a:latin typeface="Calibri" panose="020F0502020204030204" pitchFamily="34" charset="0"/>
                          <a:ea typeface="Times New Roman"/>
                        </a:rPr>
                        <a:t>Main Campus</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3,117</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58.9%</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4320">
                <a:tc>
                  <a:txBody>
                    <a:bodyPr/>
                    <a:lstStyle/>
                    <a:p>
                      <a:pPr marL="0" marR="0">
                        <a:spcBef>
                          <a:spcPts val="300"/>
                        </a:spcBef>
                        <a:spcAft>
                          <a:spcPts val="300"/>
                        </a:spcAft>
                      </a:pPr>
                      <a:r>
                        <a:rPr lang="en-US" sz="1100" dirty="0">
                          <a:effectLst/>
                          <a:latin typeface="Calibri" panose="020F0502020204030204" pitchFamily="34" charset="0"/>
                          <a:ea typeface="Times New Roman"/>
                        </a:rPr>
                        <a:t>Off-Campus Site A</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1,360</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25.7%</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4320">
                <a:tc>
                  <a:txBody>
                    <a:bodyPr/>
                    <a:lstStyle/>
                    <a:p>
                      <a:pPr marL="0" marR="0">
                        <a:spcBef>
                          <a:spcPts val="300"/>
                        </a:spcBef>
                        <a:spcAft>
                          <a:spcPts val="300"/>
                        </a:spcAft>
                      </a:pPr>
                      <a:r>
                        <a:rPr lang="en-US" sz="1100" dirty="0">
                          <a:effectLst/>
                          <a:latin typeface="Calibri" panose="020F0502020204030204" pitchFamily="34" charset="0"/>
                          <a:ea typeface="Times New Roman"/>
                        </a:rPr>
                        <a:t>Off-Campus Site B</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815</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15.4%</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4320">
                <a:tc>
                  <a:txBody>
                    <a:bodyPr/>
                    <a:lstStyle/>
                    <a:p>
                      <a:pPr marL="0" marR="0" algn="ctr">
                        <a:spcBef>
                          <a:spcPts val="300"/>
                        </a:spcBef>
                        <a:spcAft>
                          <a:spcPts val="300"/>
                        </a:spcAft>
                      </a:pPr>
                      <a:r>
                        <a:rPr lang="en-US" sz="1100" dirty="0">
                          <a:effectLst/>
                          <a:latin typeface="Calibri" panose="020F0502020204030204" pitchFamily="34" charset="0"/>
                          <a:ea typeface="Times New Roman"/>
                        </a:rPr>
                        <a:t>TOTAL</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5,292</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300"/>
                        </a:spcBef>
                        <a:spcAft>
                          <a:spcPts val="300"/>
                        </a:spcAft>
                      </a:pPr>
                      <a:r>
                        <a:rPr lang="en-US" sz="1100" dirty="0">
                          <a:effectLst/>
                          <a:latin typeface="Calibri" panose="020F0502020204030204" pitchFamily="34" charset="0"/>
                          <a:ea typeface="Times New Roman"/>
                        </a:rPr>
                        <a:t>100%</a:t>
                      </a:r>
                    </a:p>
                  </a:txBody>
                  <a:tcPr marL="84405" marR="8440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690406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392424"/>
            <a:ext cx="8778240" cy="521208"/>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6.5: Off-Campus Locations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buFont typeface="+mj-lt"/>
              <a:buAutoNum type="arabicPeriod" startAt="2"/>
              <a:defRPr/>
            </a:pPr>
            <a:r>
              <a:rPr lang="en-US" sz="1400" kern="0" dirty="0">
                <a:solidFill>
                  <a:sysClr val="windowText" lastClr="000000"/>
                </a:solidFill>
                <a:latin typeface="Calibri" pitchFamily="34" charset="0"/>
                <a:ea typeface="Times New Roman" pitchFamily="18" charset="0"/>
                <a:cs typeface="Calibri" pitchFamily="34" charset="0"/>
              </a:rPr>
              <a:t>Describe the resources that are available at each off-campus location at which the business programs or courses included in the accreditation review are offered. This description should address the following areas:</a:t>
            </a:r>
          </a:p>
          <a:p>
            <a:pPr lvl="0" defTabSz="22860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a.	Full-time faculty</a:t>
            </a:r>
          </a:p>
          <a:p>
            <a:pPr lvl="0" defTabSz="22860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b.	Financial resources</a:t>
            </a:r>
          </a:p>
          <a:p>
            <a:pPr lvl="0" defTabSz="22860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c.	Facilities</a:t>
            </a:r>
          </a:p>
          <a:p>
            <a:pPr lvl="0" defTabSz="22860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d.	Libraries</a:t>
            </a:r>
          </a:p>
          <a:p>
            <a:pPr lvl="0" defTabSz="22860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e.	Equipment</a:t>
            </a:r>
          </a:p>
          <a:p>
            <a:pPr marL="228600" lvl="0" indent="-228600" defTabSz="91440" fontAlgn="base">
              <a:spcBef>
                <a:spcPts val="600"/>
              </a:spcBef>
              <a:spcAft>
                <a:spcPct val="0"/>
              </a:spcAft>
              <a:buFont typeface="+mj-lt"/>
              <a:buAutoNum type="arabicPeriod" startAt="3"/>
              <a:defRPr/>
            </a:pPr>
            <a:r>
              <a:rPr lang="en-US" sz="1400" kern="0" dirty="0">
                <a:solidFill>
                  <a:sysClr val="windowText" lastClr="000000"/>
                </a:solidFill>
                <a:latin typeface="Calibri" pitchFamily="34" charset="0"/>
                <a:ea typeface="Times New Roman" pitchFamily="18" charset="0"/>
                <a:cs typeface="Calibri" pitchFamily="34" charset="0"/>
              </a:rPr>
              <a:t>Describe the ways in which you ensure that the quality of off-campus business programs and courses is comparable to the quality of those programs and courses that are taught on-campus.</a:t>
            </a:r>
          </a:p>
        </p:txBody>
      </p:sp>
      <p:sp>
        <p:nvSpPr>
          <p:cNvPr id="5" name="TextBox 4"/>
          <p:cNvSpPr txBox="1"/>
          <p:nvPr/>
        </p:nvSpPr>
        <p:spPr>
          <a:xfrm>
            <a:off x="173736" y="4095750"/>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The academic business unit’s </a:t>
            </a:r>
            <a:r>
              <a:rPr lang="en-US" sz="1400" i="1" kern="0" dirty="0">
                <a:solidFill>
                  <a:sysClr val="windowText" lastClr="000000"/>
                </a:solidFill>
                <a:latin typeface="Calibri"/>
              </a:rPr>
              <a:t>response to this item should address the ways in which its human, financial, physical, technological, and learning resources and its educational processes at each separate educational location/instructional site contribute to comparable academic quality between the various locations/sites.</a:t>
            </a:r>
          </a:p>
        </p:txBody>
      </p:sp>
    </p:spTree>
    <p:extLst>
      <p:ext uri="{BB962C8B-B14F-4D97-AF65-F5344CB8AC3E}">
        <p14:creationId xmlns:p14="http://schemas.microsoft.com/office/powerpoint/2010/main" val="3991621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7" end="7"/>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p:cTn id="2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8" end="8"/>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p:cTn id="3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9" end="9"/>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ppt_w</p:attrName>
                                        </p:attrNameLst>
                                      </p:cBhvr>
                                      <p:tavLst>
                                        <p:tav tm="0">
                                          <p:val>
                                            <p:fltVal val="0"/>
                                          </p:val>
                                        </p:tav>
                                        <p:tav tm="100000">
                                          <p:val>
                                            <p:strVal val="#ppt_w"/>
                                          </p:val>
                                        </p:tav>
                                      </p:tavLst>
                                    </p:anim>
                                    <p:anim calcmode="lin" valueType="num">
                                      <p:cBhvr>
                                        <p:cTn id="36" dur="500" fill="hold"/>
                                        <p:tgtEl>
                                          <p:spTgt spid="4"/>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6.6: Summary Evaluation of Resources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all of its resources in supporting excellence in business education.</a:t>
            </a:r>
          </a:p>
        </p:txBody>
      </p:sp>
    </p:spTree>
    <p:extLst>
      <p:ext uri="{BB962C8B-B14F-4D97-AF65-F5344CB8AC3E}">
        <p14:creationId xmlns:p14="http://schemas.microsoft.com/office/powerpoint/2010/main" val="3733733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6.6: Summary Evaluation of Resources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financial, physical, learning, and technological resources (both on campus and at off-campus locations).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the effectiveness of its financial, physical, learning, and technological resources (both on campus and at off-campus locations)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academic business unit’s financial, physical, learning, and technological resources (both on campus and at off-campus locations).</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19778041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3">
                                            <p:txEl>
                                              <p:pRg st="7" end="7"/>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p:cTn id="1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3" end="3"/>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190750"/>
            <a:ext cx="86868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7: Internal and External Relationships</a:t>
            </a:r>
          </a:p>
        </p:txBody>
      </p:sp>
    </p:spTree>
    <p:extLst>
      <p:ext uri="{BB962C8B-B14F-4D97-AF65-F5344CB8AC3E}">
        <p14:creationId xmlns:p14="http://schemas.microsoft.com/office/powerpoint/2010/main" val="7294060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7.1: Internal Relationships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academic business unit to have effective working relationships with other functional units within the institution.</a:t>
            </a:r>
          </a:p>
        </p:txBody>
      </p:sp>
    </p:spTree>
    <p:extLst>
      <p:ext uri="{BB962C8B-B14F-4D97-AF65-F5344CB8AC3E}">
        <p14:creationId xmlns:p14="http://schemas.microsoft.com/office/powerpoint/2010/main" val="38404514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926080"/>
            <a:ext cx="8778240" cy="533400"/>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7.1: Internal Relationships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All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the following institutional information:</a:t>
            </a:r>
          </a:p>
          <a:p>
            <a:pPr marL="228600" lvl="0" indent="-228600" defTabSz="91440" fontAlgn="base">
              <a:spcBef>
                <a:spcPts val="12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a.		The approved statement of your institution’s mission (if the mission is stated in your institution’s catalog, 								provide the page numbers for the relevant section)</a:t>
            </a:r>
          </a:p>
          <a:p>
            <a:pPr marL="228600" lvl="0" indent="-228600" defTabSz="91440" fontAlgn="base">
              <a:spcBef>
                <a:spcPts val="12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b.	The institution’s organizational chart (the names of position holders and their titles should be included on or 					with the chart; this should be placed in the appendix of the self-study)</a:t>
            </a:r>
          </a:p>
          <a:p>
            <a:pPr marL="228600" lvl="0" indent="-228600" defTabSz="91440" fontAlgn="base">
              <a:spcBef>
                <a:spcPts val="12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12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1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c.		A list of the names, titles, and organizational affiliations of your institution’s governing board members and a 					statement of how often the governing board meets to review academic policies (this should be placed in the 					appendix of the self-study)</a:t>
            </a:r>
          </a:p>
        </p:txBody>
      </p:sp>
      <p:sp>
        <p:nvSpPr>
          <p:cNvPr id="5" name="TextBox 4"/>
          <p:cNvSpPr txBox="1"/>
          <p:nvPr/>
        </p:nvSpPr>
        <p:spPr>
          <a:xfrm>
            <a:off x="173736" y="3562350"/>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Academic business units often neglect to include the names and titles of position holders</a:t>
            </a:r>
            <a:r>
              <a:rPr lang="en-US" sz="1400" i="1" kern="0" dirty="0">
                <a:solidFill>
                  <a:sysClr val="windowText" lastClr="000000"/>
                </a:solidFill>
                <a:latin typeface="Calibri"/>
              </a:rPr>
              <a:t>. The academic business unit must ensure that the names and titles of position holders are included on the chart itself or as a separate listing accompanying the chart.</a:t>
            </a:r>
          </a:p>
        </p:txBody>
      </p:sp>
    </p:spTree>
    <p:extLst>
      <p:ext uri="{BB962C8B-B14F-4D97-AF65-F5344CB8AC3E}">
        <p14:creationId xmlns:p14="http://schemas.microsoft.com/office/powerpoint/2010/main" val="914827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500"/>
                                  </p:stCondLst>
                                  <p:childTnLst>
                                    <p:set>
                                      <p:cBhvr>
                                        <p:cTn id="27" dur="1" fill="hold">
                                          <p:stCondLst>
                                            <p:cond delay="0"/>
                                          </p:stCondLst>
                                        </p:cTn>
                                        <p:tgtEl>
                                          <p:spTgt spid="3">
                                            <p:txEl>
                                              <p:pRg st="10" end="10"/>
                                            </p:txEl>
                                          </p:spTgt>
                                        </p:tgtEl>
                                        <p:attrNameLst>
                                          <p:attrName>style.visibility</p:attrName>
                                        </p:attrNameLst>
                                      </p:cBhvr>
                                      <p:to>
                                        <p:strVal val="visible"/>
                                      </p:to>
                                    </p:set>
                                    <p:anim calcmode="lin" valueType="num">
                                      <p:cBhvr>
                                        <p:cTn id="28"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10" end="10"/>
                                            </p:txEl>
                                          </p:spTgt>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50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350008"/>
            <a:ext cx="8778240" cy="539496"/>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7.1: Internal Relationships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All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2</a:t>
            </a:r>
            <a:r>
              <a:rPr lang="en-US" sz="14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the following academic business unit information:</a:t>
            </a:r>
          </a:p>
          <a:p>
            <a:pPr marL="228600" lvl="0" indent="-228600" defTabSz="91440" fontAlgn="base">
              <a:spcBef>
                <a:spcPts val="12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a.		The academic business unit’s organizational chart (the names of position holders and their titles should be 							included on or with the chart; this should be placed in the appendix of the self-study)</a:t>
            </a:r>
          </a:p>
          <a:p>
            <a:pPr marL="228600" lvl="0" indent="-228600" defTabSz="91440" fontAlgn="base">
              <a:spcBef>
                <a:spcPts val="12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12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12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b.	The job description for the head of the academic business unit (this should be placed in the appendix of the self-			study)</a:t>
            </a:r>
          </a:p>
          <a:p>
            <a:pPr marL="228600" lvl="0" indent="-228600" defTabSz="91440" fontAlgn="base">
              <a:spcBef>
                <a:spcPts val="12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Describe the procedure for recommending degree candidates. This description should include the procedure that is used by the Registrar’s Office to validate that the requirements for business programs have been fulfilled.</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5" name="TextBox 4"/>
          <p:cNvSpPr txBox="1"/>
          <p:nvPr/>
        </p:nvSpPr>
        <p:spPr>
          <a:xfrm>
            <a:off x="173736" y="3028950"/>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Academic business units often neglect to include the names and titles of position holders</a:t>
            </a:r>
            <a:r>
              <a:rPr lang="en-US" sz="1400" i="1" kern="0" dirty="0">
                <a:solidFill>
                  <a:sysClr val="windowText" lastClr="000000"/>
                </a:solidFill>
                <a:latin typeface="Calibri"/>
              </a:rPr>
              <a:t>. The academic business unit must ensure that the names and titles of position holders are included on the chart itself or as a separate listing accompanying the chart.</a:t>
            </a:r>
          </a:p>
        </p:txBody>
      </p:sp>
    </p:spTree>
    <p:extLst>
      <p:ext uri="{BB962C8B-B14F-4D97-AF65-F5344CB8AC3E}">
        <p14:creationId xmlns:p14="http://schemas.microsoft.com/office/powerpoint/2010/main" val="289719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p:cTn id="1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6" end="6"/>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 calcmode="lin" valueType="num">
                                      <p:cBhvr>
                                        <p:cTn id="19"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0" end="10"/>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anim calcmode="lin" valueType="num">
                                      <p:cBhvr>
                                        <p:cTn id="23"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1" end="11"/>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447288"/>
            <a:ext cx="8778240" cy="539496"/>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7.1: Internal Relationships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Associate- and Bachelor’s-Level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1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the page numbers for the sections in your institution’s catalog that describe the academic policies pertaining to associate and bachelor’s degree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the academic policies used by your academic business unit to place associate and bachelor’s degree students on probation or suspension, and to readmit suspended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State the number of students in each associate- and bachelor’s-level business program included in the accreditation review who were subject to academic sanctions during the self-study year.</a:t>
            </a:r>
          </a:p>
        </p:txBody>
      </p:sp>
      <p:sp>
        <p:nvSpPr>
          <p:cNvPr id="5" name="TextBox 4"/>
          <p:cNvSpPr txBox="1"/>
          <p:nvPr/>
        </p:nvSpPr>
        <p:spPr>
          <a:xfrm>
            <a:off x="173736" y="4105930"/>
            <a:ext cx="8778240" cy="523220"/>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The a</a:t>
            </a:r>
            <a:r>
              <a:rPr lang="en-US" sz="1400" i="1" kern="0" dirty="0">
                <a:solidFill>
                  <a:sysClr val="windowText" lastClr="000000"/>
                </a:solidFill>
                <a:latin typeface="Calibri" panose="020F0502020204030204" pitchFamily="34" charset="0"/>
                <a:cs typeface="Times New Roman" pitchFamily="18" charset="0"/>
              </a:rPr>
              <a:t>cademic business unit should provide only the number, not the names, of students who were subject to academic sanctions during the self-study year</a:t>
            </a:r>
            <a:r>
              <a:rPr lang="en-US" sz="1400" i="1" kern="0" dirty="0">
                <a:solidFill>
                  <a:sysClr val="windowText" lastClr="000000"/>
                </a:solidFill>
                <a:latin typeface="Calibri"/>
              </a:rPr>
              <a:t>.</a:t>
            </a:r>
          </a:p>
        </p:txBody>
      </p:sp>
    </p:spTree>
    <p:extLst>
      <p:ext uri="{BB962C8B-B14F-4D97-AF65-F5344CB8AC3E}">
        <p14:creationId xmlns:p14="http://schemas.microsoft.com/office/powerpoint/2010/main" val="3484028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447288"/>
            <a:ext cx="8778240" cy="539496"/>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7.1: Internal Relationships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Master’s-Level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the page numbers for the sections in your institution’s catalog that describe the academic policies pertaining to master’s degree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the academic policies used by your academic business unit to place master’s degree students on probation or suspension, and to readmit suspended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State the number of students in each master’s-level business program included in the accreditation review who were subject to academic sanctions during the self-study year.</a:t>
            </a:r>
          </a:p>
        </p:txBody>
      </p:sp>
      <p:sp>
        <p:nvSpPr>
          <p:cNvPr id="5" name="TextBox 4"/>
          <p:cNvSpPr txBox="1"/>
          <p:nvPr/>
        </p:nvSpPr>
        <p:spPr>
          <a:xfrm>
            <a:off x="173736" y="4105930"/>
            <a:ext cx="8778240" cy="523220"/>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The a</a:t>
            </a:r>
            <a:r>
              <a:rPr lang="en-US" sz="1400" i="1" kern="0" dirty="0">
                <a:solidFill>
                  <a:sysClr val="windowText" lastClr="000000"/>
                </a:solidFill>
                <a:latin typeface="Calibri" panose="020F0502020204030204" pitchFamily="34" charset="0"/>
                <a:cs typeface="Times New Roman" pitchFamily="18" charset="0"/>
              </a:rPr>
              <a:t>cademic business unit should provide only the number, not the names, of students who were subject to academic sanctions during the self-study year</a:t>
            </a:r>
            <a:r>
              <a:rPr lang="en-US" sz="1400" i="1" kern="0" dirty="0">
                <a:solidFill>
                  <a:sysClr val="windowText" lastClr="000000"/>
                </a:solidFill>
                <a:latin typeface="Calibri"/>
              </a:rPr>
              <a:t>.</a:t>
            </a:r>
          </a:p>
        </p:txBody>
      </p:sp>
    </p:spTree>
    <p:extLst>
      <p:ext uri="{BB962C8B-B14F-4D97-AF65-F5344CB8AC3E}">
        <p14:creationId xmlns:p14="http://schemas.microsoft.com/office/powerpoint/2010/main" val="17412430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accredited status of an academic business unit may be accompanied by  one or more of the following items:</a:t>
            </a:r>
          </a:p>
          <a:p>
            <a:pPr marL="457200" indent="-182880" fontAlgn="base">
              <a:spcBef>
                <a:spcPts val="12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Notes</a:t>
            </a:r>
          </a:p>
          <a:p>
            <a:pPr marL="457200" indent="-182880" fontAlgn="base">
              <a:spcBef>
                <a:spcPts val="12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Observations</a:t>
            </a:r>
          </a:p>
          <a:p>
            <a:pPr marL="457200" indent="-182880" fontAlgn="base">
              <a:spcBef>
                <a:spcPts val="12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Commendations</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Accredited status normally will not exceed seven years (a single extension  may be approved by the Board of Commissioners upon written petition).</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Accreditation Status</a:t>
            </a:r>
          </a:p>
        </p:txBody>
      </p:sp>
    </p:spTree>
    <p:extLst>
      <p:ext uri="{BB962C8B-B14F-4D97-AF65-F5344CB8AC3E}">
        <p14:creationId xmlns:p14="http://schemas.microsoft.com/office/powerpoint/2010/main" val="2136974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447288"/>
            <a:ext cx="8778240" cy="539496"/>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7.1: Internal Relationships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Doctoral-Level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libri" pitchFamily="34" charset="0"/>
                <a:ea typeface="Times New Roman" pitchFamily="18" charset="0"/>
                <a:cs typeface="Calibri" pitchFamily="34" charset="0"/>
              </a:rPr>
              <a:t>	Provide the page numbers for the sections in your institution’s catalog that describe the academic policies pertaining to doctoral degree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the academic policies used by your academic business unit to place doctoral degree students on probation or suspension, and to readmit suspended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State the number of students in each doctoral-level business program included in the accreditation review who were subject to academic sanctions during the self-study year.</a:t>
            </a:r>
          </a:p>
        </p:txBody>
      </p:sp>
      <p:sp>
        <p:nvSpPr>
          <p:cNvPr id="5" name="TextBox 4"/>
          <p:cNvSpPr txBox="1"/>
          <p:nvPr/>
        </p:nvSpPr>
        <p:spPr>
          <a:xfrm>
            <a:off x="173736" y="4105930"/>
            <a:ext cx="8778240" cy="523220"/>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The a</a:t>
            </a:r>
            <a:r>
              <a:rPr lang="en-US" sz="1400" i="1" kern="0" dirty="0">
                <a:solidFill>
                  <a:sysClr val="windowText" lastClr="000000"/>
                </a:solidFill>
                <a:latin typeface="Calibri" panose="020F0502020204030204" pitchFamily="34" charset="0"/>
                <a:cs typeface="Times New Roman" pitchFamily="18" charset="0"/>
              </a:rPr>
              <a:t>cademic business unit should provide only the number, not the names, of students who were subject to academic sanctions during the self-study year</a:t>
            </a:r>
            <a:r>
              <a:rPr lang="en-US" sz="1400" i="1" kern="0" dirty="0">
                <a:solidFill>
                  <a:sysClr val="windowText" lastClr="000000"/>
                </a:solidFill>
                <a:latin typeface="Calibri"/>
              </a:rPr>
              <a:t>.</a:t>
            </a:r>
          </a:p>
        </p:txBody>
      </p:sp>
    </p:spTree>
    <p:extLst>
      <p:ext uri="{BB962C8B-B14F-4D97-AF65-F5344CB8AC3E}">
        <p14:creationId xmlns:p14="http://schemas.microsoft.com/office/powerpoint/2010/main" val="34077754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7.2: Admissions Processes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200329"/>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admissions processes and policies that ensure that students who are admitted to business programs have a reasonable chance of success in the program to which they have been admitted.</a:t>
            </a:r>
          </a:p>
        </p:txBody>
      </p:sp>
    </p:spTree>
    <p:extLst>
      <p:ext uri="{BB962C8B-B14F-4D97-AF65-F5344CB8AC3E}">
        <p14:creationId xmlns:p14="http://schemas.microsoft.com/office/powerpoint/2010/main" val="2829865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7.2: Admissions Processes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Associate- and Bachelor’s-Level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libri" pitchFamily="34" charset="0"/>
                <a:ea typeface="Times New Roman" pitchFamily="18" charset="0"/>
                <a:cs typeface="Calibri" pitchFamily="34" charset="0"/>
              </a:rPr>
              <a:t>	For the associate- and bachelor’s-level business programs included in the accreditation review, describe the policies and procedures for admission to these programs in the following areas (if these are described in your institution’s catalog, provide the page numbers for the relevant sections):</a:t>
            </a:r>
          </a:p>
          <a:p>
            <a:pPr marL="228600" lvl="0" indent="-228600" defTabSz="9144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a.		Admission of freshmen to these programs.</a:t>
            </a:r>
          </a:p>
          <a:p>
            <a:pPr marL="228600" lvl="0" indent="-228600" defTabSz="9144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b.	Admission of students from within your institution to these programs.</a:t>
            </a:r>
          </a:p>
          <a:p>
            <a:pPr marL="228600" lvl="0" indent="-228600" defTabSz="9144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c.		Admission of transfer students from other institutions to these programs.</a:t>
            </a:r>
          </a:p>
          <a:p>
            <a:pPr marL="228600" lvl="0" indent="-228600" defTabSz="9144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d.	Admission of students from within your institution between the traditional and nontraditional formats of these 			programs.</a:t>
            </a:r>
          </a:p>
          <a:p>
            <a:pPr marL="228600" lvl="0" indent="-228600" defTabSz="91440" fontAlgn="base">
              <a:spcBef>
                <a:spcPts val="3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e.		Acceptance of transfer credit from other institutions, and your method of validating the credits for these 								programs.</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the exceptions you have made in the administration of your admissions policies for associate and bachelor’s degree students in your academic business unit during the self-study year.</a:t>
            </a:r>
          </a:p>
        </p:txBody>
      </p:sp>
    </p:spTree>
    <p:extLst>
      <p:ext uri="{BB962C8B-B14F-4D97-AF65-F5344CB8AC3E}">
        <p14:creationId xmlns:p14="http://schemas.microsoft.com/office/powerpoint/2010/main" val="2276257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50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p:cTn id="2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8" end="8"/>
                                            </p:txEl>
                                          </p:spTgt>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500"/>
                                  </p:stCondLst>
                                  <p:childTnLst>
                                    <p:set>
                                      <p:cBhvr>
                                        <p:cTn id="27" dur="1" fill="hold">
                                          <p:stCondLst>
                                            <p:cond delay="0"/>
                                          </p:stCondLst>
                                        </p:cTn>
                                        <p:tgtEl>
                                          <p:spTgt spid="3">
                                            <p:txEl>
                                              <p:pRg st="9" end="9"/>
                                            </p:txEl>
                                          </p:spTgt>
                                        </p:tgtEl>
                                        <p:attrNameLst>
                                          <p:attrName>style.visibility</p:attrName>
                                        </p:attrNameLst>
                                      </p:cBhvr>
                                      <p:to>
                                        <p:strVal val="visible"/>
                                      </p:to>
                                    </p:set>
                                    <p:anim calcmode="lin" valueType="num">
                                      <p:cBhvr>
                                        <p:cTn id="28"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9" end="9"/>
                                            </p:txEl>
                                          </p:spTgt>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500"/>
                                  </p:stCondLst>
                                  <p:childTnLst>
                                    <p:set>
                                      <p:cBhvr>
                                        <p:cTn id="31" dur="1" fill="hold">
                                          <p:stCondLst>
                                            <p:cond delay="0"/>
                                          </p:stCondLst>
                                        </p:cTn>
                                        <p:tgtEl>
                                          <p:spTgt spid="3">
                                            <p:txEl>
                                              <p:pRg st="10" end="10"/>
                                            </p:txEl>
                                          </p:spTgt>
                                        </p:tgtEl>
                                        <p:attrNameLst>
                                          <p:attrName>style.visibility</p:attrName>
                                        </p:attrNameLst>
                                      </p:cBhvr>
                                      <p:to>
                                        <p:strVal val="visible"/>
                                      </p:to>
                                    </p:set>
                                    <p:anim calcmode="lin" valueType="num">
                                      <p:cBhvr>
                                        <p:cTn id="32"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10" end="10"/>
                                            </p:txEl>
                                          </p:spTgt>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500"/>
                                  </p:stCondLst>
                                  <p:childTnLst>
                                    <p:set>
                                      <p:cBhvr>
                                        <p:cTn id="35" dur="1" fill="hold">
                                          <p:stCondLst>
                                            <p:cond delay="0"/>
                                          </p:stCondLst>
                                        </p:cTn>
                                        <p:tgtEl>
                                          <p:spTgt spid="3">
                                            <p:txEl>
                                              <p:pRg st="11" end="11"/>
                                            </p:txEl>
                                          </p:spTgt>
                                        </p:tgtEl>
                                        <p:attrNameLst>
                                          <p:attrName>style.visibility</p:attrName>
                                        </p:attrNameLst>
                                      </p:cBhvr>
                                      <p:to>
                                        <p:strVal val="visible"/>
                                      </p:to>
                                    </p:set>
                                    <p:anim calcmode="lin" valueType="num">
                                      <p:cBhvr>
                                        <p:cTn id="36"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4270248"/>
            <a:ext cx="8778240" cy="740664"/>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7.2: Admissions Processes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Master’s-Level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For the master’s-level business programs included in the accreditation review, describe the policies and procedures for admission to these programs. If these are described in your institution’s catalog, provide the page numbers for the relevant sections. Describe the ways in which the admission of students to these programs conforms to the approved admissions policies, and identify any exceptions that you have made.</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any differences in admissions policies for each format in which your master’s-level business programs are offered (e.g., day, evening, weekend, online, distance, intensive, or accelerated).</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Describe the policies and procedures pertaining to the acceptance of transfer credit from other institutions, and your method of validating the credits for your master’s-level programs in business and business-related fields.</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4.	Explain the ways in which your master’s-level program admissions requirements attempt to ensure that students admitted to master’s-level programs have a reasonable chance to succeed in the program to which they are admitted.</a:t>
            </a:r>
          </a:p>
        </p:txBody>
      </p:sp>
    </p:spTree>
    <p:extLst>
      <p:ext uri="{BB962C8B-B14F-4D97-AF65-F5344CB8AC3E}">
        <p14:creationId xmlns:p14="http://schemas.microsoft.com/office/powerpoint/2010/main" val="29615116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50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p:cTn id="2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8" end="8"/>
                                            </p:txEl>
                                          </p:spTgt>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2038350"/>
            <a:ext cx="8778240" cy="954107"/>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It is important that academic business units have some process for ensuring that students admitted to master’s-level programs have a reasonable chance to succeed in the program to which they are admitted (e.g., admissions based on minimum GMAT scores, minimum undergraduate GPAs, interviews, reference letters, personal essays, etc.). The academic business unit must ensure that this process is in place</a:t>
            </a:r>
            <a:r>
              <a:rPr lang="en-US" sz="1400" i="1" kern="0" dirty="0">
                <a:solidFill>
                  <a:sysClr val="windowText" lastClr="000000"/>
                </a:solidFill>
                <a:latin typeface="Calibri"/>
              </a:rPr>
              <a:t>.</a:t>
            </a: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7.2: Admissions Processes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Master’s-Level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lvl="0" indent="-228600" defTabSz="91440" fontAlgn="base">
              <a:spcBef>
                <a:spcPct val="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509303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4261104"/>
            <a:ext cx="8778240" cy="740664"/>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7.2: Admissions Processes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Doctoral-Level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For the doctoral-level business programs included in the accreditation review, describe the policies and procedures for admission to these programs. If these are described in your institution’s catalog, provide the page numbers for the relevant sections. Describe the ways in which the admission of students to these programs conforms to the approved admissions policies, and identify any exceptions that you have made.</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any differences in admissions policies for each format in which your doctoral-level business programs are offered (e.g., day, evening, weekend, online, distance, intensive, or accelerated).</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Describe the policies and procedures pertaining to the acceptance of transfer credit from other institutions, and your method of validating the credits for your doctoral-level programs in business and business-related fields.</a:t>
            </a:r>
          </a:p>
          <a:p>
            <a:pPr marL="228600" lvl="0" indent="-228600" defTabSz="91440" fontAlgn="base">
              <a:spcBef>
                <a:spcPts val="15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4.	Explain the ways in which your doctoral-level program admissions requirements attempt to ensure that students admitted to doctoral-level programs have a reasonable chance to succeed in the program to which they are admitted.</a:t>
            </a:r>
          </a:p>
        </p:txBody>
      </p:sp>
    </p:spTree>
    <p:extLst>
      <p:ext uri="{BB962C8B-B14F-4D97-AF65-F5344CB8AC3E}">
        <p14:creationId xmlns:p14="http://schemas.microsoft.com/office/powerpoint/2010/main" val="16191954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p:cTn id="2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7" end="7"/>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50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p:cTn id="24"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8" end="8"/>
                                            </p:txEl>
                                          </p:spTgt>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7.2: Admissions Processes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ea typeface="Times New Roman" pitchFamily="18" charset="0"/>
                <a:cs typeface="Calibri" pitchFamily="34" charset="0"/>
              </a:rPr>
              <a:t>Doctoral-Level Programs:</a:t>
            </a:r>
            <a:endParaRPr kumimoji="0" lang="en-US" sz="13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lvl="0" indent="-228600" defTabSz="91440" fontAlgn="base">
              <a:spcBef>
                <a:spcPct val="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p:txBody>
      </p:sp>
      <p:sp>
        <p:nvSpPr>
          <p:cNvPr id="3" name="TextBox 2"/>
          <p:cNvSpPr txBox="1"/>
          <p:nvPr/>
        </p:nvSpPr>
        <p:spPr>
          <a:xfrm>
            <a:off x="173736" y="2038350"/>
            <a:ext cx="8778240" cy="954107"/>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It is important that academic business units have some process for ensuring that students admitted to doctoral-level programs have a reasonable chance to succeed in the program to which they are admitted (e.g., admissions based on minimum GRE scores, interviews, reference letters, personal essays, etc.). The academic business unit must ensure that this process is in place</a:t>
            </a:r>
            <a:r>
              <a:rPr lang="en-US" sz="1400" i="1" kern="0" dirty="0">
                <a:solidFill>
                  <a:sysClr val="windowText" lastClr="000000"/>
                </a:solidFill>
                <a:latin typeface="Calibri"/>
              </a:rPr>
              <a:t>.</a:t>
            </a:r>
          </a:p>
        </p:txBody>
      </p:sp>
    </p:spTree>
    <p:extLst>
      <p:ext uri="{BB962C8B-B14F-4D97-AF65-F5344CB8AC3E}">
        <p14:creationId xmlns:p14="http://schemas.microsoft.com/office/powerpoint/2010/main" val="1625944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7.3: Business and Industry Linkages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academic business unit to have current and meaningful linkages to business practitioners and organizations.</a:t>
            </a:r>
          </a:p>
        </p:txBody>
      </p:sp>
    </p:spTree>
    <p:extLst>
      <p:ext uri="{BB962C8B-B14F-4D97-AF65-F5344CB8AC3E}">
        <p14:creationId xmlns:p14="http://schemas.microsoft.com/office/powerpoint/2010/main" val="18720771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7.3: Business and Industry Linkages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academic business unit’s activities and linkages with business, industry, and other relevant organizations. This description should address any of the following linkages that apply to your academic business unit:</a:t>
            </a:r>
          </a:p>
          <a:p>
            <a:pPr lvl="0" fontAlgn="base">
              <a:spcBef>
                <a:spcPct val="0"/>
              </a:spcBef>
              <a:spcAft>
                <a:spcPct val="0"/>
              </a:spcAft>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200" kern="0" dirty="0">
                <a:solidFill>
                  <a:sysClr val="windowText" lastClr="000000"/>
                </a:solidFill>
                <a:latin typeface="Calibri" pitchFamily="34" charset="0"/>
                <a:ea typeface="Times New Roman" pitchFamily="18" charset="0"/>
                <a:cs typeface="Calibri" pitchFamily="34" charset="0"/>
              </a:rPr>
              <a:t>	</a:t>
            </a:r>
            <a:r>
              <a:rPr lang="en-US" sz="1400" kern="0" dirty="0">
                <a:solidFill>
                  <a:sysClr val="windowText" lastClr="000000"/>
                </a:solidFill>
                <a:latin typeface="Calibri" pitchFamily="34" charset="0"/>
                <a:ea typeface="Times New Roman" pitchFamily="18" charset="0"/>
                <a:cs typeface="Calibri" pitchFamily="34" charset="0"/>
              </a:rPr>
              <a:t>Business advisory boards. Include the names, titles, and organizational affiliations of board members, and describe the board’s contributions to the academic business unit.</a:t>
            </a:r>
          </a:p>
          <a:p>
            <a:pPr marL="228600" lvl="0" indent="-228600" defTabSz="91440" fontAlgn="base">
              <a:spcBef>
                <a:spcPts val="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Executive-in-residence programs. Describe the program and identify its major accomplishments.</a:t>
            </a:r>
          </a:p>
          <a:p>
            <a:pPr marL="228600" lvl="0" indent="-228600" defTabSz="91440" fontAlgn="base">
              <a:spcBef>
                <a:spcPts val="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Internship programs. Describe the program and identify its major contributions.</a:t>
            </a:r>
          </a:p>
          <a:p>
            <a:pPr marL="228600" lvl="0" indent="-228600" defTabSz="91440" fontAlgn="base">
              <a:spcBef>
                <a:spcPts val="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4.	Cooperative education programs. Describe the program and identify its major contributions.</a:t>
            </a:r>
          </a:p>
          <a:p>
            <a:pPr marL="228600" lvl="0" indent="-228600" defTabSz="91440" fontAlgn="base">
              <a:spcBef>
                <a:spcPts val="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5.	Student organizations. Describe the purpose of the organization and the involvement of business or community leaders with the organization.</a:t>
            </a:r>
          </a:p>
          <a:p>
            <a:pPr marL="228600" lvl="0" indent="-228600" defTabSz="91440" fontAlgn="base">
              <a:spcBef>
                <a:spcPts val="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6.	Business/economic research bureaus. Describe the activities of the bureau and the benefits generated for the academic business unit and the community.</a:t>
            </a:r>
          </a:p>
          <a:p>
            <a:pPr marL="228600" lvl="0" indent="-228600" defTabSz="91440" fontAlgn="base">
              <a:spcBef>
                <a:spcPts val="8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7.	Any other significant external linkages. Describe each program and its contributions.</a:t>
            </a:r>
          </a:p>
        </p:txBody>
      </p:sp>
    </p:spTree>
    <p:extLst>
      <p:ext uri="{BB962C8B-B14F-4D97-AF65-F5344CB8AC3E}">
        <p14:creationId xmlns:p14="http://schemas.microsoft.com/office/powerpoint/2010/main" val="42186815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p:cTn id="2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8" end="8"/>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p:cTn id="2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9" end="9"/>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p:cTn id="31"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10" end="10"/>
                                            </p:txEl>
                                          </p:spTgt>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 calcmode="lin" valueType="num">
                                      <p:cBhvr>
                                        <p:cTn id="35"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7.4: External Cooperative Relationships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effective relationships with external educational institutions and organizations. Therefore, the academic business unit should encourage cooperative relationships with external educational institutions and organizations in ways that advance the missions of the institution and the academic business unit.</a:t>
            </a:r>
          </a:p>
        </p:txBody>
      </p:sp>
    </p:spTree>
    <p:extLst>
      <p:ext uri="{BB962C8B-B14F-4D97-AF65-F5344CB8AC3E}">
        <p14:creationId xmlns:p14="http://schemas.microsoft.com/office/powerpoint/2010/main" val="2671895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Outline of Workshop</a:t>
            </a:r>
          </a:p>
        </p:txBody>
      </p:sp>
      <p:sp>
        <p:nvSpPr>
          <p:cNvPr id="5" name="Rectangle 3"/>
          <p:cNvSpPr txBox="1">
            <a:spLocks noChangeArrowheads="1"/>
          </p:cNvSpPr>
          <p:nvPr/>
        </p:nvSpPr>
        <p:spPr>
          <a:xfrm>
            <a:off x="533400" y="1335024"/>
            <a:ext cx="8610600" cy="3813048"/>
          </a:xfrm>
          <a:prstGeom prst="rect">
            <a:avLst/>
          </a:prstGeom>
          <a:noFill/>
        </p:spPr>
        <p:txBody>
          <a:bodyPr lIns="182880" rIns="182880"/>
          <a:lstStyle/>
          <a:p>
            <a:pPr marL="342900" lvl="0" indent="-342900" fontAlgn="base">
              <a:spcAft>
                <a:spcPct val="0"/>
              </a:spcAft>
              <a:buClr>
                <a:srgbClr val="330033"/>
              </a:buClr>
              <a:buSzPct val="90000"/>
            </a:pPr>
            <a:endParaRPr lang="en-US" sz="1100" kern="0" dirty="0">
              <a:solidFill>
                <a:srgbClr val="330033"/>
              </a:solidFill>
              <a:latin typeface="Calibri" panose="020F0502020204030204" pitchFamily="34" charset="0"/>
            </a:endParaRPr>
          </a:p>
          <a:p>
            <a:pPr marL="274320" lvl="0" indent="-274320" fontAlgn="base">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Scope of Accreditation of the IACBE</a:t>
            </a:r>
          </a:p>
          <a:p>
            <a:pPr marL="274320" lvl="0" indent="-274320" fontAlgn="base">
              <a:spcBef>
                <a:spcPts val="1700"/>
              </a:spcBef>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Overview of the Accreditation Process</a:t>
            </a:r>
          </a:p>
          <a:p>
            <a:pPr marL="274320" lvl="0" indent="-274320" fontAlgn="base">
              <a:spcBef>
                <a:spcPts val="1700"/>
              </a:spcBef>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Key Points Pertaining to the Self-Study</a:t>
            </a:r>
          </a:p>
          <a:p>
            <a:pPr marL="274320" lvl="0" indent="-274320" fontAlgn="base">
              <a:spcBef>
                <a:spcPts val="1700"/>
              </a:spcBef>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Organization and Contents of the Self-Study</a:t>
            </a:r>
          </a:p>
          <a:p>
            <a:pPr marL="274320" lvl="0" indent="-274320" fontAlgn="base">
              <a:spcBef>
                <a:spcPts val="1700"/>
              </a:spcBef>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Preparing for the Site Visit</a:t>
            </a:r>
          </a:p>
          <a:p>
            <a:pPr marL="274320" lvl="0" indent="-274320" fontAlgn="base">
              <a:spcBef>
                <a:spcPts val="1700"/>
              </a:spcBef>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Documenting Compliance with the Accreditation Principles</a:t>
            </a:r>
          </a:p>
          <a:p>
            <a:pPr marL="274320" lvl="0" indent="-274320" fontAlgn="base">
              <a:spcBef>
                <a:spcPts val="1700"/>
              </a:spcBef>
              <a:spcAft>
                <a:spcPct val="0"/>
              </a:spcAft>
              <a:buClr>
                <a:srgbClr val="002060"/>
              </a:buClr>
              <a:buSzPct val="80000"/>
              <a:buFont typeface="Wingdings" panose="05000000000000000000" pitchFamily="2" charset="2"/>
              <a:buChar char="q"/>
            </a:pPr>
            <a:r>
              <a:rPr lang="en-US" sz="2000" kern="0" dirty="0">
                <a:solidFill>
                  <a:srgbClr val="330033"/>
                </a:solidFill>
                <a:latin typeface="Calibri" panose="020F0502020204030204" pitchFamily="34" charset="0"/>
              </a:rPr>
              <a:t>Questions</a:t>
            </a:r>
            <a:endParaRPr kumimoji="0" lang="en-US" sz="2000" b="0" i="0" u="none" strike="noStrike" kern="0" cap="none" spc="0" normalizeH="0" baseline="0" noProof="0" dirty="0">
              <a:ln>
                <a:noFill/>
              </a:ln>
              <a:solidFill>
                <a:srgbClr val="330033"/>
              </a:solidFill>
              <a:effectLst/>
              <a:uLnTx/>
              <a:uFillTx/>
              <a:latin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anim calcmode="lin" valueType="num">
                                      <p:cBhvr>
                                        <p:cTn id="21"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7" end="7"/>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p:cTn id="2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p:cTn id="29"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5">
                                            <p:txEl>
                                              <p:pRg st="4" end="4"/>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p:cTn id="33"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5">
                                            <p:txEl>
                                              <p:pRg st="5" end="5"/>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p:cTn id="37"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5">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23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Key Points Pertaining to the Self-Study</a:t>
            </a:r>
          </a:p>
        </p:txBody>
      </p:sp>
    </p:spTree>
    <p:extLst>
      <p:ext uri="{BB962C8B-B14F-4D97-AF65-F5344CB8AC3E}">
        <p14:creationId xmlns:p14="http://schemas.microsoft.com/office/powerpoint/2010/main" val="39497905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7.4: External Cooperative Relationships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2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List the principal institutions from/to which your institution receives/sends transfer students. Copies of articulation and/or course transfer agreements in effect should be available for review by the site-visit team.  </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the advising procedure for transfer students.</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Describe the relationships between the academic business unit and external educational institutions or organizations (other than transfer agreements as covered above). This description should include the following relationships (describe all that apply to your academic business unit):</a:t>
            </a: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a.		Joint degree programs</a:t>
            </a: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b.	Consortium agreements</a:t>
            </a: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c.		Other cooperative or partnership arrangements</a:t>
            </a:r>
          </a:p>
        </p:txBody>
      </p:sp>
    </p:spTree>
    <p:extLst>
      <p:ext uri="{BB962C8B-B14F-4D97-AF65-F5344CB8AC3E}">
        <p14:creationId xmlns:p14="http://schemas.microsoft.com/office/powerpoint/2010/main" val="2415984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p:cTn id="23"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7" end="7"/>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p:cTn id="2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7.5: External Oversight</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923330"/>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institution and its academic business unit to have appropriate oversight from governing or accrediting bodies.</a:t>
            </a:r>
          </a:p>
        </p:txBody>
      </p:sp>
    </p:spTree>
    <p:extLst>
      <p:ext uri="{BB962C8B-B14F-4D97-AF65-F5344CB8AC3E}">
        <p14:creationId xmlns:p14="http://schemas.microsoft.com/office/powerpoint/2010/main" val="3919458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7.5: External Oversight</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4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evidence that the institution has institutional accreditation from an appropriate nationally-recognized institutional accrediting organization. Institutions located outside of the United States must provide evidence of equivalent recognized institutional accreditation from an appropriate organization in the relevant country or region, or approvals or authorizations to award degrees from an appropriate governing, legal, or similar body. This evidence should take the form of a copy of the letter from an appropriate nationally-recognized accrediting organization affirming or reaffirming institutional accreditation. For institutions located outside of the United States, this evidence would be an equivalent letter, certificate, charter, or license from an appropriate accrediting, governing, legal, or similar body in the relevant country or region granting institutional accreditation, recognition, approval, or authorization to award degrees (this evidence should be placed in the appendix of the self-study).</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any other relevant governing body authorizations or approvals that apply to your institution and academic business unit.</a:t>
            </a:r>
          </a:p>
        </p:txBody>
      </p:sp>
    </p:spTree>
    <p:extLst>
      <p:ext uri="{BB962C8B-B14F-4D97-AF65-F5344CB8AC3E}">
        <p14:creationId xmlns:p14="http://schemas.microsoft.com/office/powerpoint/2010/main" val="39802642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7.6: External Accountability</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2585323"/>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institutions and their academic business units to be accountable to the public for the quality of their degree programs. Therefore, the academic business unit must have processes for consistent, reliable public disclosure of information pertaining to student learning outcomes in its business programs. These processes must include the posting of student learning results for each IACBE-accredited program on the institution’s and/or the academic business unit’s website in a manner that is easily accessible by the public.</a:t>
            </a:r>
          </a:p>
        </p:txBody>
      </p:sp>
    </p:spTree>
    <p:extLst>
      <p:ext uri="{BB962C8B-B14F-4D97-AF65-F5344CB8AC3E}">
        <p14:creationId xmlns:p14="http://schemas.microsoft.com/office/powerpoint/2010/main" val="42346225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618488"/>
            <a:ext cx="8778240" cy="1115568"/>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7.6: External Accountability</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1</a:t>
            </a:r>
            <a:r>
              <a:rPr lang="en-US" sz="11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the following information pertaining to your public disclosure of student learning outcomes:</a:t>
            </a: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a.		A description of the ways in which you communicate student learning results to the public.</a:t>
            </a: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	b.	The website address for the location of your public disclosure of student learning results for each business 							program included in the accreditation review.</a:t>
            </a:r>
          </a:p>
          <a:p>
            <a:pPr marL="228600" lvl="0" indent="-228600" defTabSz="91440" fontAlgn="base">
              <a:spcBef>
                <a:spcPts val="6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6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6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6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6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600"/>
              </a:spcBef>
              <a:spcAft>
                <a:spcPct val="0"/>
              </a:spcAf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Provide copies of the documents containing the information described in item 1 above.</a:t>
            </a:r>
          </a:p>
          <a:p>
            <a:pPr marL="228600" lvl="0" indent="-228600" defTabSz="91440" fontAlgn="base">
              <a:spcBef>
                <a:spcPts val="6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Describe the ways in which the public is notified of and can access this information.</a:t>
            </a:r>
          </a:p>
        </p:txBody>
      </p:sp>
      <p:sp>
        <p:nvSpPr>
          <p:cNvPr id="5" name="TextBox 4"/>
          <p:cNvSpPr txBox="1"/>
          <p:nvPr/>
        </p:nvSpPr>
        <p:spPr>
          <a:xfrm>
            <a:off x="173736" y="2834640"/>
            <a:ext cx="8778240" cy="1600438"/>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It is critically important that the academic business unit publicly disclose student learning assessment results for its business programs on its and/or the institution’s website</a:t>
            </a:r>
            <a:r>
              <a:rPr lang="en-US" sz="1400" i="1" kern="0" dirty="0">
                <a:solidFill>
                  <a:sysClr val="windowText" lastClr="000000"/>
                </a:solidFill>
                <a:latin typeface="Calibri"/>
              </a:rPr>
              <a:t>. The IACBE’s Board of Commissioners will not consider accreditation without this disclosure. Consequently, the academic business unit must ensure that it posts current student learning assessment results for each business 	program included in the accreditation review on its and/or the institution’s website in a manner that is easily accessible by the public. The academic business unit must ensure that the website address for this disclosure as provided in the self-study can be easily reached from the institution’s homepage.</a:t>
            </a:r>
          </a:p>
        </p:txBody>
      </p:sp>
    </p:spTree>
    <p:extLst>
      <p:ext uri="{BB962C8B-B14F-4D97-AF65-F5344CB8AC3E}">
        <p14:creationId xmlns:p14="http://schemas.microsoft.com/office/powerpoint/2010/main" val="697461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 calcmode="lin" valueType="num">
                                      <p:cBhvr>
                                        <p:cTn id="27"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12" end="12"/>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anim calcmode="lin" valueType="num">
                                      <p:cBhvr>
                                        <p:cTn id="31" dur="5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13" end="1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7.7: Summary Evaluation of Internal and External Relationships</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internal and external relationships in supporting excellence in business education.</a:t>
            </a:r>
          </a:p>
        </p:txBody>
      </p:sp>
    </p:spTree>
    <p:extLst>
      <p:ext uri="{BB962C8B-B14F-4D97-AF65-F5344CB8AC3E}">
        <p14:creationId xmlns:p14="http://schemas.microsoft.com/office/powerpoint/2010/main" val="3486489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7.7: Summary Evaluation of Internal and External Relationships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internal and external relationships.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the effectiveness of its internal and external relationships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academic business unit’s internal and external relationships.</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3953555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3">
                                            <p:txEl>
                                              <p:pRg st="7" end="7"/>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p:cTn id="1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3" end="3"/>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66950"/>
            <a:ext cx="86106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8: International Business Education</a:t>
            </a:r>
          </a:p>
        </p:txBody>
      </p:sp>
    </p:spTree>
    <p:extLst>
      <p:ext uri="{BB962C8B-B14F-4D97-AF65-F5344CB8AC3E}">
        <p14:creationId xmlns:p14="http://schemas.microsoft.com/office/powerpoint/2010/main" val="13307533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8.1: International Business</a:t>
            </a:r>
            <a:r>
              <a:rPr kumimoji="0" lang="en-US" sz="1400" b="1" i="0" u="none" strike="noStrike" kern="0" cap="none" spc="0" normalizeH="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 Education</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business students to be prepared to function effectively in a changing global environment. Therefore, the academic business unit, through its curricula and co-curricular programs, should ensure that students possess the knowledge, skills, and abilities to understand and deal effectively with critical issues in a dynamic global business environment.</a:t>
            </a:r>
          </a:p>
        </p:txBody>
      </p:sp>
    </p:spTree>
    <p:extLst>
      <p:ext uri="{BB962C8B-B14F-4D97-AF65-F5344CB8AC3E}">
        <p14:creationId xmlns:p14="http://schemas.microsoft.com/office/powerpoint/2010/main" val="23423055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063240"/>
            <a:ext cx="8778240" cy="1152144"/>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8.1: International Business Education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ways in which the academic business unit prepares students to function effectively in a global business environment. This description should include all of the following items that apply to your business programs:</a:t>
            </a:r>
          </a:p>
          <a:p>
            <a:pPr lvl="0" fontAlgn="base">
              <a:spcBef>
                <a:spcPct val="0"/>
              </a:spcBef>
              <a:spcAft>
                <a:spcPct val="0"/>
              </a:spcAft>
              <a:tabLst>
                <a:tab pos="228600" algn="l"/>
                <a:tab pos="571500" algn="l"/>
              </a:tabLst>
              <a:defRPr/>
            </a:pPr>
            <a:endParaRPr kumimoji="0" lang="en-US" sz="14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marL="228600" lvl="0" indent="-228600" defTabSz="91440" fontAlgn="base">
              <a:spcBef>
                <a:spcPct val="0"/>
              </a:spcBef>
              <a:spcAft>
                <a:spcPct val="0"/>
              </a:spcAft>
              <a:defRPr/>
            </a:pPr>
            <a:r>
              <a:rPr lang="en-US" sz="1400" kern="0" dirty="0">
                <a:solidFill>
                  <a:sysClr val="windowText" lastClr="000000"/>
                </a:solidFill>
                <a:latin typeface="Cambria" pitchFamily="18" charset="0"/>
                <a:ea typeface="Times New Roman" pitchFamily="18" charset="0"/>
                <a:cs typeface="Times New Roman" pitchFamily="18" charset="0"/>
              </a:rPr>
              <a:t>1</a:t>
            </a:r>
            <a:r>
              <a:rPr lang="en-US" sz="11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Describe the ways in which your curricular and co-curricular programs prepare students to understand the global business environment. This description should 	encompass any majors, concentrations, specializations, emphases, options, tracks, and courses in international business in the academic business unit’s degree programs.</a:t>
            </a:r>
          </a:p>
          <a:p>
            <a:pPr marL="228600" lvl="0" indent="-228600" defTabSz="91440" fontAlgn="base">
              <a:spcBef>
                <a:spcPts val="12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all cooperative arrangements involving the academic business unit and international institutions or organizations (e.g., international student and/or faculty exchange programs, etc.; this is especially important if your students earn college credit from these institutions that is used to satisfy degree requirements in the academic business unit.). Provide contact information for these organizations, and provide the number of students and faculty involved in each program for the past three years.</a:t>
            </a:r>
          </a:p>
        </p:txBody>
      </p:sp>
      <p:sp>
        <p:nvSpPr>
          <p:cNvPr id="5" name="TextBox 4"/>
          <p:cNvSpPr txBox="1"/>
          <p:nvPr/>
        </p:nvSpPr>
        <p:spPr>
          <a:xfrm>
            <a:off x="173736" y="4288536"/>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Academic business units often neglect to provide contact information for the organizations and the number of students and faculty who have participated in the programs over the past three years</a:t>
            </a:r>
            <a:r>
              <a:rPr lang="en-US" sz="1400" i="1" kern="0" dirty="0">
                <a:solidFill>
                  <a:sysClr val="windowText" lastClr="000000"/>
                </a:solidFill>
                <a:latin typeface="Calibri"/>
              </a:rPr>
              <a:t>. The academic business unit must ensure that this information is provided.</a:t>
            </a:r>
          </a:p>
        </p:txBody>
      </p:sp>
    </p:spTree>
    <p:extLst>
      <p:ext uri="{BB962C8B-B14F-4D97-AF65-F5344CB8AC3E}">
        <p14:creationId xmlns:p14="http://schemas.microsoft.com/office/powerpoint/2010/main" val="2375754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Completion of a comprehensive self-study is a requirement for achieving IACBE accreditation.</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Follow the exact structure and format specified in the</a:t>
            </a:r>
            <a:r>
              <a:rPr lang="en-US" sz="2000" i="1" kern="0" dirty="0">
                <a:solidFill>
                  <a:srgbClr val="330033"/>
                </a:solidFill>
                <a:latin typeface="Calibri" panose="020F0502020204030204" pitchFamily="34" charset="0"/>
              </a:rPr>
              <a:t> Self-Study Manual </a:t>
            </a:r>
            <a:r>
              <a:rPr lang="en-US" sz="2000" kern="0" dirty="0">
                <a:solidFill>
                  <a:srgbClr val="330033"/>
                </a:solidFill>
                <a:latin typeface="Calibri" panose="020F0502020204030204" pitchFamily="34" charset="0"/>
              </a:rPr>
              <a:t>(layout, table formats, etc.) with no missing pieces; use self-study template.</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Start each principle on a new page of the self-study.</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Include the boxed statement of the principle, and then list each numbered and lettered item in the Self-Study Guidelines following the phrase “</a:t>
            </a:r>
            <a:r>
              <a:rPr lang="en-US" sz="2000" i="1" kern="0" dirty="0">
                <a:solidFill>
                  <a:srgbClr val="330033"/>
                </a:solidFill>
                <a:latin typeface="Calibri" panose="020F0502020204030204" pitchFamily="34" charset="0"/>
              </a:rPr>
              <a:t>In the self-study</a:t>
            </a:r>
            <a:r>
              <a:rPr lang="en-US" sz="2000" kern="0" dirty="0">
                <a:solidFill>
                  <a:srgbClr val="330033"/>
                </a:solidFill>
                <a:latin typeface="Calibri" panose="020F0502020204030204" pitchFamily="34" charset="0"/>
              </a:rPr>
              <a:t>:”</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Introduction</a:t>
            </a:r>
          </a:p>
        </p:txBody>
      </p:sp>
    </p:spTree>
    <p:extLst>
      <p:ext uri="{BB962C8B-B14F-4D97-AF65-F5344CB8AC3E}">
        <p14:creationId xmlns:p14="http://schemas.microsoft.com/office/powerpoint/2010/main" val="3998613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p:cTn id="13"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p:cTn id="2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1618488"/>
            <a:ext cx="8778240" cy="758952"/>
          </a:xfrm>
          <a:prstGeom prst="rect">
            <a:avLst/>
          </a:prstGeom>
          <a:solidFill>
            <a:srgbClr val="FFFFEB"/>
          </a:solidFill>
          <a:ln w="3175">
            <a:noFill/>
          </a:ln>
        </p:spPr>
        <p:txBody>
          <a:bodyPr wrap="square" rtlCol="0">
            <a:noAutofit/>
          </a:bodyPr>
          <a:lstStyle/>
          <a:p>
            <a:endParaRPr lang="en-US" sz="1400" dirty="0">
              <a:latin typeface="Calibri" panose="020F0502020204030204" pitchFamily="34" charset="0"/>
            </a:endParaRPr>
          </a:p>
        </p:txBody>
      </p:sp>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8.1: International Business Education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Describe any other international programs offered by the academic business unit (e.g., short-term international study tours, etc.). This description should include the number of students and faculty who have participated in these programs for the past three years.</a:t>
            </a:r>
          </a:p>
        </p:txBody>
      </p:sp>
      <p:sp>
        <p:nvSpPr>
          <p:cNvPr id="4" name="TextBox 3"/>
          <p:cNvSpPr txBox="1"/>
          <p:nvPr/>
        </p:nvSpPr>
        <p:spPr>
          <a:xfrm>
            <a:off x="173736" y="2495550"/>
            <a:ext cx="8778240" cy="738664"/>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cs typeface="Times New Roman" pitchFamily="18" charset="0"/>
              </a:rPr>
              <a:t>Academic business units often neglect to provide the number of students and faculty who have participated in the programs over the past three years</a:t>
            </a:r>
            <a:r>
              <a:rPr lang="en-US" sz="1400" i="1" kern="0" dirty="0">
                <a:solidFill>
                  <a:sysClr val="windowText" lastClr="000000"/>
                </a:solidFill>
                <a:latin typeface="Calibri"/>
              </a:rPr>
              <a:t>. The academic business unit must ensure that this information is provided.</a:t>
            </a:r>
          </a:p>
        </p:txBody>
      </p:sp>
    </p:spTree>
    <p:extLst>
      <p:ext uri="{BB962C8B-B14F-4D97-AF65-F5344CB8AC3E}">
        <p14:creationId xmlns:p14="http://schemas.microsoft.com/office/powerpoint/2010/main" val="16131951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8.2: Summary Evaluation of International Business Education</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international business programs in supporting excellence in business education.</a:t>
            </a:r>
          </a:p>
        </p:txBody>
      </p:sp>
    </p:spTree>
    <p:extLst>
      <p:ext uri="{BB962C8B-B14F-4D97-AF65-F5344CB8AC3E}">
        <p14:creationId xmlns:p14="http://schemas.microsoft.com/office/powerpoint/2010/main" val="10247558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8.2: Summary Evaluation of International Business Education</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international business programs.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the effectiveness of its international business programs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academic business unit’s international business programs.</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21883886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66950"/>
            <a:ext cx="86868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9: Educational Innovation</a:t>
            </a:r>
          </a:p>
        </p:txBody>
      </p:sp>
    </p:spTree>
    <p:extLst>
      <p:ext uri="{BB962C8B-B14F-4D97-AF65-F5344CB8AC3E}">
        <p14:creationId xmlns:p14="http://schemas.microsoft.com/office/powerpoint/2010/main" val="1898864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9.1: Educational Innovation</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477328"/>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academic business unit to adapt to changes in business and society. Therefore, the academic business unit should provide an environment that encourages and recognizes innovation and creativity in the education of business students.</a:t>
            </a:r>
          </a:p>
        </p:txBody>
      </p:sp>
    </p:spTree>
    <p:extLst>
      <p:ext uri="{BB962C8B-B14F-4D97-AF65-F5344CB8AC3E}">
        <p14:creationId xmlns:p14="http://schemas.microsoft.com/office/powerpoint/2010/main" val="3622105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9.1: Educational Innovation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defRPr/>
            </a:pPr>
            <a:r>
              <a:rPr lang="en-US" sz="1400" kern="0" dirty="0">
                <a:solidFill>
                  <a:sysClr val="windowText" lastClr="000000"/>
                </a:solidFill>
                <a:latin typeface="Cambria" pitchFamily="18" charset="0"/>
                <a:ea typeface="Times New Roman" pitchFamily="18" charset="0"/>
                <a:cs typeface="Times New Roman" pitchFamily="18" charset="0"/>
              </a:rPr>
              <a:t>1</a:t>
            </a:r>
            <a:r>
              <a:rPr lang="en-US" sz="1100" kern="0" dirty="0">
                <a:solidFill>
                  <a:sysClr val="windowText" lastClr="000000"/>
                </a:solidFill>
                <a:latin typeface="Cambria" pitchFamily="18" charset="0"/>
                <a:ea typeface="Times New Roman" pitchFamily="18" charset="0"/>
                <a:cs typeface="Times New Roman" pitchFamily="18" charset="0"/>
              </a:rPr>
              <a:t>.</a:t>
            </a:r>
            <a:r>
              <a:rPr lang="en-US" sz="1400" kern="0" dirty="0">
                <a:solidFill>
                  <a:sysClr val="windowText" lastClr="000000"/>
                </a:solidFill>
                <a:latin typeface="Calibri" pitchFamily="34" charset="0"/>
                <a:ea typeface="Times New Roman" pitchFamily="18" charset="0"/>
                <a:cs typeface="Calibri" pitchFamily="34" charset="0"/>
              </a:rPr>
              <a:t>	Provide a statement that reflects your institution’s posture regarding educational innovation. This statement should describe the institution’s support for innovation in the academic business unit.</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2.	Describe the process that is used by the academic business unit to encourage and support educational innovation.</a:t>
            </a:r>
          </a:p>
          <a:p>
            <a:pPr marL="228600" lvl="0" indent="-228600" defTabSz="91440" fontAlgn="base">
              <a:spcBef>
                <a:spcPts val="2400"/>
              </a:spcBef>
              <a:spcAft>
                <a:spcPct val="0"/>
              </a:spcAft>
              <a:defRPr/>
            </a:pPr>
            <a:r>
              <a:rPr lang="en-US" sz="1400" kern="0" dirty="0">
                <a:solidFill>
                  <a:sysClr val="windowText" lastClr="000000"/>
                </a:solidFill>
                <a:latin typeface="Calibri" pitchFamily="34" charset="0"/>
                <a:ea typeface="Times New Roman" pitchFamily="18" charset="0"/>
                <a:cs typeface="Calibri" pitchFamily="34" charset="0"/>
              </a:rPr>
              <a:t>3.	Provide examples of educational innovation in recent years, including improvements in the business programs offered by the academic business unit.</a:t>
            </a:r>
          </a:p>
        </p:txBody>
      </p:sp>
    </p:spTree>
    <p:extLst>
      <p:ext uri="{BB962C8B-B14F-4D97-AF65-F5344CB8AC3E}">
        <p14:creationId xmlns:p14="http://schemas.microsoft.com/office/powerpoint/2010/main" val="4965090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9.2: Summary Evaluation of Educational Innovation</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processes for fostering educational innovation in supporting excellence in business education.</a:t>
            </a:r>
          </a:p>
        </p:txBody>
      </p:sp>
    </p:spTree>
    <p:extLst>
      <p:ext uri="{BB962C8B-B14F-4D97-AF65-F5344CB8AC3E}">
        <p14:creationId xmlns:p14="http://schemas.microsoft.com/office/powerpoint/2010/main" val="20729336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a:t>
            </a:r>
            <a:r>
              <a:rPr lang="en-US" sz="1400" b="1" kern="0" noProof="0" dirty="0">
                <a:solidFill>
                  <a:sysClr val="windowText" lastClr="000000"/>
                </a:solidFill>
                <a:latin typeface="Calibri" panose="020F0502020204030204" pitchFamily="34" charset="0"/>
                <a:ea typeface="Times New Roman" pitchFamily="18" charset="0"/>
                <a:cs typeface="Times New Roman" pitchFamily="18" charset="0"/>
              </a:rPr>
              <a:t>9</a:t>
            </a: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.2: Summary Evaluation of Educational Innovation</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processes for fostering educational innovation.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r>
              <a:rPr lang="en-US" sz="1400" kern="0" dirty="0">
                <a:solidFill>
                  <a:sysClr val="windowText" lastClr="000000"/>
                </a:solidFill>
                <a:latin typeface="Calibri"/>
              </a:rPr>
              <a:t>1.	Describe the general conclusions that the academic business unit drew from the self-study regarding the effectiveness of its processes for fostering educational innovation in supporting excellence in business education.</a:t>
            </a:r>
          </a:p>
          <a:p>
            <a:pPr marL="228600" lvl="0" indent="-228600" defTabSz="91440">
              <a:spcBef>
                <a:spcPts val="2400"/>
              </a:spcBef>
            </a:pPr>
            <a:r>
              <a:rPr lang="en-US" sz="1400" kern="0" dirty="0">
                <a:solidFill>
                  <a:sysClr val="windowText" lastClr="000000"/>
                </a:solidFill>
                <a:latin typeface="Calibri"/>
              </a:rPr>
              <a:t>2.	Identify any changes and improvements needed in the academic business unit’s processes for fostering educational innovation.</a:t>
            </a:r>
          </a:p>
          <a:p>
            <a:pPr marL="228600" lvl="0" indent="-228600" defTabSz="91440">
              <a:spcBef>
                <a:spcPts val="2400"/>
              </a:spcBef>
            </a:pPr>
            <a:r>
              <a:rPr lang="en-US" sz="1400" kern="0" dirty="0">
                <a:solidFill>
                  <a:sysClr val="windowText" lastClr="000000"/>
                </a:solidFill>
                <a:latin typeface="Calibri"/>
              </a:rPr>
              <a:t>3.	Describe proposed courses of action to make those changes and improvements.</a:t>
            </a:r>
          </a:p>
        </p:txBody>
      </p:sp>
    </p:spTree>
    <p:extLst>
      <p:ext uri="{BB962C8B-B14F-4D97-AF65-F5344CB8AC3E}">
        <p14:creationId xmlns:p14="http://schemas.microsoft.com/office/powerpoint/2010/main" val="6553681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00" y="2266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Questions?</a:t>
            </a:r>
          </a:p>
        </p:txBody>
      </p:sp>
    </p:spTree>
    <p:extLst>
      <p:ext uri="{BB962C8B-B14F-4D97-AF65-F5344CB8AC3E}">
        <p14:creationId xmlns:p14="http://schemas.microsoft.com/office/powerpoint/2010/main" val="4305930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ppt_x</p:attrName>
                                        </p:attrNameLst>
                                      </p:cBhvr>
                                      <p:tavLst>
                                        <p:tav tm="0">
                                          <p:val>
                                            <p:strVal val="#ppt_x+#ppt_w*1.125000"/>
                                          </p:val>
                                        </p:tav>
                                        <p:tav tm="100000">
                                          <p:val>
                                            <p:strVal val="#ppt_x"/>
                                          </p:val>
                                        </p:tav>
                                      </p:tavLst>
                                    </p:anim>
                                    <p:animEffect transition="in" filter="wipe(left)">
                                      <p:cBhvr>
                                        <p:cTn id="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66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Thank You for Your Attention and Participation!</a:t>
            </a:r>
          </a:p>
        </p:txBody>
      </p:sp>
    </p:spTree>
    <p:extLst>
      <p:ext uri="{BB962C8B-B14F-4D97-AF65-F5344CB8AC3E}">
        <p14:creationId xmlns:p14="http://schemas.microsoft.com/office/powerpoint/2010/main" val="2299658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p:tgtEl>
                                          <p:spTgt spid="2"/>
                                        </p:tgtEl>
                                        <p:attrNameLst>
                                          <p:attrName>ppt_x</p:attrName>
                                        </p:attrNameLst>
                                      </p:cBhvr>
                                      <p:tavLst>
                                        <p:tav tm="0">
                                          <p:val>
                                            <p:strVal val="#ppt_x+#ppt_w*1.125000"/>
                                          </p:val>
                                        </p:tav>
                                        <p:tav tm="100000">
                                          <p:val>
                                            <p:strVal val="#ppt_x"/>
                                          </p:val>
                                        </p:tav>
                                      </p:tavLst>
                                    </p:anim>
                                    <p:animEffect transition="in" filter="wipe(left)">
                                      <p:cBhvr>
                                        <p:cTn id="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Respond to each individual item in the Self-Study Guidelines before proceeding to the next item (i.e., do not list all of the items first, followed by your responses to the items).</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Respond to all items in the Self-Study Guidelines regardless of whether they apply to your academic business unit; for those items that do not apply,   simply respond with “Not Applicable.”</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Do not alter the structure or format of any of the tables (except to add or   delete rows as necessary to accommodate your programs, faculty, courses, etc.).</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Introduction</a:t>
            </a:r>
          </a:p>
        </p:txBody>
      </p:sp>
    </p:spTree>
    <p:extLst>
      <p:ext uri="{BB962C8B-B14F-4D97-AF65-F5344CB8AC3E}">
        <p14:creationId xmlns:p14="http://schemas.microsoft.com/office/powerpoint/2010/main" val="24003361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p:cTn id="1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3" end="3"/>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Provide accurate, clear, and complete responses (inaccurate, incomplete, or poorly organized responses may delay accreditation decisions).</a:t>
            </a:r>
          </a:p>
          <a:p>
            <a:pPr marL="274320" lvl="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“Quality Not Quantity”</a:t>
            </a:r>
          </a:p>
          <a:p>
            <a:pPr marL="274320" lvl="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The time period for which the self-study is prepared must cover one full academic year.</a:t>
            </a:r>
          </a:p>
          <a:p>
            <a:pPr marL="274320" lvl="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This should be the full academic year immediately preceding, and not including any portion of, the calendar year in which the site visit takes place.</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Introduction</a:t>
            </a:r>
          </a:p>
        </p:txBody>
      </p:sp>
    </p:spTree>
    <p:extLst>
      <p:ext uri="{BB962C8B-B14F-4D97-AF65-F5344CB8AC3E}">
        <p14:creationId xmlns:p14="http://schemas.microsoft.com/office/powerpoint/2010/main" val="989261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p:cTn id="1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3" end="3"/>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4" end="4"/>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1950" kern="0" dirty="0">
                <a:solidFill>
                  <a:srgbClr val="330033"/>
                </a:solidFill>
                <a:latin typeface="Calibri" panose="020F0502020204030204" pitchFamily="34" charset="0"/>
              </a:rPr>
              <a:t>A draft copy of the self-study must be submitted to IACBE headquarters at least 120 days prior to the site visit.</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1950" kern="0" dirty="0">
                <a:solidFill>
                  <a:srgbClr val="330033"/>
                </a:solidFill>
                <a:latin typeface="Calibri" panose="020F0502020204030204" pitchFamily="34" charset="0"/>
              </a:rPr>
              <a:t>IACBE staff conduct a telephone consultation with the academic business unit for the purpose of conducting an initial technical review of the draft self-study for completeness and accuracy; any missing information and inaccuracies are communicated to the academic business unit during the technical review.</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1950" kern="0" dirty="0">
                <a:solidFill>
                  <a:srgbClr val="330033"/>
                </a:solidFill>
                <a:latin typeface="Calibri" panose="020F0502020204030204" pitchFamily="34" charset="0"/>
              </a:rPr>
              <a:t>This technical review does not include any judgments regarding the quality of the responses contained in the self-study or the academic business unit’s compliance with the IACBE’s Accreditation Principles.</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Introduction</a:t>
            </a:r>
          </a:p>
        </p:txBody>
      </p:sp>
    </p:spTree>
    <p:extLst>
      <p:ext uri="{BB962C8B-B14F-4D97-AF65-F5344CB8AC3E}">
        <p14:creationId xmlns:p14="http://schemas.microsoft.com/office/powerpoint/2010/main" val="1503124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p:cTn id="1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7">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p:cTn id="15"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The academic business unit revises its self-study to ensure that it is complete, addresses all accreditation principles, and is in the appropriate format with accurate tables.</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A final, complete self-study must be submitted to the IACBE at least 60 days before the scheduled site visit.</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When in final form, the self-study is sent to the site-visit team.</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No site visit travel arrangements will be made and no site visits will be conducted until the IACBE has received the final self-study documents.</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Introduction</a:t>
            </a:r>
          </a:p>
        </p:txBody>
      </p:sp>
    </p:spTree>
    <p:extLst>
      <p:ext uri="{BB962C8B-B14F-4D97-AF65-F5344CB8AC3E}">
        <p14:creationId xmlns:p14="http://schemas.microsoft.com/office/powerpoint/2010/main" val="15173843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80000"/>
              <a:defRPr/>
            </a:pPr>
            <a:r>
              <a:rPr lang="en-US" sz="2000" b="1" kern="0" dirty="0">
                <a:solidFill>
                  <a:srgbClr val="002060"/>
                </a:solidFill>
                <a:latin typeface="Calibri" panose="020F0502020204030204" pitchFamily="34" charset="0"/>
              </a:rPr>
              <a:t>The IACBE’s Board of Commissioners meets three times per year for the purpose of accreditation reviews</a:t>
            </a:r>
            <a:r>
              <a:rPr lang="en-US" sz="2000" kern="0" dirty="0">
                <a:solidFill>
                  <a:srgbClr val="330033"/>
                </a:solidFill>
                <a:latin typeface="Calibri" panose="020F0502020204030204" pitchFamily="34" charset="0"/>
              </a:rPr>
              <a:t>:</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Spring Meeting (April; Held in Conjunction with the Annual Conference and Assembly Meeting)</a:t>
            </a:r>
          </a:p>
          <a:p>
            <a:pPr marL="274320" lvl="0" indent="-274320" fontAlgn="base">
              <a:spcBef>
                <a:spcPts val="36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Summer Meeting (July)</a:t>
            </a:r>
          </a:p>
          <a:p>
            <a:pPr marL="274320" lvl="0" indent="-274320" fontAlgn="base">
              <a:spcBef>
                <a:spcPts val="36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Fall Meeting (December)</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Self-Study/Site-Visit Timelines</a:t>
            </a:r>
          </a:p>
        </p:txBody>
      </p:sp>
    </p:spTree>
    <p:extLst>
      <p:ext uri="{BB962C8B-B14F-4D97-AF65-F5344CB8AC3E}">
        <p14:creationId xmlns:p14="http://schemas.microsoft.com/office/powerpoint/2010/main" val="2910925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80000"/>
              <a:defRPr/>
            </a:pPr>
            <a:r>
              <a:rPr lang="en-US" sz="2000" b="1" kern="0" dirty="0">
                <a:solidFill>
                  <a:srgbClr val="002060"/>
                </a:solidFill>
                <a:latin typeface="Calibri" panose="020F0502020204030204" pitchFamily="34" charset="0"/>
              </a:rPr>
              <a:t>In order to be considered for review at the spring meeting of the Board of Commissioners, schools must comply with the following deadlines</a:t>
            </a:r>
            <a:r>
              <a:rPr lang="en-US" sz="2000" kern="0" dirty="0">
                <a:solidFill>
                  <a:srgbClr val="330033"/>
                </a:solidFill>
                <a:latin typeface="Calibri" panose="020F0502020204030204" pitchFamily="34" charset="0"/>
              </a:rPr>
              <a:t>:</a:t>
            </a:r>
          </a:p>
          <a:p>
            <a:pPr marL="274320" lvl="0" indent="-274320" fontAlgn="base">
              <a:spcBef>
                <a:spcPts val="13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completion of site visit: January 15</a:t>
            </a:r>
            <a:r>
              <a:rPr lang="en-US" sz="2000" kern="0" baseline="30000" dirty="0">
                <a:solidFill>
                  <a:srgbClr val="330033"/>
                </a:solidFill>
                <a:latin typeface="Calibri" panose="020F0502020204030204" pitchFamily="34" charset="0"/>
              </a:rPr>
              <a:t>th</a:t>
            </a:r>
            <a:r>
              <a:rPr lang="en-US" sz="2000" kern="0" dirty="0">
                <a:solidFill>
                  <a:srgbClr val="330033"/>
                </a:solidFill>
                <a:latin typeface="Calibri" panose="020F0502020204030204" pitchFamily="34" charset="0"/>
              </a:rPr>
              <a:t> of the same year</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final self-study documents: 60 days prior to site visit</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draft self-study: 120 days prior to site visit</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application for accreditation: Prior to beginning of self-study year</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Self-Study/Site-Visit Timelines</a:t>
            </a:r>
          </a:p>
        </p:txBody>
      </p:sp>
    </p:spTree>
    <p:extLst>
      <p:ext uri="{BB962C8B-B14F-4D97-AF65-F5344CB8AC3E}">
        <p14:creationId xmlns:p14="http://schemas.microsoft.com/office/powerpoint/2010/main" val="530724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3" end="3"/>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In order to be considered for review at the summer meeting of the Board of Commissioners, schools must comply with the following deadlines</a:t>
            </a:r>
            <a:r>
              <a:rPr lang="en-US" sz="2000" kern="0" dirty="0">
                <a:solidFill>
                  <a:srgbClr val="330033"/>
                </a:solidFill>
                <a:latin typeface="Calibri" panose="020F0502020204030204" pitchFamily="34" charset="0"/>
              </a:rPr>
              <a:t>:</a:t>
            </a:r>
          </a:p>
          <a:p>
            <a:pPr marL="274320" lvl="0" indent="-274320" fontAlgn="base">
              <a:spcBef>
                <a:spcPts val="13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completion of site visit: April 15</a:t>
            </a:r>
            <a:r>
              <a:rPr lang="en-US" sz="2000" kern="0" baseline="30000" dirty="0">
                <a:solidFill>
                  <a:srgbClr val="330033"/>
                </a:solidFill>
                <a:latin typeface="Calibri" panose="020F0502020204030204" pitchFamily="34" charset="0"/>
              </a:rPr>
              <a:t>th</a:t>
            </a:r>
            <a:r>
              <a:rPr lang="en-US" sz="2000" kern="0" dirty="0">
                <a:solidFill>
                  <a:srgbClr val="330033"/>
                </a:solidFill>
                <a:latin typeface="Calibri" panose="020F0502020204030204" pitchFamily="34" charset="0"/>
              </a:rPr>
              <a:t> of the same year</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final self-study documents: 60 days prior to site visit</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draft self-study: 120 days prior to site visit</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application for accreditation: Prior to beginning of self-study year</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Self-Study/Site-Visit Timelines</a:t>
            </a:r>
          </a:p>
        </p:txBody>
      </p:sp>
    </p:spTree>
    <p:extLst>
      <p:ext uri="{BB962C8B-B14F-4D97-AF65-F5344CB8AC3E}">
        <p14:creationId xmlns:p14="http://schemas.microsoft.com/office/powerpoint/2010/main" val="30692645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3" end="3"/>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In order to be considered for review at the fall meeting of the Board of Commissioners, schools must comply with the following deadlines</a:t>
            </a:r>
            <a:r>
              <a:rPr lang="en-US" sz="2000" kern="0" dirty="0">
                <a:solidFill>
                  <a:srgbClr val="330033"/>
                </a:solidFill>
                <a:latin typeface="Calibri" panose="020F0502020204030204" pitchFamily="34" charset="0"/>
              </a:rPr>
              <a:t>:</a:t>
            </a:r>
          </a:p>
          <a:p>
            <a:pPr marL="274320" lvl="0" indent="-274320" fontAlgn="base">
              <a:spcBef>
                <a:spcPts val="13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completion of site visit: September 30</a:t>
            </a:r>
            <a:r>
              <a:rPr lang="en-US" sz="2000" kern="0" baseline="30000" dirty="0">
                <a:solidFill>
                  <a:srgbClr val="330033"/>
                </a:solidFill>
                <a:latin typeface="Calibri" panose="020F0502020204030204" pitchFamily="34" charset="0"/>
              </a:rPr>
              <a:t>th</a:t>
            </a:r>
            <a:r>
              <a:rPr lang="en-US" sz="2000" kern="0" dirty="0">
                <a:solidFill>
                  <a:srgbClr val="330033"/>
                </a:solidFill>
                <a:latin typeface="Calibri" panose="020F0502020204030204" pitchFamily="34" charset="0"/>
              </a:rPr>
              <a:t> of the same year</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final self-study documents: 60 days prior to site visit</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draft self-study: 120 days prior to site visit</a:t>
            </a:r>
          </a:p>
          <a:p>
            <a:pPr marL="274320" lvl="0" indent="-274320" fontAlgn="base">
              <a:spcBef>
                <a:spcPts val="2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Deadline for submission of application for accreditation: Prior to beginning of self-study year</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Self-Study/Site-Visit Timelines</a:t>
            </a:r>
          </a:p>
        </p:txBody>
      </p:sp>
    </p:spTree>
    <p:extLst>
      <p:ext uri="{BB962C8B-B14F-4D97-AF65-F5344CB8AC3E}">
        <p14:creationId xmlns:p14="http://schemas.microsoft.com/office/powerpoint/2010/main" val="3106219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3" end="3"/>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 calcmode="lin" valueType="num">
                                      <p:cBhvr>
                                        <p:cTn id="2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4" end="4"/>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 calcmode="lin" valueType="num">
                                      <p:cBhvr>
                                        <p:cTn id="2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533400" y="1335024"/>
            <a:ext cx="8610600" cy="3813048"/>
          </a:xfrm>
          <a:prstGeom prst="rect">
            <a:avLst/>
          </a:prstGeom>
          <a:noFill/>
        </p:spPr>
        <p:txBody>
          <a:bodyPr lIns="182880" rIns="182880"/>
          <a:lstStyle/>
          <a:p>
            <a:pPr marL="342900" indent="-342900" fontAlgn="base">
              <a:spcAft>
                <a:spcPct val="0"/>
              </a:spcAft>
              <a:buClr>
                <a:srgbClr val="330033"/>
              </a:buClr>
              <a:buSzPct val="90000"/>
            </a:pPr>
            <a:endParaRPr lang="en-US" sz="1100" kern="0" dirty="0">
              <a:solidFill>
                <a:srgbClr val="330033"/>
              </a:solidFill>
              <a:latin typeface="Calibri" panose="020F0502020204030204" pitchFamily="34" charset="0"/>
            </a:endParaRPr>
          </a:p>
          <a:p>
            <a:pPr fontAlgn="base">
              <a:lnSpc>
                <a:spcPct val="90000"/>
              </a:lnSpc>
              <a:spcAft>
                <a:spcPct val="0"/>
              </a:spcAft>
              <a:buClr>
                <a:schemeClr val="accent5">
                  <a:lumMod val="50000"/>
                </a:schemeClr>
              </a:buClr>
              <a:buSzPct val="80000"/>
            </a:pPr>
            <a:r>
              <a:rPr lang="en-US" sz="2000" b="1" kern="0" dirty="0">
                <a:solidFill>
                  <a:srgbClr val="002060"/>
                </a:solidFill>
                <a:latin typeface="Calibri" panose="020F0502020204030204" pitchFamily="34" charset="0"/>
              </a:rPr>
              <a:t>By the end of the workshop, participants will be able to</a:t>
            </a:r>
            <a:r>
              <a:rPr lang="en-US" sz="2000" kern="0" dirty="0">
                <a:solidFill>
                  <a:srgbClr val="330033"/>
                </a:solidFill>
                <a:latin typeface="Calibri" panose="020F0502020204030204" pitchFamily="34" charset="0"/>
              </a:rPr>
              <a:t>:</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describe the IACBE’s process of quality assurance;</a:t>
            </a:r>
          </a:p>
          <a:p>
            <a:pPr marL="274320" indent="-274320" fontAlgn="base">
              <a:spcBef>
                <a:spcPts val="42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identify the components of a self-study;</a:t>
            </a:r>
          </a:p>
          <a:p>
            <a:pPr marL="274320" indent="-274320" fontAlgn="base">
              <a:spcBef>
                <a:spcPts val="42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organize and prepare an effective self-study;</a:t>
            </a:r>
          </a:p>
          <a:p>
            <a:pPr marL="274320" indent="-274320" fontAlgn="base">
              <a:spcBef>
                <a:spcPts val="42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explain how to address and respond to the IACBE’s Accreditation Principles.</a:t>
            </a:r>
          </a:p>
        </p:txBody>
      </p:sp>
      <p:sp>
        <p:nvSpPr>
          <p:cNvPr id="4"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Intended Workshop Outcomes</a:t>
            </a:r>
          </a:p>
        </p:txBody>
      </p:sp>
    </p:spTree>
    <p:extLst>
      <p:ext uri="{BB962C8B-B14F-4D97-AF65-F5344CB8AC3E}">
        <p14:creationId xmlns:p14="http://schemas.microsoft.com/office/powerpoint/2010/main" val="1822133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wipe(left)">
                                      <p:cBhvr>
                                        <p:cTn id="13" dur="1000"/>
                                        <p:tgtEl>
                                          <p:spTgt spid="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p:cTn id="1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5">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3" end="3"/>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 calcmode="lin" valueType="num">
                                      <p:cBhvr>
                                        <p:cTn id="26"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5">
                                            <p:txEl>
                                              <p:pRg st="4" end="4"/>
                                            </p:txEl>
                                          </p:spTgt>
                                        </p:tgtEl>
                                        <p:attrNameLst>
                                          <p:attrName>ppt_h</p:attrName>
                                        </p:attrNameLst>
                                      </p:cBhvr>
                                      <p:tavLst>
                                        <p:tav tm="0">
                                          <p:val>
                                            <p:fltVal val="0"/>
                                          </p:val>
                                        </p:tav>
                                        <p:tav tm="100000">
                                          <p:val>
                                            <p:strVal val="#ppt_h"/>
                                          </p:val>
                                        </p:tav>
                                      </p:tavLst>
                                    </p:anim>
                                  </p:childTnLst>
                                </p:cTn>
                              </p:par>
                              <p:par>
                                <p:cTn id="28" presetID="23" presetClass="entr" presetSubtype="16" fill="hold" nodeType="withEffect">
                                  <p:stCondLst>
                                    <p:cond delay="0"/>
                                  </p:stCondLst>
                                  <p:childTnLst>
                                    <p:set>
                                      <p:cBhvr>
                                        <p:cTn id="29" dur="1" fill="hold">
                                          <p:stCondLst>
                                            <p:cond delay="0"/>
                                          </p:stCondLst>
                                        </p:cTn>
                                        <p:tgtEl>
                                          <p:spTgt spid="5">
                                            <p:txEl>
                                              <p:pRg st="5" end="5"/>
                                            </p:txEl>
                                          </p:spTgt>
                                        </p:tgtEl>
                                        <p:attrNameLst>
                                          <p:attrName>style.visibility</p:attrName>
                                        </p:attrNameLst>
                                      </p:cBhvr>
                                      <p:to>
                                        <p:strVal val="visible"/>
                                      </p:to>
                                    </p:set>
                                    <p:anim calcmode="lin" valueType="num">
                                      <p:cBhvr>
                                        <p:cTn id="30"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2584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Support from administration is critical.</a:t>
            </a:r>
          </a:p>
          <a:p>
            <a:pPr marL="274320" lvl="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Begin with chief academic officer of the institution.</a:t>
            </a:r>
          </a:p>
          <a:p>
            <a:pPr marL="274320" lvl="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Schedule meeting with other administrative officers to discuss the  accreditation process and the roles that they will play.</a:t>
            </a:r>
          </a:p>
          <a:p>
            <a:pPr marL="27432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Determine who will review and approve self-study.</a:t>
            </a:r>
          </a:p>
          <a:p>
            <a:pPr marL="274320" lvl="0" indent="-274320" fontAlgn="base">
              <a:spcBef>
                <a:spcPts val="3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If possible, obtain release time for self-study coordinator/writer.</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Working with the Administration</a:t>
            </a:r>
          </a:p>
        </p:txBody>
      </p:sp>
    </p:spTree>
    <p:extLst>
      <p:ext uri="{BB962C8B-B14F-4D97-AF65-F5344CB8AC3E}">
        <p14:creationId xmlns:p14="http://schemas.microsoft.com/office/powerpoint/2010/main" val="2388467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p:cTn id="13"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p:cTn id="2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 calcmode="lin" valueType="num">
                                      <p:cBhvr>
                                        <p:cTn id="29"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Ensure that all key administrative personnel are kept informed:</a:t>
            </a:r>
          </a:p>
          <a:p>
            <a:pPr marL="457200" lvl="0" indent="-182880" fontAlgn="base">
              <a:spcBef>
                <a:spcPts val="12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President/Chief Executive Officer</a:t>
            </a:r>
          </a:p>
          <a:p>
            <a:pPr marL="457200" lvl="0" indent="-182880" fontAlgn="base">
              <a:spcBef>
                <a:spcPts val="18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Chief Academic Officer</a:t>
            </a:r>
          </a:p>
          <a:p>
            <a:pPr marL="457200" indent="-182880" fontAlgn="base">
              <a:spcBef>
                <a:spcPts val="18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Chief Financial Officer</a:t>
            </a:r>
          </a:p>
          <a:p>
            <a:pPr marL="457200" lvl="0" indent="-182880" fontAlgn="base">
              <a:spcBef>
                <a:spcPts val="18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Assessment Director</a:t>
            </a:r>
          </a:p>
          <a:p>
            <a:pPr marL="457200" lvl="0" indent="-182880" fontAlgn="base">
              <a:spcBef>
                <a:spcPts val="18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Institutional Research Director</a:t>
            </a:r>
          </a:p>
          <a:p>
            <a:pPr marL="457200" lvl="0" indent="-182880" fontAlgn="base">
              <a:spcBef>
                <a:spcPts val="18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Registrar, Librarian, IT Director, etc.</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Working with the Administration</a:t>
            </a:r>
          </a:p>
        </p:txBody>
      </p:sp>
    </p:spTree>
    <p:extLst>
      <p:ext uri="{BB962C8B-B14F-4D97-AF65-F5344CB8AC3E}">
        <p14:creationId xmlns:p14="http://schemas.microsoft.com/office/powerpoint/2010/main" val="2537132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p:cTn id="1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7">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p:cTn id="15"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7">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p:cTn id="19"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 calcmode="lin" valueType="num">
                                      <p:cBhvr>
                                        <p:cTn id="23"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24" dur="500" fill="hold"/>
                                        <p:tgtEl>
                                          <p:spTgt spid="7">
                                            <p:txEl>
                                              <p:pRg st="5" end="5"/>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 calcmode="lin" valueType="num">
                                      <p:cBhvr>
                                        <p:cTn id="27"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7">
                                            <p:txEl>
                                              <p:pRg st="6" end="6"/>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anim calcmode="lin" valueType="num">
                                      <p:cBhvr>
                                        <p:cTn id="31"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7">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0452"/>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Faculty need to be committed to the accreditation process.</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Accreditation and assessment need to be linked to those things that are important to the faculty (e.g., student learning, retention, curriculum enhancement, resources, staffing, etc.).</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Faculty should be involved in the creation and implementation of the  outcomes assessment plan and strategic plan from the beginning.</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Schedule meeting with faculty to discuss the accreditation process and the timeframe for the self-study and site visit.</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Working with the Faculty</a:t>
            </a:r>
          </a:p>
        </p:txBody>
      </p:sp>
    </p:spTree>
    <p:extLst>
      <p:ext uri="{BB962C8B-B14F-4D97-AF65-F5344CB8AC3E}">
        <p14:creationId xmlns:p14="http://schemas.microsoft.com/office/powerpoint/2010/main" val="1291196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p:cTn id="13"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p:cTn id="2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Faculty should be informed early on about the role that they are expected to play in the self-study process:</a:t>
            </a:r>
          </a:p>
          <a:p>
            <a:pPr marL="457200" lvl="0" indent="-182880" fontAlgn="base">
              <a:spcBef>
                <a:spcPts val="15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Providing current curriculum vitae</a:t>
            </a:r>
          </a:p>
          <a:p>
            <a:pPr marL="457200" lvl="0" indent="-182880" fontAlgn="base">
              <a:spcBef>
                <a:spcPts val="20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Completing Scholarly and Professional Activities tables</a:t>
            </a:r>
          </a:p>
          <a:p>
            <a:pPr marL="457200" indent="-182880" fontAlgn="base">
              <a:spcBef>
                <a:spcPts val="20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Providing Abbreviated Course Syllabi (with CPC contact hours)</a:t>
            </a:r>
          </a:p>
          <a:p>
            <a:pPr marL="457200" lvl="0" indent="-182880" fontAlgn="base">
              <a:spcBef>
                <a:spcPts val="20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Reviewing the self-study</a:t>
            </a:r>
          </a:p>
          <a:p>
            <a:pPr marL="457200" lvl="0" indent="-182880" fontAlgn="base">
              <a:spcBef>
                <a:spcPts val="2000"/>
              </a:spcBef>
              <a:spcAft>
                <a:spcPct val="0"/>
              </a:spcAft>
              <a:buClr>
                <a:schemeClr val="accent5">
                  <a:lumMod val="50000"/>
                </a:schemeClr>
              </a:buClr>
              <a:buSzPct val="90000"/>
              <a:buFont typeface="Wingdings" pitchFamily="2" charset="2"/>
              <a:buChar char="§"/>
              <a:defRPr/>
            </a:pPr>
            <a:r>
              <a:rPr lang="en-US" sz="2000" kern="0" dirty="0">
                <a:solidFill>
                  <a:srgbClr val="330033"/>
                </a:solidFill>
                <a:latin typeface="Calibri" panose="020F0502020204030204" pitchFamily="34" charset="0"/>
              </a:rPr>
              <a:t>Meeting with the site-visit team</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Working with the Faculty</a:t>
            </a:r>
          </a:p>
        </p:txBody>
      </p:sp>
    </p:spTree>
    <p:extLst>
      <p:ext uri="{BB962C8B-B14F-4D97-AF65-F5344CB8AC3E}">
        <p14:creationId xmlns:p14="http://schemas.microsoft.com/office/powerpoint/2010/main" val="4167051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anim calcmode="lin" valueType="num">
                                      <p:cBhvr>
                                        <p:cTn id="1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7">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p:cTn id="15"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7">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p:cTn id="19"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 calcmode="lin" valueType="num">
                                      <p:cBhvr>
                                        <p:cTn id="23"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24" dur="500" fill="hold"/>
                                        <p:tgtEl>
                                          <p:spTgt spid="7">
                                            <p:txEl>
                                              <p:pRg st="5" end="5"/>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 calcmode="lin" valueType="num">
                                      <p:cBhvr>
                                        <p:cTn id="27"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28" dur="500" fill="hold"/>
                                        <p:tgtEl>
                                          <p:spTgt spid="7">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Several people will probably contribute portions of the self-study.</a:t>
            </a:r>
          </a:p>
          <a:p>
            <a:pPr marL="274320" indent="-274320" fontAlgn="base">
              <a:spcBef>
                <a:spcPts val="9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Some information will need to be provided by others:</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Enrollment Data: Registrar</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Abbreviated Course Syllabi/CVs/Scholarly and Professional Activities Tables: Faculty</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Financial Data: Chief Financial Officer</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Learning Resources: Librarian</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2000" kern="0" dirty="0">
                <a:solidFill>
                  <a:srgbClr val="330033"/>
                </a:solidFill>
                <a:latin typeface="Calibri" panose="020F0502020204030204" pitchFamily="34" charset="0"/>
              </a:rPr>
              <a:t>Admissions Processes: Admissions Director</a:t>
            </a:r>
          </a:p>
          <a:p>
            <a:pPr marL="274320" lvl="0" indent="-274320" fontAlgn="base">
              <a:spcBef>
                <a:spcPts val="9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One person should be the lead author/editor of the self-study.</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The Writing Team</a:t>
            </a:r>
          </a:p>
        </p:txBody>
      </p:sp>
    </p:spTree>
    <p:extLst>
      <p:ext uri="{BB962C8B-B14F-4D97-AF65-F5344CB8AC3E}">
        <p14:creationId xmlns:p14="http://schemas.microsoft.com/office/powerpoint/2010/main" val="30121131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p:cTn id="13"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p:cTn id="2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 calcmode="lin" valueType="num">
                                      <p:cBhvr>
                                        <p:cTn id="29"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 calcmode="lin" valueType="num">
                                      <p:cBhvr>
                                        <p:cTn id="33"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6" end="6"/>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 calcmode="lin" valueType="num">
                                      <p:cBhvr>
                                        <p:cTn id="37"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7">
                                            <p:txEl>
                                              <p:pRg st="7" end="7"/>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7">
                                            <p:txEl>
                                              <p:pRg st="8" end="8"/>
                                            </p:txEl>
                                          </p:spTgt>
                                        </p:tgtEl>
                                        <p:attrNameLst>
                                          <p:attrName>style.visibility</p:attrName>
                                        </p:attrNameLst>
                                      </p:cBhvr>
                                      <p:to>
                                        <p:strVal val="visible"/>
                                      </p:to>
                                    </p:set>
                                    <p:anim calcmode="lin" valueType="num">
                                      <p:cBhvr>
                                        <p:cTn id="41"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7">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23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Organization and Contents of the Self-Study</a:t>
            </a:r>
          </a:p>
        </p:txBody>
      </p:sp>
    </p:spTree>
    <p:extLst>
      <p:ext uri="{BB962C8B-B14F-4D97-AF65-F5344CB8AC3E}">
        <p14:creationId xmlns:p14="http://schemas.microsoft.com/office/powerpoint/2010/main" val="19606395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0452"/>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The self-study should consist of two volumes:</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sz="1900" kern="0" dirty="0">
                <a:solidFill>
                  <a:srgbClr val="330033"/>
                </a:solidFill>
                <a:latin typeface="Calibri" panose="020F0502020204030204" pitchFamily="34" charset="0"/>
              </a:rPr>
              <a:t>Volume One</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sz="1900" kern="0" dirty="0">
                <a:solidFill>
                  <a:srgbClr val="330033"/>
                </a:solidFill>
                <a:latin typeface="Calibri" panose="020F0502020204030204" pitchFamily="34" charset="0"/>
              </a:rPr>
              <a:t>Volume Two</a:t>
            </a:r>
          </a:p>
          <a:p>
            <a:pPr marL="274320" lvl="0" indent="-274320" fontAlgn="base">
              <a:spcBef>
                <a:spcPts val="1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Volume One:</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sz="1900" kern="0" dirty="0">
                <a:solidFill>
                  <a:srgbClr val="330033"/>
                </a:solidFill>
                <a:latin typeface="Calibri" panose="020F0502020204030204" pitchFamily="34" charset="0"/>
              </a:rPr>
              <a:t>Background Information</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sz="1900" kern="0" dirty="0">
                <a:solidFill>
                  <a:srgbClr val="330033"/>
                </a:solidFill>
                <a:latin typeface="Calibri" panose="020F0502020204030204" pitchFamily="34" charset="0"/>
              </a:rPr>
              <a:t>Documentation of Compliance with Accreditation Principles</a:t>
            </a:r>
          </a:p>
          <a:p>
            <a:pPr marL="274320" lvl="0" indent="-274320" fontAlgn="base">
              <a:spcBef>
                <a:spcPts val="1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Volume Two:</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sz="1900" kern="0" dirty="0">
                <a:solidFill>
                  <a:srgbClr val="330033"/>
                </a:solidFill>
                <a:latin typeface="Calibri" panose="020F0502020204030204" pitchFamily="34" charset="0"/>
              </a:rPr>
              <a:t>Appendices</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sz="1900" kern="0" dirty="0">
                <a:solidFill>
                  <a:srgbClr val="330033"/>
                </a:solidFill>
                <a:latin typeface="Calibri" panose="020F0502020204030204" pitchFamily="34" charset="0"/>
              </a:rPr>
              <a:t>Supporting Information/Bulky and Lengthy Materials</a:t>
            </a:r>
          </a:p>
          <a:p>
            <a:pPr marL="685800" lvl="0" indent="-347472" fontAlgn="base">
              <a:spcBef>
                <a:spcPts val="600"/>
              </a:spcBef>
              <a:spcAft>
                <a:spcPct val="0"/>
              </a:spcAft>
              <a:buClr>
                <a:srgbClr val="002060"/>
              </a:buClr>
              <a:buSzPct val="60000"/>
              <a:buFont typeface="Webdings" pitchFamily="18" charset="2"/>
              <a:buChar char="4"/>
              <a:defRPr/>
            </a:pPr>
            <a:endParaRPr lang="en-US" kern="0" dirty="0">
              <a:solidFill>
                <a:srgbClr val="330033"/>
              </a:solidFill>
              <a:latin typeface="Calibri" panose="020F0502020204030204" pitchFamily="34" charset="0"/>
            </a:endParaRP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Organization of the Self-Study</a:t>
            </a:r>
          </a:p>
        </p:txBody>
      </p:sp>
    </p:spTree>
    <p:extLst>
      <p:ext uri="{BB962C8B-B14F-4D97-AF65-F5344CB8AC3E}">
        <p14:creationId xmlns:p14="http://schemas.microsoft.com/office/powerpoint/2010/main" val="27843037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 calcmode="lin" valueType="num">
                                      <p:cBhvr>
                                        <p:cTn id="13" dur="500" fill="hold"/>
                                        <p:tgtEl>
                                          <p:spTgt spid="7">
                                            <p:bg/>
                                          </p:spTgt>
                                        </p:tgtEl>
                                        <p:attrNameLst>
                                          <p:attrName>ppt_w</p:attrName>
                                        </p:attrNameLst>
                                      </p:cBhvr>
                                      <p:tavLst>
                                        <p:tav tm="0">
                                          <p:val>
                                            <p:fltVal val="0"/>
                                          </p:val>
                                        </p:tav>
                                        <p:tav tm="100000">
                                          <p:val>
                                            <p:strVal val="#ppt_w"/>
                                          </p:val>
                                        </p:tav>
                                      </p:tavLst>
                                    </p:anim>
                                    <p:anim calcmode="lin" valueType="num">
                                      <p:cBhvr>
                                        <p:cTn id="14"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p:cTn id="19"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1" end="1"/>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p:cTn id="27"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7">
                                            <p:txEl>
                                              <p:pRg st="3" end="3"/>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p:cTn id="3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7">
                                            <p:txEl>
                                              <p:pRg st="4" end="4"/>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 calcmode="lin" valueType="num">
                                      <p:cBhvr>
                                        <p:cTn id="35"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5" end="5"/>
                                            </p:txEl>
                                          </p:spTgt>
                                        </p:tgtEl>
                                        <p:attrNameLst>
                                          <p:attrName>ppt_h</p:attrName>
                                        </p:attrNameLst>
                                      </p:cBhvr>
                                      <p:tavLst>
                                        <p:tav tm="0">
                                          <p:val>
                                            <p:fltVal val="0"/>
                                          </p:val>
                                        </p:tav>
                                        <p:tav tm="100000">
                                          <p:val>
                                            <p:strVal val="#ppt_h"/>
                                          </p:val>
                                        </p:tav>
                                      </p:tavLst>
                                    </p:anim>
                                  </p:childTnLst>
                                </p:cTn>
                              </p:par>
                              <p:par>
                                <p:cTn id="37" presetID="23" presetClass="entr" presetSubtype="16" fill="hold" grpId="0" nodeType="withEffect">
                                  <p:stCondLst>
                                    <p:cond delay="0"/>
                                  </p:stCondLst>
                                  <p:childTnLst>
                                    <p:set>
                                      <p:cBhvr>
                                        <p:cTn id="38" dur="1" fill="hold">
                                          <p:stCondLst>
                                            <p:cond delay="0"/>
                                          </p:stCondLst>
                                        </p:cTn>
                                        <p:tgtEl>
                                          <p:spTgt spid="7">
                                            <p:txEl>
                                              <p:pRg st="6" end="6"/>
                                            </p:txEl>
                                          </p:spTgt>
                                        </p:tgtEl>
                                        <p:attrNameLst>
                                          <p:attrName>style.visibility</p:attrName>
                                        </p:attrNameLst>
                                      </p:cBhvr>
                                      <p:to>
                                        <p:strVal val="visible"/>
                                      </p:to>
                                    </p:set>
                                    <p:anim calcmode="lin" valueType="num">
                                      <p:cBhvr>
                                        <p:cTn id="39"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7">
                                            <p:txEl>
                                              <p:pRg st="6" end="6"/>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7">
                                            <p:txEl>
                                              <p:pRg st="7" end="7"/>
                                            </p:txEl>
                                          </p:spTgt>
                                        </p:tgtEl>
                                        <p:attrNameLst>
                                          <p:attrName>style.visibility</p:attrName>
                                        </p:attrNameLst>
                                      </p:cBhvr>
                                      <p:to>
                                        <p:strVal val="visible"/>
                                      </p:to>
                                    </p:set>
                                    <p:anim calcmode="lin" valueType="num">
                                      <p:cBhvr>
                                        <p:cTn id="43"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7">
                                            <p:txEl>
                                              <p:pRg st="7" end="7"/>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 calcmode="lin" valueType="num">
                                      <p:cBhvr>
                                        <p:cTn id="47"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7">
                                            <p:txEl>
                                              <p:pRg st="8" end="8"/>
                                            </p:txEl>
                                          </p:spTgt>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7">
                                            <p:txEl>
                                              <p:pRg st="9" end="9"/>
                                            </p:txEl>
                                          </p:spTgt>
                                        </p:tgtEl>
                                        <p:attrNameLst>
                                          <p:attrName>style.visibility</p:attrName>
                                        </p:attrNameLst>
                                      </p:cBhvr>
                                      <p:to>
                                        <p:strVal val="visible"/>
                                      </p:to>
                                    </p:set>
                                    <p:anim calcmode="lin" valueType="num">
                                      <p:cBhvr>
                                        <p:cTn id="51" dur="500" fill="hold"/>
                                        <p:tgtEl>
                                          <p:spTgt spid="7">
                                            <p:txEl>
                                              <p:pRg st="9" end="9"/>
                                            </p:txEl>
                                          </p:spTgt>
                                        </p:tgtEl>
                                        <p:attrNameLst>
                                          <p:attrName>ppt_w</p:attrName>
                                        </p:attrNameLst>
                                      </p:cBhvr>
                                      <p:tavLst>
                                        <p:tav tm="0">
                                          <p:val>
                                            <p:fltVal val="0"/>
                                          </p:val>
                                        </p:tav>
                                        <p:tav tm="100000">
                                          <p:val>
                                            <p:strVal val="#ppt_w"/>
                                          </p:val>
                                        </p:tav>
                                      </p:tavLst>
                                    </p:anim>
                                    <p:anim calcmode="lin" valueType="num">
                                      <p:cBhvr>
                                        <p:cTn id="52" dur="500" fill="hold"/>
                                        <p:tgtEl>
                                          <p:spTgt spid="7">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Volume One consists of the following components</a:t>
            </a:r>
            <a:r>
              <a:rPr lang="en-US" sz="2000" kern="0" dirty="0">
                <a:solidFill>
                  <a:srgbClr val="330033"/>
                </a:solidFill>
                <a:latin typeface="Calibri" panose="020F0502020204030204" pitchFamily="34" charset="0"/>
              </a:rPr>
              <a:t>:</a:t>
            </a:r>
          </a:p>
          <a:p>
            <a:pPr marL="274320" lvl="0" indent="-274320" fontAlgn="base">
              <a:spcBef>
                <a:spcPts val="18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Cover Page</a:t>
            </a:r>
          </a:p>
          <a:p>
            <a:pPr marL="274320" lvl="0" indent="-274320" fontAlgn="base">
              <a:spcBef>
                <a:spcPts val="4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Table of Contents</a:t>
            </a:r>
          </a:p>
          <a:p>
            <a:pPr marL="274320" lvl="0" indent="-274320" fontAlgn="base">
              <a:spcBef>
                <a:spcPts val="4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Background Information</a:t>
            </a:r>
          </a:p>
          <a:p>
            <a:pPr marL="274320" lvl="0" indent="-274320" fontAlgn="base">
              <a:spcBef>
                <a:spcPts val="40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Documentation of Compliance with Accreditation Principles</a:t>
            </a:r>
          </a:p>
          <a:p>
            <a:pPr marL="685800" lvl="0" indent="-347472" fontAlgn="base">
              <a:spcBef>
                <a:spcPts val="600"/>
              </a:spcBef>
              <a:spcAft>
                <a:spcPct val="0"/>
              </a:spcAft>
              <a:buClr>
                <a:srgbClr val="002060"/>
              </a:buClr>
              <a:buSzPct val="60000"/>
              <a:buFont typeface="Webdings" pitchFamily="18" charset="2"/>
              <a:buChar char="4"/>
              <a:defRPr/>
            </a:pPr>
            <a:endParaRPr lang="en-US" kern="0" dirty="0">
              <a:solidFill>
                <a:srgbClr val="330033"/>
              </a:solidFill>
              <a:latin typeface="Calibri" panose="020F0502020204030204" pitchFamily="34" charset="0"/>
            </a:endParaRP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Contents of the Self-Study</a:t>
            </a:r>
          </a:p>
        </p:txBody>
      </p:sp>
    </p:spTree>
    <p:extLst>
      <p:ext uri="{BB962C8B-B14F-4D97-AF65-F5344CB8AC3E}">
        <p14:creationId xmlns:p14="http://schemas.microsoft.com/office/powerpoint/2010/main" val="1998169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Effect transition="in" filter="wipe(left)">
                                      <p:cBhvr>
                                        <p:cTn id="13" dur="1000"/>
                                        <p:tgtEl>
                                          <p:spTgt spid="7">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wipe(left)">
                                      <p:cBhvr>
                                        <p:cTn id="18" dur="1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p:cTn id="27"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7">
                                            <p:txEl>
                                              <p:pRg st="3" end="3"/>
                                            </p:txEl>
                                          </p:spTgt>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p:cTn id="3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7">
                                            <p:txEl>
                                              <p:pRg st="4" end="4"/>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 calcmode="lin" valueType="num">
                                      <p:cBhvr>
                                        <p:cTn id="35"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Cover Page</a:t>
            </a:r>
            <a:r>
              <a:rPr lang="en-US" sz="2000" kern="0" dirty="0">
                <a:solidFill>
                  <a:srgbClr val="330033"/>
                </a:solidFill>
                <a:latin typeface="Calibri" panose="020F0502020204030204" pitchFamily="34" charset="0"/>
              </a:rPr>
              <a:t>:</a:t>
            </a:r>
          </a:p>
          <a:p>
            <a:pPr marL="274320" lvl="0" indent="-274320" fontAlgn="base">
              <a:spcBef>
                <a:spcPts val="6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Name of Institution</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Name of Academic Business Unit</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Chief Executive Officer’s Name/Title</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Chief Academic Officer’s Name/Title</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Head of Academic Business Unit’s Name/Title</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Academic Year Covered by Self-Study</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Information About Primary Contact During Site Visit</a:t>
            </a:r>
          </a:p>
          <a:p>
            <a:pPr marL="274320" lvl="0" indent="-274320" fontAlgn="base">
              <a:spcBef>
                <a:spcPts val="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Date of Submission of Self-Study to the IACBE</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Contents of the Self-Study</a:t>
            </a:r>
          </a:p>
        </p:txBody>
      </p:sp>
    </p:spTree>
    <p:extLst>
      <p:ext uri="{BB962C8B-B14F-4D97-AF65-F5344CB8AC3E}">
        <p14:creationId xmlns:p14="http://schemas.microsoft.com/office/powerpoint/2010/main" val="3602070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left)">
                                      <p:cBhvr>
                                        <p:cTn id="7" dur="10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p:cTn id="2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 calcmode="lin" valueType="num">
                                      <p:cBhvr>
                                        <p:cTn id="29"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 calcmode="lin" valueType="num">
                                      <p:cBhvr>
                                        <p:cTn id="33"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6" end="6"/>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 calcmode="lin" valueType="num">
                                      <p:cBhvr>
                                        <p:cTn id="37"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7">
                                            <p:txEl>
                                              <p:pRg st="7" end="7"/>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7">
                                            <p:txEl>
                                              <p:pRg st="8" end="8"/>
                                            </p:txEl>
                                          </p:spTgt>
                                        </p:tgtEl>
                                        <p:attrNameLst>
                                          <p:attrName>style.visibility</p:attrName>
                                        </p:attrNameLst>
                                      </p:cBhvr>
                                      <p:to>
                                        <p:strVal val="visible"/>
                                      </p:to>
                                    </p:set>
                                    <p:anim calcmode="lin" valueType="num">
                                      <p:cBhvr>
                                        <p:cTn id="41"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7">
                                            <p:txEl>
                                              <p:pRg st="8" end="8"/>
                                            </p:txEl>
                                          </p:spTgt>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7">
                                            <p:txEl>
                                              <p:pRg st="9" end="9"/>
                                            </p:txEl>
                                          </p:spTgt>
                                        </p:tgtEl>
                                        <p:attrNameLst>
                                          <p:attrName>style.visibility</p:attrName>
                                        </p:attrNameLst>
                                      </p:cBhvr>
                                      <p:to>
                                        <p:strVal val="visible"/>
                                      </p:to>
                                    </p:set>
                                    <p:anim calcmode="lin" valueType="num">
                                      <p:cBhvr>
                                        <p:cTn id="45" dur="500" fill="hold"/>
                                        <p:tgtEl>
                                          <p:spTgt spid="7">
                                            <p:txEl>
                                              <p:pRg st="9" end="9"/>
                                            </p:txEl>
                                          </p:spTgt>
                                        </p:tgtEl>
                                        <p:attrNameLst>
                                          <p:attrName>ppt_w</p:attrName>
                                        </p:attrNameLst>
                                      </p:cBhvr>
                                      <p:tavLst>
                                        <p:tav tm="0">
                                          <p:val>
                                            <p:fltVal val="0"/>
                                          </p:val>
                                        </p:tav>
                                        <p:tav tm="100000">
                                          <p:val>
                                            <p:strVal val="#ppt_w"/>
                                          </p:val>
                                        </p:tav>
                                      </p:tavLst>
                                    </p:anim>
                                    <p:anim calcmode="lin" valueType="num">
                                      <p:cBhvr>
                                        <p:cTn id="46" dur="500" fill="hold"/>
                                        <p:tgtEl>
                                          <p:spTgt spid="7">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Table of Contents</a:t>
            </a:r>
            <a:r>
              <a:rPr lang="en-US" sz="2000" kern="0" dirty="0">
                <a:solidFill>
                  <a:srgbClr val="330033"/>
                </a:solidFill>
                <a:latin typeface="Calibri" panose="020F0502020204030204" pitchFamily="34" charset="0"/>
              </a:rPr>
              <a:t>:</a:t>
            </a:r>
          </a:p>
          <a:p>
            <a:pPr marL="274320" lvl="0" indent="-274320" fontAlgn="base">
              <a:spcBef>
                <a:spcPts val="18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This delineates the major sections of the self-study.</a:t>
            </a: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Sections may be separated by tabs.</a:t>
            </a:r>
          </a:p>
          <a:p>
            <a:pPr marL="685800" lvl="0" indent="-347472" fontAlgn="base">
              <a:spcBef>
                <a:spcPts val="600"/>
              </a:spcBef>
              <a:spcAft>
                <a:spcPct val="0"/>
              </a:spcAft>
              <a:buClr>
                <a:srgbClr val="002060"/>
              </a:buClr>
              <a:buSzPct val="60000"/>
              <a:buFont typeface="Webdings" pitchFamily="18" charset="2"/>
              <a:buChar char="4"/>
              <a:defRPr/>
            </a:pPr>
            <a:endParaRPr lang="en-US" kern="0" dirty="0">
              <a:solidFill>
                <a:srgbClr val="330033"/>
              </a:solidFill>
              <a:latin typeface="Calibri" panose="020F0502020204030204" pitchFamily="34" charset="0"/>
            </a:endParaRP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Contents of the Self-Study</a:t>
            </a:r>
          </a:p>
        </p:txBody>
      </p:sp>
    </p:spTree>
    <p:extLst>
      <p:ext uri="{BB962C8B-B14F-4D97-AF65-F5344CB8AC3E}">
        <p14:creationId xmlns:p14="http://schemas.microsoft.com/office/powerpoint/2010/main" val="3827008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left)">
                                      <p:cBhvr>
                                        <p:cTn id="7" dur="10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p:cTn id="2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23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solidFill>
                  <a:prstClr val="white"/>
                </a:solidFill>
                <a:latin typeface="Calibri" panose="020F0502020204030204" pitchFamily="34" charset="0"/>
              </a:rPr>
              <a:t>Scope of Accreditation of the IACBE</a:t>
            </a:r>
          </a:p>
        </p:txBody>
      </p:sp>
    </p:spTree>
    <p:extLst>
      <p:ext uri="{BB962C8B-B14F-4D97-AF65-F5344CB8AC3E}">
        <p14:creationId xmlns:p14="http://schemas.microsoft.com/office/powerpoint/2010/main" val="861123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R="0" lvl="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Background Information</a:t>
            </a:r>
            <a:r>
              <a:rPr lang="en-US" sz="2000" kern="0" dirty="0">
                <a:solidFill>
                  <a:srgbClr val="330033"/>
                </a:solidFill>
                <a:latin typeface="Calibri" panose="020F0502020204030204" pitchFamily="34" charset="0"/>
              </a:rPr>
              <a:t>:</a:t>
            </a:r>
          </a:p>
          <a:p>
            <a:pPr marL="91440" lvl="0" fontAlgn="base">
              <a:spcAft>
                <a:spcPct val="0"/>
              </a:spcAft>
              <a:buClr>
                <a:srgbClr val="A50021"/>
              </a:buClr>
              <a:buSzPct val="90000"/>
              <a:defRPr/>
            </a:pPr>
            <a:endParaRPr lang="en-US" sz="1000" kern="0" dirty="0">
              <a:solidFill>
                <a:srgbClr val="330033"/>
              </a:solidFill>
              <a:latin typeface="Calibri" panose="020F0502020204030204" pitchFamily="34" charset="0"/>
              <a:cs typeface="Times New Roman" pitchFamily="18" charset="0"/>
            </a:endParaRPr>
          </a:p>
          <a:p>
            <a:pPr marL="274320" lvl="1" indent="-274320" defTabSz="228600">
              <a:buFont typeface="+mj-lt"/>
              <a:buAutoNum type="arabicPeriod"/>
              <a:defRPr/>
            </a:pPr>
            <a:r>
              <a:rPr lang="en-US" kern="0" dirty="0">
                <a:solidFill>
                  <a:sysClr val="windowText" lastClr="000000"/>
                </a:solidFill>
                <a:latin typeface="Calibri" panose="020F0502020204030204" pitchFamily="34" charset="0"/>
                <a:cs typeface="Times New Roman" pitchFamily="18" charset="0"/>
              </a:rPr>
              <a:t>A listing of the individuals who participated in preparing the self-study</a:t>
            </a:r>
          </a:p>
          <a:p>
            <a:pPr marL="274320" lvl="0" indent="-274320" defTabSz="228600">
              <a:spcBef>
                <a:spcPts val="1300"/>
              </a:spcBef>
              <a:buFont typeface="+mj-lt"/>
              <a:buAutoNum type="arabicPeriod" startAt="2"/>
              <a:defRPr/>
            </a:pPr>
            <a:r>
              <a:rPr lang="en-US" kern="0" dirty="0">
                <a:solidFill>
                  <a:sysClr val="windowText" lastClr="000000"/>
                </a:solidFill>
                <a:latin typeface="Calibri" panose="020F0502020204030204" pitchFamily="34" charset="0"/>
                <a:cs typeface="Times New Roman" pitchFamily="18" charset="0"/>
              </a:rPr>
              <a:t>A brief history of the institution</a:t>
            </a:r>
          </a:p>
          <a:p>
            <a:pPr marL="274320" lvl="0" indent="-274320" defTabSz="228600">
              <a:spcBef>
                <a:spcPts val="1300"/>
              </a:spcBef>
              <a:buFont typeface="+mj-lt"/>
              <a:buAutoNum type="arabicPeriod" startAt="2"/>
              <a:defRPr/>
            </a:pPr>
            <a:r>
              <a:rPr lang="en-US" kern="0" dirty="0">
                <a:solidFill>
                  <a:sysClr val="windowText" lastClr="000000"/>
                </a:solidFill>
                <a:latin typeface="Calibri" panose="020F0502020204030204" pitchFamily="34" charset="0"/>
                <a:cs typeface="Times New Roman" pitchFamily="18" charset="0"/>
              </a:rPr>
              <a:t>A brief history of the academic business unit</a:t>
            </a:r>
          </a:p>
          <a:p>
            <a:pPr marL="274320" lvl="0" indent="-274320" defTabSz="228600">
              <a:spcBef>
                <a:spcPts val="1300"/>
              </a:spcBef>
              <a:buFont typeface="+mj-lt"/>
              <a:buAutoNum type="arabicPeriod" startAt="2"/>
              <a:defRPr/>
            </a:pPr>
            <a:r>
              <a:rPr lang="en-US" kern="0" dirty="0">
                <a:solidFill>
                  <a:sysClr val="windowText" lastClr="000000"/>
                </a:solidFill>
                <a:latin typeface="Calibri" panose="020F0502020204030204" pitchFamily="34" charset="0"/>
                <a:cs typeface="Times New Roman" pitchFamily="18" charset="0"/>
              </a:rPr>
              <a:t>A listing of business programs included in the accreditation review</a:t>
            </a:r>
          </a:p>
          <a:p>
            <a:pPr marL="274320" lvl="0" indent="-274320" defTabSz="228600">
              <a:spcBef>
                <a:spcPts val="1300"/>
              </a:spcBef>
              <a:buFont typeface="+mj-lt"/>
              <a:buAutoNum type="arabicPeriod" startAt="2"/>
              <a:defRPr/>
            </a:pPr>
            <a:r>
              <a:rPr lang="en-US" kern="0" dirty="0">
                <a:solidFill>
                  <a:sysClr val="windowText" lastClr="000000"/>
                </a:solidFill>
                <a:latin typeface="Calibri" panose="020F0502020204030204" pitchFamily="34" charset="0"/>
                <a:cs typeface="Times New Roman" pitchFamily="18" charset="0"/>
              </a:rPr>
              <a:t>Institutional and programmatic enrollment information</a:t>
            </a:r>
          </a:p>
          <a:p>
            <a:pPr marL="274320" lvl="0" indent="-274320" defTabSz="228600">
              <a:spcBef>
                <a:spcPts val="1300"/>
              </a:spcBef>
              <a:buFont typeface="+mj-lt"/>
              <a:buAutoNum type="arabicPeriod" startAt="2"/>
              <a:defRPr/>
            </a:pPr>
            <a:r>
              <a:rPr lang="en-US" kern="0" dirty="0">
                <a:solidFill>
                  <a:sysClr val="windowText" lastClr="000000"/>
                </a:solidFill>
                <a:latin typeface="Calibri" panose="020F0502020204030204" pitchFamily="34" charset="0"/>
                <a:cs typeface="Times New Roman" pitchFamily="18" charset="0"/>
              </a:rPr>
              <a:t>Number of degrees conferred in the business programs</a:t>
            </a:r>
          </a:p>
          <a:p>
            <a:pPr marL="274320" lvl="0" indent="-274320" defTabSz="228600">
              <a:spcBef>
                <a:spcPts val="1300"/>
              </a:spcBef>
              <a:buFont typeface="+mj-lt"/>
              <a:buAutoNum type="arabicPeriod" startAt="2"/>
              <a:defRPr/>
            </a:pPr>
            <a:r>
              <a:rPr lang="en-US" kern="0" dirty="0">
                <a:solidFill>
                  <a:sysClr val="windowText" lastClr="000000"/>
                </a:solidFill>
                <a:latin typeface="Calibri" panose="020F0502020204030204" pitchFamily="34" charset="0"/>
                <a:cs typeface="Times New Roman" pitchFamily="18" charset="0"/>
              </a:rPr>
              <a:t>Identification of any extenuating circumstances</a:t>
            </a:r>
          </a:p>
          <a:p>
            <a:pPr marL="365760" lvl="0" indent="-274320" defTabSz="228600">
              <a:spcBef>
                <a:spcPts val="2400"/>
              </a:spcBef>
              <a:buFont typeface="+mj-lt"/>
              <a:buAutoNum type="arabicPeriod" startAt="2"/>
              <a:defRPr/>
            </a:pPr>
            <a:endParaRPr lang="en-US" kern="0" dirty="0">
              <a:solidFill>
                <a:sysClr val="windowText" lastClr="000000"/>
              </a:solidFill>
              <a:latin typeface="Calibri" panose="020F0502020204030204" pitchFamily="34" charset="0"/>
              <a:cs typeface="Times New Roman" pitchFamily="18" charset="0"/>
            </a:endParaRP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Contents of the Self-Study</a:t>
            </a:r>
          </a:p>
        </p:txBody>
      </p:sp>
    </p:spTree>
    <p:extLst>
      <p:ext uri="{BB962C8B-B14F-4D97-AF65-F5344CB8AC3E}">
        <p14:creationId xmlns:p14="http://schemas.microsoft.com/office/powerpoint/2010/main" val="2520857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left)">
                                      <p:cBhvr>
                                        <p:cTn id="7" dur="10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p:cTn id="17"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7">
                                            <p:txEl>
                                              <p:pRg st="3" end="3"/>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p:cTn id="2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4" end="4"/>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p:cTn id="25"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5" end="5"/>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 calcmode="lin" valueType="num">
                                      <p:cBhvr>
                                        <p:cTn id="29"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6" end="6"/>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 calcmode="lin" valueType="num">
                                      <p:cBhvr>
                                        <p:cTn id="33"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7" end="7"/>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 calcmode="lin" valueType="num">
                                      <p:cBhvr>
                                        <p:cTn id="37"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38" dur="500" fill="hold"/>
                                        <p:tgtEl>
                                          <p:spTgt spid="7">
                                            <p:txEl>
                                              <p:pRg st="8" end="8"/>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7">
                                            <p:txEl>
                                              <p:pRg st="9" end="9"/>
                                            </p:txEl>
                                          </p:spTgt>
                                        </p:tgtEl>
                                        <p:attrNameLst>
                                          <p:attrName>style.visibility</p:attrName>
                                        </p:attrNameLst>
                                      </p:cBhvr>
                                      <p:to>
                                        <p:strVal val="visible"/>
                                      </p:to>
                                    </p:set>
                                    <p:anim calcmode="lin" valueType="num">
                                      <p:cBhvr>
                                        <p:cTn id="41" dur="500" fill="hold"/>
                                        <p:tgtEl>
                                          <p:spTgt spid="7">
                                            <p:txEl>
                                              <p:pRg st="9" end="9"/>
                                            </p:txEl>
                                          </p:spTgt>
                                        </p:tgtEl>
                                        <p:attrNameLst>
                                          <p:attrName>ppt_w</p:attrName>
                                        </p:attrNameLst>
                                      </p:cBhvr>
                                      <p:tavLst>
                                        <p:tav tm="0">
                                          <p:val>
                                            <p:fltVal val="0"/>
                                          </p:val>
                                        </p:tav>
                                        <p:tav tm="100000">
                                          <p:val>
                                            <p:strVal val="#ppt_w"/>
                                          </p:val>
                                        </p:tav>
                                      </p:tavLst>
                                    </p:anim>
                                    <p:anim calcmode="lin" valueType="num">
                                      <p:cBhvr>
                                        <p:cTn id="42" dur="500" fill="hold"/>
                                        <p:tgtEl>
                                          <p:spTgt spid="7">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Documentation of Compliance with Accreditation Principles</a:t>
            </a:r>
            <a:r>
              <a:rPr lang="en-US" sz="2000" kern="0" dirty="0">
                <a:solidFill>
                  <a:srgbClr val="330033"/>
                </a:solidFill>
                <a:latin typeface="Calibri" panose="020F0502020204030204" pitchFamily="34" charset="0"/>
              </a:rPr>
              <a:t>:</a:t>
            </a:r>
          </a:p>
          <a:p>
            <a:pPr marL="274320" lvl="0" indent="-274320" fontAlgn="base">
              <a:spcBef>
                <a:spcPts val="12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The IABCE implements a quality assurance process that involves a comprehensive set of ‘Accreditation Principles’ pertaining to academic resource measures, educational processes, and outcomes assessment.</a:t>
            </a:r>
          </a:p>
          <a:p>
            <a:pPr marL="274320" lvl="0" indent="-274320" fontAlgn="base">
              <a:spcBef>
                <a:spcPts val="15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Principle 1 deals with outcomes assessment.</a:t>
            </a:r>
          </a:p>
          <a:p>
            <a:pPr marL="274320" lvl="0" indent="-274320" fontAlgn="base">
              <a:spcBef>
                <a:spcPts val="15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Principles 2-9 relate to inputs and processes (evaluated in terms of their contributions  to the overall performance of the academic business unit).</a:t>
            </a:r>
          </a:p>
          <a:p>
            <a:pPr marL="274320" lvl="0" indent="-274320" fontAlgn="base">
              <a:spcBef>
                <a:spcPts val="15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In order to be accredited, an academic business unit must demonstrate that its   programs and activities are in compliance with the principles.</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Contents of the Self-Study</a:t>
            </a:r>
          </a:p>
        </p:txBody>
      </p:sp>
    </p:spTree>
    <p:extLst>
      <p:ext uri="{BB962C8B-B14F-4D97-AF65-F5344CB8AC3E}">
        <p14:creationId xmlns:p14="http://schemas.microsoft.com/office/powerpoint/2010/main" val="307267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10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p:cTn id="12"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7">
                                            <p:txEl>
                                              <p:pRg st="2" end="2"/>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 calcmode="lin" valueType="num">
                                      <p:cBhvr>
                                        <p:cTn id="16"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7" dur="500" fill="hold"/>
                                        <p:tgtEl>
                                          <p:spTgt spid="7">
                                            <p:txEl>
                                              <p:pRg st="3" end="3"/>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anim calcmode="lin" valueType="num">
                                      <p:cBhvr>
                                        <p:cTn id="20"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7">
                                            <p:txEl>
                                              <p:pRg st="4" end="4"/>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 calcmode="lin" valueType="num">
                                      <p:cBhvr>
                                        <p:cTn id="24"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25" dur="500" fill="hold"/>
                                        <p:tgtEl>
                                          <p:spTgt spid="7">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Documentation of Compliance with Accreditation Principles</a:t>
            </a:r>
            <a:r>
              <a:rPr lang="en-US" sz="2000" kern="0" dirty="0">
                <a:solidFill>
                  <a:srgbClr val="330033"/>
                </a:solidFill>
                <a:latin typeface="Calibri" panose="020F0502020204030204" pitchFamily="34" charset="0"/>
              </a:rPr>
              <a:t>:</a:t>
            </a:r>
          </a:p>
          <a:p>
            <a:pPr marL="274320" lvl="0" indent="-274320" fontAlgn="base">
              <a:spcBef>
                <a:spcPts val="12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The IACBE’s </a:t>
            </a:r>
            <a:r>
              <a:rPr lang="en-US" sz="1900" i="1" kern="0" dirty="0">
                <a:solidFill>
                  <a:srgbClr val="330033"/>
                </a:solidFill>
                <a:latin typeface="Calibri" panose="020F0502020204030204" pitchFamily="34" charset="0"/>
              </a:rPr>
              <a:t>Self-Study Manual</a:t>
            </a:r>
            <a:r>
              <a:rPr lang="en-US" sz="1900" kern="0" dirty="0">
                <a:solidFill>
                  <a:srgbClr val="330033"/>
                </a:solidFill>
                <a:latin typeface="Calibri" panose="020F0502020204030204" pitchFamily="34" charset="0"/>
              </a:rPr>
              <a:t> contains:</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kern="0" dirty="0">
                <a:solidFill>
                  <a:srgbClr val="330033"/>
                </a:solidFill>
                <a:latin typeface="Calibri" panose="020F0502020204030204" pitchFamily="34" charset="0"/>
              </a:rPr>
              <a:t>A statement of each Accreditation Principle (appears as a boxed item);</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kern="0" dirty="0">
                <a:solidFill>
                  <a:srgbClr val="330033"/>
                </a:solidFill>
                <a:latin typeface="Calibri" panose="020F0502020204030204" pitchFamily="34" charset="0"/>
              </a:rPr>
              <a:t>A description of each Accreditation Principle;</a:t>
            </a:r>
          </a:p>
          <a:p>
            <a:pPr marL="457200" lvl="0" indent="-182880" fontAlgn="base">
              <a:spcBef>
                <a:spcPts val="600"/>
              </a:spcBef>
              <a:spcAft>
                <a:spcPct val="0"/>
              </a:spcAft>
              <a:buClr>
                <a:schemeClr val="accent5">
                  <a:lumMod val="50000"/>
                </a:schemeClr>
              </a:buClr>
              <a:buSzPct val="90000"/>
              <a:buFont typeface="Wingdings" panose="05000000000000000000" pitchFamily="2" charset="2"/>
              <a:buChar char="§"/>
              <a:defRPr/>
            </a:pPr>
            <a:r>
              <a:rPr lang="en-US" kern="0" dirty="0">
                <a:solidFill>
                  <a:srgbClr val="330033"/>
                </a:solidFill>
                <a:latin typeface="Calibri" panose="020F0502020204030204" pitchFamily="34" charset="0"/>
              </a:rPr>
              <a:t>Guidelines for addressing each Accreditation Principle</a:t>
            </a:r>
            <a:r>
              <a:rPr lang="en-US" sz="1600" kern="0" dirty="0">
                <a:solidFill>
                  <a:srgbClr val="330033"/>
                </a:solidFill>
                <a:latin typeface="Calibri" panose="020F0502020204030204" pitchFamily="34" charset="0"/>
              </a:rPr>
              <a:t>.</a:t>
            </a:r>
          </a:p>
          <a:p>
            <a:pPr marL="274320" lvl="0" indent="-274320" fontAlgn="base">
              <a:spcBef>
                <a:spcPts val="1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The academic business unit should respond to each principle in the order listed in the </a:t>
            </a:r>
            <a:r>
              <a:rPr lang="en-US" sz="1900" i="1" kern="0" dirty="0">
                <a:solidFill>
                  <a:srgbClr val="330033"/>
                </a:solidFill>
                <a:latin typeface="Calibri" panose="020F0502020204030204" pitchFamily="34" charset="0"/>
              </a:rPr>
              <a:t>Self-Study Manual </a:t>
            </a:r>
            <a:r>
              <a:rPr lang="en-US" sz="1900" kern="0" dirty="0">
                <a:solidFill>
                  <a:srgbClr val="330033"/>
                </a:solidFill>
                <a:latin typeface="Calibri" panose="020F0502020204030204" pitchFamily="34" charset="0"/>
              </a:rPr>
              <a:t>with no missing pieces.</a:t>
            </a:r>
          </a:p>
          <a:p>
            <a:pPr marL="274320" lvl="0" indent="-274320" fontAlgn="base">
              <a:spcBef>
                <a:spcPts val="1800"/>
              </a:spcBef>
              <a:spcAft>
                <a:spcPct val="0"/>
              </a:spcAft>
              <a:buClr>
                <a:schemeClr val="accent5">
                  <a:lumMod val="50000"/>
                </a:schemeClr>
              </a:buClr>
              <a:buSzPct val="80000"/>
              <a:buFont typeface="Wingdings" panose="05000000000000000000" pitchFamily="2" charset="2"/>
              <a:buChar char="q"/>
              <a:defRPr/>
            </a:pPr>
            <a:r>
              <a:rPr lang="en-US" sz="1900" kern="0" dirty="0">
                <a:solidFill>
                  <a:srgbClr val="330033"/>
                </a:solidFill>
                <a:latin typeface="Calibri" panose="020F0502020204030204" pitchFamily="34" charset="0"/>
              </a:rPr>
              <a:t>Be sure to include all information and documentation required in the Self-Study Guidelines.</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Contents of the Self-Study</a:t>
            </a:r>
          </a:p>
        </p:txBody>
      </p:sp>
    </p:spTree>
    <p:extLst>
      <p:ext uri="{BB962C8B-B14F-4D97-AF65-F5344CB8AC3E}">
        <p14:creationId xmlns:p14="http://schemas.microsoft.com/office/powerpoint/2010/main" val="19322256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p:cTn id="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7">
                                            <p:txEl>
                                              <p:pRg st="2" end="2"/>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anim calcmode="lin" valueType="num">
                                      <p:cBhvr>
                                        <p:cTn id="11"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7">
                                            <p:txEl>
                                              <p:pRg st="3" end="3"/>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anim calcmode="lin" valueType="num">
                                      <p:cBhvr>
                                        <p:cTn id="15"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16" dur="500" fill="hold"/>
                                        <p:tgtEl>
                                          <p:spTgt spid="7">
                                            <p:txEl>
                                              <p:pRg st="4" end="4"/>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p:cTn id="19"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5" end="5"/>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anim calcmode="lin" valueType="num">
                                      <p:cBhvr>
                                        <p:cTn id="23"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24" dur="500" fill="hold"/>
                                        <p:tgtEl>
                                          <p:spTgt spid="7">
                                            <p:txEl>
                                              <p:pRg st="6" end="6"/>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anim calcmode="lin" valueType="num">
                                      <p:cBhvr>
                                        <p:cTn id="27"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28" dur="500" fill="hold"/>
                                        <p:tgtEl>
                                          <p:spTgt spid="7">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239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Preparing for the Site Visit</a:t>
            </a:r>
          </a:p>
        </p:txBody>
      </p:sp>
    </p:spTree>
    <p:extLst>
      <p:ext uri="{BB962C8B-B14F-4D97-AF65-F5344CB8AC3E}">
        <p14:creationId xmlns:p14="http://schemas.microsoft.com/office/powerpoint/2010/main" val="1522525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marR="0" lvl="0" indent="-342900" algn="l" defTabSz="914400" rtl="0" eaLnBrk="1" fontAlgn="base" latinLnBrk="0" hangingPunct="1">
              <a:lnSpc>
                <a:spcPct val="100000"/>
              </a:lnSpc>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lvl="0" fontAlgn="base">
              <a:spcAft>
                <a:spcPct val="0"/>
              </a:spcAft>
              <a:buClr>
                <a:schemeClr val="accent5">
                  <a:lumMod val="50000"/>
                </a:schemeClr>
              </a:buClr>
              <a:buSzPct val="90000"/>
              <a:defRPr/>
            </a:pPr>
            <a:r>
              <a:rPr lang="en-US" sz="2000" b="1" kern="0" dirty="0">
                <a:solidFill>
                  <a:srgbClr val="002060"/>
                </a:solidFill>
                <a:latin typeface="Calibri" panose="020F0502020204030204" pitchFamily="34" charset="0"/>
              </a:rPr>
              <a:t>Follow procedures as detailed in </a:t>
            </a:r>
            <a:r>
              <a:rPr lang="en-US" sz="2000" b="1" i="1" kern="0" dirty="0">
                <a:solidFill>
                  <a:srgbClr val="002060"/>
                </a:solidFill>
                <a:latin typeface="Calibri" panose="020F0502020204030204" pitchFamily="34" charset="0"/>
              </a:rPr>
              <a:t>Guidelines for Accreditation Site Visits</a:t>
            </a:r>
            <a:r>
              <a:rPr lang="en-US" sz="2000" kern="0" dirty="0">
                <a:solidFill>
                  <a:srgbClr val="330033"/>
                </a:solidFill>
                <a:latin typeface="Calibri" panose="020F0502020204030204" pitchFamily="34" charset="0"/>
              </a:rPr>
              <a:t>:</a:t>
            </a:r>
          </a:p>
          <a:p>
            <a:pPr marL="285750" indent="-285750" fontAlgn="base">
              <a:spcBef>
                <a:spcPts val="6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Site-Visit Costs and Payment Procedures</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Site-Visit Logistics</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Site-Visit Agenda</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Materials to be Available in Work Room</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Pre-Visit Meeting of Site-Visit Team</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Evaluation of the Self-Study and Preparation of the Site-Visit Team’s Report</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Post-Visit Evaluation of the Site-Visit Team</a:t>
            </a:r>
          </a:p>
          <a:p>
            <a:pPr marL="285750" indent="-285750" fontAlgn="base">
              <a:spcBef>
                <a:spcPts val="900"/>
              </a:spcBef>
              <a:spcAft>
                <a:spcPct val="0"/>
              </a:spcAft>
              <a:buClr>
                <a:schemeClr val="accent5">
                  <a:lumMod val="50000"/>
                </a:schemeClr>
              </a:buClr>
              <a:buSzPct val="80000"/>
              <a:buFont typeface="Wingdings" panose="05000000000000000000" pitchFamily="2" charset="2"/>
              <a:buChar char="q"/>
            </a:pPr>
            <a:r>
              <a:rPr lang="en-US" kern="0" dirty="0">
                <a:solidFill>
                  <a:srgbClr val="330033"/>
                </a:solidFill>
                <a:latin typeface="Calibri" panose="020F0502020204030204" pitchFamily="34" charset="0"/>
              </a:rPr>
              <a:t>General Responsibilities and Ethical Considerations</a:t>
            </a:r>
          </a:p>
        </p:txBody>
      </p:sp>
      <p:sp>
        <p:nvSpPr>
          <p:cNvPr id="8"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Guidelines</a:t>
            </a:r>
          </a:p>
        </p:txBody>
      </p:sp>
    </p:spTree>
    <p:extLst>
      <p:ext uri="{BB962C8B-B14F-4D97-AF65-F5344CB8AC3E}">
        <p14:creationId xmlns:p14="http://schemas.microsoft.com/office/powerpoint/2010/main" val="2620952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Effect transition="in" filter="wipe(left)">
                                      <p:cBhvr>
                                        <p:cTn id="13" dur="1000"/>
                                        <p:tgtEl>
                                          <p:spTgt spid="7">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wipe(left)">
                                      <p:cBhvr>
                                        <p:cTn id="18" dur="1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
                                            <p:txEl>
                                              <p:pRg st="2" end="2"/>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 calcmode="lin" valueType="num">
                                      <p:cBhvr>
                                        <p:cTn id="27"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7">
                                            <p:txEl>
                                              <p:pRg st="3" end="3"/>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p:cTn id="3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7">
                                            <p:txEl>
                                              <p:pRg st="4" end="4"/>
                                            </p:txEl>
                                          </p:spTgt>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 calcmode="lin" valueType="num">
                                      <p:cBhvr>
                                        <p:cTn id="35" dur="500" fill="hold"/>
                                        <p:tgtEl>
                                          <p:spTgt spid="7">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5" end="5"/>
                                            </p:txEl>
                                          </p:spTgt>
                                        </p:tgtEl>
                                        <p:attrNameLst>
                                          <p:attrName>ppt_h</p:attrName>
                                        </p:attrNameLst>
                                      </p:cBhvr>
                                      <p:tavLst>
                                        <p:tav tm="0">
                                          <p:val>
                                            <p:fltVal val="0"/>
                                          </p:val>
                                        </p:tav>
                                        <p:tav tm="100000">
                                          <p:val>
                                            <p:strVal val="#ppt_h"/>
                                          </p:val>
                                        </p:tav>
                                      </p:tavLst>
                                    </p:anim>
                                  </p:childTnLst>
                                </p:cTn>
                              </p:par>
                              <p:par>
                                <p:cTn id="37" presetID="23" presetClass="entr" presetSubtype="16" fill="hold" nodeType="with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 calcmode="lin" valueType="num">
                                      <p:cBhvr>
                                        <p:cTn id="39" dur="500" fill="hold"/>
                                        <p:tgtEl>
                                          <p:spTgt spid="7">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7">
                                            <p:txEl>
                                              <p:pRg st="7" end="7"/>
                                            </p:txEl>
                                          </p:spTgt>
                                        </p:tgtEl>
                                        <p:attrNameLst>
                                          <p:attrName>ppt_h</p:attrName>
                                        </p:attrNameLst>
                                      </p:cBhvr>
                                      <p:tavLst>
                                        <p:tav tm="0">
                                          <p:val>
                                            <p:fltVal val="0"/>
                                          </p:val>
                                        </p:tav>
                                        <p:tav tm="100000">
                                          <p:val>
                                            <p:strVal val="#ppt_h"/>
                                          </p:val>
                                        </p:tav>
                                      </p:tavLst>
                                    </p:anim>
                                  </p:childTnLst>
                                </p:cTn>
                              </p:par>
                              <p:par>
                                <p:cTn id="41" presetID="23" presetClass="entr" presetSubtype="16" fill="hold" nodeType="with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p:cTn id="43"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7">
                                            <p:txEl>
                                              <p:pRg st="6" end="6"/>
                                            </p:txEl>
                                          </p:spTgt>
                                        </p:tgtEl>
                                        <p:attrNameLst>
                                          <p:attrName>ppt_h</p:attrName>
                                        </p:attrNameLst>
                                      </p:cBhvr>
                                      <p:tavLst>
                                        <p:tav tm="0">
                                          <p:val>
                                            <p:fltVal val="0"/>
                                          </p:val>
                                        </p:tav>
                                        <p:tav tm="100000">
                                          <p:val>
                                            <p:strVal val="#ppt_h"/>
                                          </p:val>
                                        </p:tav>
                                      </p:tavLst>
                                    </p:anim>
                                  </p:childTnLst>
                                </p:cTn>
                              </p:par>
                              <p:par>
                                <p:cTn id="45" presetID="23" presetClass="entr" presetSubtype="16" fill="hold" nodeType="with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 calcmode="lin" valueType="num">
                                      <p:cBhvr>
                                        <p:cTn id="47" dur="500" fill="hold"/>
                                        <p:tgtEl>
                                          <p:spTgt spid="7">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7">
                                            <p:txEl>
                                              <p:pRg st="9" end="9"/>
                                            </p:txEl>
                                          </p:spTgt>
                                        </p:tgtEl>
                                        <p:attrNameLst>
                                          <p:attrName>ppt_h</p:attrName>
                                        </p:attrNameLst>
                                      </p:cBhvr>
                                      <p:tavLst>
                                        <p:tav tm="0">
                                          <p:val>
                                            <p:fltVal val="0"/>
                                          </p:val>
                                        </p:tav>
                                        <p:tav tm="100000">
                                          <p:val>
                                            <p:strVal val="#ppt_h"/>
                                          </p:val>
                                        </p:tav>
                                      </p:tavLst>
                                    </p:anim>
                                  </p:childTnLst>
                                </p:cTn>
                              </p:par>
                              <p:par>
                                <p:cTn id="49" presetID="23" presetClass="entr" presetSubtype="16" fill="hold" nodeType="withEffect">
                                  <p:stCondLst>
                                    <p:cond delay="0"/>
                                  </p:stCondLst>
                                  <p:childTnLst>
                                    <p:set>
                                      <p:cBhvr>
                                        <p:cTn id="50" dur="1" fill="hold">
                                          <p:stCondLst>
                                            <p:cond delay="0"/>
                                          </p:stCondLst>
                                        </p:cTn>
                                        <p:tgtEl>
                                          <p:spTgt spid="7">
                                            <p:txEl>
                                              <p:pRg st="8" end="8"/>
                                            </p:txEl>
                                          </p:spTgt>
                                        </p:tgtEl>
                                        <p:attrNameLst>
                                          <p:attrName>style.visibility</p:attrName>
                                        </p:attrNameLst>
                                      </p:cBhvr>
                                      <p:to>
                                        <p:strVal val="visible"/>
                                      </p:to>
                                    </p:set>
                                    <p:anim calcmode="lin" valueType="num">
                                      <p:cBhvr>
                                        <p:cTn id="51"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52" dur="500" fill="hold"/>
                                        <p:tgtEl>
                                          <p:spTgt spid="7">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Private team meeting on the evening before visit</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Meeting with academic business unit’s primary representative</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Meeting with president and chief academic officer</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Meeting with outcomes assessment coordinators (institution and academic business unit)</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Meeting with business faculty</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Work time for team to review and evaluate self-study</a:t>
            </a:r>
          </a:p>
          <a:p>
            <a:pPr marL="347472" indent="-347472" fontAlgn="base">
              <a:spcBef>
                <a:spcPts val="1800"/>
              </a:spcBef>
              <a:spcAft>
                <a:spcPct val="0"/>
              </a:spcAft>
              <a:buClr>
                <a:srgbClr val="A50021"/>
              </a:buClr>
              <a:buSzPct val="90000"/>
              <a:buFont typeface="Wingdings" pitchFamily="2" charset="2"/>
              <a:buChar char="§"/>
            </a:pPr>
            <a:endParaRPr lang="en-US" kern="0" dirty="0">
              <a:solidFill>
                <a:srgbClr val="330033"/>
              </a:solidFill>
              <a:latin typeface="Calibri" panose="020F0502020204030204" pitchFamily="34" charset="0"/>
            </a:endParaRP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 Itinerary</a:t>
            </a:r>
          </a:p>
        </p:txBody>
      </p:sp>
    </p:spTree>
    <p:extLst>
      <p:ext uri="{BB962C8B-B14F-4D97-AF65-F5344CB8AC3E}">
        <p14:creationId xmlns:p14="http://schemas.microsoft.com/office/powerpoint/2010/main" val="2168226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4">
                                            <p:txEl>
                                              <p:pRg st="1" end="1"/>
                                            </p:txEl>
                                          </p:spTgt>
                                        </p:tgtEl>
                                      </p:cBhvr>
                                    </p:animEffect>
                                  </p:childTnLst>
                                </p:cTn>
                              </p:par>
                              <p:par>
                                <p:cTn id="16" presetID="53" presetClass="entr" presetSubtype="16"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p:cTn id="1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4">
                                            <p:txEl>
                                              <p:pRg st="2" end="2"/>
                                            </p:txEl>
                                          </p:spTgt>
                                        </p:tgtEl>
                                      </p:cBhvr>
                                    </p:animEffect>
                                  </p:childTnLst>
                                </p:cTn>
                              </p:par>
                              <p:par>
                                <p:cTn id="21" presetID="53" presetClass="entr" presetSubtype="16"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p:cTn id="23"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5" dur="500"/>
                                        <p:tgtEl>
                                          <p:spTgt spid="4">
                                            <p:txEl>
                                              <p:pRg st="3" end="3"/>
                                            </p:txEl>
                                          </p:spTgt>
                                        </p:tgtEl>
                                      </p:cBhvr>
                                    </p:animEffect>
                                  </p:childTnLst>
                                </p:cTn>
                              </p:par>
                              <p:par>
                                <p:cTn id="26" presetID="53" presetClass="entr" presetSubtype="16"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 calcmode="lin" valueType="num">
                                      <p:cBhvr>
                                        <p:cTn id="33"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5" dur="500"/>
                                        <p:tgtEl>
                                          <p:spTgt spid="4">
                                            <p:txEl>
                                              <p:pRg st="5" end="5"/>
                                            </p:txEl>
                                          </p:spTgt>
                                        </p:tgtEl>
                                      </p:cBhvr>
                                    </p:animEffect>
                                  </p:childTnLst>
                                </p:cTn>
                              </p:par>
                              <p:par>
                                <p:cTn id="36" presetID="53" presetClass="entr" presetSubtype="16" fill="hold" nodeType="withEffect">
                                  <p:stCondLst>
                                    <p:cond delay="0"/>
                                  </p:stCondLst>
                                  <p:childTnLst>
                                    <p:set>
                                      <p:cBhvr>
                                        <p:cTn id="37" dur="1" fill="hold">
                                          <p:stCondLst>
                                            <p:cond delay="0"/>
                                          </p:stCondLst>
                                        </p:cTn>
                                        <p:tgtEl>
                                          <p:spTgt spid="4">
                                            <p:txEl>
                                              <p:pRg st="6" end="6"/>
                                            </p:txEl>
                                          </p:spTgt>
                                        </p:tgtEl>
                                        <p:attrNameLst>
                                          <p:attrName>style.visibility</p:attrName>
                                        </p:attrNameLst>
                                      </p:cBhvr>
                                      <p:to>
                                        <p:strVal val="visible"/>
                                      </p:to>
                                    </p:set>
                                    <p:anim calcmode="lin" valueType="num">
                                      <p:cBhvr>
                                        <p:cTn id="38"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39"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0"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Meeting with business students</a:t>
            </a:r>
          </a:p>
          <a:p>
            <a:pPr marL="274320" indent="-274320" fontAlgn="base">
              <a:spcBef>
                <a:spcPts val="36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Tour of facilities</a:t>
            </a:r>
          </a:p>
          <a:p>
            <a:pPr marL="274320" indent="-274320" fontAlgn="base">
              <a:spcBef>
                <a:spcPts val="36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Meeting with alumni, advisory board, community representatives, etc.</a:t>
            </a:r>
          </a:p>
          <a:p>
            <a:pPr marL="274320" indent="-274320" fontAlgn="base">
              <a:spcBef>
                <a:spcPts val="36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Work time for team to prepare report of visit</a:t>
            </a:r>
          </a:p>
          <a:p>
            <a:pPr marL="274320" indent="-274320" fontAlgn="base">
              <a:spcBef>
                <a:spcPts val="36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Exit interview</a:t>
            </a: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 Itinerary</a:t>
            </a:r>
          </a:p>
        </p:txBody>
      </p:sp>
    </p:spTree>
    <p:extLst>
      <p:ext uri="{BB962C8B-B14F-4D97-AF65-F5344CB8AC3E}">
        <p14:creationId xmlns:p14="http://schemas.microsoft.com/office/powerpoint/2010/main" val="3726589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p:cTn id="1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4">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p:cTn id="1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p:cTn id="19"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4" end="4"/>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p:cTn id="23"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24" dur="500" fill="hold"/>
                                        <p:tgtEl>
                                          <p:spTgt spid="4">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Work Room for Site-Visit Team</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Two copies of self-study materials and supporting documents</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Internet access</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Refreshments for site-visit team</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Ability to lock room</a:t>
            </a:r>
          </a:p>
          <a:p>
            <a:pPr marL="274320" indent="-274320" fontAlgn="base">
              <a:spcBef>
                <a:spcPts val="1800"/>
              </a:spcBef>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Lodging for Site-Visit Team</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Hotel relatively close to campus (moderate accommodations)</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Hotel room for each member of the site-visit team</a:t>
            </a:r>
          </a:p>
          <a:p>
            <a:pPr marL="457200" indent="-182880" fontAlgn="base">
              <a:spcBef>
                <a:spcPts val="6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Direct-billed to institution</a:t>
            </a: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 Logistics</a:t>
            </a:r>
          </a:p>
        </p:txBody>
      </p:sp>
    </p:spTree>
    <p:extLst>
      <p:ext uri="{BB962C8B-B14F-4D97-AF65-F5344CB8AC3E}">
        <p14:creationId xmlns:p14="http://schemas.microsoft.com/office/powerpoint/2010/main" val="28589713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 calcmode="lin" valueType="num">
                                      <p:cBhvr>
                                        <p:cTn id="17"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4">
                                            <p:txEl>
                                              <p:pRg st="2" end="2"/>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p:cTn id="2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p:cTn id="29"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4">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p:cTn id="33"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4">
                                            <p:txEl>
                                              <p:pRg st="6" end="6"/>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p:cTn id="37"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7" end="7"/>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 calcmode="lin" valueType="num">
                                      <p:cBhvr>
                                        <p:cTn id="41"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4">
                                            <p:txEl>
                                              <p:pRg st="8" end="8"/>
                                            </p:txEl>
                                          </p:spTgt>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4">
                                            <p:txEl>
                                              <p:pRg st="9" end="9"/>
                                            </p:txEl>
                                          </p:spTgt>
                                        </p:tgtEl>
                                        <p:attrNameLst>
                                          <p:attrName>style.visibility</p:attrName>
                                        </p:attrNameLst>
                                      </p:cBhvr>
                                      <p:to>
                                        <p:strVal val="visible"/>
                                      </p:to>
                                    </p:set>
                                    <p:anim calcmode="lin" valueType="num">
                                      <p:cBhvr>
                                        <p:cTn id="45"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46" dur="500" fill="hold"/>
                                        <p:tgtEl>
                                          <p:spTgt spid="4">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3400" y="1335024"/>
            <a:ext cx="8610600" cy="3813048"/>
          </a:xfrm>
          <a:prstGeom prst="rect">
            <a:avLst/>
          </a:prstGeom>
          <a:noFill/>
        </p:spPr>
        <p:txBody>
          <a:bodyPr lIns="182880" rIns="182880"/>
          <a:lstStyle/>
          <a:p>
            <a:pPr marL="342900" marR="0" lvl="0" indent="-342900" algn="l" defTabSz="914400" rtl="0" eaLnBrk="1" fontAlgn="base" latinLnBrk="0" hangingPunct="1">
              <a:spcBef>
                <a:spcPct val="0"/>
              </a:spcBef>
              <a:spcAft>
                <a:spcPct val="0"/>
              </a:spcAft>
              <a:buClr>
                <a:srgbClr val="330033"/>
              </a:buClr>
              <a:buSzPct val="90000"/>
              <a:buFont typeface="Wingdings" pitchFamily="2" charset="2"/>
              <a:buNone/>
              <a:tabLst/>
              <a:defRPr/>
            </a:pPr>
            <a:endParaRPr kumimoji="0" lang="en-US" sz="1100" b="0" i="0" u="none" strike="noStrike" kern="0" cap="none" spc="0" normalizeH="0" baseline="0" noProof="0" dirty="0">
              <a:ln>
                <a:noFill/>
              </a:ln>
              <a:solidFill>
                <a:srgbClr val="330033"/>
              </a:solidFill>
              <a:effectLst/>
              <a:uLnTx/>
              <a:uFillTx/>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2000" kern="0" dirty="0">
                <a:solidFill>
                  <a:srgbClr val="330033"/>
                </a:solidFill>
                <a:latin typeface="Calibri" panose="020F0502020204030204" pitchFamily="34" charset="0"/>
              </a:rPr>
              <a:t>Travel/Transportation for Site-Visit Team</a:t>
            </a:r>
          </a:p>
          <a:p>
            <a:pPr marL="457200" indent="-182880" fontAlgn="base">
              <a:spcBef>
                <a:spcPts val="12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Flights arranged by the IACBE</a:t>
            </a:r>
          </a:p>
          <a:p>
            <a:pPr marL="457200" indent="-182880" fontAlgn="base">
              <a:spcBef>
                <a:spcPts val="18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Rental car, or</a:t>
            </a:r>
          </a:p>
          <a:p>
            <a:pPr marL="457200" indent="-182880" fontAlgn="base">
              <a:spcBef>
                <a:spcPts val="1800"/>
              </a:spcBef>
              <a:spcAft>
                <a:spcPct val="0"/>
              </a:spcAft>
              <a:buClr>
                <a:schemeClr val="accent5">
                  <a:lumMod val="50000"/>
                </a:schemeClr>
              </a:buClr>
              <a:buSzPct val="90000"/>
              <a:buFont typeface="Wingdings" panose="05000000000000000000" pitchFamily="2" charset="2"/>
              <a:buChar char="§"/>
            </a:pPr>
            <a:r>
              <a:rPr lang="en-US" sz="1900" kern="0" dirty="0">
                <a:solidFill>
                  <a:srgbClr val="330033"/>
                </a:solidFill>
                <a:latin typeface="Calibri" panose="020F0502020204030204" pitchFamily="34" charset="0"/>
              </a:rPr>
              <a:t>School can provide transportation (to/from airport, hotel, campus)</a:t>
            </a: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Site Visit Logistics</a:t>
            </a:r>
          </a:p>
        </p:txBody>
      </p:sp>
    </p:spTree>
    <p:extLst>
      <p:ext uri="{BB962C8B-B14F-4D97-AF65-F5344CB8AC3E}">
        <p14:creationId xmlns:p14="http://schemas.microsoft.com/office/powerpoint/2010/main" val="9913313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p:cTn id="1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4">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p:cTn id="1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4">
                                            <p:txEl>
                                              <p:pRg st="3" end="3"/>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p:cTn id="19"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300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Documenting Compliance with the Accreditation Principles</a:t>
            </a:r>
          </a:p>
        </p:txBody>
      </p:sp>
    </p:spTree>
    <p:extLst>
      <p:ext uri="{BB962C8B-B14F-4D97-AF65-F5344CB8AC3E}">
        <p14:creationId xmlns:p14="http://schemas.microsoft.com/office/powerpoint/2010/main" val="4169130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0" y="1123950"/>
            <a:ext cx="533400" cy="182563"/>
          </a:xfrm>
          <a:prstGeom prst="rect">
            <a:avLst/>
          </a:prstGeom>
        </p:spPr>
        <p:txBody>
          <a:bodyPr>
            <a:noAutofit/>
          </a:bodyPr>
          <a:lstStyle/>
          <a:p>
            <a:fld id="{8F82E0A0-C266-4798-8C8F-B9F91E9DA37E}" type="slidenum">
              <a:rPr lang="en-US" sz="1000" b="0" smtClean="0"/>
              <a:pPr/>
              <a:t>5</a:t>
            </a:fld>
            <a:endParaRPr lang="en-US" sz="1000" b="0" dirty="0"/>
          </a:p>
        </p:txBody>
      </p:sp>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indent="-274320" fontAlgn="base">
              <a:spcBef>
                <a:spcPct val="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The IACBE accredits business programs that lead to degrees at the associate, bachelor’s, master’s, and doctoral levels in institutions of higher education worldwide that grant bachelor’s and/or graduate degrees. The IACBE does not accredit business programs of institutions of higher education that offer only associate degrees in business.</a:t>
            </a:r>
          </a:p>
          <a:p>
            <a:pPr marL="274320" indent="-274320" fontAlgn="base">
              <a:spcBef>
                <a:spcPts val="15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For the purposes of inclusion in self-studies and accreditation reviews, we need to specify exactly what constitutes a business program.</a:t>
            </a:r>
          </a:p>
          <a:p>
            <a:pPr marL="274320" indent="-274320" fontAlgn="base">
              <a:spcBef>
                <a:spcPts val="1500"/>
              </a:spcBef>
              <a:spcAft>
                <a:spcPct val="0"/>
              </a:spcAft>
              <a:buClr>
                <a:schemeClr val="accent5">
                  <a:lumMod val="50000"/>
                </a:schemeClr>
              </a:buClr>
              <a:buSzPct val="80000"/>
              <a:buFont typeface="Wingdings" panose="05000000000000000000" pitchFamily="2" charset="2"/>
              <a:buChar char="q"/>
              <a:defRPr/>
            </a:pPr>
            <a:r>
              <a:rPr lang="en-US" sz="2000" b="1" kern="0" dirty="0">
                <a:solidFill>
                  <a:srgbClr val="002060"/>
                </a:solidFill>
                <a:latin typeface="Calibri" panose="020F0502020204030204" pitchFamily="34" charset="0"/>
              </a:rPr>
              <a:t>Business Program</a:t>
            </a:r>
            <a:r>
              <a:rPr lang="en-US" sz="2000" kern="0" dirty="0">
                <a:solidFill>
                  <a:srgbClr val="330033"/>
                </a:solidFill>
                <a:latin typeface="Calibri" panose="020F0502020204030204" pitchFamily="34" charset="0"/>
              </a:rPr>
              <a:t>: A program of study consisting of an organized set of business and business-related courses, modules, subjects, etc. that satisfies all of the following criteria:</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Scope of Accreditation of the IACBE</a:t>
            </a:r>
          </a:p>
        </p:txBody>
      </p:sp>
    </p:spTree>
    <p:extLst>
      <p:ext uri="{BB962C8B-B14F-4D97-AF65-F5344CB8AC3E}">
        <p14:creationId xmlns:p14="http://schemas.microsoft.com/office/powerpoint/2010/main" val="30197874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p:cTn id="13"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p:cTn id="19"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p:cTn id="25"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pPr>
            <a:r>
              <a:rPr lang="en-US" sz="1900" kern="0" dirty="0">
                <a:solidFill>
                  <a:srgbClr val="330033"/>
                </a:solidFill>
                <a:latin typeface="Calibri" panose="020F0502020204030204" pitchFamily="34" charset="0"/>
              </a:rPr>
              <a:t>In order to evaluate the overall academic quality of an academic business unit and its business programs, the IACBE implements a quality assurance process that involves a comprehensive set of ‘Accreditation Principles’ pertaining to academic resource measures, educational processes, and outcomes assessment.</a:t>
            </a:r>
          </a:p>
          <a:p>
            <a:pPr marL="274320" indent="-274320" fontAlgn="base">
              <a:spcBef>
                <a:spcPts val="3000"/>
              </a:spcBef>
              <a:spcAft>
                <a:spcPct val="0"/>
              </a:spcAft>
              <a:buClr>
                <a:schemeClr val="accent5">
                  <a:lumMod val="50000"/>
                </a:schemeClr>
              </a:buClr>
              <a:buSzPct val="80000"/>
              <a:buFont typeface="Wingdings" panose="05000000000000000000" pitchFamily="2" charset="2"/>
              <a:buChar char="q"/>
            </a:pPr>
            <a:r>
              <a:rPr lang="en-US" sz="1900" kern="0" dirty="0">
                <a:solidFill>
                  <a:srgbClr val="330033"/>
                </a:solidFill>
                <a:latin typeface="Calibri" panose="020F0502020204030204" pitchFamily="34" charset="0"/>
              </a:rPr>
              <a:t>The IACBE’s Accreditation Principles are its evaluation criteria for accreditation.</a:t>
            </a:r>
          </a:p>
          <a:p>
            <a:pPr marL="274320" indent="-274320" fontAlgn="base">
              <a:spcBef>
                <a:spcPts val="3000"/>
              </a:spcBef>
              <a:spcAft>
                <a:spcPct val="0"/>
              </a:spcAft>
              <a:buClr>
                <a:schemeClr val="accent5">
                  <a:lumMod val="50000"/>
                </a:schemeClr>
              </a:buClr>
              <a:buSzPct val="80000"/>
              <a:buFont typeface="Wingdings" panose="05000000000000000000" pitchFamily="2" charset="2"/>
              <a:buChar char="q"/>
            </a:pPr>
            <a:r>
              <a:rPr lang="en-US" sz="1900" kern="0" dirty="0">
                <a:solidFill>
                  <a:srgbClr val="330033"/>
                </a:solidFill>
                <a:latin typeface="Calibri" panose="020F0502020204030204" pitchFamily="34" charset="0"/>
              </a:rPr>
              <a:t>These principles are based on and derived from the IACBE’s ‘Characteristics of Excellence in Business Education’ (i.e., world-class standards of academic quality that have been identified by the IACBE as being important in demonstrating excellence in business education).</a:t>
            </a: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Documenting Compliance</a:t>
            </a:r>
          </a:p>
          <a:p>
            <a:r>
              <a:rPr lang="en-US" sz="2400" b="1" dirty="0">
                <a:solidFill>
                  <a:schemeClr val="accent4">
                    <a:lumMod val="50000"/>
                  </a:schemeClr>
                </a:solidFill>
                <a:latin typeface="Calibri" panose="020F0502020204030204" pitchFamily="34" charset="0"/>
              </a:rPr>
              <a:t>with the Accreditation Principles</a:t>
            </a:r>
          </a:p>
        </p:txBody>
      </p:sp>
    </p:spTree>
    <p:extLst>
      <p:ext uri="{BB962C8B-B14F-4D97-AF65-F5344CB8AC3E}">
        <p14:creationId xmlns:p14="http://schemas.microsoft.com/office/powerpoint/2010/main" val="909629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Documenting Compliance</a:t>
            </a:r>
          </a:p>
          <a:p>
            <a:r>
              <a:rPr lang="en-US" sz="2400" b="1" dirty="0">
                <a:solidFill>
                  <a:schemeClr val="accent4">
                    <a:lumMod val="50000"/>
                  </a:schemeClr>
                </a:solidFill>
                <a:latin typeface="Calibri" panose="020F0502020204030204" pitchFamily="34" charset="0"/>
              </a:rPr>
              <a:t>with the Accreditation Principles</a:t>
            </a:r>
          </a:p>
        </p:txBody>
      </p:sp>
      <p:sp>
        <p:nvSpPr>
          <p:cNvPr id="4"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fontAlgn="base">
              <a:spcAft>
                <a:spcPct val="0"/>
              </a:spcAft>
              <a:buClr>
                <a:srgbClr val="002060"/>
              </a:buClr>
              <a:buSzPct val="90000"/>
            </a:pPr>
            <a:r>
              <a:rPr lang="en-US" b="1" kern="0" dirty="0">
                <a:solidFill>
                  <a:srgbClr val="002060"/>
                </a:solidFill>
                <a:latin typeface="Calibri" panose="020F0502020204030204" pitchFamily="34" charset="0"/>
              </a:rPr>
              <a:t>The Principles</a:t>
            </a:r>
            <a:r>
              <a:rPr lang="en-US" kern="0" dirty="0">
                <a:solidFill>
                  <a:srgbClr val="330033"/>
                </a:solidFill>
                <a:latin typeface="Calibri" panose="020F0502020204030204" pitchFamily="34" charset="0"/>
              </a:rPr>
              <a:t>:</a:t>
            </a:r>
          </a:p>
          <a:p>
            <a:pPr marL="91440" fontAlgn="base">
              <a:spcAft>
                <a:spcPct val="0"/>
              </a:spcAft>
              <a:buClr>
                <a:srgbClr val="002060"/>
              </a:buClr>
              <a:buSzPct val="90000"/>
            </a:pPr>
            <a:endParaRPr lang="en-US" sz="800" kern="0" dirty="0">
              <a:solidFill>
                <a:srgbClr val="330033"/>
              </a:solidFill>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1: Outcomes Assessment</a:t>
            </a:r>
          </a:p>
          <a:p>
            <a:pPr marL="274320" lvl="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2: Strategic Planning</a:t>
            </a:r>
          </a:p>
          <a:p>
            <a:pPr marL="27432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3: Curriculum</a:t>
            </a:r>
          </a:p>
          <a:p>
            <a:pPr marL="274320" lvl="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4: Faculty</a:t>
            </a:r>
          </a:p>
          <a:p>
            <a:pPr marL="27432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5: Scholarly and Professional Activities</a:t>
            </a:r>
          </a:p>
          <a:p>
            <a:pPr marL="274320" lvl="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6: Resources</a:t>
            </a:r>
          </a:p>
          <a:p>
            <a:pPr marL="27432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7: Internal and External Relationships</a:t>
            </a:r>
          </a:p>
          <a:p>
            <a:pPr marL="274320" lvl="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8: International Business Education</a:t>
            </a:r>
          </a:p>
          <a:p>
            <a:pPr marL="274320" indent="-274320" fontAlgn="base">
              <a:spcBef>
                <a:spcPts val="500"/>
              </a:spcBef>
              <a:spcAft>
                <a:spcPct val="0"/>
              </a:spcAft>
              <a:buClr>
                <a:schemeClr val="accent5">
                  <a:lumMod val="50000"/>
                </a:schemeClr>
              </a:buClr>
              <a:buSzPct val="80000"/>
              <a:buFont typeface="Wingdings" panose="05000000000000000000" pitchFamily="2" charset="2"/>
              <a:buChar char="q"/>
              <a:defRPr/>
            </a:pPr>
            <a:r>
              <a:rPr lang="en-US" kern="0" dirty="0">
                <a:solidFill>
                  <a:srgbClr val="330033"/>
                </a:solidFill>
                <a:latin typeface="Calibri" panose="020F0502020204030204" pitchFamily="34" charset="0"/>
              </a:rPr>
              <a:t>Principle 9: Educational Innovation</a:t>
            </a:r>
          </a:p>
        </p:txBody>
      </p:sp>
    </p:spTree>
    <p:extLst>
      <p:ext uri="{BB962C8B-B14F-4D97-AF65-F5344CB8AC3E}">
        <p14:creationId xmlns:p14="http://schemas.microsoft.com/office/powerpoint/2010/main" val="31611615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10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 calcmode="lin" valueType="num">
                                      <p:cBhvr>
                                        <p:cTn id="12"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4">
                                            <p:txEl>
                                              <p:pRg st="3" end="3"/>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 calcmode="lin" valueType="num">
                                      <p:cBhvr>
                                        <p:cTn id="16"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17" dur="500" fill="hold"/>
                                        <p:tgtEl>
                                          <p:spTgt spid="4">
                                            <p:txEl>
                                              <p:pRg st="4" end="4"/>
                                            </p:txEl>
                                          </p:spTgt>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 calcmode="lin" valueType="num">
                                      <p:cBhvr>
                                        <p:cTn id="20"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21" dur="500" fill="hold"/>
                                        <p:tgtEl>
                                          <p:spTgt spid="4">
                                            <p:txEl>
                                              <p:pRg st="5" end="5"/>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 calcmode="lin" valueType="num">
                                      <p:cBhvr>
                                        <p:cTn id="24"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25" dur="500" fill="hold"/>
                                        <p:tgtEl>
                                          <p:spTgt spid="4">
                                            <p:txEl>
                                              <p:pRg st="6" end="6"/>
                                            </p:txEl>
                                          </p:spTgt>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 calcmode="lin" valueType="num">
                                      <p:cBhvr>
                                        <p:cTn id="28"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7" end="7"/>
                                            </p:txEl>
                                          </p:spTgt>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 calcmode="lin" valueType="num">
                                      <p:cBhvr>
                                        <p:cTn id="32"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8" end="8"/>
                                            </p:txEl>
                                          </p:spTgt>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0"/>
                                  </p:stCondLst>
                                  <p:childTnLst>
                                    <p:set>
                                      <p:cBhvr>
                                        <p:cTn id="35" dur="1" fill="hold">
                                          <p:stCondLst>
                                            <p:cond delay="0"/>
                                          </p:stCondLst>
                                        </p:cTn>
                                        <p:tgtEl>
                                          <p:spTgt spid="4">
                                            <p:txEl>
                                              <p:pRg st="9" end="9"/>
                                            </p:txEl>
                                          </p:spTgt>
                                        </p:tgtEl>
                                        <p:attrNameLst>
                                          <p:attrName>style.visibility</p:attrName>
                                        </p:attrNameLst>
                                      </p:cBhvr>
                                      <p:to>
                                        <p:strVal val="visible"/>
                                      </p:to>
                                    </p:set>
                                    <p:anim calcmode="lin" valueType="num">
                                      <p:cBhvr>
                                        <p:cTn id="36"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37" dur="500" fill="hold"/>
                                        <p:tgtEl>
                                          <p:spTgt spid="4">
                                            <p:txEl>
                                              <p:pRg st="9" end="9"/>
                                            </p:txEl>
                                          </p:spTgt>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 calcmode="lin" valueType="num">
                                      <p:cBhvr>
                                        <p:cTn id="40" dur="5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41" dur="500" fill="hold"/>
                                        <p:tgtEl>
                                          <p:spTgt spid="4">
                                            <p:txEl>
                                              <p:pRg st="10" end="10"/>
                                            </p:txEl>
                                          </p:spTgt>
                                        </p:tgtEl>
                                        <p:attrNameLst>
                                          <p:attrName>ppt_h</p:attrName>
                                        </p:attrNameLst>
                                      </p:cBhvr>
                                      <p:tavLst>
                                        <p:tav tm="0">
                                          <p:val>
                                            <p:fltVal val="0"/>
                                          </p:val>
                                        </p:tav>
                                        <p:tav tm="100000">
                                          <p:val>
                                            <p:strVal val="#ppt_h"/>
                                          </p:val>
                                        </p:tav>
                                      </p:tavLst>
                                    </p:anim>
                                  </p:childTnLst>
                                </p:cTn>
                              </p:par>
                              <p:par>
                                <p:cTn id="42" presetID="23" presetClass="entr" presetSubtype="16" fill="hold" nodeType="withEffect">
                                  <p:stCondLst>
                                    <p:cond delay="0"/>
                                  </p:stCondLst>
                                  <p:childTnLst>
                                    <p:set>
                                      <p:cBhvr>
                                        <p:cTn id="43" dur="1" fill="hold">
                                          <p:stCondLst>
                                            <p:cond delay="0"/>
                                          </p:stCondLst>
                                        </p:cTn>
                                        <p:tgtEl>
                                          <p:spTgt spid="4">
                                            <p:txEl>
                                              <p:pRg st="11" end="11"/>
                                            </p:txEl>
                                          </p:spTgt>
                                        </p:tgtEl>
                                        <p:attrNameLst>
                                          <p:attrName>style.visibility</p:attrName>
                                        </p:attrNameLst>
                                      </p:cBhvr>
                                      <p:to>
                                        <p:strVal val="visible"/>
                                      </p:to>
                                    </p:set>
                                    <p:anim calcmode="lin" valueType="num">
                                      <p:cBhvr>
                                        <p:cTn id="44" dur="500" fill="hold"/>
                                        <p:tgtEl>
                                          <p:spTgt spid="4">
                                            <p:txEl>
                                              <p:pRg st="11" end="11"/>
                                            </p:txEl>
                                          </p:spTgt>
                                        </p:tgtEl>
                                        <p:attrNameLst>
                                          <p:attrName>ppt_w</p:attrName>
                                        </p:attrNameLst>
                                      </p:cBhvr>
                                      <p:tavLst>
                                        <p:tav tm="0">
                                          <p:val>
                                            <p:fltVal val="0"/>
                                          </p:val>
                                        </p:tav>
                                        <p:tav tm="100000">
                                          <p:val>
                                            <p:strVal val="#ppt_w"/>
                                          </p:val>
                                        </p:tav>
                                      </p:tavLst>
                                    </p:anim>
                                    <p:anim calcmode="lin" valueType="num">
                                      <p:cBhvr>
                                        <p:cTn id="45" dur="500" fill="hold"/>
                                        <p:tgtEl>
                                          <p:spTgt spid="4">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rgbClr val="1F2B59"/>
                </a:solidFill>
                <a:latin typeface="Calibri" panose="020F0502020204030204" pitchFamily="34" charset="0"/>
              </a:rPr>
              <a:t>Documenting Compliance</a:t>
            </a:r>
          </a:p>
          <a:p>
            <a:r>
              <a:rPr lang="en-US" sz="2400" b="1" dirty="0">
                <a:solidFill>
                  <a:srgbClr val="1F2B59"/>
                </a:solidFill>
                <a:latin typeface="Calibri" panose="020F0502020204030204" pitchFamily="34" charset="0"/>
              </a:rPr>
              <a:t>with the Accreditation Principles</a:t>
            </a:r>
          </a:p>
        </p:txBody>
      </p:sp>
      <p:sp>
        <p:nvSpPr>
          <p:cNvPr id="4"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Certain principles, more so than others, tend to present more problems and issues for academic business units.</a:t>
            </a:r>
          </a:p>
          <a:p>
            <a:pPr marL="274320" lvl="0" indent="-274320" fontAlgn="base">
              <a:spcBef>
                <a:spcPts val="33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In addition, the Board of Commissioners tends to defer action on accreditation more often on the basis of deficiencies in these principles and to assign more ‘notes’ on these principles as well.</a:t>
            </a:r>
          </a:p>
          <a:p>
            <a:pPr marL="274320" lvl="0" indent="-274320" fontAlgn="base">
              <a:spcBef>
                <a:spcPts val="33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This part of the workshop will emphasize those principles that tend to be more problematic and to have more compliance-related issues associated with them.</a:t>
            </a:r>
          </a:p>
        </p:txBody>
      </p:sp>
    </p:spTree>
    <p:extLst>
      <p:ext uri="{BB962C8B-B14F-4D97-AF65-F5344CB8AC3E}">
        <p14:creationId xmlns:p14="http://schemas.microsoft.com/office/powerpoint/2010/main" val="2434276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p:cTn id="13"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p:cTn id="19"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rgbClr val="1F2B59"/>
                </a:solidFill>
                <a:latin typeface="Calibri" panose="020F0502020204030204" pitchFamily="34" charset="0"/>
              </a:rPr>
              <a:t>Documenting Compliance</a:t>
            </a:r>
          </a:p>
          <a:p>
            <a:r>
              <a:rPr lang="en-US" sz="2400" b="1" dirty="0">
                <a:solidFill>
                  <a:srgbClr val="1F2B59"/>
                </a:solidFill>
                <a:latin typeface="Calibri" panose="020F0502020204030204" pitchFamily="34" charset="0"/>
              </a:rPr>
              <a:t>with the Accreditation Principles</a:t>
            </a:r>
          </a:p>
        </p:txBody>
      </p:sp>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fontAlgn="base">
              <a:spcBef>
                <a:spcPct val="0"/>
              </a:spcBef>
              <a:spcAft>
                <a:spcPct val="0"/>
              </a:spcAft>
              <a:buClr>
                <a:srgbClr val="002060"/>
              </a:buClr>
              <a:buSzPct val="90000"/>
              <a:defRPr/>
            </a:pPr>
            <a:r>
              <a:rPr lang="en-US" sz="2000" b="1" kern="0" dirty="0">
                <a:solidFill>
                  <a:srgbClr val="002060"/>
                </a:solidFill>
                <a:latin typeface="Calibri" panose="020F0502020204030204" pitchFamily="34" charset="0"/>
              </a:rPr>
              <a:t>In focusing on documenting compliance with the IACBE’s Accreditation Principles in this part of the workshop</a:t>
            </a:r>
            <a:r>
              <a:rPr lang="en-US" sz="2000" kern="0" dirty="0">
                <a:solidFill>
                  <a:srgbClr val="330033"/>
                </a:solidFill>
                <a:latin typeface="Calibri" panose="020F0502020204030204" pitchFamily="34" charset="0"/>
              </a:rPr>
              <a:t>:</a:t>
            </a:r>
          </a:p>
          <a:p>
            <a:pPr marL="342900" indent="-342900" fontAlgn="base">
              <a:spcBef>
                <a:spcPct val="0"/>
              </a:spcBef>
              <a:spcAft>
                <a:spcPct val="0"/>
              </a:spcAft>
              <a:buClr>
                <a:srgbClr val="330033"/>
              </a:buClr>
              <a:buSzPct val="90000"/>
              <a:buFont typeface="Wingdings" pitchFamily="2" charset="2"/>
              <a:buNone/>
              <a:defRPr/>
            </a:pPr>
            <a:endParaRPr lang="en-US" sz="1400" kern="0" dirty="0">
              <a:solidFill>
                <a:srgbClr val="330033"/>
              </a:solidFill>
              <a:latin typeface="Calibri" panose="020F0502020204030204" pitchFamily="34" charset="0"/>
            </a:endParaRPr>
          </a:p>
          <a:p>
            <a:pPr marL="274320" lvl="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Problem areas in the principles are highlighted with the following type of text box:</a:t>
            </a:r>
          </a:p>
          <a:p>
            <a:pPr marL="91440" lvl="0" fontAlgn="base">
              <a:spcAft>
                <a:spcPct val="0"/>
              </a:spcAft>
              <a:buClr>
                <a:srgbClr val="A50021"/>
              </a:buClr>
              <a:buSzPct val="90000"/>
              <a:defRPr/>
            </a:pPr>
            <a:endParaRPr lang="en-US" kern="0" dirty="0">
              <a:solidFill>
                <a:srgbClr val="330033"/>
              </a:solidFill>
              <a:latin typeface="Calibri" panose="020F0502020204030204" pitchFamily="34" charset="0"/>
            </a:endParaRPr>
          </a:p>
          <a:p>
            <a:pPr marL="91440" lvl="0" fontAlgn="base">
              <a:spcAft>
                <a:spcPct val="0"/>
              </a:spcAft>
              <a:buClr>
                <a:srgbClr val="A50021"/>
              </a:buClr>
              <a:buSzPct val="90000"/>
              <a:defRPr/>
            </a:pPr>
            <a:endParaRPr lang="en-US" kern="0" dirty="0">
              <a:solidFill>
                <a:srgbClr val="330033"/>
              </a:solidFill>
              <a:latin typeface="Calibri" panose="020F0502020204030204" pitchFamily="34" charset="0"/>
            </a:endParaRPr>
          </a:p>
          <a:p>
            <a:pPr marL="274320" lvl="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Explanatory comments are then provided in </a:t>
            </a:r>
            <a:r>
              <a:rPr lang="en-US" sz="2000" i="1" kern="0" dirty="0">
                <a:solidFill>
                  <a:srgbClr val="330033"/>
                </a:solidFill>
                <a:latin typeface="Calibri" panose="020F0502020204030204" pitchFamily="34" charset="0"/>
              </a:rPr>
              <a:t>italics</a:t>
            </a:r>
            <a:r>
              <a:rPr lang="en-US" sz="2000" kern="0" dirty="0">
                <a:solidFill>
                  <a:srgbClr val="330033"/>
                </a:solidFill>
                <a:latin typeface="Calibri" panose="020F0502020204030204" pitchFamily="34" charset="0"/>
              </a:rPr>
              <a:t> in the following type of text box:</a:t>
            </a:r>
          </a:p>
        </p:txBody>
      </p:sp>
      <p:sp>
        <p:nvSpPr>
          <p:cNvPr id="4" name="TextBox 3"/>
          <p:cNvSpPr txBox="1"/>
          <p:nvPr/>
        </p:nvSpPr>
        <p:spPr>
          <a:xfrm>
            <a:off x="990600" y="3105150"/>
            <a:ext cx="1280160" cy="400110"/>
          </a:xfrm>
          <a:prstGeom prst="rect">
            <a:avLst/>
          </a:prstGeom>
          <a:solidFill>
            <a:srgbClr val="FFFFEB"/>
          </a:solidFill>
          <a:ln w="3175">
            <a:solidFill>
              <a:srgbClr val="002060"/>
            </a:solidFill>
          </a:ln>
        </p:spPr>
        <p:txBody>
          <a:bodyPr wrap="square" lIns="91440" tIns="91440" rIns="91440" bIns="91440" rtlCol="0">
            <a:spAutoFit/>
          </a:bodyPr>
          <a:lstStyle/>
          <a:p>
            <a:pPr algn="ctr"/>
            <a:r>
              <a:rPr lang="en-US" sz="1400" dirty="0">
                <a:latin typeface="Calibri" panose="020F0502020204030204" pitchFamily="34" charset="0"/>
              </a:rPr>
              <a:t>Problem Areas</a:t>
            </a:r>
          </a:p>
        </p:txBody>
      </p:sp>
      <p:sp>
        <p:nvSpPr>
          <p:cNvPr id="5" name="TextBox 4"/>
          <p:cNvSpPr txBox="1"/>
          <p:nvPr/>
        </p:nvSpPr>
        <p:spPr>
          <a:xfrm>
            <a:off x="990600" y="4533840"/>
            <a:ext cx="1280160" cy="400110"/>
          </a:xfrm>
          <a:prstGeom prst="rect">
            <a:avLst/>
          </a:prstGeom>
          <a:solidFill>
            <a:srgbClr val="FDEDEE"/>
          </a:solidFill>
          <a:ln w="3175">
            <a:solidFill>
              <a:srgbClr val="002060"/>
            </a:solidFill>
          </a:ln>
        </p:spPr>
        <p:txBody>
          <a:bodyPr wrap="square" tIns="91440" bIns="91440" rtlCol="0">
            <a:spAutoFit/>
          </a:bodyPr>
          <a:lstStyle/>
          <a:p>
            <a:pPr algn="ctr"/>
            <a:r>
              <a:rPr lang="en-US" sz="1400" i="1" dirty="0">
                <a:latin typeface="Calibri" panose="020F0502020204030204" pitchFamily="34" charset="0"/>
              </a:rPr>
              <a:t>Comments</a:t>
            </a:r>
          </a:p>
        </p:txBody>
      </p:sp>
    </p:spTree>
    <p:extLst>
      <p:ext uri="{BB962C8B-B14F-4D97-AF65-F5344CB8AC3E}">
        <p14:creationId xmlns:p14="http://schemas.microsoft.com/office/powerpoint/2010/main" val="2373655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1000" fill="hold"/>
                                        <p:tgtEl>
                                          <p:spTgt spid="4"/>
                                        </p:tgtEl>
                                        <p:attrNameLst>
                                          <p:attrName>ppt_x</p:attrName>
                                        </p:attrNameLst>
                                      </p:cBhvr>
                                      <p:tavLst>
                                        <p:tav tm="0">
                                          <p:val>
                                            <p:strVal val="1+#ppt_w/2"/>
                                          </p:val>
                                        </p:tav>
                                        <p:tav tm="100000">
                                          <p:val>
                                            <p:strVal val="#ppt_x"/>
                                          </p:val>
                                        </p:tav>
                                      </p:tavLst>
                                    </p:anim>
                                    <p:anim calcmode="lin" valueType="num">
                                      <p:cBhvr additive="base">
                                        <p:cTn id="19"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p:cTn id="2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1000" fill="hold"/>
                                        <p:tgtEl>
                                          <p:spTgt spid="5"/>
                                        </p:tgtEl>
                                        <p:attrNameLst>
                                          <p:attrName>ppt_x</p:attrName>
                                        </p:attrNameLst>
                                      </p:cBhvr>
                                      <p:tavLst>
                                        <p:tav tm="0">
                                          <p:val>
                                            <p:strVal val="1+#ppt_w/2"/>
                                          </p:val>
                                        </p:tav>
                                        <p:tav tm="100000">
                                          <p:val>
                                            <p:strVal val="#ppt_x"/>
                                          </p:val>
                                        </p:tav>
                                      </p:tavLst>
                                    </p:anim>
                                    <p:anim calcmode="lin" valueType="num">
                                      <p:cBhvr additive="base">
                                        <p:cTn id="31"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71550"/>
            <a:ext cx="91440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Background Information</a:t>
            </a:r>
          </a:p>
        </p:txBody>
      </p:sp>
    </p:spTree>
    <p:extLst>
      <p:ext uri="{BB962C8B-B14F-4D97-AF65-F5344CB8AC3E}">
        <p14:creationId xmlns:p14="http://schemas.microsoft.com/office/powerpoint/2010/main" val="28181131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3409950"/>
            <a:ext cx="8778240" cy="1609344"/>
          </a:xfrm>
          <a:prstGeom prst="rect">
            <a:avLst/>
          </a:prstGeom>
          <a:solidFill>
            <a:srgbClr val="FFFFEB"/>
          </a:solidFill>
          <a:ln w="3175">
            <a:noFill/>
          </a:ln>
        </p:spPr>
        <p:txBody>
          <a:bodyPr wrap="square" rtlCol="0">
            <a:noAutofit/>
          </a:bodyPr>
          <a:lstStyle/>
          <a:p>
            <a:endParaRPr lang="en-US" dirty="0"/>
          </a:p>
        </p:txBody>
      </p:sp>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Background Information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400" kern="0" dirty="0">
              <a:solidFill>
                <a:sysClr val="windowText" lastClr="000000"/>
              </a:solidFill>
              <a:latin typeface="Cambria" pitchFamily="18" charset="0"/>
              <a:ea typeface="Times New Roman" pitchFamily="18" charset="0"/>
              <a:cs typeface="Times New Roman" pitchFamily="18" charset="0"/>
            </a:endParaRPr>
          </a:p>
          <a:p>
            <a:pPr marL="228600" lvl="0" indent="-228600" fontAlgn="base">
              <a:spcBef>
                <a:spcPct val="0"/>
              </a:spcBef>
              <a:spcAft>
                <a:spcPct val="0"/>
              </a:spcAft>
              <a:buFont typeface="+mj-lt"/>
              <a:buAutoNum type="arabicPeriod"/>
              <a:tabLst>
                <a:tab pos="228600" algn="l"/>
                <a:tab pos="571500" algn="l"/>
              </a:tabLs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Identify the name and title of each individual who participated in preparing the self-study.</a:t>
            </a:r>
          </a:p>
          <a:p>
            <a:pPr marL="228600" lvl="0" indent="-228600" fontAlgn="base">
              <a:spcBef>
                <a:spcPts val="1800"/>
              </a:spcBef>
              <a:spcAft>
                <a:spcPct val="0"/>
              </a:spcAft>
              <a:buFont typeface="+mj-lt"/>
              <a:buAutoNum type="arabicPeriod"/>
              <a:tabLst>
                <a:tab pos="228600" algn="l"/>
                <a:tab pos="571500" algn="l"/>
              </a:tabLs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In one or two paragraphs, provide a brief history of the institution. If the history is stated in the institution’s catalog, provide the page numbers for the relevant section.</a:t>
            </a:r>
          </a:p>
          <a:p>
            <a:pPr marL="228600" lvl="0" indent="-228600" fontAlgn="base">
              <a:spcBef>
                <a:spcPts val="1800"/>
              </a:spcBef>
              <a:spcAft>
                <a:spcPct val="0"/>
              </a:spcAft>
              <a:buFont typeface="+mj-lt"/>
              <a:buAutoNum type="arabicPeriod"/>
              <a:tabLst>
                <a:tab pos="228600" algn="l"/>
                <a:tab pos="571500" algn="l"/>
              </a:tabLs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In one or two paragraphs, provide a brief history of the academic business unit. If the history is stated in the institution’s catalog, provide the page numbers for the relevant section.</a:t>
            </a:r>
          </a:p>
          <a:p>
            <a:pPr marL="228600" lvl="0" indent="-228600" defTabSz="91440" fontAlgn="base">
              <a:spcBef>
                <a:spcPts val="1800"/>
              </a:spcBef>
              <a:spcAft>
                <a:spcPct val="0"/>
              </a:spcAft>
              <a:buFont typeface="+mj-lt"/>
              <a:buAutoNum type="arabicPeriod"/>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a.		List each business program included in the accreditation review (including all majors, concentrations, 											specializations, emphases, options, and tracks contained within the program), and identify all of the locations at 			which the programs are offered. These programs, majors, concentrations, specializations, emphases, options, 					tracks, and locations must be the ones that were approved by the IACBE Board of Commissioners when the 						academic business unit was granted candidacy status or applied for reaffirmation of accreditation. If these differ 			from the ones that appear in the institution’s catalog for the self-study year, provide an explanation for this 						difference.</a:t>
            </a:r>
          </a:p>
          <a:p>
            <a:pPr marL="274320" lvl="0" indent="-274320" fontAlgn="base">
              <a:spcBef>
                <a:spcPts val="1200"/>
              </a:spcBef>
              <a:spcAft>
                <a:spcPct val="0"/>
              </a:spcAft>
              <a:buFont typeface="+mj-lt"/>
              <a:buAutoNum type="arabicPeriod"/>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40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630387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p:cTn id="1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p:cTn id="1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p:cTn id="1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Background Information</a:t>
            </a:r>
          </a:p>
          <a:p>
            <a:pPr marR="0" lvl="0" defTabSz="914400" rtl="0" eaLnBrk="1" fontAlgn="base" latinLnBrk="0" hangingPunct="1">
              <a:spcBef>
                <a:spcPct val="0"/>
              </a:spcBef>
              <a:spcAft>
                <a:spcPct val="0"/>
              </a:spcAft>
              <a:buClrTx/>
              <a:buSzTx/>
              <a:buFontTx/>
              <a:buNone/>
              <a:tabLst>
                <a:tab pos="228600" algn="l"/>
                <a:tab pos="571500" algn="l"/>
              </a:tabLst>
              <a:defRPr/>
            </a:pPr>
            <a:endParaRPr lang="en-US" sz="800" kern="0" dirty="0">
              <a:solidFill>
                <a:sysClr val="windowText" lastClr="000000"/>
              </a:solidFill>
              <a:latin typeface="Cambria" pitchFamily="18"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Note</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 In this listing, please do not use any colloquialisms to identify the business  programs; use instead the official institutional degree designations or program names, i.e., the degree or program names that appear on students’ official transcripts, diploma supplements, or other official records of program completion. For example, use “Master of Business Administration” or “Master of Science in Management” instead of “master’s degree in business” or “master’s degree in management.” Similarly, use “Bachelor of Business Administration” or “Bachelor of Science in Business Administration” instead of “bachelor’s degree in business.” The same applies to all majors, concentrations, specializations, emphases, options, and tracks contained within the programs.</a:t>
            </a:r>
          </a:p>
          <a:p>
            <a:pPr lvl="0" fontAlgn="base">
              <a:spcBef>
                <a:spcPct val="0"/>
              </a:spcBef>
              <a:spcAft>
                <a:spcPct val="0"/>
              </a:spcAft>
              <a:tabLst>
                <a:tab pos="228600" algn="l"/>
                <a:tab pos="571500" algn="l"/>
              </a:tabLst>
              <a:defRPr/>
            </a:pPr>
            <a:endParaRPr lang="en-US" sz="800"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defTabSz="914400" rtl="0" eaLnBrk="1" fontAlgn="base" latinLnBrk="0" hangingPunct="1">
              <a:spcBef>
                <a:spcPct val="0"/>
              </a:spcBef>
              <a:spcAft>
                <a:spcPct val="0"/>
              </a:spcAft>
              <a:buClrTx/>
              <a:buSzTx/>
              <a:buFontTx/>
              <a:buNone/>
              <a:tabLst>
                <a:tab pos="228600" algn="l"/>
                <a:tab pos="571500" algn="l"/>
              </a:tabLst>
              <a:defRPr/>
            </a:pPr>
            <a:endParaRPr kumimoji="0" lang="en-US" sz="140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TextBox 3"/>
          <p:cNvSpPr txBox="1"/>
          <p:nvPr/>
        </p:nvSpPr>
        <p:spPr>
          <a:xfrm>
            <a:off x="173736" y="1624102"/>
            <a:ext cx="8778240" cy="1815882"/>
          </a:xfrm>
          <a:prstGeom prst="rect">
            <a:avLst/>
          </a:prstGeom>
          <a:solidFill>
            <a:srgbClr val="FDEDEE"/>
          </a:solidFill>
          <a:ln w="3175">
            <a:solidFill>
              <a:srgbClr val="002060"/>
            </a:solidFill>
          </a:ln>
        </p:spPr>
        <p:txBody>
          <a:bodyPr wrap="square" lIns="91440" tIns="45720" rIns="91440" bIns="45720" rtlCol="0">
            <a:spAutoFit/>
          </a:bodyPr>
          <a:lstStyle/>
          <a:p>
            <a:pPr lvl="0" fontAlgn="base">
              <a:spcBef>
                <a:spcPct val="0"/>
              </a:spcBef>
              <a:spcAft>
                <a:spcPct val="0"/>
              </a:spcAft>
              <a:tabLst>
                <a:tab pos="228600" algn="l"/>
                <a:tab pos="571500" algn="l"/>
              </a:tabLst>
              <a:defRPr/>
            </a:pPr>
            <a:r>
              <a:rPr lang="en-US" sz="1400" b="1" i="1" kern="0" dirty="0">
                <a:solidFill>
                  <a:sysClr val="windowText" lastClr="000000"/>
                </a:solidFill>
                <a:latin typeface="Calibri" panose="020F0502020204030204" pitchFamily="34" charset="0"/>
                <a:ea typeface="Times New Roman" pitchFamily="18" charset="0"/>
                <a:cs typeface="Times New Roman" pitchFamily="18" charset="0"/>
              </a:rPr>
              <a:t>Comments</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The academic business unit must take special care in identifying the business programs in the accreditation review. The academic business unit must provide the actual, official names of the business programs for which it is seeking accreditation. The site-visit team may request to see a copy of an official transcript, diploma supplement, or other official record of program completion for each program included in the accreditation review in order to confirm these names</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Furthermore, the academic business unit must ensure that the nomenclature for its business programs is consistent throughout all of its materials, i.e., that the names of the business programs are the same in the institution’s catalog, prospectuses, bulletins, brochures, website, and/or other program materials, and that these are the names used in the academic business unit’s self-study. </a:t>
            </a: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p:txBody>
      </p:sp>
    </p:spTree>
    <p:extLst>
      <p:ext uri="{BB962C8B-B14F-4D97-AF65-F5344CB8AC3E}">
        <p14:creationId xmlns:p14="http://schemas.microsoft.com/office/powerpoint/2010/main" val="18642534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12" end="12"/>
                                            </p:txEl>
                                          </p:spTgt>
                                        </p:tgtEl>
                                        <p:attrNameLst>
                                          <p:attrName>style.visibility</p:attrName>
                                        </p:attrNameLst>
                                      </p:cBhvr>
                                      <p:to>
                                        <p:strVal val="visible"/>
                                      </p:to>
                                    </p:set>
                                    <p:anim calcmode="lin" valueType="num">
                                      <p:cBhvr>
                                        <p:cTn id="7"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2" end="12"/>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657350"/>
            <a:ext cx="8778240" cy="539496"/>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234315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6" name="TextBox 5"/>
          <p:cNvSpPr txBox="1"/>
          <p:nvPr/>
        </p:nvSpPr>
        <p:spPr>
          <a:xfrm>
            <a:off x="173736" y="3931920"/>
            <a:ext cx="8778240" cy="932688"/>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Background Information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400" kern="0" dirty="0">
              <a:solidFill>
                <a:sysClr val="windowText" lastClr="000000"/>
              </a:solidFill>
              <a:latin typeface="Cambria" pitchFamily="18" charset="0"/>
              <a:ea typeface="Times New Roman" pitchFamily="18" charset="0"/>
              <a:cs typeface="Times New Roman" pitchFamily="18" charset="0"/>
            </a:endParaRPr>
          </a:p>
          <a:p>
            <a:pPr marL="228600" lvl="0" indent="-228600" defTabSz="91440" fontAlgn="base">
              <a:spcBef>
                <a:spcPct val="0"/>
              </a:spcBef>
              <a:spcAft>
                <a:spcPct val="0"/>
              </a:spcAft>
              <a:buFont typeface="+mj-lt"/>
              <a:buAutoNum type="arabicPeriod" startAt="4"/>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b.	If you are seeking reaffirmation of accreditation, provide the website address for the location of your public 						notification of accreditation by the IACBE.</a:t>
            </a:r>
          </a:p>
          <a:p>
            <a:pPr lvl="0" defTabSz="91440" fontAlgn="base">
              <a:spcBef>
                <a:spcPct val="0"/>
              </a:spcBef>
              <a:spcAft>
                <a:spcPct val="0"/>
              </a:spcAft>
              <a:defRPr/>
            </a:pPr>
            <a:endParaRPr lang="en-US" sz="800" kern="0" dirty="0">
              <a:solidFill>
                <a:sysClr val="windowText" lastClr="000000"/>
              </a:solidFill>
              <a:latin typeface="Calibri" panose="020F0502020204030204" pitchFamily="34" charset="0"/>
              <a:ea typeface="Times New Roman" pitchFamily="18" charset="0"/>
              <a:cs typeface="Times New Roman" pitchFamily="18" charset="0"/>
            </a:endParaRPr>
          </a:p>
          <a:p>
            <a:pPr lvl="0" defTabSz="91440" fontAlgn="base">
              <a:spcBef>
                <a:spcPct val="0"/>
              </a:spcBef>
              <a:spcAft>
                <a:spcPct val="0"/>
              </a:spcAft>
              <a:defRPr/>
            </a:pPr>
            <a:endParaRPr lang="en-US" sz="800" kern="0" dirty="0">
              <a:solidFill>
                <a:sysClr val="windowText" lastClr="000000"/>
              </a:solidFill>
              <a:latin typeface="Calibri" panose="020F0502020204030204" pitchFamily="34" charset="0"/>
              <a:ea typeface="Times New Roman" pitchFamily="18" charset="0"/>
              <a:cs typeface="Times New Roman" pitchFamily="18" charset="0"/>
            </a:endParaRPr>
          </a:p>
          <a:p>
            <a:pPr lvl="0" defTabSz="91440" fontAlgn="base">
              <a:spcBef>
                <a:spcPct val="0"/>
              </a:spcBef>
              <a:spcAft>
                <a:spcPct val="0"/>
              </a:spcAft>
              <a:defRPr/>
            </a:pPr>
            <a:r>
              <a:rPr lang="en-US" sz="1400" b="1" i="1" kern="0" dirty="0">
                <a:solidFill>
                  <a:sysClr val="windowText" lastClr="000000"/>
                </a:solidFill>
                <a:latin typeface="Calibri" panose="020F0502020204030204" pitchFamily="34" charset="0"/>
                <a:ea typeface="Times New Roman" pitchFamily="18" charset="0"/>
                <a:cs typeface="Times New Roman" pitchFamily="18" charset="0"/>
              </a:rPr>
              <a:t>Comments</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The academic business unit must use the precise wording as prescribed by the IACBE for its public notification of accreditation. The prescribed phrasing is found on the IACBE website at the following address: www.iacbe.org/public-disclosure.asp</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a:t>
            </a:r>
          </a:p>
          <a:p>
            <a:pPr lvl="0" defTabSz="91440" fontAlgn="base">
              <a:spcBef>
                <a:spcPct val="0"/>
              </a:spcBef>
              <a:spcAft>
                <a:spcPct val="0"/>
              </a:spcAf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marL="228600" lvl="0" indent="-228600" fontAlgn="base">
              <a:spcAft>
                <a:spcPct val="0"/>
              </a:spcAft>
              <a:buFont typeface="+mj-lt"/>
              <a:buAutoNum type="arabicPeriod" startAt="5"/>
              <a:tabLst>
                <a:tab pos="228600" algn="l"/>
                <a:tab pos="571500" algn="l"/>
              </a:tabLs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Provide the following enrollment information:</a:t>
            </a:r>
          </a:p>
          <a:p>
            <a:pPr marL="228600" lvl="0" indent="-228600" defTabSz="91440" fontAlgn="base">
              <a:spcBef>
                <a:spcPts val="120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	a.		Total enrollment of the institution by headcount.</a:t>
            </a:r>
          </a:p>
          <a:p>
            <a:pPr marL="228600" lvl="0" indent="-228600" defTabSz="91440" fontAlgn="base">
              <a:spcBef>
                <a:spcPts val="1200"/>
              </a:spcBef>
              <a:spcAft>
                <a:spcPct val="0"/>
              </a:spcAf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	b.	For each of the programs listed in item 4.a above (including each major, concentration, specialization, 											emphasis, option, or track contained within the 	program), the total enrollment by headcount in each program 				and the total enrollment by headcount in all programs combined. This information should be presented as 							shown in the sample table in the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Self-Study Manual</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40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90201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p:cTn id="1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6" end="6"/>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p:cTn id="23"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8" end="8"/>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p:cTn id="2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9" end="9"/>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p:cTn id="31"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10" end="10"/>
                                            </p:txEl>
                                          </p:spTgt>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164592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4" name="TextBox 3"/>
          <p:cNvSpPr txBox="1"/>
          <p:nvPr/>
        </p:nvSpPr>
        <p:spPr>
          <a:xfrm>
            <a:off x="173736" y="2532888"/>
            <a:ext cx="8778240" cy="923544"/>
          </a:xfrm>
          <a:prstGeom prst="rect">
            <a:avLst/>
          </a:prstGeom>
          <a:solidFill>
            <a:srgbClr val="FFFFEB"/>
          </a:solidFill>
          <a:ln w="3175">
            <a:noFill/>
          </a:ln>
        </p:spPr>
        <p:txBody>
          <a:bodyPr wrap="square" rtlCol="0">
            <a:noAutofit/>
          </a:bodyPr>
          <a:lstStyle/>
          <a:p>
            <a:endParaRPr lang="en-US" dirty="0"/>
          </a:p>
        </p:txBody>
      </p:sp>
      <p:sp>
        <p:nvSpPr>
          <p:cNvPr id="6" name="TextBox 5"/>
          <p:cNvSpPr txBox="1"/>
          <p:nvPr/>
        </p:nvSpPr>
        <p:spPr>
          <a:xfrm>
            <a:off x="173736" y="356235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5" name="Rectangle 4"/>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Background Information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400" kern="0" dirty="0">
              <a:solidFill>
                <a:sysClr val="windowText" lastClr="000000"/>
              </a:solidFill>
              <a:latin typeface="Cambria" pitchFamily="18" charset="0"/>
              <a:ea typeface="Times New Roman" pitchFamily="18" charset="0"/>
              <a:cs typeface="Times New Roman" pitchFamily="18" charset="0"/>
            </a:endParaRPr>
          </a:p>
          <a:p>
            <a:pPr lvl="0" defTabSz="91440" fontAlgn="base">
              <a:spcBef>
                <a:spcPct val="0"/>
              </a:spcBef>
              <a:spcAft>
                <a:spcPct val="0"/>
              </a:spcAft>
              <a:defRPr/>
            </a:pPr>
            <a:r>
              <a:rPr lang="en-US" sz="1400" b="1" i="1" kern="0" dirty="0">
                <a:solidFill>
                  <a:sysClr val="windowText" lastClr="000000"/>
                </a:solidFill>
                <a:latin typeface="Calibri" panose="020F0502020204030204" pitchFamily="34" charset="0"/>
                <a:ea typeface="Times New Roman" pitchFamily="18" charset="0"/>
                <a:cs typeface="Times New Roman" pitchFamily="18" charset="0"/>
              </a:rPr>
              <a:t>Comments</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In many cases, the academic business unit does not provide enrollment information by major, concentration, specialization, emphasis, option, and track contained within its programs</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The academic business unit must ensure that this requirement is met.</a:t>
            </a: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defTabSz="91440" fontAlgn="base">
              <a:spcBef>
                <a:spcPct val="0"/>
              </a:spcBef>
              <a:spcAft>
                <a:spcPct val="0"/>
              </a:spcAf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marL="228600" lvl="0" indent="-228600" fontAlgn="base">
              <a:spcAft>
                <a:spcPct val="0"/>
              </a:spcAft>
              <a:buFont typeface="+mj-lt"/>
              <a:buAutoNum type="arabicPeriod" startAt="6"/>
              <a:tabLst>
                <a:tab pos="228600" algn="l"/>
                <a:tab pos="571500" algn="l"/>
              </a:tabLs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For each of the programs listed in item 4.a above (including each major, concentration, specialization, emphasis, option, and track contained within the program), provide the number of such degrees conferred during the self-study year and the previous two academic years. This information should be presented as shown in the sample table in the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Self-Study Manual</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a:t>
            </a:r>
          </a:p>
          <a:p>
            <a:pPr lvl="0" fontAlgn="base">
              <a:spcAft>
                <a:spcPct val="0"/>
              </a:spcAft>
              <a:tabLst>
                <a:tab pos="228600" algn="l"/>
                <a:tab pos="571500" algn="l"/>
              </a:tabLst>
              <a:defRPr/>
            </a:pP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lvl="0" defTabSz="91440" fontAlgn="base">
              <a:spcAft>
                <a:spcPct val="0"/>
              </a:spcAft>
              <a:defRPr/>
            </a:pPr>
            <a:r>
              <a:rPr lang="en-US" sz="1400" b="1" i="1" kern="0" dirty="0">
                <a:solidFill>
                  <a:sysClr val="windowText" lastClr="000000"/>
                </a:solidFill>
                <a:latin typeface="Calibri" panose="020F0502020204030204" pitchFamily="34" charset="0"/>
                <a:ea typeface="Times New Roman" pitchFamily="18" charset="0"/>
                <a:cs typeface="Times New Roman" pitchFamily="18" charset="0"/>
              </a:rPr>
              <a:t>Comments</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In many cases, the academic business unit does not provide degrees conferred information by major, concentration, specialization, emphasis, option, and track contained within its programs</a:t>
            </a:r>
            <a:r>
              <a:rPr lang="en-US" sz="1400" kern="0" dirty="0">
                <a:solidFill>
                  <a:sysClr val="windowText" lastClr="000000"/>
                </a:solidFill>
                <a:latin typeface="Calibri" panose="020F0502020204030204" pitchFamily="34" charset="0"/>
                <a:ea typeface="Times New Roman" pitchFamily="18" charset="0"/>
                <a:cs typeface="Times New Roman" pitchFamily="18" charset="0"/>
              </a:rPr>
              <a:t>.</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The academic business unit must ensure that this requirement is met.</a:t>
            </a:r>
          </a:p>
          <a:p>
            <a:pPr lvl="0" defTabSz="91440" fontAlgn="base">
              <a:spcAft>
                <a:spcPct val="0"/>
              </a:spcAft>
              <a:defRPr/>
            </a:pPr>
            <a:endParaRPr kumimoji="0" lang="en-US" sz="1400" i="1"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lvl="0" indent="-228600" defTabSz="91440" fontAlgn="base">
              <a:spcAft>
                <a:spcPct val="0"/>
              </a:spcAft>
              <a:buFont typeface="+mj-lt"/>
              <a:buAutoNum type="arabicPeriod" startAt="7"/>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Describe any situations present at your institution requiring a special understanding during the accreditation process.</a:t>
            </a:r>
            <a:endParaRPr kumimoji="0" lang="en-US" sz="140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92452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p:cTn id="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5">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p:cTn id="15"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p:cTn id="19"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7" end="7"/>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anim calcmode="lin" valueType="num">
                                      <p:cBhvr>
                                        <p:cTn id="23"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24" dur="500" fill="hold"/>
                                        <p:tgtEl>
                                          <p:spTgt spid="5">
                                            <p:txEl>
                                              <p:pRg st="9" end="9"/>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45720" rIns="274320" bIns="0" numCol="1" anchor="t" anchorCtr="0" compatLnSpc="1">
            <a:prstTxWarp prst="textNoShape">
              <a:avLst/>
            </a:prstTxWarp>
            <a:noAutofit/>
          </a:bodyPr>
          <a:lstStyle/>
          <a:p>
            <a:pPr marR="0" lvl="0" algn="ctr" defTabSz="914400" rtl="0" eaLnBrk="1" fontAlgn="base" latinLnBrk="0" hangingPunct="1">
              <a:lnSpc>
                <a:spcPct val="100000"/>
              </a:lnSpc>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Enrollment and Degrees Conferred</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400" kern="0" dirty="0">
              <a:solidFill>
                <a:sysClr val="windowText" lastClr="000000"/>
              </a:solidFill>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aphicFrame>
        <p:nvGraphicFramePr>
          <p:cNvPr id="6" name="Table 5"/>
          <p:cNvGraphicFramePr>
            <a:graphicFrameLocks noGrp="1"/>
          </p:cNvGraphicFramePr>
          <p:nvPr>
            <p:extLst/>
          </p:nvPr>
        </p:nvGraphicFramePr>
        <p:xfrm>
          <a:off x="1335024" y="1507998"/>
          <a:ext cx="6476997" cy="3502152"/>
        </p:xfrm>
        <a:graphic>
          <a:graphicData uri="http://schemas.openxmlformats.org/drawingml/2006/table">
            <a:tbl>
              <a:tblPr firstRow="1" firstCol="1" lastRow="1" lastCol="1" bandRow="1" bandCol="1"/>
              <a:tblGrid>
                <a:gridCol w="2057398">
                  <a:extLst>
                    <a:ext uri="{9D8B030D-6E8A-4147-A177-3AD203B41FA5}">
                      <a16:colId xmlns:a16="http://schemas.microsoft.com/office/drawing/2014/main" val="20000"/>
                    </a:ext>
                  </a:extLst>
                </a:gridCol>
                <a:gridCol w="1048514">
                  <a:extLst>
                    <a:ext uri="{9D8B030D-6E8A-4147-A177-3AD203B41FA5}">
                      <a16:colId xmlns:a16="http://schemas.microsoft.com/office/drawing/2014/main" val="20001"/>
                    </a:ext>
                  </a:extLst>
                </a:gridCol>
                <a:gridCol w="1123695">
                  <a:extLst>
                    <a:ext uri="{9D8B030D-6E8A-4147-A177-3AD203B41FA5}">
                      <a16:colId xmlns:a16="http://schemas.microsoft.com/office/drawing/2014/main" val="20002"/>
                    </a:ext>
                  </a:extLst>
                </a:gridCol>
                <a:gridCol w="1123695">
                  <a:extLst>
                    <a:ext uri="{9D8B030D-6E8A-4147-A177-3AD203B41FA5}">
                      <a16:colId xmlns:a16="http://schemas.microsoft.com/office/drawing/2014/main" val="20003"/>
                    </a:ext>
                  </a:extLst>
                </a:gridCol>
                <a:gridCol w="1123695">
                  <a:extLst>
                    <a:ext uri="{9D8B030D-6E8A-4147-A177-3AD203B41FA5}">
                      <a16:colId xmlns:a16="http://schemas.microsoft.com/office/drawing/2014/main" val="20004"/>
                    </a:ext>
                  </a:extLst>
                </a:gridCol>
              </a:tblGrid>
              <a:tr h="182880">
                <a:tc rowSpan="2">
                  <a:txBody>
                    <a:bodyPr/>
                    <a:lstStyle/>
                    <a:p>
                      <a:pPr marL="0" marR="0" algn="ctr">
                        <a:spcBef>
                          <a:spcPts val="0"/>
                        </a:spcBef>
                        <a:spcAft>
                          <a:spcPts val="0"/>
                        </a:spcAft>
                      </a:pPr>
                      <a:r>
                        <a:rPr lang="en-US" sz="800" b="1" dirty="0">
                          <a:effectLst/>
                          <a:latin typeface="Calibri" panose="020F0502020204030204" pitchFamily="34" charset="0"/>
                          <a:ea typeface="Times New Roman"/>
                        </a:rPr>
                        <a:t>PROGRAM</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800" b="1" dirty="0">
                          <a:effectLst/>
                          <a:latin typeface="Calibri" panose="020F0502020204030204" pitchFamily="34" charset="0"/>
                          <a:ea typeface="Times New Roman"/>
                        </a:rPr>
                        <a:t>HEADCOUNT</a:t>
                      </a:r>
                      <a:endParaRPr lang="en-US" sz="800" dirty="0">
                        <a:effectLst/>
                        <a:latin typeface="Calibri" panose="020F0502020204030204" pitchFamily="34" charset="0"/>
                        <a:ea typeface="Times New Roman"/>
                      </a:endParaRPr>
                    </a:p>
                    <a:p>
                      <a:pPr marL="0" marR="0" algn="ctr">
                        <a:spcBef>
                          <a:spcPts val="0"/>
                        </a:spcBef>
                        <a:spcAft>
                          <a:spcPts val="0"/>
                        </a:spcAft>
                      </a:pPr>
                      <a:r>
                        <a:rPr lang="en-US" sz="800" b="1" dirty="0">
                          <a:effectLst/>
                          <a:latin typeface="Calibri" panose="020F0502020204030204" pitchFamily="34" charset="0"/>
                          <a:ea typeface="Times New Roman"/>
                        </a:rPr>
                        <a:t>ENROLLMENT (SELF-STUDY</a:t>
                      </a:r>
                    </a:p>
                    <a:p>
                      <a:pPr marL="0" marR="0" algn="ctr">
                        <a:spcBef>
                          <a:spcPts val="0"/>
                        </a:spcBef>
                        <a:spcAft>
                          <a:spcPts val="0"/>
                        </a:spcAft>
                      </a:pPr>
                      <a:r>
                        <a:rPr lang="en-US" sz="800" b="1" dirty="0">
                          <a:effectLst/>
                          <a:latin typeface="Calibri" panose="020F0502020204030204" pitchFamily="34" charset="0"/>
                          <a:ea typeface="Times New Roman"/>
                        </a:rPr>
                        <a:t>YEAR)</a:t>
                      </a:r>
                      <a:endParaRPr lang="en-US" sz="8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ctr">
                        <a:spcBef>
                          <a:spcPts val="300"/>
                        </a:spcBef>
                        <a:spcAft>
                          <a:spcPts val="300"/>
                        </a:spcAft>
                      </a:pPr>
                      <a:r>
                        <a:rPr lang="en-US" sz="800" b="1" dirty="0">
                          <a:effectLst/>
                          <a:latin typeface="Calibri" panose="020F0502020204030204" pitchFamily="34" charset="0"/>
                          <a:ea typeface="Times New Roman"/>
                        </a:rPr>
                        <a:t>NUMBER OF DEGREES CONFERRED</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5760">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800" b="1" dirty="0">
                          <a:effectLst/>
                          <a:latin typeface="Calibri" panose="020F0502020204030204" pitchFamily="34" charset="0"/>
                          <a:ea typeface="Times New Roman"/>
                        </a:rPr>
                        <a:t>SELF-STUDY YEAR</a:t>
                      </a:r>
                      <a:endParaRPr lang="en-US" sz="8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800" b="1" dirty="0">
                          <a:effectLst/>
                          <a:latin typeface="Calibri" panose="020F0502020204030204" pitchFamily="34" charset="0"/>
                          <a:ea typeface="Times New Roman"/>
                        </a:rPr>
                        <a:t>YEAR</a:t>
                      </a:r>
                      <a:endParaRPr lang="en-US" sz="800" dirty="0">
                        <a:effectLst/>
                        <a:latin typeface="Calibri" panose="020F0502020204030204" pitchFamily="34" charset="0"/>
                        <a:ea typeface="Times New Roman"/>
                      </a:endParaRPr>
                    </a:p>
                    <a:p>
                      <a:pPr marL="0" marR="0" algn="ctr">
                        <a:spcBef>
                          <a:spcPts val="0"/>
                        </a:spcBef>
                        <a:spcAft>
                          <a:spcPts val="0"/>
                        </a:spcAft>
                      </a:pPr>
                      <a:r>
                        <a:rPr lang="en-US" sz="800" b="1" dirty="0">
                          <a:effectLst/>
                          <a:latin typeface="Calibri" panose="020F0502020204030204" pitchFamily="34" charset="0"/>
                          <a:ea typeface="Times New Roman"/>
                        </a:rPr>
                        <a:t>PRIOR TO</a:t>
                      </a:r>
                      <a:endParaRPr lang="en-US" sz="800" dirty="0">
                        <a:effectLst/>
                        <a:latin typeface="Calibri" panose="020F0502020204030204" pitchFamily="34" charset="0"/>
                        <a:ea typeface="Times New Roman"/>
                      </a:endParaRPr>
                    </a:p>
                    <a:p>
                      <a:pPr marL="0" marR="0" algn="ctr">
                        <a:spcBef>
                          <a:spcPts val="0"/>
                        </a:spcBef>
                        <a:spcAft>
                          <a:spcPts val="0"/>
                        </a:spcAft>
                      </a:pPr>
                      <a:r>
                        <a:rPr lang="en-US" sz="800" b="1" dirty="0">
                          <a:effectLst/>
                          <a:latin typeface="Calibri" panose="020F0502020204030204" pitchFamily="34" charset="0"/>
                          <a:ea typeface="Times New Roman"/>
                        </a:rPr>
                        <a:t>SELF-STUDY YEAR</a:t>
                      </a:r>
                      <a:endParaRPr lang="en-US" sz="8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0"/>
                        </a:spcAft>
                      </a:pPr>
                      <a:r>
                        <a:rPr lang="en-US" sz="800" b="1" dirty="0">
                          <a:effectLst/>
                          <a:latin typeface="Calibri" panose="020F0502020204030204" pitchFamily="34" charset="0"/>
                          <a:ea typeface="Times New Roman"/>
                        </a:rPr>
                        <a:t>TWO YEARS</a:t>
                      </a:r>
                      <a:endParaRPr lang="en-US" sz="800" dirty="0">
                        <a:effectLst/>
                        <a:latin typeface="Calibri" panose="020F0502020204030204" pitchFamily="34" charset="0"/>
                        <a:ea typeface="Times New Roman"/>
                      </a:endParaRPr>
                    </a:p>
                    <a:p>
                      <a:pPr marL="0" marR="0" algn="ctr">
                        <a:spcBef>
                          <a:spcPts val="0"/>
                        </a:spcBef>
                        <a:spcAft>
                          <a:spcPts val="0"/>
                        </a:spcAft>
                      </a:pPr>
                      <a:r>
                        <a:rPr lang="en-US" sz="800" b="1" dirty="0">
                          <a:effectLst/>
                          <a:latin typeface="Calibri" panose="020F0502020204030204" pitchFamily="34" charset="0"/>
                          <a:ea typeface="Times New Roman"/>
                        </a:rPr>
                        <a:t>PRIOR TO</a:t>
                      </a:r>
                      <a:endParaRPr lang="en-US" sz="800" dirty="0">
                        <a:effectLst/>
                        <a:latin typeface="Calibri" panose="020F0502020204030204" pitchFamily="34" charset="0"/>
                        <a:ea typeface="Times New Roman"/>
                      </a:endParaRPr>
                    </a:p>
                    <a:p>
                      <a:pPr marL="0" marR="0" algn="ctr">
                        <a:spcBef>
                          <a:spcPts val="0"/>
                        </a:spcBef>
                        <a:spcAft>
                          <a:spcPts val="0"/>
                        </a:spcAft>
                      </a:pPr>
                      <a:r>
                        <a:rPr lang="en-US" sz="800" b="1" dirty="0">
                          <a:effectLst/>
                          <a:latin typeface="Calibri" panose="020F0502020204030204" pitchFamily="34" charset="0"/>
                          <a:ea typeface="Times New Roman"/>
                        </a:rPr>
                        <a:t>SELF-STUDY YEAR</a:t>
                      </a:r>
                      <a:endParaRPr lang="en-US" sz="800" dirty="0">
                        <a:effectLst/>
                        <a:latin typeface="Calibri" panose="020F0502020204030204" pitchFamily="34" charset="0"/>
                        <a:ea typeface="Times New Roman"/>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55448">
                <a:tc gridSpan="5">
                  <a:txBody>
                    <a:bodyPr/>
                    <a:lstStyle/>
                    <a:p>
                      <a:pPr marL="0" marR="0">
                        <a:spcBef>
                          <a:spcPts val="400"/>
                        </a:spcBef>
                        <a:spcAft>
                          <a:spcPts val="300"/>
                        </a:spcAft>
                      </a:pPr>
                      <a:r>
                        <a:rPr lang="en-US" sz="800" b="1" dirty="0">
                          <a:effectLst/>
                          <a:latin typeface="Calibri" panose="020F0502020204030204" pitchFamily="34" charset="0"/>
                          <a:ea typeface="Times New Roman"/>
                        </a:rPr>
                        <a:t> ASSOCIATE-LEVEL PROGRAMS</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155448">
                <a:tc>
                  <a:txBody>
                    <a:bodyPr/>
                    <a:lstStyle/>
                    <a:p>
                      <a:pPr marL="0" marR="0">
                        <a:spcBef>
                          <a:spcPts val="300"/>
                        </a:spcBef>
                        <a:spcAft>
                          <a:spcPts val="300"/>
                        </a:spcAft>
                      </a:pPr>
                      <a:r>
                        <a:rPr lang="en-US" sz="800" dirty="0">
                          <a:effectLst/>
                          <a:latin typeface="Calibri" panose="020F0502020204030204" pitchFamily="34" charset="0"/>
                          <a:ea typeface="Times New Roman"/>
                        </a:rPr>
                        <a:t> Associate of Science in Business Administration</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25</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7</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8</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55448">
                <a:tc gridSpan="5">
                  <a:txBody>
                    <a:bodyPr/>
                    <a:lstStyle/>
                    <a:p>
                      <a:pPr marL="0" marR="0">
                        <a:spcBef>
                          <a:spcPts val="400"/>
                        </a:spcBef>
                        <a:spcAft>
                          <a:spcPts val="300"/>
                        </a:spcAft>
                      </a:pPr>
                      <a:r>
                        <a:rPr lang="en-US" sz="800" b="1" dirty="0">
                          <a:effectLst/>
                          <a:latin typeface="Calibri" panose="020F0502020204030204" pitchFamily="34" charset="0"/>
                          <a:ea typeface="Times New Roman"/>
                        </a:rPr>
                        <a:t> BACHELOR’S-LEVEL PROGRAMS</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155448">
                <a:tc>
                  <a:txBody>
                    <a:bodyPr/>
                    <a:lstStyle/>
                    <a:p>
                      <a:pPr marL="0" marR="0">
                        <a:spcBef>
                          <a:spcPts val="100"/>
                        </a:spcBef>
                        <a:spcAft>
                          <a:spcPts val="0"/>
                        </a:spcAft>
                      </a:pPr>
                      <a:r>
                        <a:rPr lang="en-US" sz="800" dirty="0">
                          <a:effectLst/>
                          <a:latin typeface="Calibri" panose="020F0502020204030204" pitchFamily="34" charset="0"/>
                          <a:ea typeface="Times New Roman"/>
                        </a:rPr>
                        <a:t> Bachelor of Science in Accountancy</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14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5</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7</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155448">
                <a:tc gridSpan="5">
                  <a:txBody>
                    <a:bodyPr/>
                    <a:lstStyle/>
                    <a:p>
                      <a:pPr marL="0" marR="0">
                        <a:spcBef>
                          <a:spcPts val="0"/>
                        </a:spcBef>
                        <a:spcAft>
                          <a:spcPts val="0"/>
                        </a:spcAft>
                      </a:pPr>
                      <a:r>
                        <a:rPr lang="en-US" sz="800" dirty="0">
                          <a:effectLst/>
                          <a:latin typeface="Calibri" panose="020F0502020204030204" pitchFamily="34" charset="0"/>
                          <a:ea typeface="Times New Roman"/>
                        </a:rPr>
                        <a:t> Bachelor of Business Administration with Concentrations in:</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Accounting</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16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3</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2</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Economics</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8</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2</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Finance</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12</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3</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3</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International Business</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22</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7</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5</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Management</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30</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7</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8</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1"/>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Marketing</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31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8</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7</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5</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2"/>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Supply Chain Management</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20</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3"/>
                  </a:ext>
                </a:extLst>
              </a:tr>
              <a:tr h="155448">
                <a:tc gridSpan="5">
                  <a:txBody>
                    <a:bodyPr/>
                    <a:lstStyle/>
                    <a:p>
                      <a:pPr marL="0" marR="0">
                        <a:spcBef>
                          <a:spcPts val="400"/>
                        </a:spcBef>
                        <a:spcAft>
                          <a:spcPts val="300"/>
                        </a:spcAft>
                      </a:pPr>
                      <a:r>
                        <a:rPr lang="en-US" sz="800" b="1" dirty="0">
                          <a:effectLst/>
                          <a:latin typeface="Calibri" panose="020F0502020204030204" pitchFamily="34" charset="0"/>
                          <a:ea typeface="Times New Roman"/>
                        </a:rPr>
                        <a:t> MASTER’S-LEVEL PROGRAMS</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4"/>
                  </a:ext>
                </a:extLst>
              </a:tr>
              <a:tr h="155448">
                <a:tc gridSpan="5">
                  <a:txBody>
                    <a:bodyPr/>
                    <a:lstStyle/>
                    <a:p>
                      <a:pPr marL="0" marR="0">
                        <a:spcBef>
                          <a:spcPts val="100"/>
                        </a:spcBef>
                        <a:spcAft>
                          <a:spcPts val="0"/>
                        </a:spcAft>
                      </a:pPr>
                      <a:r>
                        <a:rPr lang="en-US" sz="800" dirty="0">
                          <a:effectLst/>
                          <a:latin typeface="Calibri" panose="020F0502020204030204" pitchFamily="34" charset="0"/>
                          <a:ea typeface="Times New Roman"/>
                        </a:rPr>
                        <a:t> Master of Business Administration with Specializations in:</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5"/>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Finance</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800" dirty="0">
                          <a:effectLst/>
                          <a:latin typeface="Calibri" panose="020F0502020204030204" pitchFamily="34" charset="0"/>
                          <a:ea typeface="Times New Roman"/>
                        </a:rPr>
                        <a:t>11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3</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6"/>
                  </a:ext>
                </a:extLst>
              </a:tr>
              <a:tr h="155448">
                <a:tc>
                  <a:txBody>
                    <a:bodyPr/>
                    <a:lstStyle/>
                    <a:p>
                      <a:pPr marL="182880" marR="0">
                        <a:spcBef>
                          <a:spcPts val="300"/>
                        </a:spcBef>
                        <a:spcAft>
                          <a:spcPts val="300"/>
                        </a:spcAft>
                      </a:pPr>
                      <a:r>
                        <a:rPr lang="en-US" sz="800" dirty="0">
                          <a:effectLst/>
                          <a:latin typeface="Calibri" panose="020F0502020204030204" pitchFamily="34" charset="0"/>
                          <a:ea typeface="Times New Roman"/>
                        </a:rPr>
                        <a:t>Health Care Administration</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800" dirty="0">
                          <a:effectLst/>
                          <a:latin typeface="Calibri" panose="020F0502020204030204" pitchFamily="34" charset="0"/>
                          <a:ea typeface="Times New Roman"/>
                        </a:rPr>
                        <a:t>19</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5</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7"/>
                  </a:ext>
                </a:extLst>
              </a:tr>
              <a:tr h="155448">
                <a:tc gridSpan="5">
                  <a:txBody>
                    <a:bodyPr/>
                    <a:lstStyle/>
                    <a:p>
                      <a:pPr marL="0" marR="0">
                        <a:spcBef>
                          <a:spcPts val="400"/>
                        </a:spcBef>
                        <a:spcAft>
                          <a:spcPts val="300"/>
                        </a:spcAft>
                      </a:pPr>
                      <a:r>
                        <a:rPr lang="en-US" sz="800" b="1" dirty="0">
                          <a:effectLst/>
                          <a:latin typeface="Calibri" panose="020F0502020204030204" pitchFamily="34" charset="0"/>
                          <a:ea typeface="Times New Roman"/>
                        </a:rPr>
                        <a:t> DOCTORAL-LEVEL PROGRAMS</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8"/>
                  </a:ext>
                </a:extLst>
              </a:tr>
              <a:tr h="155448">
                <a:tc>
                  <a:txBody>
                    <a:bodyPr/>
                    <a:lstStyle/>
                    <a:p>
                      <a:pPr marL="0" marR="0">
                        <a:spcBef>
                          <a:spcPts val="0"/>
                        </a:spcBef>
                        <a:spcAft>
                          <a:spcPts val="0"/>
                        </a:spcAft>
                      </a:pPr>
                      <a:r>
                        <a:rPr lang="en-US" sz="800" dirty="0">
                          <a:effectLst/>
                          <a:latin typeface="Calibri" panose="020F0502020204030204" pitchFamily="34" charset="0"/>
                          <a:ea typeface="Times New Roman"/>
                        </a:rPr>
                        <a:t> Ph.D. in Business Administration</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Calibri" panose="020F0502020204030204" pitchFamily="34" charset="0"/>
                          <a:ea typeface="Times New Roman"/>
                        </a:rPr>
                        <a:t>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Calibri" panose="020F0502020204030204" pitchFamily="34" charset="0"/>
                          <a:ea typeface="Times New Roman"/>
                        </a:rPr>
                        <a:t>2</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Calibri" panose="020F0502020204030204" pitchFamily="34" charset="0"/>
                          <a:ea typeface="Times New Roman"/>
                        </a:rPr>
                        <a:t>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800" dirty="0">
                          <a:effectLst/>
                          <a:latin typeface="Calibri" panose="020F0502020204030204" pitchFamily="34" charset="0"/>
                          <a:ea typeface="Times New Roman"/>
                        </a:rPr>
                        <a:t>0</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9"/>
                  </a:ext>
                </a:extLst>
              </a:tr>
              <a:tr h="155448">
                <a:tc>
                  <a:txBody>
                    <a:bodyPr/>
                    <a:lstStyle/>
                    <a:p>
                      <a:pPr marL="0" marR="0" algn="ctr">
                        <a:spcBef>
                          <a:spcPts val="400"/>
                        </a:spcBef>
                        <a:spcAft>
                          <a:spcPts val="300"/>
                        </a:spcAft>
                      </a:pPr>
                      <a:r>
                        <a:rPr lang="en-US" sz="800" b="1" dirty="0">
                          <a:effectLst/>
                          <a:latin typeface="Calibri" panose="020F0502020204030204" pitchFamily="34" charset="0"/>
                          <a:ea typeface="Times New Roman"/>
                        </a:rPr>
                        <a:t>TOTALS</a:t>
                      </a:r>
                      <a:r>
                        <a:rPr lang="en-US" sz="800" b="1" baseline="30000" dirty="0">
                          <a:effectLst/>
                          <a:latin typeface="Calibri" panose="020F0502020204030204" pitchFamily="34" charset="0"/>
                          <a:ea typeface="Times New Roman"/>
                        </a:rPr>
                        <a:t>1</a:t>
                      </a:r>
                      <a:endParaRPr lang="en-US" sz="800" dirty="0">
                        <a:effectLst/>
                        <a:latin typeface="Calibri" panose="020F0502020204030204" pitchFamily="34" charset="0"/>
                        <a:ea typeface="Times New Roman"/>
                      </a:endParaRP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196</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51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50</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800" dirty="0">
                          <a:effectLst/>
                          <a:latin typeface="Calibri" panose="020F0502020204030204" pitchFamily="34" charset="0"/>
                          <a:ea typeface="Times New Roman"/>
                        </a:rPr>
                        <a:t>41</a:t>
                      </a:r>
                    </a:p>
                  </a:txBody>
                  <a:tcPr marL="17734" marR="1773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20"/>
                  </a:ext>
                </a:extLst>
              </a:tr>
            </a:tbl>
          </a:graphicData>
        </a:graphic>
      </p:graphicFrame>
      <p:sp>
        <p:nvSpPr>
          <p:cNvPr id="7" name="Rectangle 6"/>
          <p:cNvSpPr/>
          <p:nvPr/>
        </p:nvSpPr>
        <p:spPr>
          <a:xfrm>
            <a:off x="0" y="969264"/>
            <a:ext cx="9144000" cy="18288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latin typeface="Arial Rounded MT Bold" pitchFamily="34" charset="0"/>
            </a:endParaRPr>
          </a:p>
        </p:txBody>
      </p:sp>
    </p:spTree>
    <p:extLst>
      <p:ext uri="{BB962C8B-B14F-4D97-AF65-F5344CB8AC3E}">
        <p14:creationId xmlns:p14="http://schemas.microsoft.com/office/powerpoint/2010/main" val="3774673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p:tgtEl>
                                          <p:spTgt spid="6"/>
                                        </p:tgtEl>
                                        <p:attrNameLst>
                                          <p:attrName>ppt_y</p:attrName>
                                        </p:attrNameLst>
                                      </p:cBhvr>
                                      <p:tavLst>
                                        <p:tav tm="0">
                                          <p:val>
                                            <p:strVal val="#ppt_y+#ppt_h*1.125000"/>
                                          </p:val>
                                        </p:tav>
                                        <p:tav tm="100000">
                                          <p:val>
                                            <p:strVal val="#ppt_y"/>
                                          </p:val>
                                        </p:tav>
                                      </p:tavLst>
                                    </p:anim>
                                    <p:animEffect transition="in" filter="wipe(up)">
                                      <p:cBhvr>
                                        <p:cTn id="8"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0" y="1123950"/>
            <a:ext cx="533400" cy="173038"/>
          </a:xfrm>
          <a:prstGeom prst="rect">
            <a:avLst/>
          </a:prstGeom>
        </p:spPr>
        <p:txBody>
          <a:bodyPr>
            <a:noAutofit/>
          </a:bodyPr>
          <a:lstStyle/>
          <a:p>
            <a:fld id="{8F82E0A0-C266-4798-8C8F-B9F91E9DA37E}" type="slidenum">
              <a:rPr lang="en-US" sz="1000" b="0" smtClean="0"/>
              <a:pPr/>
              <a:t>6</a:t>
            </a:fld>
            <a:endParaRPr lang="en-US" sz="1000" b="0" dirty="0"/>
          </a:p>
        </p:txBody>
      </p:sp>
      <p:sp>
        <p:nvSpPr>
          <p:cNvPr id="5"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lvl="0" indent="-274320" fontAlgn="base">
              <a:spcBef>
                <a:spcPct val="0"/>
              </a:spcBef>
              <a:spcAft>
                <a:spcPct val="0"/>
              </a:spcAft>
              <a:buClr>
                <a:srgbClr val="A50021"/>
              </a:buClr>
              <a:buSzPct val="95000"/>
              <a:buFont typeface="+mj-lt"/>
              <a:buAutoNum type="arabicPeriod"/>
              <a:defRPr/>
            </a:pPr>
            <a:r>
              <a:rPr lang="en-US" sz="2000" kern="0" dirty="0">
                <a:solidFill>
                  <a:srgbClr val="330033"/>
                </a:solidFill>
                <a:latin typeface="Calibri" panose="020F0502020204030204" pitchFamily="34" charset="0"/>
              </a:rPr>
              <a:t>The program leads to the awarding of a degree, diploma, or other equivalent credential at the associate, bachelor’s, master’s, or doctoral level;</a:t>
            </a:r>
          </a:p>
          <a:p>
            <a:pPr marL="274320" lvl="0" indent="-274320" fontAlgn="base">
              <a:spcBef>
                <a:spcPts val="2400"/>
              </a:spcBef>
              <a:spcAft>
                <a:spcPct val="0"/>
              </a:spcAft>
              <a:buClr>
                <a:srgbClr val="A50021"/>
              </a:buClr>
              <a:buSzPct val="95000"/>
              <a:buFont typeface="+mj-lt"/>
              <a:buAutoNum type="arabicPeriod"/>
              <a:defRPr/>
            </a:pPr>
            <a:r>
              <a:rPr lang="en-US" sz="2000" kern="0" dirty="0">
                <a:solidFill>
                  <a:srgbClr val="330033"/>
                </a:solidFill>
                <a:latin typeface="Calibri" panose="020F0502020204030204" pitchFamily="34" charset="0"/>
              </a:rPr>
              <a:t>The courses, modules, subjects, etc. in the traditional fields of business education comprising the program constitute 20 percent or more of the total  requirements for an undergraduate degree, diploma, or other equivalent credential; or 50 percent or more of the total requirements for a graduate degree, diploma, or other equivalent credential;</a:t>
            </a:r>
          </a:p>
          <a:p>
            <a:pPr marL="274320" lvl="0" indent="-274320" fontAlgn="base">
              <a:spcBef>
                <a:spcPts val="2400"/>
              </a:spcBef>
              <a:spcAft>
                <a:spcPct val="0"/>
              </a:spcAft>
              <a:buClr>
                <a:srgbClr val="A50021"/>
              </a:buClr>
              <a:buSzPct val="95000"/>
              <a:buFont typeface="+mj-lt"/>
              <a:buAutoNum type="arabicPeriod" startAt="3"/>
              <a:defRPr/>
            </a:pPr>
            <a:r>
              <a:rPr lang="en-US" sz="2000" kern="0" dirty="0">
                <a:solidFill>
                  <a:srgbClr val="330033"/>
                </a:solidFill>
                <a:latin typeface="Calibri" panose="020F0502020204030204" pitchFamily="34" charset="0"/>
              </a:rPr>
              <a:t>The program appears on a student’s official transcript, diploma supplement, or other equivalent record of program completion.</a:t>
            </a:r>
          </a:p>
        </p:txBody>
      </p:sp>
      <p:sp>
        <p:nvSpPr>
          <p:cNvPr id="7"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Scope of Accreditation of the IACBE</a:t>
            </a:r>
          </a:p>
        </p:txBody>
      </p:sp>
    </p:spTree>
    <p:extLst>
      <p:ext uri="{BB962C8B-B14F-4D97-AF65-F5344CB8AC3E}">
        <p14:creationId xmlns:p14="http://schemas.microsoft.com/office/powerpoint/2010/main" val="1670095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p:cTn id="13"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p:cTn id="19"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90750"/>
            <a:ext cx="86106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1: Outcomes Assessment</a:t>
            </a:r>
          </a:p>
        </p:txBody>
      </p:sp>
    </p:spTree>
    <p:extLst>
      <p:ext uri="{BB962C8B-B14F-4D97-AF65-F5344CB8AC3E}">
        <p14:creationId xmlns:p14="http://schemas.microsoft.com/office/powerpoint/2010/main" val="2808159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spect="1"/>
          </p:cNvSpPr>
          <p:nvPr/>
        </p:nvSpPr>
        <p:spPr>
          <a:xfrm>
            <a:off x="1219200" y="1892808"/>
            <a:ext cx="6675120" cy="2585323"/>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is evaluated through the assessment of the academic business unit’s mission and broad-based goals, student learning outcomes, and operational outcomes. This requires the academic business unit to have developed and fully implemented an outcomes assessment process. This process includes an outcomes assessment plan, the identification of necessary changes and improvements as a result of implementing the plan, the integration of those changes into its strategic planning process, and the documentation of realized outcomes.</a:t>
            </a:r>
          </a:p>
        </p:txBody>
      </p:sp>
      <p:sp>
        <p:nvSpPr>
          <p:cNvPr id="8" name="Rectangle 7"/>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1.1: Outcomes Assessment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0911433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2647950"/>
            <a:ext cx="8778240" cy="533400"/>
          </a:xfrm>
          <a:prstGeom prst="rect">
            <a:avLst/>
          </a:prstGeom>
          <a:solidFill>
            <a:srgbClr val="FFFFEB"/>
          </a:solidFill>
          <a:ln w="3175">
            <a:noFill/>
          </a:ln>
        </p:spPr>
        <p:txBody>
          <a:bodyPr wrap="square" rtlCol="0">
            <a:noAutofit/>
          </a:bodyPr>
          <a:lstStyle/>
          <a:p>
            <a:endParaRPr lang="en-US" dirty="0"/>
          </a:p>
        </p:txBody>
      </p:sp>
      <p:sp>
        <p:nvSpPr>
          <p:cNvPr id="4" name="TextBox 3"/>
          <p:cNvSpPr txBox="1"/>
          <p:nvPr/>
        </p:nvSpPr>
        <p:spPr>
          <a:xfrm>
            <a:off x="173736" y="3282696"/>
            <a:ext cx="8778240" cy="950976"/>
          </a:xfrm>
          <a:prstGeom prst="rect">
            <a:avLst/>
          </a:prstGeom>
          <a:solidFill>
            <a:srgbClr val="FDEDEE"/>
          </a:solidFill>
          <a:ln w="3175">
            <a:solidFill>
              <a:srgbClr val="002060"/>
            </a:solidFill>
          </a:ln>
        </p:spPr>
        <p:txBody>
          <a:bodyPr wrap="square" rtlCol="0">
            <a:noAutofit/>
          </a:bodyPr>
          <a:lstStyle/>
          <a:p>
            <a:endParaRPr lang="en-US" dirty="0"/>
          </a:p>
        </p:txBody>
      </p:sp>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1.1: Outcomes Assessment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fontAlgn="base">
              <a:spcBef>
                <a:spcPct val="0"/>
              </a:spcBef>
              <a:spcAft>
                <a:spcPct val="0"/>
              </a:spcAft>
              <a:tabLst>
                <a:tab pos="228600" algn="l"/>
                <a:tab pos="571500" algn="l"/>
              </a:tabLst>
            </a:pPr>
            <a:r>
              <a:rPr lang="en-US" sz="1400" kern="0" dirty="0">
                <a:solidFill>
                  <a:sysClr val="windowText" lastClr="000000"/>
                </a:solidFill>
                <a:latin typeface="Calibri" pitchFamily="34" charset="0"/>
                <a:ea typeface="Times New Roman" pitchFamily="18" charset="0"/>
                <a:cs typeface="Calibri" pitchFamily="34" charset="0"/>
              </a:rPr>
              <a:t>The site-visit team and the Board of Commissioners will: (1) evaluate the academic business unit’s outcome assessment process, (2) review the results from implementing the outcomes assessment plan, and (3) examine the ways in which the results are being used for continuous improvement in the academic business unit’s overall performance and in the academic quality of its business programs.</a:t>
            </a:r>
          </a:p>
          <a:p>
            <a:pPr lvl="0" fontAlgn="base">
              <a:spcBef>
                <a:spcPct val="0"/>
              </a:spcBef>
              <a:spcAft>
                <a:spcPct val="0"/>
              </a:spcAft>
              <a:tabLst>
                <a:tab pos="228600" algn="l"/>
                <a:tab pos="571500" algn="l"/>
              </a:tabLst>
            </a:pPr>
            <a:endParaRPr kumimoji="0" lang="en-US" sz="14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marL="228600" lvl="0" indent="-228600" defTabSz="91440">
              <a:buFont typeface="+mj-lt"/>
              <a:buAutoNum type="arabicPeriod"/>
            </a:pPr>
            <a:r>
              <a:rPr lang="en-US" sz="1400" kern="0" dirty="0">
                <a:solidFill>
                  <a:sysClr val="windowText" lastClr="000000"/>
                </a:solidFill>
                <a:latin typeface="Calibri"/>
              </a:rPr>
              <a:t>Provide a copy of the academic business unit’s outcomes assessment plan that encompasses each business program included in the accreditation review (this should be placed in the appendix of the self-study).</a:t>
            </a:r>
          </a:p>
          <a:p>
            <a:pPr lvl="0"/>
            <a:endParaRPr lang="en-US" sz="1400" kern="0" dirty="0">
              <a:solidFill>
                <a:sysClr val="windowText" lastClr="000000"/>
              </a:solidFill>
              <a:latin typeface="Calibri"/>
            </a:endParaRPr>
          </a:p>
          <a:p>
            <a:pPr lvl="0"/>
            <a:r>
              <a:rPr lang="en-US" sz="1400" b="1" i="1" kern="0" dirty="0">
                <a:solidFill>
                  <a:sysClr val="windowText" lastClr="000000"/>
                </a:solidFill>
                <a:latin typeface="Calibri"/>
              </a:rPr>
              <a:t>Comments</a:t>
            </a:r>
            <a:r>
              <a:rPr lang="en-US" sz="1400" i="1" kern="0" dirty="0">
                <a:solidFill>
                  <a:sysClr val="windowText" lastClr="000000"/>
                </a:solidFill>
                <a:latin typeface="Calibri"/>
              </a:rPr>
              <a:t>: In many cases, the academic business unit’s outcomes assessment plan needs significant revision. The academic business unit must ensure that the plan complies with the IACBE’s expectations and requirements as detailed in the IACBE’s handbook entitled “Guidelines for Preparing an Outcomes Assessment Plan.” This handbook is available on the IACBE website at: www.Iacbe.org/oa-documents.asp.</a:t>
            </a:r>
            <a:endParaRPr lang="en-US" sz="1400" kern="0" dirty="0">
              <a:solidFill>
                <a:sysClr val="windowText" lastClr="000000"/>
              </a:solidFill>
              <a:latin typeface="Calibri"/>
            </a:endParaRPr>
          </a:p>
          <a:p>
            <a:pPr lvl="0"/>
            <a:endParaRPr lang="en-US" sz="1100" kern="0" dirty="0">
              <a:solidFill>
                <a:sysClr val="windowText" lastClr="000000"/>
              </a:solidFill>
              <a:latin typeface="Calibri"/>
            </a:endParaRPr>
          </a:p>
          <a:p>
            <a:pPr marL="228600" lvl="0" indent="-228600" defTabSz="91440">
              <a:buFont typeface="+mj-lt"/>
              <a:buAutoNum type="arabicPeriod" startAt="2"/>
            </a:pPr>
            <a:r>
              <a:rPr lang="en-US" sz="1400" kern="0" dirty="0">
                <a:solidFill>
                  <a:sysClr val="windowText" lastClr="000000"/>
                </a:solidFill>
                <a:latin typeface="Calibri"/>
              </a:rPr>
              <a:t>For each business program included in the accreditation review for which the intended student learning outcomes do not substantially encompass the relevant ‘Key Learning Outcomes for Business Programs’ as identified by the IACBE, provide a rationale and a justification for this variation.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7352091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p:cTn id="1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p:cTn id="15"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7" end="7"/>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p:cTn id="19"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9" end="9"/>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1.1: Outcomes Assessment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defTabSz="91440">
              <a:buFont typeface="+mj-lt"/>
              <a:buAutoNum type="arabicPeriod" startAt="3"/>
            </a:pPr>
            <a:r>
              <a:rPr lang="en-US" sz="1400" kern="0" dirty="0">
                <a:solidFill>
                  <a:sysClr val="windowText" lastClr="000000"/>
                </a:solidFill>
                <a:latin typeface="Calibri"/>
              </a:rPr>
              <a:t>Provide assessment data resulting from implementing your outcomes assessment plan (i.e., the data resulting from implementing the measurement tools identified in the academic business unit’s outcomes assessment plan). The self-study must provide assessment results for each of the following areas:</a:t>
            </a:r>
          </a:p>
          <a:p>
            <a:pPr lvl="1" indent="-228600" defTabSz="91440">
              <a:spcBef>
                <a:spcPts val="1200"/>
              </a:spcBef>
              <a:buFont typeface="+mj-lt"/>
              <a:buAutoNum type="alphaLcPeriod"/>
            </a:pPr>
            <a:r>
              <a:rPr lang="en-US" sz="1400" kern="0" dirty="0">
                <a:solidFill>
                  <a:sysClr val="windowText" lastClr="000000"/>
                </a:solidFill>
                <a:latin typeface="Calibri"/>
              </a:rPr>
              <a:t>Intended student learning outcomes: Provide student learning data relating to the intended student learning outcomes in each business program included in the accreditation review. This information must include data relating to the extent of student achievement of the outcomes as determined by the performance objectives identified by the academic business unit in its outcomes assessment plan.</a:t>
            </a:r>
          </a:p>
          <a:p>
            <a:pPr lvl="1" indent="-228600" defTabSz="91440">
              <a:spcBef>
                <a:spcPts val="1200"/>
              </a:spcBef>
              <a:buFont typeface="+mj-lt"/>
              <a:buAutoNum type="alphaLcPeriod"/>
            </a:pPr>
            <a:r>
              <a:rPr lang="en-US" sz="1400" kern="0" dirty="0">
                <a:solidFill>
                  <a:sysClr val="windowText" lastClr="000000"/>
                </a:solidFill>
                <a:latin typeface="Calibri"/>
              </a:rPr>
              <a:t>Operational effectiveness: Provide assessment data relating to the intended operational outcomes of the academic business unit. This information must include data relating to the extent of achievement of the outcomes as determined by the performance objectives identified by the academic business unit in its outcomes assessment plan.</a:t>
            </a:r>
          </a:p>
          <a:p>
            <a:pPr marL="228600" lvl="0" indent="-228600" defTabSz="91440">
              <a:spcBef>
                <a:spcPts val="1200"/>
              </a:spcBef>
              <a:buFont typeface="+mj-lt"/>
              <a:buAutoNum type="arabicPeriod" startAt="4"/>
            </a:pPr>
            <a:r>
              <a:rPr lang="en-US" sz="1400" kern="0" dirty="0">
                <a:solidFill>
                  <a:sysClr val="windowText" lastClr="000000"/>
                </a:solidFill>
                <a:latin typeface="Calibri"/>
              </a:rPr>
              <a:t>Provide a summary of the changes and improvements that were needed based on the results from implementing the outcomes assessment plan.</a:t>
            </a:r>
          </a:p>
        </p:txBody>
      </p:sp>
    </p:spTree>
    <p:extLst>
      <p:ext uri="{BB962C8B-B14F-4D97-AF65-F5344CB8AC3E}">
        <p14:creationId xmlns:p14="http://schemas.microsoft.com/office/powerpoint/2010/main" val="34454317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p:cTn id="1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p:cTn id="1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p:cTn id="1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1.1: Outcomes Assessment</a:t>
            </a:r>
          </a:p>
          <a:p>
            <a:pPr lvl="0"/>
            <a:endParaRPr lang="en-US" sz="1100" kern="0" dirty="0">
              <a:solidFill>
                <a:sysClr val="windowText" lastClr="000000"/>
              </a:solidFill>
              <a:latin typeface="Calibri"/>
            </a:endParaRPr>
          </a:p>
          <a:p>
            <a:pPr marL="228600" lvl="0" indent="-228600" defTabSz="182880">
              <a:buFont typeface="+mj-lt"/>
              <a:buAutoNum type="arabicPeriod" startAt="5"/>
            </a:pPr>
            <a:r>
              <a:rPr lang="en-US" sz="1400" kern="0" dirty="0">
                <a:solidFill>
                  <a:sysClr val="windowText" lastClr="000000"/>
                </a:solidFill>
                <a:latin typeface="Calibri"/>
              </a:rPr>
              <a:t>Provide evidence that action plans were developed to make the identified changes and improvements, and provide a summary of the plans.</a:t>
            </a:r>
          </a:p>
          <a:p>
            <a:pPr marL="228600" lvl="0" indent="-228600" defTabSz="182880">
              <a:spcBef>
                <a:spcPts val="2400"/>
              </a:spcBef>
              <a:buFont typeface="+mj-lt"/>
              <a:buAutoNum type="arabicPeriod" startAt="6"/>
            </a:pPr>
            <a:r>
              <a:rPr lang="en-US" sz="1400" kern="0" dirty="0">
                <a:solidFill>
                  <a:sysClr val="windowText" lastClr="000000"/>
                </a:solidFill>
                <a:latin typeface="Calibri"/>
              </a:rPr>
              <a:t>Describe the ways in which the action plans were integrated into the strategic planning processes of the academic business unit and the institution. If applicable, describe the ways in which the academic business unit’s action plans were connected to the institutional budgeting process.</a:t>
            </a:r>
          </a:p>
          <a:p>
            <a:pPr marL="228600" lvl="0" indent="-228600" defTabSz="182880">
              <a:spcBef>
                <a:spcPts val="2400"/>
              </a:spcBef>
              <a:buFont typeface="+mj-lt"/>
              <a:buAutoNum type="arabicPeriod" startAt="6"/>
            </a:pPr>
            <a:r>
              <a:rPr lang="en-US" sz="1400" kern="0" dirty="0">
                <a:solidFill>
                  <a:sysClr val="windowText" lastClr="000000"/>
                </a:solidFill>
                <a:latin typeface="Calibri"/>
              </a:rPr>
              <a:t>Provide a summary of the realized outcomes that resulted from the execution of the action plans.</a:t>
            </a:r>
          </a:p>
        </p:txBody>
      </p:sp>
    </p:spTree>
    <p:extLst>
      <p:ext uri="{BB962C8B-B14F-4D97-AF65-F5344CB8AC3E}">
        <p14:creationId xmlns:p14="http://schemas.microsoft.com/office/powerpoint/2010/main" val="1080531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1.2: Summary Evaluation of Outcomes Assessment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5" name="Rectangle 4"/>
          <p:cNvSpPr>
            <a:spLocks noChangeAspect="1"/>
          </p:cNvSpPr>
          <p:nvPr/>
        </p:nvSpPr>
        <p:spPr>
          <a:xfrm>
            <a:off x="1219200" y="1891427"/>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outcomes assessment process in supporting excellence in business education.</a:t>
            </a:r>
          </a:p>
        </p:txBody>
      </p:sp>
    </p:spTree>
    <p:extLst>
      <p:ext uri="{BB962C8B-B14F-4D97-AF65-F5344CB8AC3E}">
        <p14:creationId xmlns:p14="http://schemas.microsoft.com/office/powerpoint/2010/main" val="2178007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2266950"/>
            <a:ext cx="8778240" cy="923544"/>
          </a:xfrm>
          <a:prstGeom prst="rect">
            <a:avLst/>
          </a:prstGeom>
          <a:solidFill>
            <a:srgbClr val="FFFFEB"/>
          </a:solidFill>
          <a:ln w="3175">
            <a:noFill/>
          </a:ln>
        </p:spPr>
        <p:txBody>
          <a:bodyPr wrap="square" rtlCol="0">
            <a:noAutofit/>
          </a:bodyPr>
          <a:lstStyle/>
          <a:p>
            <a:endParaRPr lang="en-US" dirty="0"/>
          </a:p>
        </p:txBody>
      </p:sp>
      <p:sp>
        <p:nvSpPr>
          <p:cNvPr id="4" name="TextBox 3"/>
          <p:cNvSpPr txBox="1"/>
          <p:nvPr/>
        </p:nvSpPr>
        <p:spPr>
          <a:xfrm>
            <a:off x="173736" y="3310128"/>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5" name="TextBox 4"/>
          <p:cNvSpPr txBox="1"/>
          <p:nvPr/>
        </p:nvSpPr>
        <p:spPr>
          <a:xfrm>
            <a:off x="173736" y="4187952"/>
            <a:ext cx="8778240" cy="740664"/>
          </a:xfrm>
          <a:prstGeom prst="rect">
            <a:avLst/>
          </a:prstGeom>
          <a:solidFill>
            <a:srgbClr val="FFFFEB"/>
          </a:solidFill>
          <a:ln w="3175">
            <a:noFill/>
          </a:ln>
        </p:spPr>
        <p:txBody>
          <a:bodyPr wrap="square" rtlCol="0">
            <a:noAutofit/>
          </a:bodyPr>
          <a:lstStyle/>
          <a:p>
            <a:endParaRPr lang="en-US" dirty="0"/>
          </a:p>
        </p:txBody>
      </p:sp>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1.2: Summary Evaluation of Outcomes Assessment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outcomes assessment process. In this evaluation, consider the evidence presented in the self-study in the context of the academic business unit’s mission and:</a:t>
            </a:r>
          </a:p>
          <a:p>
            <a:pPr lvl="0"/>
            <a:endParaRPr lang="en-US" sz="1400" kern="0" dirty="0">
              <a:solidFill>
                <a:sysClr val="windowText" lastClr="000000"/>
              </a:solidFill>
              <a:latin typeface="Calibri"/>
            </a:endParaRPr>
          </a:p>
          <a:p>
            <a:pPr marL="228600" lvl="0" indent="-228600" defTabSz="91440">
              <a:buFont typeface="+mj-lt"/>
              <a:buAutoNum type="arabicPeriod"/>
            </a:pPr>
            <a:r>
              <a:rPr lang="en-US" sz="1400" kern="0" dirty="0">
                <a:solidFill>
                  <a:sysClr val="windowText" lastClr="000000"/>
                </a:solidFill>
                <a:latin typeface="Calibri"/>
              </a:rPr>
              <a:t>Describe the general conclusions that the academic business unit drew from the self-study regarding the effectiveness of its outcomes assessment process in supporting excellence in business education, and provide a narrative assessment of the extent to which the academic business unit is accomplishing its mission and broad-based goals.</a:t>
            </a:r>
          </a:p>
          <a:p>
            <a:pPr lvl="0" defTabSz="91440"/>
            <a:endParaRPr lang="en-US" sz="1400" kern="0" dirty="0">
              <a:solidFill>
                <a:sysClr val="windowText" lastClr="000000"/>
              </a:solidFill>
              <a:latin typeface="Calibri"/>
            </a:endParaRPr>
          </a:p>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many cases, academic business units neglect to address the second part of this item. The academic business unit must ensure that it provides a narrative assessment of the extent to which it is accomplishing its mission and broad-based goals</a:t>
            </a:r>
            <a:r>
              <a:rPr lang="en-US" sz="1400" kern="0" dirty="0">
                <a:solidFill>
                  <a:sysClr val="windowText" lastClr="000000"/>
                </a:solidFill>
                <a:latin typeface="Calibri"/>
              </a:rPr>
              <a:t>.</a:t>
            </a:r>
          </a:p>
          <a:p>
            <a:pPr lvl="0" defTabSz="91440"/>
            <a:endParaRPr lang="en-US" sz="1400" kern="0" dirty="0">
              <a:solidFill>
                <a:sysClr val="windowText" lastClr="000000"/>
              </a:solidFill>
              <a:latin typeface="Calibri"/>
            </a:endParaRPr>
          </a:p>
          <a:p>
            <a:pPr marL="228600" lvl="0" indent="-228600" defTabSz="91440">
              <a:buFont typeface="+mj-lt"/>
              <a:buAutoNum type="arabicPeriod" startAt="2"/>
            </a:pPr>
            <a:r>
              <a:rPr lang="en-US" sz="1400" kern="0" dirty="0">
                <a:solidFill>
                  <a:sysClr val="windowText" lastClr="000000"/>
                </a:solidFill>
                <a:latin typeface="Calibri"/>
              </a:rPr>
              <a:t>Identify any changes and improvements needed in the academic business unit’s outcomes assessment process.</a:t>
            </a:r>
          </a:p>
          <a:p>
            <a:pPr marL="228600" lvl="0" indent="-228600" defTabSz="91440">
              <a:spcBef>
                <a:spcPts val="1800"/>
              </a:spcBef>
              <a:buFont typeface="+mj-lt"/>
              <a:buAutoNum type="arabicPeriod" startAt="2"/>
            </a:pPr>
            <a:r>
              <a:rPr lang="en-US" sz="1400" kern="0" dirty="0">
                <a:solidFill>
                  <a:sysClr val="windowText" lastClr="000000"/>
                </a:solidFill>
                <a:latin typeface="Calibri"/>
              </a:rPr>
              <a:t>Describe proposed courses of action to make those changes and improvements.</a:t>
            </a:r>
          </a:p>
        </p:txBody>
      </p:sp>
    </p:spTree>
    <p:extLst>
      <p:ext uri="{BB962C8B-B14F-4D97-AF65-F5344CB8AC3E}">
        <p14:creationId xmlns:p14="http://schemas.microsoft.com/office/powerpoint/2010/main" val="2897790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p:cTn id="1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 calcmode="lin" valueType="num">
                                      <p:cBhvr>
                                        <p:cTn id="15"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7" end="7"/>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p:cTn id="19"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9" end="9"/>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p:cTn id="23"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10" end="10"/>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1801368"/>
            <a:ext cx="8778240" cy="1773936"/>
          </a:xfrm>
          <a:prstGeom prst="rect">
            <a:avLst/>
          </a:prstGeom>
          <a:solidFill>
            <a:srgbClr val="FDEDEE"/>
          </a:solidFill>
          <a:ln w="3175">
            <a:solidFill>
              <a:srgbClr val="002060"/>
            </a:solidFill>
          </a:ln>
        </p:spPr>
        <p:txBody>
          <a:bodyPr wrap="square" rtlCol="0">
            <a:noAutofit/>
          </a:bodyPr>
          <a:lstStyle/>
          <a:p>
            <a:endParaRPr lang="en-US" dirty="0"/>
          </a:p>
        </p:txBody>
      </p:sp>
      <p:sp>
        <p:nvSpPr>
          <p:cNvPr id="5" name="Rectangle 4"/>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1.2: Summary Evaluation of Outcomes Assessment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In many cases, academic business units will identify changes, improvements, and associated courses of action that are related to curriculum, faculty, support services, co-curricular programs, etc</a:t>
            </a:r>
            <a:r>
              <a:rPr lang="en-US" sz="1400" kern="0" dirty="0">
                <a:solidFill>
                  <a:sysClr val="windowText" lastClr="000000"/>
                </a:solidFill>
                <a:latin typeface="Calibri"/>
              </a:rPr>
              <a:t>.</a:t>
            </a:r>
            <a:r>
              <a:rPr lang="en-US" sz="1400" i="1" kern="0" dirty="0">
                <a:solidFill>
                  <a:sysClr val="windowText" lastClr="000000"/>
                </a:solidFill>
                <a:latin typeface="Calibri"/>
              </a:rPr>
              <a:t> In other words, the business units will specify changes, improvements, and courses of action for resource and process areas that are identified as a result of implementing their outcomes assessment plans. What is required in these items is an identification of changes and improvements needed, and proposed courses of actions to make those changes and improvements, in the assessment process itself (e.g., different measurement instruments, different performance objectives, revisions in intended learning and/or operational outcomes, revised evaluation rubrics, etc.). The academic business unit must ensure that these requirements are met.</a:t>
            </a:r>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p:txBody>
      </p:sp>
    </p:spTree>
    <p:extLst>
      <p:ext uri="{BB962C8B-B14F-4D97-AF65-F5344CB8AC3E}">
        <p14:creationId xmlns:p14="http://schemas.microsoft.com/office/powerpoint/2010/main" val="1530114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p:cTn id="7"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5">
                                            <p:txEl>
                                              <p:pRg st="4" end="4"/>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90750"/>
            <a:ext cx="86106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2: Strategic Planning</a:t>
            </a:r>
          </a:p>
        </p:txBody>
      </p:sp>
    </p:spTree>
    <p:extLst>
      <p:ext uri="{BB962C8B-B14F-4D97-AF65-F5344CB8AC3E}">
        <p14:creationId xmlns:p14="http://schemas.microsoft.com/office/powerpoint/2010/main" val="2651603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2.1: Strategic Planning</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5" name="Rectangle 4"/>
          <p:cNvSpPr>
            <a:spLocks noChangeAspect="1"/>
          </p:cNvSpPr>
          <p:nvPr/>
        </p:nvSpPr>
        <p:spPr>
          <a:xfrm>
            <a:off x="1219200" y="1892808"/>
            <a:ext cx="6675120" cy="2585323"/>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effective strategic planning process that focuses the academic business unit’s decision making toward defined goals, and provides strategic directions that guide it into the future. This requires the academic business unit to have developed and implemented a strategic planning process that is consistent with the process used by the institution and that is linked to the unit’s outcomes assessment process. In addition, the academic business unit must have used the process for continuous improvement in its overall performance and its business programs.</a:t>
            </a:r>
          </a:p>
        </p:txBody>
      </p:sp>
    </p:spTree>
    <p:extLst>
      <p:ext uri="{BB962C8B-B14F-4D97-AF65-F5344CB8AC3E}">
        <p14:creationId xmlns:p14="http://schemas.microsoft.com/office/powerpoint/2010/main" val="11130462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0" y="1123950"/>
            <a:ext cx="533400" cy="173038"/>
          </a:xfrm>
          <a:prstGeom prst="rect">
            <a:avLst/>
          </a:prstGeom>
        </p:spPr>
        <p:txBody>
          <a:bodyPr>
            <a:noAutofit/>
          </a:bodyPr>
          <a:lstStyle/>
          <a:p>
            <a:fld id="{8F82E0A0-C266-4798-8C8F-B9F91E9DA37E}" type="slidenum">
              <a:rPr lang="en-US" sz="1000" b="0" smtClean="0"/>
              <a:pPr/>
              <a:t>7</a:t>
            </a:fld>
            <a:endParaRPr lang="en-US" sz="1000" b="0" dirty="0"/>
          </a:p>
        </p:txBody>
      </p:sp>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Furthermore, all business and business-related majors, concentrations, specializations, focus areas, emphases, options, tracks, fields, and streams comprising any portion of the program will also be included in self-studies and accreditation reviews if and only if they satisfy the following criteria:</a:t>
            </a:r>
          </a:p>
          <a:p>
            <a:pPr marL="274320" indent="-274320" fontAlgn="base">
              <a:spcBef>
                <a:spcPts val="1200"/>
              </a:spcBef>
              <a:spcAft>
                <a:spcPct val="0"/>
              </a:spcAft>
              <a:buClr>
                <a:srgbClr val="A50021"/>
              </a:buClr>
              <a:buSzPct val="90000"/>
              <a:buFont typeface="+mj-lt"/>
              <a:buAutoNum type="arabicPeriod"/>
              <a:defRPr/>
            </a:pPr>
            <a:r>
              <a:rPr lang="en-US" sz="2000" kern="0" dirty="0">
                <a:solidFill>
                  <a:srgbClr val="330033"/>
                </a:solidFill>
                <a:latin typeface="Calibri" panose="020F0502020204030204" pitchFamily="34" charset="0"/>
              </a:rPr>
              <a:t>Fifty percent or more of the requirements for any major, concentration, specialization, </a:t>
            </a:r>
            <a:r>
              <a:rPr lang="en-US" sz="2000" dirty="0">
                <a:latin typeface="Calibri" panose="020F0502020204030204" pitchFamily="34" charset="0"/>
              </a:rPr>
              <a:t>focus area, </a:t>
            </a:r>
            <a:r>
              <a:rPr lang="en-US" sz="2000" kern="0" dirty="0">
                <a:solidFill>
                  <a:srgbClr val="330033"/>
                </a:solidFill>
                <a:latin typeface="Calibri" panose="020F0502020204030204" pitchFamily="34" charset="0"/>
              </a:rPr>
              <a:t>emphasis, option, track, field, or stream are in the traditional areas of business education.</a:t>
            </a:r>
          </a:p>
          <a:p>
            <a:pPr marL="274320" indent="-274320" fontAlgn="base">
              <a:spcBef>
                <a:spcPts val="1500"/>
              </a:spcBef>
              <a:spcAft>
                <a:spcPct val="0"/>
              </a:spcAft>
              <a:buClr>
                <a:srgbClr val="A50021"/>
              </a:buClr>
              <a:buSzPct val="90000"/>
              <a:buFont typeface="+mj-lt"/>
              <a:buAutoNum type="arabicPeriod"/>
              <a:defRPr/>
            </a:pPr>
            <a:r>
              <a:rPr lang="en-US" sz="2000" kern="0" dirty="0">
                <a:solidFill>
                  <a:srgbClr val="330033"/>
                </a:solidFill>
                <a:latin typeface="Calibri" panose="020F0502020204030204" pitchFamily="34" charset="0"/>
              </a:rPr>
              <a:t>The majors, concentrations, specializations, </a:t>
            </a:r>
            <a:r>
              <a:rPr lang="en-US" sz="2000" dirty="0">
                <a:latin typeface="Calibri" panose="020F0502020204030204" pitchFamily="34" charset="0"/>
              </a:rPr>
              <a:t>focus areas, </a:t>
            </a:r>
            <a:r>
              <a:rPr lang="en-US" sz="2000" kern="0" dirty="0">
                <a:solidFill>
                  <a:srgbClr val="330033"/>
                </a:solidFill>
                <a:latin typeface="Calibri" panose="020F0502020204030204" pitchFamily="34" charset="0"/>
              </a:rPr>
              <a:t>emphases, options, tracks, fields, and streams appear on a student’s official transcript, diploma supplement, or other official record of program completion.</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Scope of Accreditation of the IACBE</a:t>
            </a:r>
          </a:p>
        </p:txBody>
      </p:sp>
    </p:spTree>
    <p:extLst>
      <p:ext uri="{BB962C8B-B14F-4D97-AF65-F5344CB8AC3E}">
        <p14:creationId xmlns:p14="http://schemas.microsoft.com/office/powerpoint/2010/main" val="20760699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904488"/>
            <a:ext cx="8778240" cy="731520"/>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2.1: Strategic Planning</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The site-visit team and the Board of Commissioners will: (1) evaluate the academic business unit’s strategic planning process, (2) review the results from implementing the process, and (3) examine the ways in which the results are being used for continuous improvement in the academic business unit’s overall performance and the academic quality of its business programs.</a:t>
            </a:r>
          </a:p>
          <a:p>
            <a:pPr lvl="0"/>
            <a:endParaRPr lang="en-US" sz="1400" kern="0" dirty="0">
              <a:solidFill>
                <a:sysClr val="windowText" lastClr="000000"/>
              </a:solidFill>
              <a:latin typeface="Calibri"/>
            </a:endParaRPr>
          </a:p>
          <a:p>
            <a:pPr marL="228600" lvl="0" indent="-228600">
              <a:buFont typeface="+mj-lt"/>
              <a:buAutoNum type="arabicPeriod"/>
            </a:pPr>
            <a:r>
              <a:rPr lang="en-US" sz="1400" kern="0" dirty="0">
                <a:solidFill>
                  <a:sysClr val="windowText" lastClr="000000"/>
                </a:solidFill>
                <a:latin typeface="Calibri"/>
              </a:rPr>
              <a:t>Describe the academic business unit’s strategic planning process. In this description:</a:t>
            </a:r>
          </a:p>
          <a:p>
            <a:pPr lvl="1" indent="-228600" defTabSz="91440">
              <a:spcBef>
                <a:spcPts val="600"/>
              </a:spcBef>
              <a:buFont typeface="+mj-lt"/>
              <a:buAutoNum type="alphaLcPeriod"/>
            </a:pPr>
            <a:r>
              <a:rPr lang="en-US" sz="1400" kern="0" dirty="0">
                <a:solidFill>
                  <a:sysClr val="windowText" lastClr="000000"/>
                </a:solidFill>
                <a:latin typeface="Calibri"/>
              </a:rPr>
              <a:t>Explain the ways in which the academic business unit’s mission is consistent with the mission of the institution, and the ways in which it focuses and directs the unit’s decision making toward defined goals and objectives. In addition, discuss the ways in which the academic business unit and institutional strategic planning processes are consonant with each other.</a:t>
            </a:r>
          </a:p>
          <a:p>
            <a:pPr lvl="1" indent="-228600" defTabSz="91440">
              <a:spcBef>
                <a:spcPts val="600"/>
              </a:spcBef>
              <a:buFont typeface="+mj-lt"/>
              <a:buAutoNum type="alphaLcPeriod"/>
            </a:pPr>
            <a:r>
              <a:rPr lang="en-US" sz="1400" kern="0" dirty="0">
                <a:solidFill>
                  <a:sysClr val="windowText" lastClr="000000"/>
                </a:solidFill>
                <a:latin typeface="Calibri"/>
              </a:rPr>
              <a:t>Describe the processes used by the academic business unit for developing action items for the enhancement and development of its resources, educational processes, and the academic quality of its business programs. Provide evidence of these improvements.</a:t>
            </a:r>
          </a:p>
        </p:txBody>
      </p:sp>
    </p:spTree>
    <p:extLst>
      <p:ext uri="{BB962C8B-B14F-4D97-AF65-F5344CB8AC3E}">
        <p14:creationId xmlns:p14="http://schemas.microsoft.com/office/powerpoint/2010/main" val="8429838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158115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5" name="TextBox 4"/>
          <p:cNvSpPr txBox="1"/>
          <p:nvPr/>
        </p:nvSpPr>
        <p:spPr>
          <a:xfrm>
            <a:off x="173736" y="4224528"/>
            <a:ext cx="8778240" cy="758952"/>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2.1: Strategic Planning</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fontAlgn="base">
              <a:spcBef>
                <a:spcPct val="0"/>
              </a:spcBef>
              <a:spcAft>
                <a:spcPct val="0"/>
              </a:spcAft>
              <a:tabLst>
                <a:tab pos="228600" algn="l"/>
                <a:tab pos="571500" algn="l"/>
              </a:tabLst>
              <a:defRPr/>
            </a:pPr>
            <a:r>
              <a:rPr lang="en-US" sz="1400" b="1" i="1" kern="0" dirty="0">
                <a:solidFill>
                  <a:sysClr val="windowText" lastClr="000000"/>
                </a:solidFill>
                <a:latin typeface="Calibri" panose="020F0502020204030204" pitchFamily="34" charset="0"/>
                <a:ea typeface="Times New Roman" pitchFamily="18" charset="0"/>
                <a:cs typeface="Times New Roman" pitchFamily="18" charset="0"/>
              </a:rPr>
              <a:t>Comments</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In many cases, academic business units neglect to address the second part of this item. </a:t>
            </a:r>
            <a:r>
              <a:rPr lang="en-US" sz="1400" i="1" kern="0" dirty="0">
                <a:solidFill>
                  <a:sysClr val="windowText" lastClr="000000"/>
                </a:solidFill>
                <a:latin typeface="Calibri"/>
              </a:rPr>
              <a:t>The academic business unit must ensure that it provides evidence/examples of the improvements made as a result of implementing the action items developed in the unit’s strategic planning process.</a:t>
            </a: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0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lvl="0" indent="-228600">
              <a:buFont typeface="+mj-lt"/>
              <a:buAutoNum type="arabicPeriod"/>
            </a:pPr>
            <a:r>
              <a:rPr lang="en-US" sz="1400" kern="0" dirty="0">
                <a:solidFill>
                  <a:sysClr val="windowText" lastClr="000000"/>
                </a:solidFill>
                <a:latin typeface="Calibri"/>
              </a:rPr>
              <a:t>Describe the academic business unit’s strategic planning process. In this description:</a:t>
            </a:r>
          </a:p>
          <a:p>
            <a:pPr lvl="1" indent="-228600">
              <a:spcBef>
                <a:spcPts val="500"/>
              </a:spcBef>
              <a:buFont typeface="+mj-lt"/>
              <a:buAutoNum type="alphaLcPeriod" startAt="3"/>
            </a:pPr>
            <a:r>
              <a:rPr lang="en-US" sz="1400" kern="0" dirty="0">
                <a:solidFill>
                  <a:sysClr val="windowText" lastClr="000000"/>
                </a:solidFill>
                <a:latin typeface="Calibri"/>
              </a:rPr>
              <a:t>Describe the methods used by the academic business unit to monitor and evaluate its progress in accomplishing its goals and objectives.</a:t>
            </a:r>
          </a:p>
          <a:p>
            <a:pPr lvl="1" indent="-228600">
              <a:spcBef>
                <a:spcPts val="500"/>
              </a:spcBef>
              <a:buFont typeface="+mj-lt"/>
              <a:buAutoNum type="alphaLcPeriod" startAt="3"/>
            </a:pPr>
            <a:r>
              <a:rPr lang="en-US" sz="1400" kern="0" dirty="0">
                <a:solidFill>
                  <a:sysClr val="windowText" lastClr="000000"/>
                </a:solidFill>
                <a:latin typeface="Calibri"/>
              </a:rPr>
              <a:t>If applicable, describe the ways in which the academic business unit’s strategic planning process is linked to the institutional budgeting process.</a:t>
            </a:r>
          </a:p>
          <a:p>
            <a:pPr lvl="1" indent="-228600">
              <a:spcBef>
                <a:spcPts val="500"/>
              </a:spcBef>
              <a:buFont typeface="+mj-lt"/>
              <a:buAutoNum type="alphaLcPeriod" startAt="3"/>
            </a:pPr>
            <a:r>
              <a:rPr lang="en-US" sz="1400" kern="0" dirty="0">
                <a:solidFill>
                  <a:sysClr val="windowText" lastClr="000000"/>
                </a:solidFill>
                <a:latin typeface="Calibri"/>
              </a:rPr>
              <a:t>Describe the ways in which various stakeholders of the academic business unit (e.g., faculty, staff, students, etc.) are involved and participate in its strategic planning process.</a:t>
            </a:r>
          </a:p>
          <a:p>
            <a:pPr marL="228600" lvl="1" indent="-228600" defTabSz="91440">
              <a:spcBef>
                <a:spcPts val="1200"/>
              </a:spcBef>
              <a:buFont typeface="+mj-lt"/>
              <a:buAutoNum type="arabicPeriod" startAt="2"/>
            </a:pPr>
            <a:r>
              <a:rPr lang="en-US" sz="1400" kern="0" dirty="0">
                <a:solidFill>
                  <a:sysClr val="windowText" lastClr="000000"/>
                </a:solidFill>
                <a:latin typeface="Calibri"/>
              </a:rPr>
              <a:t>Provide copies of the documents that are used in the academic business unit’s strategic planning process (e.g., formal strategic plans, fully-integrated outcomes assessment/strategic plans, action plans, balanced scorecards, or other documents used in the planning process; these should be placed in the appendix of the self-study).</a:t>
            </a:r>
          </a:p>
          <a:p>
            <a:pPr marL="228600" lvl="1">
              <a:spcBef>
                <a:spcPts val="600"/>
              </a:spcBef>
            </a:pPr>
            <a:endParaRPr lang="en-US" sz="1200" kern="0" dirty="0">
              <a:solidFill>
                <a:sysClr val="windowText" lastClr="000000"/>
              </a:solidFill>
              <a:latin typeface="Calibri"/>
            </a:endParaRPr>
          </a:p>
        </p:txBody>
      </p:sp>
    </p:spTree>
    <p:extLst>
      <p:ext uri="{BB962C8B-B14F-4D97-AF65-F5344CB8AC3E}">
        <p14:creationId xmlns:p14="http://schemas.microsoft.com/office/powerpoint/2010/main" val="940774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p:cTn id="1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6" end="6"/>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p:cTn id="1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7" end="7"/>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p:cTn id="1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8" end="8"/>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p:cTn id="2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9" end="9"/>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1764792"/>
            <a:ext cx="8778240" cy="806958"/>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2.1: Strategic Planning</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As indicated in the Description of this principle, the IACBE does not require academic business units to have a formal, written strategic plan document. What is required in this principle is that business units must be engaged in a strategic planning process.</a:t>
            </a:r>
            <a:endParaRPr lang="en-US" sz="1400" kern="0" dirty="0">
              <a:solidFill>
                <a:sysClr val="windowText" lastClr="000000"/>
              </a:solidFill>
              <a:latin typeface="Calibri"/>
            </a:endParaRPr>
          </a:p>
          <a:p>
            <a:pPr lvl="0" defTabSz="91440"/>
            <a:endParaRPr lang="en-US" sz="1400" kern="0" dirty="0">
              <a:solidFill>
                <a:sysClr val="windowText" lastClr="000000"/>
              </a:solidFill>
              <a:latin typeface="Calibri"/>
            </a:endParaRPr>
          </a:p>
        </p:txBody>
      </p:sp>
    </p:spTree>
    <p:extLst>
      <p:ext uri="{BB962C8B-B14F-4D97-AF65-F5344CB8AC3E}">
        <p14:creationId xmlns:p14="http://schemas.microsoft.com/office/powerpoint/2010/main" val="1861806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2.2: Summary Evaluation of Strategic Planning</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1754326"/>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an evaluation of the academic business unit’s academic resources and educational processes in terms of their contributions to the unit’s overall performance relative to its mission. This requires the academic business unit to evaluate the effectiveness of its strategic planning process in supporting excellence in business education.</a:t>
            </a:r>
          </a:p>
        </p:txBody>
      </p:sp>
    </p:spTree>
    <p:extLst>
      <p:ext uri="{BB962C8B-B14F-4D97-AF65-F5344CB8AC3E}">
        <p14:creationId xmlns:p14="http://schemas.microsoft.com/office/powerpoint/2010/main" val="3791372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990088"/>
            <a:ext cx="8778240" cy="841248"/>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3934968"/>
            <a:ext cx="8778240" cy="969264"/>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2.2: Summary Evaluation of Strategic Planning</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r>
              <a:rPr lang="en-US" sz="1400" kern="0" dirty="0">
                <a:solidFill>
                  <a:sysClr val="windowText" lastClr="000000"/>
                </a:solidFill>
                <a:latin typeface="Calibri"/>
              </a:rPr>
              <a:t>Provide a summary evaluation of the academic business unit’s strategic planning process. In this evaluation, consider the evidence presented in the self-study in the context of the academic business unit’s mission and:</a:t>
            </a:r>
          </a:p>
          <a:p>
            <a:pPr marL="228600" lvl="0" indent="-228600">
              <a:buFont typeface="+mj-lt"/>
              <a:buAutoNum type="arabicPeriod" startAt="4"/>
            </a:pPr>
            <a:endParaRPr lang="en-US" sz="1400" kern="0" dirty="0">
              <a:solidFill>
                <a:sysClr val="windowText" lastClr="000000"/>
              </a:solidFill>
              <a:latin typeface="Calibri"/>
            </a:endParaRPr>
          </a:p>
          <a:p>
            <a:pPr marL="228600" lvl="0" indent="-228600">
              <a:buFont typeface="+mj-lt"/>
              <a:buAutoNum type="arabicPeriod"/>
            </a:pPr>
            <a:r>
              <a:rPr lang="en-US" sz="1400" kern="0" dirty="0">
                <a:solidFill>
                  <a:sysClr val="windowText" lastClr="000000"/>
                </a:solidFill>
                <a:latin typeface="Calibri"/>
              </a:rPr>
              <a:t>Describe the general conclusions that the academic business unit drew from the self-study regarding the effectiveness of its strategic planning process in supporting excellence in business education.</a:t>
            </a:r>
          </a:p>
          <a:p>
            <a:pPr marL="228600" lvl="0" indent="-228600">
              <a:spcBef>
                <a:spcPts val="2400"/>
              </a:spcBef>
              <a:buFont typeface="+mj-lt"/>
              <a:buAutoNum type="arabicPeriod"/>
            </a:pPr>
            <a:r>
              <a:rPr lang="en-US" sz="1400" kern="0" dirty="0">
                <a:solidFill>
                  <a:sysClr val="windowText" lastClr="000000"/>
                </a:solidFill>
                <a:latin typeface="Calibri"/>
              </a:rPr>
              <a:t>Identify any changes and improvements needed in the academic business unit’s strategic planning process.</a:t>
            </a:r>
          </a:p>
          <a:p>
            <a:pPr marL="228600" lvl="0" indent="-228600">
              <a:spcBef>
                <a:spcPts val="2400"/>
              </a:spcBef>
              <a:buFont typeface="+mj-lt"/>
              <a:buAutoNum type="arabicPeriod"/>
            </a:pPr>
            <a:r>
              <a:rPr lang="en-US" sz="1400" kern="0" dirty="0">
                <a:solidFill>
                  <a:sysClr val="windowText" lastClr="000000"/>
                </a:solidFill>
                <a:latin typeface="Calibri"/>
              </a:rPr>
              <a:t>Describe proposed courses of action to make those changes and improvements.</a:t>
            </a:r>
          </a:p>
          <a:p>
            <a:pPr lvl="0"/>
            <a:endParaRPr lang="en-US" sz="1400" kern="0" dirty="0">
              <a:solidFill>
                <a:sysClr val="windowText" lastClr="000000"/>
              </a:solidFill>
              <a:latin typeface="Calibri"/>
            </a:endParaRPr>
          </a:p>
          <a:p>
            <a:pPr lvl="0"/>
            <a:r>
              <a:rPr lang="en-US" sz="1400" b="1" i="1" kern="0" dirty="0">
                <a:solidFill>
                  <a:sysClr val="windowText" lastClr="000000"/>
                </a:solidFill>
                <a:latin typeface="Calibri"/>
              </a:rPr>
              <a:t>Comments</a:t>
            </a:r>
            <a:r>
              <a:rPr lang="en-US" sz="1400" i="1" kern="0" dirty="0">
                <a:solidFill>
                  <a:sysClr val="windowText" lastClr="000000"/>
                </a:solidFill>
                <a:latin typeface="Calibri"/>
              </a:rPr>
              <a:t>: As was the case for Principle 1.2: Summary Evaluation of Outcomes Assessment, the academic business must ensure that it identifies changes and improvements needed, and proposed courses of actions to make those changes and improvements, in the strategic planning process itself, not in resource or process areas identified as a result of implementing the strategic planning process.</a:t>
            </a:r>
          </a:p>
        </p:txBody>
      </p:sp>
    </p:spTree>
    <p:extLst>
      <p:ext uri="{BB962C8B-B14F-4D97-AF65-F5344CB8AC3E}">
        <p14:creationId xmlns:p14="http://schemas.microsoft.com/office/powerpoint/2010/main" val="32516274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p:cTn id="1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6" end="6"/>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p:cTn id="1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7" end="7"/>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anim calcmode="lin" valueType="num">
                                      <p:cBhvr>
                                        <p:cTn id="23"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9" end="9"/>
                                            </p:txEl>
                                          </p:spTgt>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190750"/>
            <a:ext cx="8610600" cy="742950"/>
          </a:xfrm>
          <a:prstGeom prst="rect">
            <a:avLst/>
          </a:prstGeom>
          <a:solidFill>
            <a:srgbClr val="00206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b="1" dirty="0">
                <a:latin typeface="Calibri" panose="020F0502020204030204" pitchFamily="34" charset="0"/>
              </a:rPr>
              <a:t>Principle 3: Curriculum</a:t>
            </a:r>
          </a:p>
        </p:txBody>
      </p:sp>
    </p:spTree>
    <p:extLst>
      <p:ext uri="{BB962C8B-B14F-4D97-AF65-F5344CB8AC3E}">
        <p14:creationId xmlns:p14="http://schemas.microsoft.com/office/powerpoint/2010/main" val="122111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3.1: Program Design</a:t>
            </a: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0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2808"/>
            <a:ext cx="6675120" cy="1200329"/>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requires the design of each business program offered by the academic business unit to be consistent with current, acceptable business practices and the expectations of professionals in the academic and business communities.</a:t>
            </a:r>
          </a:p>
        </p:txBody>
      </p:sp>
    </p:spTree>
    <p:extLst>
      <p:ext uri="{BB962C8B-B14F-4D97-AF65-F5344CB8AC3E}">
        <p14:creationId xmlns:p14="http://schemas.microsoft.com/office/powerpoint/2010/main" val="41331231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478024"/>
            <a:ext cx="8778240" cy="758952"/>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3333750"/>
            <a:ext cx="8778240" cy="762000"/>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3.1: Program Design</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lvl="0" indent="-228600">
              <a:buFont typeface="+mj-lt"/>
              <a:buAutoNum type="arabicPeriod"/>
            </a:pPr>
            <a:r>
              <a:rPr lang="en-US" sz="1400" kern="0" dirty="0">
                <a:solidFill>
                  <a:sysClr val="windowText" lastClr="000000"/>
                </a:solidFill>
                <a:latin typeface="Calibri"/>
              </a:rPr>
              <a:t>Describe the curricular requirements for each business program included in the accreditation review (including majors, concentrations, specializations, emphases, options, and tracks contained within the program). If this information is included in the institution’s catalog, provide the page numbers for the relevant sections.</a:t>
            </a:r>
          </a:p>
          <a:p>
            <a:pPr marL="228600" lvl="0" indent="-228600">
              <a:spcBef>
                <a:spcPts val="1800"/>
              </a:spcBef>
              <a:buFont typeface="+mj-lt"/>
              <a:buAutoNum type="arabicPeriod" startAt="2"/>
            </a:pPr>
            <a:r>
              <a:rPr lang="en-US" sz="1400" kern="0" dirty="0">
                <a:solidFill>
                  <a:sysClr val="windowText" lastClr="000000"/>
                </a:solidFill>
                <a:latin typeface="Calibri"/>
              </a:rPr>
              <a:t>Identify and describe all of the methods that the academic business unit employs to deliver each business program included in the accreditation review. If online or hybrid delivery modes are used, describe the kinds and amount of both student and faculty activity and effort required.</a:t>
            </a:r>
          </a:p>
          <a:p>
            <a:pPr lvl="0">
              <a:spcBef>
                <a:spcPts val="1800"/>
              </a:spcBef>
            </a:pPr>
            <a:r>
              <a:rPr lang="en-US" sz="1400" b="1" i="1" kern="0" dirty="0">
                <a:solidFill>
                  <a:sysClr val="windowText" lastClr="000000"/>
                </a:solidFill>
                <a:latin typeface="Calibri" panose="020F0502020204030204" pitchFamily="34" charset="0"/>
                <a:ea typeface="Times New Roman" pitchFamily="18" charset="0"/>
                <a:cs typeface="Times New Roman" pitchFamily="18" charset="0"/>
              </a:rPr>
              <a:t>Comments</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 In many cases, academic business units neglect to address the second part of this item. </a:t>
            </a:r>
            <a:r>
              <a:rPr lang="en-US" sz="1400" i="1" kern="0" dirty="0">
                <a:solidFill>
                  <a:sysClr val="windowText" lastClr="000000"/>
                </a:solidFill>
                <a:latin typeface="Calibri"/>
              </a:rPr>
              <a:t>The academic business unit must ensure that, if any kind of online delivery mode is used, it describes the kinds and amount of both student and faculty activity and effort required.</a:t>
            </a:r>
            <a:endParaRPr lang="en-US" sz="1400" kern="0" dirty="0">
              <a:solidFill>
                <a:sysClr val="windowText" lastClr="000000"/>
              </a:solidFill>
              <a:latin typeface="Calibri"/>
            </a:endParaRPr>
          </a:p>
          <a:p>
            <a:pPr marL="228600" lvl="0" indent="-228600">
              <a:spcBef>
                <a:spcPts val="1800"/>
              </a:spcBef>
              <a:buFont typeface="+mj-lt"/>
              <a:buAutoNum type="arabicPeriod" startAt="3"/>
            </a:pPr>
            <a:r>
              <a:rPr lang="en-US" sz="1400" dirty="0">
                <a:latin typeface="Calibri" panose="020F0502020204030204" pitchFamily="34" charset="0"/>
              </a:rPr>
              <a:t>For each business program included in the accreditation review that contains majors, concentrations, specializations, emphases, options, or tracks, describe the ways in which the academic business unit ensures academic quality in these disciplinary component areas of the program.</a:t>
            </a:r>
            <a:endParaRPr lang="en-US" sz="1400" kern="0" dirty="0">
              <a:solidFill>
                <a:sysClr val="windowText" lastClr="000000"/>
              </a:solidFill>
              <a:latin typeface="Calibri" panose="020F0502020204030204" pitchFamily="34" charset="0"/>
            </a:endParaRPr>
          </a:p>
        </p:txBody>
      </p:sp>
    </p:spTree>
    <p:extLst>
      <p:ext uri="{BB962C8B-B14F-4D97-AF65-F5344CB8AC3E}">
        <p14:creationId xmlns:p14="http://schemas.microsoft.com/office/powerpoint/2010/main" val="296067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3.1: Program Design</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L="228600" marR="0" lvl="0" indent="-228600" algn="l" defTabSz="914400" rtl="0" eaLnBrk="1" fontAlgn="base" latinLnBrk="0" hangingPunct="1">
              <a:lnSpc>
                <a:spcPct val="100000"/>
              </a:lnSpc>
              <a:spcBef>
                <a:spcPct val="0"/>
              </a:spcBef>
              <a:spcAft>
                <a:spcPct val="0"/>
              </a:spcAft>
              <a:buClrTx/>
              <a:buSzTx/>
              <a:buFont typeface="+mj-lt"/>
              <a:buAutoNum type="arabicPeriod" startAt="3"/>
              <a:tabLst>
                <a:tab pos="228600" algn="l"/>
                <a:tab pos="571500" algn="l"/>
              </a:tabLst>
              <a:defRPr/>
            </a:pPr>
            <a:r>
              <a:rPr lang="en-US" sz="1400" kern="0" dirty="0">
                <a:solidFill>
                  <a:sysClr val="windowText" lastClr="000000"/>
                </a:solidFill>
                <a:latin typeface="Calibri" panose="020F0502020204030204" pitchFamily="34" charset="0"/>
                <a:ea typeface="Times New Roman" pitchFamily="18" charset="0"/>
                <a:cs typeface="Times New Roman" pitchFamily="18" charset="0"/>
              </a:rPr>
              <a:t>(Cont’d)</a:t>
            </a:r>
          </a:p>
          <a:p>
            <a:pPr marL="228600" lvl="0" fontAlgn="base">
              <a:spcBef>
                <a:spcPts val="1200"/>
              </a:spcBef>
              <a:spcAft>
                <a:spcPct val="0"/>
              </a:spcAft>
              <a:tabLst>
                <a:tab pos="228600" algn="l"/>
                <a:tab pos="571500" algn="l"/>
              </a:tabLst>
              <a:defRPr/>
            </a:pPr>
            <a:r>
              <a:rPr lang="en-US" sz="1400" dirty="0">
                <a:solidFill>
                  <a:srgbClr val="000000"/>
                </a:solidFill>
                <a:latin typeface="Calibri" panose="020F0502020204030204" pitchFamily="34" charset="0"/>
                <a:ea typeface="Times New Roman" panose="02020603050405020304" pitchFamily="18" charset="0"/>
              </a:rPr>
              <a:t>The methods for ensuring academic quality may include, but are not limited to, inclusion of the majors, concentrations, specializations, emphases, options, and tracks in the academic business unit’s outcomes assessment plan; periodic program reviews that include these disciplinary component areas; reviews, analyses,   and evaluations of the results of embedded assessments in the courses, modules, subjects, etc. comprising the disciplinary component areas; etc.</a:t>
            </a:r>
          </a:p>
          <a:p>
            <a:pPr marL="228600" lvl="0" fontAlgn="base">
              <a:spcBef>
                <a:spcPts val="1200"/>
              </a:spcBef>
              <a:spcAft>
                <a:spcPct val="0"/>
              </a:spcAft>
              <a:tabLst>
                <a:tab pos="228600" algn="l"/>
                <a:tab pos="571500" algn="l"/>
              </a:tabLst>
              <a:defRPr/>
            </a:pPr>
            <a:r>
              <a:rPr lang="en-US" sz="1400" dirty="0">
                <a:latin typeface="Calibri" panose="020F0502020204030204" pitchFamily="34" charset="0"/>
              </a:rPr>
              <a:t>In addition to input- and process-based measures of academic quality (e.g., curricular content; student admissions and retention standards; faculty qualifications; student academic support services; facilities, equipment, and learning and technological resources; program delivery; teaching; student advising; etc.), the methods for ensuring academic quality in the majors, concentrations, specializations, emphases, options, and  tracks must also utilize outcomes-based measures of quality (e.g., graduates’ satisfaction with the disciplinary component areas; employment of graduates; job advancement of graduates; employer satisfaction with job performance of graduates; graduates’ success in advanced programs; student success in passing certification examinations; advisory board approval of the disciplinary component areas; etc.).</a:t>
            </a:r>
            <a:endParaRPr lang="en-US" sz="1400" kern="0" dirty="0">
              <a:solidFill>
                <a:sysClr val="windowText" lastClr="000000"/>
              </a:solidFill>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4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9924646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p:cTn id="1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2670048"/>
            <a:ext cx="8778240" cy="998982"/>
          </a:xfrm>
          <a:prstGeom prst="rect">
            <a:avLst/>
          </a:prstGeom>
          <a:solidFill>
            <a:srgbClr val="FDEDEE"/>
          </a:solidFill>
          <a:ln w="3175">
            <a:solidFill>
              <a:srgbClr val="002060"/>
            </a:solidFill>
          </a:ln>
        </p:spPr>
        <p:txBody>
          <a:bodyPr wrap="square" rtlCol="0">
            <a:noAutofit/>
          </a:bodyPr>
          <a:lstStyle/>
          <a:p>
            <a:endParaRPr lang="en-US" dirty="0"/>
          </a:p>
        </p:txBody>
      </p:sp>
      <p:sp>
        <p:nvSpPr>
          <p:cNvPr id="4" name="TextBox 3"/>
          <p:cNvSpPr txBox="1"/>
          <p:nvPr/>
        </p:nvSpPr>
        <p:spPr>
          <a:xfrm>
            <a:off x="182880" y="1618488"/>
            <a:ext cx="8778240" cy="960120"/>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3.1: Program Design</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a:buFont typeface="+mj-lt"/>
              <a:buAutoNum type="arabicPeriod" startAt="4"/>
            </a:pPr>
            <a:r>
              <a:rPr lang="en-US" sz="1400" kern="0" dirty="0">
                <a:solidFill>
                  <a:sysClr val="windowText" lastClr="000000"/>
                </a:solidFill>
                <a:latin typeface="Calibri"/>
              </a:rPr>
              <a:t>State the number of contact hours required to earn one unit of academic credit for each business program. If the academic business unit uses online or hybrid delivery modes, describe the way in which the unit defines a student contact hour, and explain the ways in which the unit ensures that the quality of such programs is equivalent to that in more traditionally-delivered, face-to-face programs.</a:t>
            </a:r>
          </a:p>
          <a:p>
            <a:pPr lvl="0" defTabSz="91440">
              <a:spcBef>
                <a:spcPts val="1800"/>
              </a:spcBef>
            </a:pPr>
            <a:r>
              <a:rPr lang="en-US" sz="1400" b="1" i="1" kern="0" dirty="0">
                <a:solidFill>
                  <a:sysClr val="windowText" lastClr="000000"/>
                </a:solidFill>
                <a:latin typeface="Calibri"/>
              </a:rPr>
              <a:t>Comments</a:t>
            </a:r>
            <a:r>
              <a:rPr lang="en-US" sz="1400" i="1" kern="0" dirty="0">
                <a:solidFill>
                  <a:sysClr val="windowText" lastClr="000000"/>
                </a:solidFill>
                <a:latin typeface="Calibri"/>
              </a:rPr>
              <a:t>: </a:t>
            </a:r>
            <a:r>
              <a:rPr lang="en-US" sz="1400" i="1" kern="0" dirty="0">
                <a:solidFill>
                  <a:sysClr val="windowText" lastClr="000000"/>
                </a:solidFill>
                <a:latin typeface="Calibri" panose="020F0502020204030204" pitchFamily="34" charset="0"/>
                <a:ea typeface="Times New Roman" pitchFamily="18" charset="0"/>
                <a:cs typeface="Times New Roman" pitchFamily="18" charset="0"/>
              </a:rPr>
              <a:t>In many cases, academic business units neglect to address the second part of this item. </a:t>
            </a:r>
            <a:r>
              <a:rPr lang="en-US" sz="1400" i="1" kern="0" dirty="0">
                <a:solidFill>
                  <a:sysClr val="windowText" lastClr="000000"/>
                </a:solidFill>
                <a:latin typeface="Calibri"/>
              </a:rPr>
              <a:t>The academic business unit must ensure that, if any kind of online delivery mode is used, it describes the way in which it defines a student contact hour in this context, and explains the ways in which it ensures equivalent quality between online and on-ground programs.</a:t>
            </a:r>
            <a:endParaRPr lang="en-US" sz="1400" kern="0" dirty="0">
              <a:solidFill>
                <a:sysClr val="windowText" lastClr="000000"/>
              </a:solidFill>
              <a:latin typeface="Calibri"/>
            </a:endParaRPr>
          </a:p>
          <a:p>
            <a:pPr marL="228600" lvl="0" indent="-228600">
              <a:spcBef>
                <a:spcPts val="1800"/>
              </a:spcBef>
              <a:buFont typeface="+mj-lt"/>
              <a:buAutoNum type="arabicPeriod" startAt="5"/>
            </a:pPr>
            <a:r>
              <a:rPr lang="en-US" sz="1400" kern="0" dirty="0">
                <a:solidFill>
                  <a:sysClr val="windowText" lastClr="000000"/>
                </a:solidFill>
                <a:latin typeface="Calibri"/>
              </a:rPr>
              <a:t>State the number of semester hours, or quarter hours, of academic work that are required to earn an associate degree in a business field.</a:t>
            </a:r>
          </a:p>
          <a:p>
            <a:pPr marL="228600" lvl="0" indent="-228600">
              <a:spcBef>
                <a:spcPts val="1800"/>
              </a:spcBef>
              <a:buFont typeface="+mj-lt"/>
              <a:buAutoNum type="arabicPeriod" startAt="5"/>
            </a:pPr>
            <a:r>
              <a:rPr lang="en-US" sz="1400" kern="0" dirty="0">
                <a:solidFill>
                  <a:sysClr val="windowText" lastClr="000000"/>
                </a:solidFill>
                <a:latin typeface="Calibri"/>
              </a:rPr>
              <a:t>State the number of semester hours, or quarter hours, of academic work that are required to earn a bachelor’s degree in a business field.</a:t>
            </a:r>
          </a:p>
        </p:txBody>
      </p:sp>
    </p:spTree>
    <p:extLst>
      <p:ext uri="{BB962C8B-B14F-4D97-AF65-F5344CB8AC3E}">
        <p14:creationId xmlns:p14="http://schemas.microsoft.com/office/powerpoint/2010/main" val="12574691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5" end="5"/>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0" y="1123950"/>
            <a:ext cx="533400" cy="173038"/>
          </a:xfrm>
          <a:prstGeom prst="rect">
            <a:avLst/>
          </a:prstGeom>
        </p:spPr>
        <p:txBody>
          <a:bodyPr>
            <a:noAutofit/>
          </a:bodyPr>
          <a:lstStyle/>
          <a:p>
            <a:fld id="{8F82E0A0-C266-4798-8C8F-B9F91E9DA37E}" type="slidenum">
              <a:rPr lang="en-US" sz="1000" b="0" smtClean="0"/>
              <a:pPr/>
              <a:t>8</a:t>
            </a:fld>
            <a:endParaRPr lang="en-US" sz="1000" b="0" dirty="0"/>
          </a:p>
        </p:txBody>
      </p:sp>
      <p:sp>
        <p:nvSpPr>
          <p:cNvPr id="3"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indent="-274320" fontAlgn="base">
              <a:spcBef>
                <a:spcPct val="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Programs of study satisfying these criteria must be addressed in the academic business unit’s self-study.</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Accordingly, intended student learning outcomes will need to be articulated for each business program included in the accreditation review.</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The direct and indirect measures of student learning will need to include ways to assess those intended outcomes.</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Assessment data will need to be reported in the self-study for each business program included in the accreditation review.</a:t>
            </a:r>
          </a:p>
        </p:txBody>
      </p:sp>
      <p:sp>
        <p:nvSpPr>
          <p:cNvPr id="5"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Scope of Accreditation of the IACBE</a:t>
            </a:r>
          </a:p>
        </p:txBody>
      </p:sp>
    </p:spTree>
    <p:extLst>
      <p:ext uri="{BB962C8B-B14F-4D97-AF65-F5344CB8AC3E}">
        <p14:creationId xmlns:p14="http://schemas.microsoft.com/office/powerpoint/2010/main" val="2710807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3.1: Program Design</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L="228600" lvl="0" indent="-228600">
              <a:buFont typeface="+mj-lt"/>
              <a:buAutoNum type="arabicPeriod" startAt="7"/>
            </a:pPr>
            <a:r>
              <a:rPr lang="en-US" sz="1400" kern="0" dirty="0">
                <a:solidFill>
                  <a:sysClr val="windowText" lastClr="000000"/>
                </a:solidFill>
                <a:latin typeface="Calibri"/>
              </a:rPr>
              <a:t>State the number of semester hours, or quarter hours, of academic work that are required to earn a master’s degree in a business field.</a:t>
            </a:r>
          </a:p>
          <a:p>
            <a:pPr marL="228600" lvl="0" indent="-228600">
              <a:spcBef>
                <a:spcPts val="1800"/>
              </a:spcBef>
              <a:buFont typeface="+mj-lt"/>
              <a:buAutoNum type="arabicPeriod" startAt="7"/>
            </a:pPr>
            <a:r>
              <a:rPr lang="en-US" sz="1400" kern="0" dirty="0">
                <a:solidFill>
                  <a:sysClr val="windowText" lastClr="000000"/>
                </a:solidFill>
                <a:latin typeface="Calibri"/>
              </a:rPr>
              <a:t>State the number of semester hours, or quarter hours, of academic work that are required to earn a doctoral degree in a business field, including the dissertation.</a:t>
            </a:r>
          </a:p>
        </p:txBody>
      </p:sp>
    </p:spTree>
    <p:extLst>
      <p:ext uri="{BB962C8B-B14F-4D97-AF65-F5344CB8AC3E}">
        <p14:creationId xmlns:p14="http://schemas.microsoft.com/office/powerpoint/2010/main" val="2093783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p:cTn id="1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grpSp>
        <p:nvGrpSpPr>
          <p:cNvPr id="11" name="Group 10"/>
          <p:cNvGrpSpPr/>
          <p:nvPr/>
        </p:nvGrpSpPr>
        <p:grpSpPr>
          <a:xfrm>
            <a:off x="1219200" y="1657350"/>
            <a:ext cx="6675120" cy="3352800"/>
            <a:chOff x="1219200" y="1657350"/>
            <a:chExt cx="6675120" cy="3352800"/>
          </a:xfrm>
        </p:grpSpPr>
        <p:sp>
          <p:nvSpPr>
            <p:cNvPr id="4" name="Rectangle 3"/>
            <p:cNvSpPr>
              <a:spLocks noChangeAspect="1"/>
            </p:cNvSpPr>
            <p:nvPr/>
          </p:nvSpPr>
          <p:spPr>
            <a:xfrm>
              <a:off x="1219200" y="1657350"/>
              <a:ext cx="6675120" cy="1077218"/>
            </a:xfrm>
            <a:prstGeom prst="rect">
              <a:avLst/>
            </a:prstGeom>
            <a:ln w="6350">
              <a:solidFill>
                <a:srgbClr val="002060"/>
              </a:solidFill>
            </a:ln>
          </p:spPr>
          <p:txBody>
            <a:bodyPr>
              <a:spAutoFit/>
            </a:bodyPr>
            <a:lstStyle/>
            <a:p>
              <a:pPr algn="ctr"/>
              <a:r>
                <a:rPr lang="en-US" sz="1600" dirty="0">
                  <a:latin typeface="Calibri" pitchFamily="34" charset="0"/>
                  <a:cs typeface="Calibri" pitchFamily="34" charset="0"/>
                </a:rPr>
                <a:t>Excellence in business education at the undergraduate level requires coverage of the key content areas of business. Thus, the Common Professional Component (CPC) topical areas, as outlined below, should be adequately covered within the content of undergraduate business programs.</a:t>
              </a:r>
            </a:p>
          </p:txBody>
        </p:sp>
        <p:sp>
          <p:nvSpPr>
            <p:cNvPr id="5" name="TextBox 4"/>
            <p:cNvSpPr txBox="1"/>
            <p:nvPr/>
          </p:nvSpPr>
          <p:spPr>
            <a:xfrm>
              <a:off x="1219200" y="2867406"/>
              <a:ext cx="3337560" cy="2142744"/>
            </a:xfrm>
            <a:prstGeom prst="rect">
              <a:avLst/>
            </a:prstGeom>
            <a:noFill/>
            <a:ln>
              <a:noFill/>
            </a:ln>
          </p:spPr>
          <p:txBody>
            <a:bodyPr wrap="square" lIns="0" rIns="0" rtlCol="0">
              <a:noAutofit/>
            </a:bodyPr>
            <a:lstStyle/>
            <a:p>
              <a:pPr indent="-228600" defTabSz="182880"/>
              <a:r>
                <a:rPr lang="en-US" sz="1100" dirty="0">
                  <a:latin typeface="Calibri" pitchFamily="34" charset="0"/>
                  <a:cs typeface="Calibri" pitchFamily="34" charset="0"/>
                </a:rPr>
                <a:t>A.	Accounting (ACT)</a:t>
              </a:r>
            </a:p>
            <a:p>
              <a:pPr indent="-228600" defTabSz="182880"/>
              <a:r>
                <a:rPr lang="en-US" sz="1100" dirty="0">
                  <a:latin typeface="Calibri" pitchFamily="34" charset="0"/>
                  <a:cs typeface="Calibri" pitchFamily="34" charset="0"/>
                </a:rPr>
                <a:t>B.	Marketing (MKT)</a:t>
              </a:r>
            </a:p>
            <a:p>
              <a:pPr indent="-228600" defTabSz="182880"/>
              <a:r>
                <a:rPr lang="en-US" sz="1100" dirty="0">
                  <a:latin typeface="Calibri" pitchFamily="34" charset="0"/>
                  <a:cs typeface="Calibri" pitchFamily="34" charset="0"/>
                </a:rPr>
                <a:t>C.	Finance (FIN)</a:t>
              </a:r>
            </a:p>
            <a:p>
              <a:pPr indent="-228600" defTabSz="182880"/>
              <a:r>
                <a:rPr lang="en-US" sz="1100" dirty="0">
                  <a:latin typeface="Calibri" pitchFamily="34" charset="0"/>
                  <a:cs typeface="Calibri" pitchFamily="34" charset="0"/>
                </a:rPr>
                <a:t>D.	Management</a:t>
              </a:r>
            </a:p>
            <a:p>
              <a:pPr indent="-228600" defTabSz="182880"/>
              <a:r>
                <a:rPr lang="en-US" sz="1100" dirty="0">
                  <a:latin typeface="Calibri" pitchFamily="34" charset="0"/>
                  <a:cs typeface="Calibri" pitchFamily="34" charset="0"/>
                </a:rPr>
                <a:t>	1.	Management Principles (MGT)</a:t>
              </a:r>
            </a:p>
            <a:p>
              <a:pPr indent="-228600" defTabSz="182880"/>
              <a:r>
                <a:rPr lang="en-US" sz="1100" dirty="0">
                  <a:latin typeface="Calibri" pitchFamily="34" charset="0"/>
                  <a:cs typeface="Calibri" pitchFamily="34" charset="0"/>
                </a:rPr>
                <a:t>	2.	Organizational Behavior (OB)</a:t>
              </a:r>
            </a:p>
            <a:p>
              <a:pPr indent="-228600" defTabSz="182880"/>
              <a:r>
                <a:rPr lang="en-US" sz="1100" dirty="0">
                  <a:latin typeface="Calibri" pitchFamily="34" charset="0"/>
                  <a:cs typeface="Calibri" pitchFamily="34" charset="0"/>
                </a:rPr>
                <a:t>	3.	Human Resource Management (HRM)</a:t>
              </a:r>
            </a:p>
            <a:p>
              <a:pPr indent="-228600" defTabSz="182880"/>
              <a:r>
                <a:rPr lang="en-US" sz="1100" dirty="0">
                  <a:latin typeface="Calibri" pitchFamily="34" charset="0"/>
                  <a:cs typeface="Calibri" pitchFamily="34" charset="0"/>
                </a:rPr>
                <a:t>	4.	Operations Management (OM)</a:t>
              </a:r>
            </a:p>
            <a:p>
              <a:pPr indent="-228600" defTabSz="182880"/>
              <a:r>
                <a:rPr lang="en-US" sz="1100" dirty="0">
                  <a:latin typeface="Calibri" pitchFamily="34" charset="0"/>
                  <a:cs typeface="Calibri" pitchFamily="34" charset="0"/>
                </a:rPr>
                <a:t>E.	Economic/Social/Legal Environment</a:t>
              </a:r>
            </a:p>
            <a:p>
              <a:pPr indent="-228600" defTabSz="182880"/>
              <a:r>
                <a:rPr lang="en-US" sz="1100" dirty="0">
                  <a:latin typeface="Calibri" pitchFamily="34" charset="0"/>
                  <a:cs typeface="Calibri" pitchFamily="34" charset="0"/>
                </a:rPr>
                <a:t>	1.	Legal Environment of Business (LAW)</a:t>
              </a:r>
            </a:p>
            <a:p>
              <a:pPr indent="-228600" defTabSz="182880"/>
              <a:r>
                <a:rPr lang="en-US" sz="1100" dirty="0">
                  <a:latin typeface="Calibri" pitchFamily="34" charset="0"/>
                  <a:cs typeface="Calibri" pitchFamily="34" charset="0"/>
                </a:rPr>
                <a:t>	2.	Economics (ECN)</a:t>
              </a:r>
            </a:p>
            <a:p>
              <a:pPr indent="-228600" defTabSz="182880"/>
              <a:r>
                <a:rPr lang="en-US" sz="1100" dirty="0">
                  <a:latin typeface="Calibri" pitchFamily="34" charset="0"/>
                  <a:cs typeface="Calibri" pitchFamily="34" charset="0"/>
                </a:rPr>
                <a:t>	3.	Business Ethics (ETH)</a:t>
              </a:r>
            </a:p>
          </p:txBody>
        </p:sp>
        <p:sp>
          <p:nvSpPr>
            <p:cNvPr id="6" name="TextBox 5"/>
            <p:cNvSpPr txBox="1"/>
            <p:nvPr/>
          </p:nvSpPr>
          <p:spPr>
            <a:xfrm>
              <a:off x="4556760" y="2867406"/>
              <a:ext cx="3337560" cy="2142744"/>
            </a:xfrm>
            <a:prstGeom prst="rect">
              <a:avLst/>
            </a:prstGeom>
            <a:noFill/>
            <a:ln>
              <a:noFill/>
            </a:ln>
          </p:spPr>
          <p:txBody>
            <a:bodyPr wrap="square" rtlCol="0">
              <a:noAutofit/>
            </a:bodyPr>
            <a:lstStyle/>
            <a:p>
              <a:pPr indent="-228600" defTabSz="182880"/>
              <a:r>
                <a:rPr lang="en-US" sz="1100" dirty="0">
                  <a:latin typeface="Calibri" pitchFamily="34" charset="0"/>
                  <a:cs typeface="Calibri" pitchFamily="34" charset="0"/>
                </a:rPr>
                <a:t>F.	Decision-Support Tools</a:t>
              </a:r>
            </a:p>
            <a:p>
              <a:pPr indent="-228600" defTabSz="182880"/>
              <a:r>
                <a:rPr lang="en-US" sz="1100" dirty="0">
                  <a:latin typeface="Calibri" pitchFamily="34" charset="0"/>
                  <a:cs typeface="Calibri" pitchFamily="34" charset="0"/>
                </a:rPr>
                <a:t>	1.	Information Systems (IS)</a:t>
              </a:r>
            </a:p>
            <a:p>
              <a:pPr indent="-228600" defTabSz="182880"/>
              <a:r>
                <a:rPr lang="en-US" sz="1100" dirty="0">
                  <a:latin typeface="Calibri" pitchFamily="34" charset="0"/>
                  <a:cs typeface="Calibri" pitchFamily="34" charset="0"/>
                </a:rPr>
                <a:t>	2.	Quantitative Methods/Statistics (QM)</a:t>
              </a:r>
            </a:p>
            <a:p>
              <a:pPr indent="-228600" defTabSz="182880"/>
              <a:r>
                <a:rPr lang="en-US" sz="1100" dirty="0">
                  <a:latin typeface="Calibri" pitchFamily="34" charset="0"/>
                  <a:cs typeface="Calibri" pitchFamily="34" charset="0"/>
                </a:rPr>
                <a:t>G.	International/Global Dimensions of Business (GLOB)</a:t>
              </a:r>
            </a:p>
            <a:p>
              <a:pPr indent="-228600" defTabSz="182880"/>
              <a:r>
                <a:rPr lang="en-US" sz="1100" dirty="0">
                  <a:latin typeface="Calibri" pitchFamily="34" charset="0"/>
                  <a:cs typeface="Calibri" pitchFamily="34" charset="0"/>
                </a:rPr>
                <a:t>H.	Integrative Experience (INT), such as:</a:t>
              </a:r>
            </a:p>
            <a:p>
              <a:pPr indent="-228600" defTabSz="182880"/>
              <a:r>
                <a:rPr lang="en-US" sz="1100" dirty="0">
                  <a:latin typeface="Calibri" pitchFamily="34" charset="0"/>
                  <a:cs typeface="Calibri" pitchFamily="34" charset="0"/>
                </a:rPr>
                <a:t>	1.	Strategic Management/Business Policy</a:t>
              </a:r>
            </a:p>
            <a:p>
              <a:pPr indent="-228600" defTabSz="182880"/>
              <a:r>
                <a:rPr lang="en-US" sz="1100" dirty="0">
                  <a:latin typeface="Calibri" pitchFamily="34" charset="0"/>
                  <a:cs typeface="Calibri" pitchFamily="34" charset="0"/>
                </a:rPr>
                <a:t>	2.	Required Internship</a:t>
              </a:r>
            </a:p>
            <a:p>
              <a:pPr indent="-228600" defTabSz="182880"/>
              <a:r>
                <a:rPr lang="en-US" sz="1100" dirty="0">
                  <a:latin typeface="Calibri" pitchFamily="34" charset="0"/>
                  <a:cs typeface="Calibri" pitchFamily="34" charset="0"/>
                </a:rPr>
                <a:t>	3.	Capstone Experience (an experience that 					enables a student to demonstrate the capacity to 		synthesize and apply knowledge in an 						organizational context, such as a thesis, project, 			comprehensive examination or course, etc.)</a:t>
              </a:r>
            </a:p>
            <a:p>
              <a:endParaRPr lang="en-US" dirty="0"/>
            </a:p>
          </p:txBody>
        </p:sp>
      </p:grpSp>
    </p:spTree>
    <p:extLst>
      <p:ext uri="{BB962C8B-B14F-4D97-AF65-F5344CB8AC3E}">
        <p14:creationId xmlns:p14="http://schemas.microsoft.com/office/powerpoint/2010/main" val="1892990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1000" fill="hold"/>
                                        <p:tgtEl>
                                          <p:spTgt spid="11"/>
                                        </p:tgtEl>
                                        <p:attrNameLst>
                                          <p:attrName>ppt_x</p:attrName>
                                        </p:attrNameLst>
                                      </p:cBhvr>
                                      <p:tavLst>
                                        <p:tav tm="0">
                                          <p:val>
                                            <p:strVal val="#ppt_x"/>
                                          </p:val>
                                        </p:tav>
                                        <p:tav tm="100000">
                                          <p:val>
                                            <p:strVal val="#ppt_x"/>
                                          </p:val>
                                        </p:tav>
                                      </p:tavLst>
                                    </p:anim>
                                    <p:anim calcmode="lin" valueType="num">
                                      <p:cBhvr additive="base">
                                        <p:cTn id="13"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410712"/>
            <a:ext cx="8778240" cy="466344"/>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Associate-Level Programs:  </a:t>
            </a:r>
          </a:p>
          <a:p>
            <a:pPr lvl="0"/>
            <a:endParaRPr lang="en-US" sz="1100" kern="0" dirty="0">
              <a:solidFill>
                <a:sysClr val="windowText" lastClr="000000"/>
              </a:solidFill>
              <a:latin typeface="Calibri"/>
            </a:endParaRPr>
          </a:p>
          <a:p>
            <a:pPr lvl="0"/>
            <a:r>
              <a:rPr lang="en-US" sz="1400" kern="0" dirty="0">
                <a:solidFill>
                  <a:sysClr val="windowText" lastClr="000000"/>
                </a:solidFill>
                <a:latin typeface="Calibri"/>
              </a:rPr>
              <a:t>Compliance with the Common Professional Component (CPC) principle is evaluated by examining the required business and business-related courses in your associate-level programs. Associate-level programs are not expected to provide CPC coverage in each topical area. However, CPC coverage is expected in the following topical areas: A. Accounting, B. Marketing, D1. Management Principles, F1. Information Systems, and E2. Economics. You need to identify which of these CPC topical areas are covered in your required course offerings. This requires that you first complete an Abbreviated Course Syllabus for each required course as shown in Appendix B of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a:t>
            </a:r>
          </a:p>
          <a:p>
            <a:pPr marL="228600" lvl="0" indent="-228600">
              <a:spcBef>
                <a:spcPts val="900"/>
              </a:spcBef>
              <a:buFont typeface="+mj-lt"/>
              <a:buAutoNum type="arabicPeriod"/>
            </a:pPr>
            <a:r>
              <a:rPr lang="en-US" sz="1400" kern="0" dirty="0">
                <a:solidFill>
                  <a:sysClr val="windowText" lastClr="000000"/>
                </a:solidFill>
                <a:latin typeface="Calibri"/>
              </a:rPr>
              <a:t>Provide an Abbreviated Course Syllabus for each required course in your associate-level business programs (these should be placed in the appendix of the self-study).</a:t>
            </a:r>
          </a:p>
          <a:p>
            <a:pPr marL="228600" lvl="0" indent="-228600">
              <a:spcBef>
                <a:spcPts val="900"/>
              </a:spcBef>
            </a:pPr>
            <a:endParaRPr lang="en-US" sz="1300" kern="0" dirty="0">
              <a:solidFill>
                <a:sysClr val="windowText" lastClr="000000"/>
              </a:solidFill>
              <a:latin typeface="Calibri"/>
            </a:endParaRPr>
          </a:p>
        </p:txBody>
      </p:sp>
      <p:sp>
        <p:nvSpPr>
          <p:cNvPr id="5" name="TextBox 4"/>
          <p:cNvSpPr txBox="1"/>
          <p:nvPr/>
        </p:nvSpPr>
        <p:spPr>
          <a:xfrm>
            <a:off x="173736" y="4019550"/>
            <a:ext cx="8778240" cy="954107"/>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Academic business units will sometimes provide their own syllabi for the required courses. While these should be available on site upon request by the site-visit team, what is required for the CPC principle is the submission of Abbreviated Course Syllabi in the prescribed IACBE format (as illustrated in Appendix B of the Self-Study Manual). The academic business unit must ensure that this requirement is met.</a:t>
            </a:r>
          </a:p>
        </p:txBody>
      </p:sp>
    </p:spTree>
    <p:extLst>
      <p:ext uri="{BB962C8B-B14F-4D97-AF65-F5344CB8AC3E}">
        <p14:creationId xmlns:p14="http://schemas.microsoft.com/office/powerpoint/2010/main" val="1216299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50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181350"/>
            <a:ext cx="8778240" cy="868680"/>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4151376"/>
            <a:ext cx="8778240" cy="896112"/>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6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Associate-Level Programs:  </a:t>
            </a:r>
          </a:p>
          <a:p>
            <a:pPr lvl="0"/>
            <a:endParaRPr lang="en-US" sz="800" kern="0" dirty="0">
              <a:solidFill>
                <a:sysClr val="windowText" lastClr="000000"/>
              </a:solidFill>
              <a:latin typeface="Calibri"/>
            </a:endParaRPr>
          </a:p>
          <a:p>
            <a:r>
              <a:rPr lang="en-US" sz="1300" b="1" kern="0" dirty="0">
                <a:solidFill>
                  <a:sysClr val="windowText" lastClr="000000"/>
                </a:solidFill>
                <a:latin typeface="Calibri"/>
              </a:rPr>
              <a:t>Note</a:t>
            </a:r>
            <a:r>
              <a:rPr lang="en-US" sz="1300" kern="0" dirty="0">
                <a:solidFill>
                  <a:sysClr val="windowText" lastClr="000000"/>
                </a:solidFill>
                <a:latin typeface="Calibri"/>
              </a:rPr>
              <a:t>: If your associate-level business programs contain required business and business-related courses that are common to multiple majors, concentrations, specializations, emphases, options, or tracks contained within the programs (i.e., a common “business core”), then you need only to provide Abbreviated Course Syllabi for these common required courses. However, if you choose to complete a separate CPC table for each major, concentration, specialization, emphasis, option, or track (see items 2 and 3 below), then you will need to provide Abbreviated Course Syllabi for all of the required courses in these supplementary tables as well.</a:t>
            </a:r>
          </a:p>
          <a:p>
            <a:pPr lvl="0"/>
            <a:endParaRPr lang="en-US" sz="800" kern="0" dirty="0">
              <a:solidFill>
                <a:sysClr val="windowText" lastClr="000000"/>
              </a:solidFill>
              <a:latin typeface="Calibri"/>
            </a:endParaRPr>
          </a:p>
          <a:p>
            <a:pPr marL="228600" lvl="0" indent="-228600">
              <a:buFont typeface="+mj-lt"/>
              <a:buAutoNum type="arabicPeriod" startAt="2"/>
            </a:pPr>
            <a:r>
              <a:rPr lang="en-US" sz="1300" kern="0" dirty="0">
                <a:solidFill>
                  <a:sysClr val="windowText" lastClr="000000"/>
                </a:solidFill>
                <a:latin typeface="Calibri"/>
              </a:rPr>
              <a:t>Provide a separate Table 1: Summary of Common Professional Component (CPC) Activity for each associate-level program included in the accreditation review that contains different required courses. The information in this table should be reported in contact hours and presented as shown in the sample Table 1 in the </a:t>
            </a:r>
            <a:r>
              <a:rPr lang="en-US" sz="1300" i="1" kern="0" dirty="0">
                <a:solidFill>
                  <a:sysClr val="windowText" lastClr="000000"/>
                </a:solidFill>
                <a:latin typeface="Calibri"/>
              </a:rPr>
              <a:t>Self-Study Manual</a:t>
            </a:r>
            <a:r>
              <a:rPr lang="en-US" sz="1300" kern="0" dirty="0">
                <a:solidFill>
                  <a:sysClr val="windowText" lastClr="000000"/>
                </a:solidFill>
                <a:latin typeface="Calibri"/>
              </a:rPr>
              <a:t>. This information comes directly from the Recap section in the Abbreviated Course Syllabi.</a:t>
            </a:r>
          </a:p>
          <a:p>
            <a:pPr lvl="0"/>
            <a:endParaRPr lang="en-US" sz="1300" kern="0" dirty="0">
              <a:solidFill>
                <a:sysClr val="windowText" lastClr="000000"/>
              </a:solidFill>
              <a:latin typeface="Calibri"/>
            </a:endParaRPr>
          </a:p>
          <a:p>
            <a:pPr lvl="0"/>
            <a:r>
              <a:rPr lang="en-US" sz="1300" b="1" i="1" kern="0" dirty="0">
                <a:solidFill>
                  <a:sysClr val="windowText" lastClr="000000"/>
                </a:solidFill>
                <a:latin typeface="Calibri"/>
              </a:rPr>
              <a:t>Comments</a:t>
            </a:r>
            <a:r>
              <a:rPr lang="en-US" sz="1300" i="1" kern="0" dirty="0">
                <a:solidFill>
                  <a:sysClr val="windowText" lastClr="000000"/>
                </a:solidFill>
                <a:latin typeface="Calibri"/>
              </a:rPr>
              <a:t>: In many cases, the figures for CPC topical area coverage as specified in the Abbreviated Course Syllabi for particular courses, modules, subjects, or classes do not match the figures as reported in the CPC Table for those courses, modules, subjects, or classes. The academic business unit must ensure consistency between these figures as reported in the Abbreviated Course Syllabi and the CPC Table</a:t>
            </a:r>
            <a:r>
              <a:rPr lang="en-US" sz="1300" kern="0" dirty="0">
                <a:solidFill>
                  <a:sysClr val="windowText" lastClr="000000"/>
                </a:solidFill>
                <a:latin typeface="Calibri"/>
              </a:rPr>
              <a:t>.</a:t>
            </a:r>
          </a:p>
        </p:txBody>
      </p:sp>
    </p:spTree>
    <p:extLst>
      <p:ext uri="{BB962C8B-B14F-4D97-AF65-F5344CB8AC3E}">
        <p14:creationId xmlns:p14="http://schemas.microsoft.com/office/powerpoint/2010/main" val="2803633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p:cTn id="1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7" end="7"/>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p:cTn id="1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9" end="9"/>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2024717"/>
            <a:ext cx="8778240" cy="2985433"/>
          </a:xfrm>
          <a:prstGeom prst="rect">
            <a:avLst/>
          </a:prstGeom>
          <a:solidFill>
            <a:srgbClr val="FDEDEE"/>
          </a:solidFill>
          <a:ln w="3175">
            <a:solidFill>
              <a:srgbClr val="002060"/>
            </a:solidFill>
          </a:ln>
        </p:spPr>
        <p:txBody>
          <a:bodyPr wrap="square" rtlCol="0">
            <a:spAutoFit/>
          </a:bodyPr>
          <a:lstStyle/>
          <a:p>
            <a:pPr lvl="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The academic business unit must ensure that there is a one-to-one correspondence between the Abbreviated Course Syllabi provided in the self-study and the required courses listed in the CPC table (i.e., for each Abbreviated Course Syllabus, there must be an associated required course listed in the CPC table, and for each required course listed in the CPC table, there must be an associated Abbreviated Course Syllabus)</a:t>
            </a:r>
            <a:r>
              <a:rPr lang="en-US" sz="1400" kern="0" dirty="0">
                <a:solidFill>
                  <a:sysClr val="windowText" lastClr="000000"/>
                </a:solidFill>
                <a:latin typeface="Calibri"/>
              </a:rPr>
              <a:t>.</a:t>
            </a:r>
          </a:p>
          <a:p>
            <a:pPr lvl="0"/>
            <a:endParaRPr lang="en-US" sz="1000" i="1" kern="0" dirty="0">
              <a:solidFill>
                <a:sysClr val="windowText" lastClr="000000"/>
              </a:solidFill>
              <a:latin typeface="Calibri"/>
            </a:endParaRPr>
          </a:p>
          <a:p>
            <a:pPr lvl="0"/>
            <a:r>
              <a:rPr lang="en-US" sz="1400" i="1" kern="0" dirty="0">
                <a:solidFill>
                  <a:sysClr val="windowText" lastClr="000000"/>
                </a:solidFill>
                <a:latin typeface="Calibri"/>
              </a:rPr>
              <a:t>The CPC table must list only required courses; no elective courses should be included. The academic business unit must ensure that this requirement has been met.</a:t>
            </a:r>
          </a:p>
          <a:p>
            <a:pPr lvl="0"/>
            <a:endParaRPr lang="en-US" sz="1000" i="1" kern="0" dirty="0">
              <a:solidFill>
                <a:sysClr val="windowText" lastClr="000000"/>
              </a:solidFill>
              <a:latin typeface="Calibri"/>
            </a:endParaRPr>
          </a:p>
          <a:p>
            <a:pPr lvl="0"/>
            <a:r>
              <a:rPr lang="en-US" sz="1400" i="1" kern="0" dirty="0">
                <a:solidFill>
                  <a:sysClr val="windowText" lastClr="000000"/>
                </a:solidFill>
                <a:latin typeface="Calibri"/>
              </a:rPr>
              <a:t>Many academic business units misunderstand the concept of CPC coverage and try to force the total CPC contact hours for a given course, module, subject, or class to be equal to the actual number of course contact hours. However, since a given course, module, subject, or class can simultaneously cover multiple topic areas (e.g., global dimensions of business covered in a marketing principles course, or ethics covered in an accounting principles course, etc.), the total hours of CPC topical area coverage in a given course, module, subject, or class may in fact (and usually will) exceed the actual number of scheduled student contact hours. </a:t>
            </a:r>
          </a:p>
        </p:txBody>
      </p:sp>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Associate-Level Programs:  </a:t>
            </a:r>
          </a:p>
          <a:p>
            <a:pPr lvl="0"/>
            <a:endParaRPr lang="en-US" sz="1100" kern="0" dirty="0">
              <a:solidFill>
                <a:sysClr val="windowText" lastClr="000000"/>
              </a:solidFill>
              <a:latin typeface="Calibri"/>
            </a:endParaRPr>
          </a:p>
        </p:txBody>
      </p:sp>
    </p:spTree>
    <p:extLst>
      <p:ext uri="{BB962C8B-B14F-4D97-AF65-F5344CB8AC3E}">
        <p14:creationId xmlns:p14="http://schemas.microsoft.com/office/powerpoint/2010/main" val="4091866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2020824"/>
            <a:ext cx="8778240" cy="1169551"/>
          </a:xfrm>
          <a:prstGeom prst="rect">
            <a:avLst/>
          </a:prstGeom>
          <a:solidFill>
            <a:srgbClr val="FDEDEE"/>
          </a:solidFill>
          <a:ln w="3175">
            <a:solidFill>
              <a:srgbClr val="002060"/>
            </a:solidFill>
          </a:ln>
        </p:spPr>
        <p:txBody>
          <a:bodyPr wrap="square" rtlCol="0">
            <a:spAutoFit/>
          </a:bodyPr>
          <a:lstStyle/>
          <a:p>
            <a:pPr lvl="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For example, if a faculty member teaches a 45-contact-hour class in finance, and spends 6 hours discussing the effects of exchange rate fluctuations on borrowing costs and 3 hours covering ethical issues in finance, then all 45 hours would be listed in the Finance column of the CPC table, 6 hours would be listed in the Intl/Global Dimensions of Business column of the table, and 3 hours would be listed in the Ethics column of the table. The academic business unit must ensure that CPC Tables are filled out correctly.</a:t>
            </a: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Associate-Level Programs:  </a:t>
            </a:r>
          </a:p>
          <a:p>
            <a:pPr lvl="0"/>
            <a:endParaRPr lang="en-US" sz="1100" kern="0" dirty="0">
              <a:solidFill>
                <a:sysClr val="windowText" lastClr="000000"/>
              </a:solidFill>
              <a:latin typeface="Calibri"/>
            </a:endParaRPr>
          </a:p>
        </p:txBody>
      </p:sp>
    </p:spTree>
    <p:extLst>
      <p:ext uri="{BB962C8B-B14F-4D97-AF65-F5344CB8AC3E}">
        <p14:creationId xmlns:p14="http://schemas.microsoft.com/office/powerpoint/2010/main" val="3898279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Associate-Level Programs:</a:t>
            </a:r>
          </a:p>
          <a:p>
            <a:pPr lvl="0"/>
            <a:endParaRPr lang="en-US" sz="1100" kern="0" dirty="0">
              <a:solidFill>
                <a:sysClr val="windowText" lastClr="000000"/>
              </a:solidFill>
              <a:latin typeface="Calibri"/>
            </a:endParaRPr>
          </a:p>
          <a:p>
            <a:r>
              <a:rPr lang="en-US" sz="1400" b="1" kern="0" dirty="0">
                <a:solidFill>
                  <a:sysClr val="windowText" lastClr="000000"/>
                </a:solidFill>
                <a:latin typeface="Calibri"/>
              </a:rPr>
              <a:t>Note</a:t>
            </a:r>
            <a:r>
              <a:rPr lang="en-US" sz="1400" kern="0" dirty="0">
                <a:solidFill>
                  <a:sysClr val="windowText" lastClr="000000"/>
                </a:solidFill>
                <a:latin typeface="Calibri"/>
              </a:rPr>
              <a:t>: If your associate-level business programs contain required business and business-related courses that are common to multiple majors, concentrations, specializations, emphases, options, or tracks contained within the programs (i.e., a common “business core”), then you need only to provide Table 1 for those common required courses. However, you may choose to prepare a separate Table 1 for each major, concentration, specialization, emphasis, option, or track (see item 3 below).</a:t>
            </a:r>
          </a:p>
          <a:p>
            <a:pPr lvl="0"/>
            <a:endParaRPr lang="en-US" sz="1100" kern="0" dirty="0">
              <a:solidFill>
                <a:sysClr val="windowText" lastClr="000000"/>
              </a:solidFill>
              <a:latin typeface="Calibri"/>
            </a:endParaRPr>
          </a:p>
          <a:p>
            <a:pPr marL="228600" lvl="0" indent="-228600"/>
            <a:r>
              <a:rPr lang="en-US" sz="1400" kern="0" dirty="0">
                <a:solidFill>
                  <a:sysClr val="windowText" lastClr="000000"/>
                </a:solidFill>
                <a:latin typeface="Calibri"/>
              </a:rPr>
              <a:t>3.	If your associate-level programs contain majors, concentrations, specializations, emphases, options, or tracks  that require additional courses beyond those that are common to all programs, you may choose to obtain CPC credit for these courses by preparing a separate CPC table for each major, concentration, specialization, emphasis, option, or track.</a:t>
            </a:r>
          </a:p>
          <a:p>
            <a:pPr marL="228600" lvl="0" indent="-228600">
              <a:spcBef>
                <a:spcPts val="1800"/>
              </a:spcBef>
              <a:buFont typeface="+mj-lt"/>
              <a:buAutoNum type="arabicPeriod" startAt="4"/>
            </a:pPr>
            <a:r>
              <a:rPr lang="en-US" sz="1400" kern="0" dirty="0">
                <a:solidFill>
                  <a:sysClr val="windowText" lastClr="000000"/>
                </a:solidFill>
                <a:latin typeface="Calibri"/>
              </a:rPr>
              <a:t>For any associate-level business programs included in the accreditation review that do not cover all of the expected CPC topical areas as identified above (i.e., A. Accounting, B. Marketing, D1. Management Principles, F1. Information Systems, and E2. Economics), provide a rationale for this variation in CPC coverage.</a:t>
            </a:r>
          </a:p>
          <a:p>
            <a:pPr marL="228600" lvl="0" indent="-228600">
              <a:spcBef>
                <a:spcPts val="1800"/>
              </a:spcBef>
              <a:buFont typeface="+mj-lt"/>
              <a:buAutoNum type="arabicPeriod" startAt="4"/>
            </a:pPr>
            <a:endParaRPr lang="en-US" sz="1100" kern="0" dirty="0">
              <a:solidFill>
                <a:sysClr val="windowText" lastClr="000000"/>
              </a:solidFill>
              <a:latin typeface="Calibri"/>
            </a:endParaRPr>
          </a:p>
        </p:txBody>
      </p:sp>
    </p:spTree>
    <p:extLst>
      <p:ext uri="{BB962C8B-B14F-4D97-AF65-F5344CB8AC3E}">
        <p14:creationId xmlns:p14="http://schemas.microsoft.com/office/powerpoint/2010/main" val="2432696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2">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p:cTn id="11"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7" end="7"/>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p:cTn id="1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191256"/>
            <a:ext cx="8778240" cy="475488"/>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1100" kern="0" dirty="0">
              <a:solidFill>
                <a:sysClr val="windowText" lastClr="000000"/>
              </a:solidFill>
              <a:latin typeface="Calibri"/>
            </a:endParaRPr>
          </a:p>
          <a:p>
            <a:pPr lvl="0"/>
            <a:r>
              <a:rPr lang="en-US" sz="1400" kern="0" dirty="0">
                <a:solidFill>
                  <a:sysClr val="windowText" lastClr="000000"/>
                </a:solidFill>
                <a:latin typeface="Calibri"/>
              </a:rPr>
              <a:t>Compliance with the Common Professional Component (CPC) principle is evaluated by examining the required business and business-related courses in your bachelor’s-level programs. Sufficient coverage is expected in all of the CPC topical areas. You need to identify which CPC topical areas are covered in your required course offerings. This requires that you first complete an Abbreviated Course Syllabus for each required course as shown in Appendix B of the </a:t>
            </a:r>
            <a:r>
              <a:rPr lang="en-US" sz="1400" i="1" kern="0" dirty="0">
                <a:solidFill>
                  <a:sysClr val="windowText" lastClr="000000"/>
                </a:solidFill>
                <a:latin typeface="Calibri"/>
              </a:rPr>
              <a:t>Self-Study Manual</a:t>
            </a:r>
            <a:r>
              <a:rPr lang="en-US" sz="1400" kern="0" dirty="0">
                <a:solidFill>
                  <a:sysClr val="windowText" lastClr="000000"/>
                </a:solidFill>
                <a:latin typeface="Calibri"/>
              </a:rPr>
              <a:t>.</a:t>
            </a:r>
          </a:p>
          <a:p>
            <a:pPr marL="228600" lvl="0" indent="-228600">
              <a:spcBef>
                <a:spcPts val="900"/>
              </a:spcBef>
              <a:buFont typeface="+mj-lt"/>
              <a:buAutoNum type="arabicPeriod"/>
            </a:pPr>
            <a:r>
              <a:rPr lang="en-US" sz="1400" kern="0" dirty="0">
                <a:solidFill>
                  <a:sysClr val="windowText" lastClr="000000"/>
                </a:solidFill>
                <a:latin typeface="Calibri"/>
              </a:rPr>
              <a:t>Provide an Abbreviated Course Syllabus for each required course in your bachelor’s-level business programs (these should be placed in the appendix of the self-study).</a:t>
            </a:r>
          </a:p>
          <a:p>
            <a:pPr marL="228600" lvl="0" indent="-228600">
              <a:spcBef>
                <a:spcPts val="900"/>
              </a:spcBef>
            </a:pPr>
            <a:endParaRPr lang="en-US" sz="1300" kern="0" dirty="0">
              <a:solidFill>
                <a:sysClr val="windowText" lastClr="000000"/>
              </a:solidFill>
              <a:latin typeface="Calibri"/>
            </a:endParaRPr>
          </a:p>
        </p:txBody>
      </p:sp>
      <p:sp>
        <p:nvSpPr>
          <p:cNvPr id="5" name="TextBox 4"/>
          <p:cNvSpPr txBox="1"/>
          <p:nvPr/>
        </p:nvSpPr>
        <p:spPr>
          <a:xfrm>
            <a:off x="173736" y="3827443"/>
            <a:ext cx="8778240" cy="954107"/>
          </a:xfrm>
          <a:prstGeom prst="rect">
            <a:avLst/>
          </a:prstGeom>
          <a:solidFill>
            <a:srgbClr val="FDEDEE"/>
          </a:solidFill>
          <a:ln w="3175">
            <a:solidFill>
              <a:srgbClr val="002060"/>
            </a:solidFill>
          </a:ln>
        </p:spPr>
        <p:txBody>
          <a:bodyPr wrap="square" lIns="91440" tIns="45720" rIns="91440" bIns="4572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Academic business units will sometimes provide their own syllabi for the required courses. While these should be available on site upon request by the site-visit team, what is required for the CPC principle is the submission of Abbreviated Course Syllabi in the prescribed IACBE format (as illustrated in Appendix B of the Self-Study Manual). The academic business unit must ensure that this requirement is met.</a:t>
            </a:r>
          </a:p>
        </p:txBody>
      </p:sp>
    </p:spTree>
    <p:extLst>
      <p:ext uri="{BB962C8B-B14F-4D97-AF65-F5344CB8AC3E}">
        <p14:creationId xmlns:p14="http://schemas.microsoft.com/office/powerpoint/2010/main" val="1021740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p:cTn id="1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6" end="6"/>
                                            </p:txEl>
                                          </p:spTgt>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50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3181350"/>
            <a:ext cx="8778240" cy="868680"/>
          </a:xfrm>
          <a:prstGeom prst="rect">
            <a:avLst/>
          </a:prstGeom>
          <a:solidFill>
            <a:srgbClr val="FFFFEB"/>
          </a:solidFill>
          <a:ln w="3175">
            <a:noFill/>
          </a:ln>
        </p:spPr>
        <p:txBody>
          <a:bodyPr wrap="square" rtlCol="0">
            <a:noAutofit/>
          </a:bodyPr>
          <a:lstStyle/>
          <a:p>
            <a:endParaRPr lang="en-US" dirty="0"/>
          </a:p>
        </p:txBody>
      </p:sp>
      <p:sp>
        <p:nvSpPr>
          <p:cNvPr id="5" name="TextBox 4"/>
          <p:cNvSpPr txBox="1"/>
          <p:nvPr/>
        </p:nvSpPr>
        <p:spPr>
          <a:xfrm>
            <a:off x="173736" y="4151376"/>
            <a:ext cx="8778240" cy="896112"/>
          </a:xfrm>
          <a:prstGeom prst="rect">
            <a:avLst/>
          </a:prstGeom>
          <a:solidFill>
            <a:srgbClr val="FDEDEE"/>
          </a:solidFill>
          <a:ln w="3175">
            <a:solidFill>
              <a:srgbClr val="002060"/>
            </a:solid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6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800" kern="0" dirty="0">
              <a:solidFill>
                <a:sysClr val="windowText" lastClr="000000"/>
              </a:solidFill>
              <a:latin typeface="Calibri"/>
            </a:endParaRPr>
          </a:p>
          <a:p>
            <a:r>
              <a:rPr lang="en-US" sz="1300" b="1" kern="0" dirty="0">
                <a:solidFill>
                  <a:sysClr val="windowText" lastClr="000000"/>
                </a:solidFill>
                <a:latin typeface="Calibri"/>
              </a:rPr>
              <a:t>Note</a:t>
            </a:r>
            <a:r>
              <a:rPr lang="en-US" sz="1300" kern="0" dirty="0">
                <a:solidFill>
                  <a:sysClr val="windowText" lastClr="000000"/>
                </a:solidFill>
                <a:latin typeface="Calibri"/>
              </a:rPr>
              <a:t>: If your bachelor’s-level business programs contain required business and business-related courses that are common to multiple majors, concentrations, specializations, emphases, options, or tracks contained within the programs (i.e., a common “business core”), then you need only to provide Abbreviated Course Syllabi for these common required courses. However, if you choose to complete a separate CPC table for each major, concentration, specialization, emphasis, option, or track (see items 2 and 3 below), then you will need to provide Abbreviated Course Syllabi for all of the required courses in these supplementary tables as well.</a:t>
            </a:r>
          </a:p>
          <a:p>
            <a:pPr lvl="0"/>
            <a:endParaRPr lang="en-US" sz="800" kern="0" dirty="0">
              <a:solidFill>
                <a:sysClr val="windowText" lastClr="000000"/>
              </a:solidFill>
              <a:latin typeface="Calibri"/>
            </a:endParaRPr>
          </a:p>
          <a:p>
            <a:pPr marL="228600" lvl="0" indent="-228600">
              <a:buFont typeface="+mj-lt"/>
              <a:buAutoNum type="arabicPeriod" startAt="2"/>
            </a:pPr>
            <a:r>
              <a:rPr lang="en-US" sz="1300" kern="0" dirty="0">
                <a:solidFill>
                  <a:sysClr val="windowText" lastClr="000000"/>
                </a:solidFill>
                <a:latin typeface="Calibri"/>
              </a:rPr>
              <a:t>Provide a separate Table 1: Summary of Common Professional Component (CPC) Activity for each bachelor’s-level program included in the accreditation review that contains different required courses. The information in this table should be reported in contact hours and presented as shown in the sample Table 1 in the </a:t>
            </a:r>
            <a:r>
              <a:rPr lang="en-US" sz="1300" i="1" kern="0" dirty="0">
                <a:solidFill>
                  <a:sysClr val="windowText" lastClr="000000"/>
                </a:solidFill>
                <a:latin typeface="Calibri"/>
              </a:rPr>
              <a:t>Self-Study Manual</a:t>
            </a:r>
            <a:r>
              <a:rPr lang="en-US" sz="1300" kern="0" dirty="0">
                <a:solidFill>
                  <a:sysClr val="windowText" lastClr="000000"/>
                </a:solidFill>
                <a:latin typeface="Calibri"/>
              </a:rPr>
              <a:t>. This information comes directly from the Recap section in the Abbreviated Course Syllabi.</a:t>
            </a:r>
          </a:p>
          <a:p>
            <a:pPr lvl="0"/>
            <a:endParaRPr lang="en-US" sz="1300" kern="0" dirty="0">
              <a:solidFill>
                <a:sysClr val="windowText" lastClr="000000"/>
              </a:solidFill>
              <a:latin typeface="Calibri"/>
            </a:endParaRPr>
          </a:p>
          <a:p>
            <a:pPr lvl="0"/>
            <a:r>
              <a:rPr lang="en-US" sz="1300" b="1" i="1" kern="0" dirty="0">
                <a:solidFill>
                  <a:sysClr val="windowText" lastClr="000000"/>
                </a:solidFill>
                <a:latin typeface="Calibri"/>
              </a:rPr>
              <a:t>Comments</a:t>
            </a:r>
            <a:r>
              <a:rPr lang="en-US" sz="1300" i="1" kern="0" dirty="0">
                <a:solidFill>
                  <a:sysClr val="windowText" lastClr="000000"/>
                </a:solidFill>
                <a:latin typeface="Calibri"/>
              </a:rPr>
              <a:t>: In many cases, the figures for CPC topical area coverage as specified in the Abbreviated Course Syllabi for particular courses, modules, subjects, or classes do not match the figures as reported in the CPC Table for those courses, modules, subjects, or classes. The academic business unit must ensure consistency between these figures as reported in the Abbreviated Course Syllabi and the CPC Table</a:t>
            </a:r>
            <a:r>
              <a:rPr lang="en-US" sz="1300" kern="0" dirty="0">
                <a:solidFill>
                  <a:sysClr val="windowText" lastClr="000000"/>
                </a:solidFill>
                <a:latin typeface="Calibri"/>
              </a:rPr>
              <a:t>.</a:t>
            </a:r>
          </a:p>
        </p:txBody>
      </p:sp>
    </p:spTree>
    <p:extLst>
      <p:ext uri="{BB962C8B-B14F-4D97-AF65-F5344CB8AC3E}">
        <p14:creationId xmlns:p14="http://schemas.microsoft.com/office/powerpoint/2010/main" val="25148632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p:cTn id="1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7" end="7"/>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p:cTn id="19"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9" end="9"/>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736" y="2024717"/>
            <a:ext cx="8778240" cy="2985433"/>
          </a:xfrm>
          <a:prstGeom prst="rect">
            <a:avLst/>
          </a:prstGeom>
          <a:solidFill>
            <a:srgbClr val="FDEDEE"/>
          </a:solidFill>
          <a:ln w="3175">
            <a:solidFill>
              <a:srgbClr val="002060"/>
            </a:solidFill>
          </a:ln>
        </p:spPr>
        <p:txBody>
          <a:bodyPr wrap="square" rtlCol="0">
            <a:spAutoFit/>
          </a:bodyPr>
          <a:lstStyle/>
          <a:p>
            <a:pPr lvl="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The academic business unit must ensure that there is a one-to-one correspondence between the Abbreviated Course Syllabi provided in the self-study and the required courses listed in the CPC table (i.e., for each Abbreviated Course Syllabus, there must be an associated required course listed in the CPC table, and for each required course listed in the CPC table, there must be an associated Abbreviated Course Syllabus)</a:t>
            </a:r>
            <a:r>
              <a:rPr lang="en-US" sz="1400" kern="0" dirty="0">
                <a:solidFill>
                  <a:sysClr val="windowText" lastClr="000000"/>
                </a:solidFill>
                <a:latin typeface="Calibri"/>
              </a:rPr>
              <a:t>.</a:t>
            </a:r>
          </a:p>
          <a:p>
            <a:pPr lvl="0"/>
            <a:endParaRPr lang="en-US" sz="1000" i="1" kern="0" dirty="0">
              <a:solidFill>
                <a:sysClr val="windowText" lastClr="000000"/>
              </a:solidFill>
              <a:latin typeface="Calibri"/>
            </a:endParaRPr>
          </a:p>
          <a:p>
            <a:pPr lvl="0"/>
            <a:r>
              <a:rPr lang="en-US" sz="1400" i="1" kern="0" dirty="0">
                <a:solidFill>
                  <a:sysClr val="windowText" lastClr="000000"/>
                </a:solidFill>
                <a:latin typeface="Calibri"/>
              </a:rPr>
              <a:t>The CPC table must list only required courses; no elective courses should be included. The academic business unit must confirm that this requirement has been met.</a:t>
            </a:r>
          </a:p>
          <a:p>
            <a:pPr lvl="0"/>
            <a:endParaRPr lang="en-US" sz="1000" i="1" kern="0" dirty="0">
              <a:solidFill>
                <a:sysClr val="windowText" lastClr="000000"/>
              </a:solidFill>
              <a:latin typeface="Calibri"/>
            </a:endParaRPr>
          </a:p>
          <a:p>
            <a:pPr lvl="0"/>
            <a:r>
              <a:rPr lang="en-US" sz="1400" i="1" kern="0" dirty="0">
                <a:solidFill>
                  <a:sysClr val="windowText" lastClr="000000"/>
                </a:solidFill>
                <a:latin typeface="Calibri"/>
              </a:rPr>
              <a:t>Many academic business units misunderstand the concept of CPC coverage and try to force the total CPC contact hours for a given course, module, subject, or class to be equal to the actual number of course contact hours. However, since a given course, module, subject, or class can simultaneously cover multiple topic areas (e.g., global dimensions of business covered in a marketing principles course, or ethics covered in an accounting principles course, etc.), the total hours of CPC topical area coverage in a given course, module, subject, or class may in fact (and usually will) exceed the actual number of scheduled student contact hours. </a:t>
            </a:r>
          </a:p>
        </p:txBody>
      </p:sp>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1100" kern="0" dirty="0">
              <a:solidFill>
                <a:sysClr val="windowText" lastClr="000000"/>
              </a:solidFill>
              <a:latin typeface="Calibri"/>
            </a:endParaRPr>
          </a:p>
        </p:txBody>
      </p:sp>
    </p:spTree>
    <p:extLst>
      <p:ext uri="{BB962C8B-B14F-4D97-AF65-F5344CB8AC3E}">
        <p14:creationId xmlns:p14="http://schemas.microsoft.com/office/powerpoint/2010/main" val="597802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0" y="1123950"/>
            <a:ext cx="533400" cy="182563"/>
          </a:xfrm>
          <a:prstGeom prst="rect">
            <a:avLst/>
          </a:prstGeom>
        </p:spPr>
        <p:txBody>
          <a:bodyPr>
            <a:noAutofit/>
          </a:bodyPr>
          <a:lstStyle/>
          <a:p>
            <a:fld id="{8F82E0A0-C266-4798-8C8F-B9F91E9DA37E}" type="slidenum">
              <a:rPr lang="en-US" sz="1000" b="0" smtClean="0"/>
              <a:pPr/>
              <a:t>9</a:t>
            </a:fld>
            <a:endParaRPr lang="en-US" sz="1000" b="0" dirty="0"/>
          </a:p>
        </p:txBody>
      </p:sp>
      <p:sp>
        <p:nvSpPr>
          <p:cNvPr id="7" name="Rectangle 3"/>
          <p:cNvSpPr txBox="1">
            <a:spLocks noChangeArrowheads="1"/>
          </p:cNvSpPr>
          <p:nvPr/>
        </p:nvSpPr>
        <p:spPr>
          <a:xfrm>
            <a:off x="533400" y="1335024"/>
            <a:ext cx="8610600" cy="3813048"/>
          </a:xfrm>
          <a:prstGeom prst="rect">
            <a:avLst/>
          </a:prstGeom>
          <a:noFill/>
          <a:ln/>
        </p:spPr>
        <p:txBody>
          <a:bodyPr lIns="182880" rIns="182880"/>
          <a:lstStyle/>
          <a:p>
            <a:pPr marL="342900" indent="-342900" fontAlgn="base">
              <a:spcBef>
                <a:spcPct val="0"/>
              </a:spcBef>
              <a:spcAft>
                <a:spcPct val="0"/>
              </a:spcAft>
              <a:buClr>
                <a:srgbClr val="330033"/>
              </a:buClr>
              <a:buSzPct val="90000"/>
              <a:buFont typeface="Wingdings" pitchFamily="2" charset="2"/>
              <a:buNone/>
              <a:defRPr/>
            </a:pPr>
            <a:endParaRPr lang="en-US" sz="1100" kern="0" dirty="0">
              <a:solidFill>
                <a:srgbClr val="330033"/>
              </a:solidFill>
              <a:latin typeface="Calibri" panose="020F0502020204030204" pitchFamily="34" charset="0"/>
            </a:endParaRPr>
          </a:p>
          <a:p>
            <a:pPr marL="274320" indent="-274320" fontAlgn="base">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All business programs offered at multiple degree levels (associate-, bachelor’s, master’s-, and doctoral-level programs) will normally be included in the IACBE accreditation review.</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All instructional sites and locations at which the programs are offered will normally be included in the IACBE accreditation review.</a:t>
            </a:r>
          </a:p>
          <a:p>
            <a:pPr marL="274320" indent="-274320" fontAlgn="base">
              <a:spcBef>
                <a:spcPts val="2400"/>
              </a:spcBef>
              <a:spcAft>
                <a:spcPct val="0"/>
              </a:spcAft>
              <a:buClr>
                <a:schemeClr val="accent5">
                  <a:lumMod val="50000"/>
                </a:schemeClr>
              </a:buClr>
              <a:buSzPct val="80000"/>
              <a:buFont typeface="Wingdings" panose="05000000000000000000" pitchFamily="2" charset="2"/>
              <a:buChar char="q"/>
              <a:defRPr/>
            </a:pPr>
            <a:r>
              <a:rPr lang="en-US" sz="2000" kern="0" dirty="0">
                <a:solidFill>
                  <a:srgbClr val="330033"/>
                </a:solidFill>
                <a:latin typeface="Calibri" panose="020F0502020204030204" pitchFamily="34" charset="0"/>
              </a:rPr>
              <a:t>All business programs will normally be included in the IACBE accreditation review regardless of whether they are administered or delivered solely by the academic business unit or through cooperative or interdisciplinary arrangements with other academic units of the institution.</a:t>
            </a:r>
          </a:p>
        </p:txBody>
      </p:sp>
      <p:sp>
        <p:nvSpPr>
          <p:cNvPr id="6" name="Text Box 22"/>
          <p:cNvSpPr txBox="1">
            <a:spLocks noChangeArrowheads="1"/>
          </p:cNvSpPr>
          <p:nvPr/>
        </p:nvSpPr>
        <p:spPr bwMode="auto">
          <a:xfrm>
            <a:off x="0" y="0"/>
            <a:ext cx="9144000" cy="1123949"/>
          </a:xfrm>
          <a:prstGeom prst="rect">
            <a:avLst/>
          </a:prstGeom>
          <a:noFill/>
          <a:ln w="9525" algn="ctr">
            <a:noFill/>
            <a:miter lim="800000"/>
            <a:headEnd/>
            <a:tailEnd/>
          </a:ln>
          <a:effectLst/>
        </p:spPr>
        <p:txBody>
          <a:bodyPr lIns="731520" tIns="0" rIns="0" bIns="0" anchor="ctr"/>
          <a:lstStyle/>
          <a:p>
            <a:r>
              <a:rPr lang="en-US" sz="2400" b="1" dirty="0">
                <a:solidFill>
                  <a:schemeClr val="accent4">
                    <a:lumMod val="50000"/>
                  </a:schemeClr>
                </a:solidFill>
                <a:latin typeface="Calibri" panose="020F0502020204030204" pitchFamily="34" charset="0"/>
              </a:rPr>
              <a:t>Scope of Accreditation of the IACBE</a:t>
            </a:r>
          </a:p>
        </p:txBody>
      </p:sp>
    </p:spTree>
    <p:extLst>
      <p:ext uri="{BB962C8B-B14F-4D97-AF65-F5344CB8AC3E}">
        <p14:creationId xmlns:p14="http://schemas.microsoft.com/office/powerpoint/2010/main" val="12883564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p:cTn id="7"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p:cTn id="13"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p:cTn id="19"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736" y="2020824"/>
            <a:ext cx="8778240" cy="1169551"/>
          </a:xfrm>
          <a:prstGeom prst="rect">
            <a:avLst/>
          </a:prstGeom>
          <a:solidFill>
            <a:srgbClr val="FDEDEE"/>
          </a:solidFill>
          <a:ln w="3175">
            <a:solidFill>
              <a:srgbClr val="002060"/>
            </a:solidFill>
          </a:ln>
        </p:spPr>
        <p:txBody>
          <a:bodyPr wrap="square" rtlCol="0">
            <a:spAutoFit/>
          </a:bodyPr>
          <a:lstStyle/>
          <a:p>
            <a:pPr lvl="0"/>
            <a:r>
              <a:rPr lang="en-US" sz="1400" b="1" i="1" kern="0" dirty="0">
                <a:solidFill>
                  <a:sysClr val="windowText" lastClr="000000"/>
                </a:solidFill>
                <a:latin typeface="Calibri"/>
              </a:rPr>
              <a:t>Comments (Cont’d)</a:t>
            </a:r>
            <a:r>
              <a:rPr lang="en-US" sz="1400" i="1" kern="0" dirty="0">
                <a:solidFill>
                  <a:sysClr val="windowText" lastClr="000000"/>
                </a:solidFill>
                <a:latin typeface="Calibri"/>
              </a:rPr>
              <a:t>: For example, if a faculty member teaches a 45-contact-hour class in finance, and spends 6 hours discussing the effects of exchange rate fluctuations on borrowing costs and 3 hours covering ethical issues in finance, then all 45 hours would be listed in the Finance column of the CPC table, 6 hours would be listed in the Intl/Global Dimensions of Business column of the table, and 3 hours would be listed in the Ethics column of the table. The academic business unit must ensure that CPC Tables are filled out correctly.</a:t>
            </a:r>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1100" kern="0" dirty="0">
              <a:solidFill>
                <a:sysClr val="windowText" lastClr="000000"/>
              </a:solidFill>
              <a:latin typeface="Calibri"/>
            </a:endParaRPr>
          </a:p>
        </p:txBody>
      </p:sp>
    </p:spTree>
    <p:extLst>
      <p:ext uri="{BB962C8B-B14F-4D97-AF65-F5344CB8AC3E}">
        <p14:creationId xmlns:p14="http://schemas.microsoft.com/office/powerpoint/2010/main" val="198716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Bachelor’s-Level Programs:  </a:t>
            </a:r>
          </a:p>
          <a:p>
            <a:pPr lvl="0"/>
            <a:endParaRPr lang="en-US" sz="1100" kern="0" dirty="0">
              <a:solidFill>
                <a:sysClr val="windowText" lastClr="000000"/>
              </a:solidFill>
              <a:latin typeface="Calibri"/>
            </a:endParaRPr>
          </a:p>
          <a:p>
            <a:r>
              <a:rPr lang="en-US" sz="1400" b="1" kern="0" dirty="0">
                <a:solidFill>
                  <a:sysClr val="windowText" lastClr="000000"/>
                </a:solidFill>
                <a:latin typeface="Calibri"/>
              </a:rPr>
              <a:t>Note</a:t>
            </a:r>
            <a:r>
              <a:rPr lang="en-US" sz="1400" kern="0" dirty="0">
                <a:solidFill>
                  <a:sysClr val="windowText" lastClr="000000"/>
                </a:solidFill>
                <a:latin typeface="Calibri"/>
              </a:rPr>
              <a:t>: If your bachelor’s-level business programs contain required business and business-related courses that are common to multiple majors, concentrations, specializations, emphases, options, or tracks contained within the programs (i.e., a common “business core”), then you need only to provide Table 1 for those common required courses. However, you may choose to prepare a separate Table 1 for each major, concentration, specialization, emphasis, option, or track (see item 3 below).</a:t>
            </a:r>
          </a:p>
          <a:p>
            <a:pPr lvl="0"/>
            <a:endParaRPr lang="en-US" sz="1400" kern="0" dirty="0">
              <a:solidFill>
                <a:sysClr val="windowText" lastClr="000000"/>
              </a:solidFill>
              <a:latin typeface="Calibri"/>
            </a:endParaRPr>
          </a:p>
          <a:p>
            <a:pPr marL="228600" lvl="0" indent="-228600"/>
            <a:r>
              <a:rPr lang="en-US" sz="1300" kern="0" dirty="0">
                <a:solidFill>
                  <a:sysClr val="windowText" lastClr="000000"/>
                </a:solidFill>
                <a:latin typeface="Calibri"/>
              </a:rPr>
              <a:t>3.	</a:t>
            </a:r>
            <a:r>
              <a:rPr lang="en-US" sz="1400" kern="0" dirty="0">
                <a:solidFill>
                  <a:sysClr val="windowText" lastClr="000000"/>
                </a:solidFill>
                <a:latin typeface="Calibri"/>
              </a:rPr>
              <a:t>If your bachelor’s-level programs contain majors, concentrations, specializations, emphases, options, or tracks that require additional courses beyond the business core, you may choose to obtain CPC credit for these courses by preparing a separate CPC table for each major, concentration, specialization, emphasis, option, or track.</a:t>
            </a:r>
          </a:p>
          <a:p>
            <a:pPr marL="228600" lvl="0" indent="-228600">
              <a:spcBef>
                <a:spcPts val="2400"/>
              </a:spcBef>
            </a:pPr>
            <a:r>
              <a:rPr lang="en-US" sz="1400" kern="0" dirty="0">
                <a:solidFill>
                  <a:sysClr val="windowText" lastClr="000000"/>
                </a:solidFill>
                <a:latin typeface="Calibri"/>
              </a:rPr>
              <a:t>4.	For any bachelor’s-level business programs included in the accreditation review that do not cover all of the CPC topical areas, provide a rationale for this variation in CPC coverage.</a:t>
            </a:r>
          </a:p>
          <a:p>
            <a:pPr marL="228600" lvl="0" indent="-228600"/>
            <a:endParaRPr lang="en-US" sz="1400" kern="0" dirty="0">
              <a:solidFill>
                <a:sysClr val="windowText" lastClr="000000"/>
              </a:solidFill>
              <a:latin typeface="Calibri"/>
            </a:endParaRPr>
          </a:p>
        </p:txBody>
      </p:sp>
    </p:spTree>
    <p:extLst>
      <p:ext uri="{BB962C8B-B14F-4D97-AF65-F5344CB8AC3E}">
        <p14:creationId xmlns:p14="http://schemas.microsoft.com/office/powerpoint/2010/main" val="2668520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 calcmode="lin" valueType="num">
                                      <p:cBhvr>
                                        <p:cTn id="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2">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p:cTn id="11"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7" end="7"/>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p:cTn id="1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52144"/>
            <a:ext cx="9144000" cy="3986784"/>
          </a:xfrm>
          <a:prstGeom prst="rect">
            <a:avLst/>
          </a:prstGeom>
          <a:noFill/>
          <a:ln w="9525">
            <a:noFill/>
            <a:miter lim="800000"/>
            <a:headEnd/>
            <a:tailEnd/>
          </a:ln>
          <a:effectLst/>
        </p:spPr>
        <p:txBody>
          <a:bodyPr vert="horz" wrap="square" lIns="182880" tIns="0" rIns="182880" bIns="0" numCol="1" anchor="t" anchorCtr="0" compatLnSpc="1">
            <a:prstTxWarp prst="textNoShape">
              <a:avLst/>
            </a:prstTxWarp>
            <a:noAutofit/>
          </a:bodyPr>
          <a:lstStyle/>
          <a:p>
            <a:pPr lvl="0" algn="ctr" fontAlgn="base">
              <a:spcBef>
                <a:spcPct val="0"/>
              </a:spcBef>
              <a:spcAft>
                <a:spcPct val="0"/>
              </a:spcAft>
              <a:tabLst>
                <a:tab pos="228600" algn="l"/>
                <a:tab pos="571500" algn="l"/>
              </a:tabLst>
              <a:defRPr/>
            </a:pPr>
            <a:r>
              <a:rPr lang="en-US" sz="1200" b="1" kern="0" dirty="0">
                <a:solidFill>
                  <a:sysClr val="windowText" lastClr="000000"/>
                </a:solidFill>
                <a:latin typeface="Calibri" panose="020F0502020204030204" pitchFamily="34" charset="0"/>
                <a:ea typeface="Times New Roman" pitchFamily="18" charset="0"/>
                <a:cs typeface="Times New Roman" pitchFamily="18" charset="0"/>
              </a:rPr>
              <a:t>Table 1: Summary of Common Professional Component (CPC) Activity</a:t>
            </a:r>
          </a:p>
          <a:p>
            <a:pPr lvl="0" algn="ctr" fontAlgn="base">
              <a:spcBef>
                <a:spcPct val="0"/>
              </a:spcBef>
              <a:spcAft>
                <a:spcPct val="0"/>
              </a:spcAft>
              <a:tabLst>
                <a:tab pos="228600" algn="l"/>
                <a:tab pos="571500" algn="l"/>
              </a:tabLst>
              <a:defRPr/>
            </a:pPr>
            <a:r>
              <a:rPr lang="en-US" sz="1200" b="1" kern="0" dirty="0">
                <a:solidFill>
                  <a:sysClr val="windowText" lastClr="000000"/>
                </a:solidFill>
                <a:latin typeface="Calibri" panose="020F0502020204030204" pitchFamily="34" charset="0"/>
                <a:ea typeface="Times New Roman" pitchFamily="18" charset="0"/>
                <a:cs typeface="Times New Roman" pitchFamily="18" charset="0"/>
              </a:rPr>
              <a:t>BBA (Required Courses Common to All Concentrations)</a:t>
            </a:r>
          </a:p>
          <a:p>
            <a:pPr lvl="0" algn="ctr" fontAlgn="base">
              <a:spcBef>
                <a:spcPct val="0"/>
              </a:spcBef>
              <a:spcAft>
                <a:spcPct val="0"/>
              </a:spcAft>
              <a:tabLst>
                <a:tab pos="228600" algn="l"/>
                <a:tab pos="571500" algn="l"/>
              </a:tabLst>
              <a:defRPr/>
            </a:pPr>
            <a:r>
              <a:rPr lang="en-US" sz="1200" b="1" kern="0" dirty="0">
                <a:solidFill>
                  <a:sysClr val="windowText" lastClr="000000"/>
                </a:solidFill>
                <a:latin typeface="Calibri" panose="020F0502020204030204" pitchFamily="34" charset="0"/>
                <a:ea typeface="Times New Roman" pitchFamily="18" charset="0"/>
                <a:cs typeface="Times New Roman" pitchFamily="18" charset="0"/>
              </a:rPr>
              <a:t>(Contact Hours)</a:t>
            </a:r>
          </a:p>
          <a:p>
            <a:pPr lvl="0">
              <a:spcBef>
                <a:spcPts val="1800"/>
              </a:spcBef>
            </a:pPr>
            <a:endParaRPr lang="en-US" sz="1100" kern="0" dirty="0">
              <a:solidFill>
                <a:sysClr val="windowText" lastClr="000000"/>
              </a:solidFill>
              <a:latin typeface="Calibri"/>
            </a:endParaRPr>
          </a:p>
        </p:txBody>
      </p:sp>
      <p:graphicFrame>
        <p:nvGraphicFramePr>
          <p:cNvPr id="6" name="Table 5"/>
          <p:cNvGraphicFramePr>
            <a:graphicFrameLocks noGrp="1"/>
          </p:cNvGraphicFramePr>
          <p:nvPr>
            <p:extLst/>
          </p:nvPr>
        </p:nvGraphicFramePr>
        <p:xfrm>
          <a:off x="274320" y="1733550"/>
          <a:ext cx="8595362" cy="3291837"/>
        </p:xfrm>
        <a:graphic>
          <a:graphicData uri="http://schemas.openxmlformats.org/drawingml/2006/table">
            <a:tbl>
              <a:tblPr/>
              <a:tblGrid>
                <a:gridCol w="1783448">
                  <a:extLst>
                    <a:ext uri="{9D8B030D-6E8A-4147-A177-3AD203B41FA5}">
                      <a16:colId xmlns:a16="http://schemas.microsoft.com/office/drawing/2014/main" val="20000"/>
                    </a:ext>
                  </a:extLst>
                </a:gridCol>
                <a:gridCol w="436816">
                  <a:extLst>
                    <a:ext uri="{9D8B030D-6E8A-4147-A177-3AD203B41FA5}">
                      <a16:colId xmlns:a16="http://schemas.microsoft.com/office/drawing/2014/main" val="20001"/>
                    </a:ext>
                  </a:extLst>
                </a:gridCol>
                <a:gridCol w="436816">
                  <a:extLst>
                    <a:ext uri="{9D8B030D-6E8A-4147-A177-3AD203B41FA5}">
                      <a16:colId xmlns:a16="http://schemas.microsoft.com/office/drawing/2014/main" val="20002"/>
                    </a:ext>
                  </a:extLst>
                </a:gridCol>
                <a:gridCol w="436816">
                  <a:extLst>
                    <a:ext uri="{9D8B030D-6E8A-4147-A177-3AD203B41FA5}">
                      <a16:colId xmlns:a16="http://schemas.microsoft.com/office/drawing/2014/main" val="20003"/>
                    </a:ext>
                  </a:extLst>
                </a:gridCol>
                <a:gridCol w="436816">
                  <a:extLst>
                    <a:ext uri="{9D8B030D-6E8A-4147-A177-3AD203B41FA5}">
                      <a16:colId xmlns:a16="http://schemas.microsoft.com/office/drawing/2014/main" val="20004"/>
                    </a:ext>
                  </a:extLst>
                </a:gridCol>
                <a:gridCol w="436816">
                  <a:extLst>
                    <a:ext uri="{9D8B030D-6E8A-4147-A177-3AD203B41FA5}">
                      <a16:colId xmlns:a16="http://schemas.microsoft.com/office/drawing/2014/main" val="20005"/>
                    </a:ext>
                  </a:extLst>
                </a:gridCol>
                <a:gridCol w="436816">
                  <a:extLst>
                    <a:ext uri="{9D8B030D-6E8A-4147-A177-3AD203B41FA5}">
                      <a16:colId xmlns:a16="http://schemas.microsoft.com/office/drawing/2014/main" val="20006"/>
                    </a:ext>
                  </a:extLst>
                </a:gridCol>
                <a:gridCol w="436816">
                  <a:extLst>
                    <a:ext uri="{9D8B030D-6E8A-4147-A177-3AD203B41FA5}">
                      <a16:colId xmlns:a16="http://schemas.microsoft.com/office/drawing/2014/main" val="20007"/>
                    </a:ext>
                  </a:extLst>
                </a:gridCol>
                <a:gridCol w="436816">
                  <a:extLst>
                    <a:ext uri="{9D8B030D-6E8A-4147-A177-3AD203B41FA5}">
                      <a16:colId xmlns:a16="http://schemas.microsoft.com/office/drawing/2014/main" val="20008"/>
                    </a:ext>
                  </a:extLst>
                </a:gridCol>
                <a:gridCol w="436816">
                  <a:extLst>
                    <a:ext uri="{9D8B030D-6E8A-4147-A177-3AD203B41FA5}">
                      <a16:colId xmlns:a16="http://schemas.microsoft.com/office/drawing/2014/main" val="20009"/>
                    </a:ext>
                  </a:extLst>
                </a:gridCol>
                <a:gridCol w="436816">
                  <a:extLst>
                    <a:ext uri="{9D8B030D-6E8A-4147-A177-3AD203B41FA5}">
                      <a16:colId xmlns:a16="http://schemas.microsoft.com/office/drawing/2014/main" val="20010"/>
                    </a:ext>
                  </a:extLst>
                </a:gridCol>
                <a:gridCol w="436816">
                  <a:extLst>
                    <a:ext uri="{9D8B030D-6E8A-4147-A177-3AD203B41FA5}">
                      <a16:colId xmlns:a16="http://schemas.microsoft.com/office/drawing/2014/main" val="20011"/>
                    </a:ext>
                  </a:extLst>
                </a:gridCol>
                <a:gridCol w="436816">
                  <a:extLst>
                    <a:ext uri="{9D8B030D-6E8A-4147-A177-3AD203B41FA5}">
                      <a16:colId xmlns:a16="http://schemas.microsoft.com/office/drawing/2014/main" val="20012"/>
                    </a:ext>
                  </a:extLst>
                </a:gridCol>
                <a:gridCol w="436816">
                  <a:extLst>
                    <a:ext uri="{9D8B030D-6E8A-4147-A177-3AD203B41FA5}">
                      <a16:colId xmlns:a16="http://schemas.microsoft.com/office/drawing/2014/main" val="20013"/>
                    </a:ext>
                  </a:extLst>
                </a:gridCol>
                <a:gridCol w="436816">
                  <a:extLst>
                    <a:ext uri="{9D8B030D-6E8A-4147-A177-3AD203B41FA5}">
                      <a16:colId xmlns:a16="http://schemas.microsoft.com/office/drawing/2014/main" val="20014"/>
                    </a:ext>
                  </a:extLst>
                </a:gridCol>
                <a:gridCol w="696490">
                  <a:extLst>
                    <a:ext uri="{9D8B030D-6E8A-4147-A177-3AD203B41FA5}">
                      <a16:colId xmlns:a16="http://schemas.microsoft.com/office/drawing/2014/main" val="20015"/>
                    </a:ext>
                  </a:extLst>
                </a:gridCol>
              </a:tblGrid>
              <a:tr h="300552">
                <a:tc rowSpan="2">
                  <a:txBody>
                    <a:bodyPr/>
                    <a:lstStyle/>
                    <a:p>
                      <a:pPr marL="0" marR="0" algn="l">
                        <a:spcBef>
                          <a:spcPts val="2400"/>
                        </a:spcBef>
                        <a:spcAft>
                          <a:spcPts val="0"/>
                        </a:spcAft>
                      </a:pPr>
                      <a:r>
                        <a:rPr lang="en-US" sz="900" b="1" dirty="0">
                          <a:solidFill>
                            <a:srgbClr val="000000"/>
                          </a:solidFill>
                          <a:effectLst/>
                          <a:latin typeface="Calibri" panose="020F0502020204030204" pitchFamily="34" charset="0"/>
                          <a:ea typeface="Times New Roman"/>
                        </a:rPr>
                        <a:t>                                     </a:t>
                      </a:r>
                      <a:r>
                        <a:rPr lang="en-US" sz="900" b="1" baseline="0" dirty="0">
                          <a:solidFill>
                            <a:srgbClr val="000000"/>
                          </a:solidFill>
                          <a:effectLst/>
                          <a:latin typeface="Calibri" panose="020F0502020204030204" pitchFamily="34" charset="0"/>
                          <a:ea typeface="Times New Roman"/>
                        </a:rPr>
                        <a:t>           </a:t>
                      </a:r>
                      <a:r>
                        <a:rPr lang="en-US" sz="900" b="1" dirty="0">
                          <a:solidFill>
                            <a:srgbClr val="000000"/>
                          </a:solidFill>
                          <a:effectLst/>
                          <a:latin typeface="Calibri" panose="020F0502020204030204" pitchFamily="34" charset="0"/>
                          <a:ea typeface="Times New Roman"/>
                        </a:rPr>
                        <a:t>CPC AREA</a:t>
                      </a:r>
                      <a:endParaRPr lang="en-US" sz="900" dirty="0">
                        <a:effectLst/>
                        <a:latin typeface="Calibri" panose="020F0502020204030204" pitchFamily="34" charset="0"/>
                        <a:ea typeface="Times New Roman"/>
                      </a:endParaRPr>
                    </a:p>
                    <a:p>
                      <a:pPr marL="0" marR="0" algn="l">
                        <a:spcBef>
                          <a:spcPts val="600"/>
                        </a:spcBef>
                        <a:spcAft>
                          <a:spcPts val="0"/>
                        </a:spcAft>
                      </a:pPr>
                      <a:r>
                        <a:rPr lang="en-US" sz="900" b="1" dirty="0">
                          <a:solidFill>
                            <a:srgbClr val="000000"/>
                          </a:solidFill>
                          <a:effectLst/>
                          <a:latin typeface="Calibri" panose="020F0502020204030204" pitchFamily="34" charset="0"/>
                          <a:ea typeface="Times New Roman"/>
                        </a:rPr>
                        <a:t> COMMON</a:t>
                      </a:r>
                      <a:endParaRPr lang="en-US" sz="900" dirty="0">
                        <a:effectLst/>
                        <a:latin typeface="Calibri" panose="020F0502020204030204" pitchFamily="34" charset="0"/>
                        <a:ea typeface="Times New Roman"/>
                      </a:endParaRPr>
                    </a:p>
                    <a:p>
                      <a:pPr marL="0" marR="0" algn="l">
                        <a:spcBef>
                          <a:spcPts val="0"/>
                        </a:spcBef>
                        <a:spcAft>
                          <a:spcPts val="0"/>
                        </a:spcAft>
                      </a:pPr>
                      <a:r>
                        <a:rPr lang="en-US" sz="900" b="1" dirty="0">
                          <a:solidFill>
                            <a:srgbClr val="000000"/>
                          </a:solidFill>
                          <a:effectLst/>
                          <a:latin typeface="Calibri" panose="020F0502020204030204" pitchFamily="34" charset="0"/>
                          <a:ea typeface="Times New Roman"/>
                        </a:rPr>
                        <a:t> REQUIRED COURSES</a:t>
                      </a:r>
                      <a:endParaRPr lang="en-US" sz="900" dirty="0">
                        <a:effectLst/>
                        <a:latin typeface="Calibri" panose="020F0502020204030204" pitchFamily="34" charset="0"/>
                        <a:ea typeface="Times New Roman"/>
                      </a:endParaRPr>
                    </a:p>
                  </a:txBody>
                  <a:tcPr marL="36576" marR="36576" marT="82296" marB="3657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9525" cap="flat" cmpd="sng" algn="ctr">
                      <a:solidFill>
                        <a:srgbClr val="000000"/>
                      </a:solidFill>
                      <a:prstDash val="solid"/>
                      <a:round/>
                      <a:headEnd type="none" w="med" len="med"/>
                      <a:tailEnd type="none" w="med" len="med"/>
                    </a:lnTlToBr>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ACT</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MKT</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FIN</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MGT</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OB</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HRM</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OM</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LAW</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ECN</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ETH</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IS</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QM</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effectLst/>
                          <a:latin typeface="Calibri" panose="020F0502020204030204" pitchFamily="34" charset="0"/>
                          <a:ea typeface="Times New Roman"/>
                        </a:rPr>
                        <a:t>GLOB</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INT</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TOTALS</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19701">
                <a:tc vMerge="1">
                  <a:txBody>
                    <a:bodyPr/>
                    <a:lstStyle/>
                    <a:p>
                      <a:endParaRPr lang="en-US"/>
                    </a:p>
                  </a:txBody>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A</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B</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C</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D1</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D2</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D3</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D4</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E1</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E2</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E3</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F1</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F2</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G</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200"/>
                        </a:spcBef>
                        <a:spcAft>
                          <a:spcPts val="280"/>
                        </a:spcAft>
                      </a:pPr>
                      <a:r>
                        <a:rPr lang="en-US" sz="900" b="1" dirty="0">
                          <a:solidFill>
                            <a:srgbClr val="000000"/>
                          </a:solidFill>
                          <a:effectLst/>
                          <a:latin typeface="Calibri" panose="020F0502020204030204" pitchFamily="34" charset="0"/>
                          <a:ea typeface="Times New Roman"/>
                        </a:rPr>
                        <a:t>H</a:t>
                      </a:r>
                      <a:endParaRPr lang="en-US" sz="1000" dirty="0">
                        <a:effectLst/>
                        <a:latin typeface="Calibri" panose="020F0502020204030204" pitchFamily="34" charset="0"/>
                        <a:ea typeface="Times New Roman"/>
                      </a:endParaRPr>
                    </a:p>
                  </a:txBody>
                  <a:tcPr marL="11450" marR="11450" marT="1747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Math 120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6</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2"/>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Acct 214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49</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3"/>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Acct 224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8</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70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4"/>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Bus 215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5"/>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Bus 220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6"/>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Econ 233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72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7"/>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Econ 243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68</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8"/>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Mgmt 301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90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09"/>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Mgmt 311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0"/>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Bus 322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6</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71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1"/>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Bus 323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6</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2"/>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Mgmt 345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6</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3"/>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Mktg 372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58</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4"/>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Fin 373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80</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5"/>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Mgmt 485</a:t>
                      </a:r>
                      <a:r>
                        <a:rPr lang="en-US" sz="900" b="1" baseline="300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1</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dirty="0">
                          <a:solidFill>
                            <a:srgbClr val="000000"/>
                          </a:solidFill>
                          <a:effectLst/>
                          <a:latin typeface="Calibri" panose="020F0502020204030204" pitchFamily="34" charset="0"/>
                          <a:ea typeface="Times New Roman"/>
                        </a:rPr>
                        <a:t>45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77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6"/>
                  </a:ext>
                </a:extLst>
              </a:tr>
              <a:tr h="166974">
                <a:tc>
                  <a:txBody>
                    <a:bodyPr/>
                    <a:lstStyle/>
                    <a:p>
                      <a:pPr marL="0" marR="0" algn="ctr">
                        <a:spcBef>
                          <a:spcPts val="300"/>
                        </a:spcBef>
                        <a:spcAft>
                          <a:spcPts val="300"/>
                        </a:spcAft>
                      </a:pPr>
                      <a:r>
                        <a:rPr lang="en-US" sz="900" b="1" dirty="0">
                          <a:solidFill>
                            <a:srgbClr val="000000"/>
                          </a:solidFill>
                          <a:effectLst/>
                          <a:latin typeface="Calibri" panose="020F0502020204030204" pitchFamily="34" charset="0"/>
                          <a:ea typeface="Times New Roman"/>
                        </a:rPr>
                        <a:t>TOTALS</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125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65</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59</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33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57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69</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69</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97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33</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104</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107</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22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62</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tc>
                  <a:txBody>
                    <a:bodyPr/>
                    <a:lstStyle/>
                    <a:p>
                      <a:pPr marL="0" marR="0" algn="ctr">
                        <a:spcBef>
                          <a:spcPts val="0"/>
                        </a:spcBef>
                        <a:spcAft>
                          <a:spcPts val="0"/>
                        </a:spcAft>
                      </a:pPr>
                      <a:r>
                        <a:rPr lang="en-US" sz="900" b="1" dirty="0">
                          <a:solidFill>
                            <a:srgbClr val="000000"/>
                          </a:solidFill>
                          <a:effectLst/>
                          <a:latin typeface="Calibri" panose="020F0502020204030204" pitchFamily="34" charset="0"/>
                          <a:ea typeface="Times New Roman"/>
                        </a:rPr>
                        <a:t>969</a:t>
                      </a:r>
                      <a:endParaRPr lang="en-US" sz="1000" dirty="0">
                        <a:effectLst/>
                        <a:latin typeface="Calibri" panose="020F0502020204030204" pitchFamily="34" charset="0"/>
                        <a:ea typeface="Times New Roman"/>
                      </a:endParaRPr>
                    </a:p>
                  </a:txBody>
                  <a:tcPr marL="11450" marR="11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EB"/>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657672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2" presetClass="entr" presetSubtype="4" fill="hold" nodeType="afterEffect">
                                  <p:stCondLst>
                                    <p:cond delay="50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1000" fill="hold"/>
                                        <p:tgtEl>
                                          <p:spTgt spid="6"/>
                                        </p:tgtEl>
                                        <p:attrNameLst>
                                          <p:attrName>ppt_x</p:attrName>
                                        </p:attrNameLst>
                                      </p:cBhvr>
                                      <p:tavLst>
                                        <p:tav tm="0">
                                          <p:val>
                                            <p:strVal val="#ppt_x"/>
                                          </p:val>
                                        </p:tav>
                                        <p:tav tm="100000">
                                          <p:val>
                                            <p:strVal val="#ppt_x"/>
                                          </p:val>
                                        </p:tav>
                                      </p:tavLst>
                                    </p:anim>
                                    <p:anim calcmode="lin" valueType="num">
                                      <p:cBhvr additive="base">
                                        <p:cTn id="21"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3.2: Common Professional Component</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lvl="0" algn="ctr"/>
            <a:r>
              <a:rPr lang="en-US" sz="1300" b="1" kern="0" dirty="0">
                <a:solidFill>
                  <a:sysClr val="windowText" lastClr="000000"/>
                </a:solidFill>
                <a:latin typeface="Calibri" panose="020F0502020204030204" pitchFamily="34" charset="0"/>
              </a:rPr>
              <a:t>Master’s- and Doctoral-Level Programs:  </a:t>
            </a:r>
          </a:p>
          <a:p>
            <a:pPr lvl="0"/>
            <a:endParaRPr lang="en-US" sz="1100" kern="0" dirty="0">
              <a:solidFill>
                <a:sysClr val="windowText" lastClr="000000"/>
              </a:solidFill>
              <a:latin typeface="Calibri"/>
            </a:endParaRPr>
          </a:p>
          <a:p>
            <a:pPr lvl="0"/>
            <a:r>
              <a:rPr lang="en-US" sz="1400" kern="0" dirty="0">
                <a:solidFill>
                  <a:sysClr val="windowText" lastClr="000000"/>
                </a:solidFill>
                <a:latin typeface="Calibri"/>
              </a:rPr>
              <a:t>This principle does not apply to master’s- and doctoral-level programs. Do not submit a CPC table for these types of programs.</a:t>
            </a:r>
          </a:p>
        </p:txBody>
      </p:sp>
    </p:spTree>
    <p:extLst>
      <p:ext uri="{BB962C8B-B14F-4D97-AF65-F5344CB8AC3E}">
        <p14:creationId xmlns:p14="http://schemas.microsoft.com/office/powerpoint/2010/main" val="34892143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3.3: General Knowledge and Skills</a:t>
            </a:r>
          </a:p>
          <a:p>
            <a:pPr marR="0" lvl="0" algn="l" defTabSz="914400" rtl="0" eaLnBrk="1" fontAlgn="base" latinLnBrk="0" hangingPunct="1">
              <a:lnSpc>
                <a:spcPct val="100000"/>
              </a:lnSpc>
              <a:spcBef>
                <a:spcPct val="0"/>
              </a:spcBef>
              <a:spcAft>
                <a:spcPct val="0"/>
              </a:spcAft>
              <a:buClrTx/>
              <a:buSzTx/>
              <a:tabLst>
                <a:tab pos="228600" algn="l"/>
                <a:tab pos="571500" algn="l"/>
              </a:tabLst>
              <a:defRPr/>
            </a:pPr>
            <a:endParaRPr kumimoji="0" lang="en-US" sz="800" b="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p:txBody>
      </p:sp>
      <p:sp>
        <p:nvSpPr>
          <p:cNvPr id="4" name="Rectangle 3"/>
          <p:cNvSpPr>
            <a:spLocks noChangeAspect="1"/>
          </p:cNvSpPr>
          <p:nvPr/>
        </p:nvSpPr>
        <p:spPr>
          <a:xfrm>
            <a:off x="1219200" y="1891427"/>
            <a:ext cx="6675120" cy="2031325"/>
          </a:xfrm>
          <a:prstGeom prst="rect">
            <a:avLst/>
          </a:prstGeom>
          <a:ln w="9525">
            <a:solidFill>
              <a:srgbClr val="002060"/>
            </a:solidFill>
          </a:ln>
        </p:spPr>
        <p:txBody>
          <a:bodyPr>
            <a:spAutoFit/>
          </a:bodyPr>
          <a:lstStyle/>
          <a:p>
            <a:pPr algn="ctr"/>
            <a:r>
              <a:rPr lang="en-US" dirty="0">
                <a:latin typeface="Calibri" pitchFamily="34" charset="0"/>
                <a:cs typeface="Calibri" pitchFamily="34" charset="0"/>
              </a:rPr>
              <a:t>Excellence in business education at the undergraduate level requires a broad educational background on which to base collegiate business studies. This requires business students to have the general knowledge and skills that will prepare them to understand and appreciate the broader historical, cultural, social, political, and economic contexts in which business takes place and to function effectively in an ever-changing global environment.</a:t>
            </a:r>
          </a:p>
        </p:txBody>
      </p:sp>
    </p:spTree>
    <p:extLst>
      <p:ext uri="{BB962C8B-B14F-4D97-AF65-F5344CB8AC3E}">
        <p14:creationId xmlns:p14="http://schemas.microsoft.com/office/powerpoint/2010/main" val="19052341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grpId="0" nodeType="afterEffect">
                                  <p:stCondLst>
                                    <p:cond delay="5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736" y="2295144"/>
            <a:ext cx="8778240" cy="1197864"/>
          </a:xfrm>
          <a:prstGeom prst="rect">
            <a:avLst/>
          </a:prstGeom>
          <a:solidFill>
            <a:srgbClr val="FFFFEB"/>
          </a:solidFill>
          <a:ln w="3175">
            <a:noFill/>
          </a:ln>
        </p:spPr>
        <p:txBody>
          <a:bodyPr wrap="square" rtlCol="0">
            <a:noAutofit/>
          </a:bodyPr>
          <a:lstStyle/>
          <a:p>
            <a:endParaRPr lang="en-US" dirty="0"/>
          </a:p>
        </p:txBody>
      </p:sp>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3.3: General Knowledge and Skills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800" kern="0" dirty="0">
              <a:solidFill>
                <a:sysClr val="windowText" lastClr="000000"/>
              </a:solidFill>
              <a:latin typeface="Calibri" panose="020F0502020204030204" pitchFamily="34"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cs typeface="Calibri" pitchFamily="34" charset="0"/>
              </a:rPr>
              <a:t>Associate- and Bachelor’s-Level Programs:</a:t>
            </a:r>
          </a:p>
          <a:p>
            <a:pPr lvl="0" fontAlgn="base">
              <a:spcBef>
                <a:spcPct val="0"/>
              </a:spcBef>
              <a:spcAft>
                <a:spcPct val="0"/>
              </a:spcAft>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r>
              <a:rPr lang="en-US" sz="1300" u="sng" kern="0" dirty="0">
                <a:solidFill>
                  <a:sysClr val="windowText" lastClr="000000"/>
                </a:solidFill>
                <a:latin typeface="Calibri" pitchFamily="34" charset="0"/>
                <a:ea typeface="Times New Roman" pitchFamily="18" charset="0"/>
                <a:cs typeface="Calibri" pitchFamily="34" charset="0"/>
              </a:rPr>
              <a:t>Institutions with Formal General Education Requirements</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Each institution establishes the general education requirements for an associate or bachelor’s degree. For IACBE purposes, general education consists primarily of non-business courses in traditional liberal arts areas such as the humanities, arts, and social and physical sciences, which are required of all associate or bachelor’s degree-seeking students. General education should comprise a significant proportion (normally at least 40 percent) of the total credits required for an associate or bachelor’s degree.</a:t>
            </a:r>
          </a:p>
          <a:p>
            <a:pPr lvl="0" fontAlgn="base">
              <a:spcBef>
                <a:spcPct val="0"/>
              </a:spcBef>
              <a:spcAft>
                <a:spcPct val="0"/>
              </a:spcAft>
              <a:tabLst>
                <a:tab pos="228600" algn="l"/>
                <a:tab pos="571500" algn="l"/>
              </a:tabLst>
              <a:defRPr/>
            </a:pPr>
            <a:endParaRPr lang="en-US" sz="600"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lang="en-US" sz="600" kern="0" dirty="0">
              <a:solidFill>
                <a:sysClr val="windowText" lastClr="000000"/>
              </a:solidFill>
              <a:latin typeface="Calibri" pitchFamily="34" charset="0"/>
              <a:ea typeface="Times New Roman" pitchFamily="18" charset="0"/>
              <a:cs typeface="Calibri" pitchFamily="34" charset="0"/>
            </a:endParaRPr>
          </a:p>
        </p:txBody>
      </p:sp>
      <p:sp>
        <p:nvSpPr>
          <p:cNvPr id="5" name="TextBox 4"/>
          <p:cNvSpPr txBox="1"/>
          <p:nvPr/>
        </p:nvSpPr>
        <p:spPr>
          <a:xfrm>
            <a:off x="173736" y="3735110"/>
            <a:ext cx="8778240" cy="1046440"/>
          </a:xfrm>
          <a:prstGeom prst="rect">
            <a:avLst/>
          </a:prstGeom>
          <a:solidFill>
            <a:srgbClr val="FDEDEE"/>
          </a:solidFill>
          <a:ln w="3175">
            <a:solidFill>
              <a:srgbClr val="002060"/>
            </a:solidFill>
          </a:ln>
        </p:spPr>
        <p:txBody>
          <a:bodyPr wrap="square" lIns="137160" tIns="91440" rIns="137160" bIns="91440" rtlCol="0">
            <a:spAutoFit/>
          </a:bodyPr>
          <a:lstStyle/>
          <a:p>
            <a:pPr lvl="0" defTabSz="91440"/>
            <a:r>
              <a:rPr lang="en-US" sz="1400" b="1" i="1" kern="0" dirty="0">
                <a:solidFill>
                  <a:sysClr val="windowText" lastClr="000000"/>
                </a:solidFill>
                <a:latin typeface="Calibri"/>
              </a:rPr>
              <a:t>Comments</a:t>
            </a:r>
            <a:r>
              <a:rPr lang="en-US" sz="1400" i="1" kern="0" dirty="0">
                <a:solidFill>
                  <a:sysClr val="windowText" lastClr="000000"/>
                </a:solidFill>
                <a:latin typeface="Calibri"/>
              </a:rPr>
              <a:t>: For institutions with formal general education requirements, the 40% figure for the proportion of a degree consisting of general education is simply a guideline. The general education component can vary to some degree from this figure depending on the mission of the institution. Consequently, it is acceptable for general education to comprise less than 40% of the degree program.</a:t>
            </a:r>
          </a:p>
        </p:txBody>
      </p:sp>
    </p:spTree>
    <p:extLst>
      <p:ext uri="{BB962C8B-B14F-4D97-AF65-F5344CB8AC3E}">
        <p14:creationId xmlns:p14="http://schemas.microsoft.com/office/powerpoint/2010/main" val="85628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50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p:cTn id="1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5" end="5"/>
                                            </p:txEl>
                                          </p:spTgt>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500"/>
                                  </p:stCondLst>
                                  <p:childTnLst>
                                    <p:set>
                                      <p:cBhvr>
                                        <p:cTn id="15" dur="1" fill="hold">
                                          <p:stCondLst>
                                            <p:cond delay="0"/>
                                          </p:stCondLst>
                                        </p:cTn>
                                        <p:tgtEl>
                                          <p:spTgt spid="3">
                                            <p:txEl>
                                              <p:pRg st="7" end="7"/>
                                            </p:txEl>
                                          </p:spTgt>
                                        </p:tgtEl>
                                        <p:attrNameLst>
                                          <p:attrName>style.visibility</p:attrName>
                                        </p:attrNameLst>
                                      </p:cBhvr>
                                      <p:to>
                                        <p:strVal val="visible"/>
                                      </p:to>
                                    </p:set>
                                    <p:anim calcmode="lin" valueType="num">
                                      <p:cBhvr>
                                        <p:cTn id="16"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7" end="7"/>
                                            </p:txEl>
                                          </p:spTgt>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50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3.3: General Knowledge and Skills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600" kern="0" dirty="0">
              <a:solidFill>
                <a:sysClr val="windowText" lastClr="000000"/>
              </a:solidFill>
              <a:latin typeface="Calibri" panose="020F0502020204030204" pitchFamily="34"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cs typeface="Calibri" pitchFamily="34" charset="0"/>
              </a:rPr>
              <a:t>Associate- and Bachelor’s-Level Programs:</a:t>
            </a:r>
          </a:p>
          <a:p>
            <a:pPr lvl="0" fontAlgn="base">
              <a:spcBef>
                <a:spcPct val="0"/>
              </a:spcBef>
              <a:spcAft>
                <a:spcPct val="0"/>
              </a:spcAft>
              <a:tabLst>
                <a:tab pos="228600" algn="l"/>
                <a:tab pos="571500" algn="l"/>
              </a:tabLst>
              <a:defRPr/>
            </a:pPr>
            <a:endParaRPr kumimoji="0" lang="en-US" sz="6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r>
              <a:rPr lang="en-US" sz="1300" u="sng" kern="0" dirty="0">
                <a:solidFill>
                  <a:sysClr val="windowText" lastClr="000000"/>
                </a:solidFill>
                <a:latin typeface="Calibri" pitchFamily="34" charset="0"/>
                <a:ea typeface="Times New Roman" pitchFamily="18" charset="0"/>
                <a:cs typeface="Calibri" pitchFamily="34" charset="0"/>
              </a:rPr>
              <a:t>Institutions with Formal General Education Requirements</a:t>
            </a: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lvl="0" algn="ctr" fontAlgn="base">
              <a:spcBef>
                <a:spcPct val="0"/>
              </a:spcBef>
              <a:spcAft>
                <a:spcPct val="0"/>
              </a:spcAft>
              <a:tabLst>
                <a:tab pos="228600" algn="l"/>
                <a:tab pos="571500" algn="l"/>
              </a:tabLst>
              <a:defRPr/>
            </a:pPr>
            <a:endParaRPr lang="en-US" sz="1300" u="sng" kern="0" dirty="0">
              <a:solidFill>
                <a:sysClr val="windowText" lastClr="000000"/>
              </a:solidFill>
              <a:latin typeface="Calibri" pitchFamily="34" charset="0"/>
              <a:ea typeface="Times New Roman" pitchFamily="18" charset="0"/>
              <a:cs typeface="Calibri" pitchFamily="34" charset="0"/>
            </a:endParaRPr>
          </a:p>
          <a:p>
            <a:pPr fontAlgn="base">
              <a:spcBef>
                <a:spcPts val="600"/>
              </a:spcBef>
              <a:spcAft>
                <a:spcPct val="0"/>
              </a:spcAft>
              <a:tabLst>
                <a:tab pos="228600" algn="l"/>
                <a:tab pos="571500" algn="l"/>
              </a:tabLst>
              <a:defRPr/>
            </a:pPr>
            <a:r>
              <a:rPr lang="en-US" sz="1300" kern="0" dirty="0">
                <a:solidFill>
                  <a:sysClr val="windowText" lastClr="000000"/>
                </a:solidFill>
                <a:latin typeface="Calibri" pitchFamily="34" charset="0"/>
                <a:ea typeface="Times New Roman" pitchFamily="18" charset="0"/>
                <a:cs typeface="Calibri" pitchFamily="34" charset="0"/>
              </a:rPr>
              <a:t>Please have on file and make available for inspection by the site-visit team, curriculum sheets, degree plans, degree audit forms, or other documents that are used to verify that the institution’s general education requirements are being fulfilled for graduation.</a:t>
            </a:r>
            <a:endParaRPr lang="en-US" sz="1300" u="sng" kern="0" dirty="0">
              <a:solidFill>
                <a:sysClr val="windowText" lastClr="000000"/>
              </a:solidFill>
              <a:latin typeface="Calibri" pitchFamily="34" charset="0"/>
              <a:ea typeface="Times New Roman" pitchFamily="18" charset="0"/>
              <a:cs typeface="Calibri" pitchFamily="34" charset="0"/>
            </a:endParaRP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p:txBody>
      </p:sp>
      <p:sp>
        <p:nvSpPr>
          <p:cNvPr id="5" name="TextBox 4"/>
          <p:cNvSpPr txBox="1"/>
          <p:nvPr/>
        </p:nvSpPr>
        <p:spPr>
          <a:xfrm>
            <a:off x="173736" y="2190750"/>
            <a:ext cx="8778240" cy="1092607"/>
          </a:xfrm>
          <a:prstGeom prst="rect">
            <a:avLst/>
          </a:prstGeom>
          <a:solidFill>
            <a:srgbClr val="FFFFEB"/>
          </a:solidFill>
          <a:ln w="3175">
            <a:noFill/>
          </a:ln>
        </p:spPr>
        <p:txBody>
          <a:bodyPr wrap="square" rtlCol="0">
            <a:spAutoFit/>
          </a:bodyPr>
          <a:lstStyle/>
          <a:p>
            <a:pPr lvl="0" fontAlgn="base">
              <a:spcBef>
                <a:spcPct val="0"/>
              </a:spcBef>
              <a:spcAft>
                <a:spcPct val="0"/>
              </a:spcAft>
              <a:tabLst>
                <a:tab pos="228600" algn="l"/>
                <a:tab pos="571500" algn="l"/>
              </a:tabLst>
              <a:defRPr/>
            </a:pPr>
            <a:r>
              <a:rPr lang="en-US" sz="1300" kern="0">
                <a:solidFill>
                  <a:sysClr val="windowText" lastClr="000000"/>
                </a:solidFill>
                <a:latin typeface="Calibri" pitchFamily="34" charset="0"/>
                <a:ea typeface="Times New Roman" pitchFamily="18" charset="0"/>
                <a:cs typeface="Calibri" pitchFamily="34" charset="0"/>
              </a:rPr>
              <a:t>Certain required courses in a business program may also be appropriately included in the category of general education. For example, courses in principles of economics and introductory information technology may satisfy the institution’s general education requirements. Similarly, certain courses in general education, such as communication, statistics, and calculus, may also be requirements in business programs. Therefore, it is possible to have some courses count as meeting both the institution’s general education requirements and the business core requirements for business programs.</a:t>
            </a:r>
            <a:endParaRPr lang="en-US" sz="1300" kern="0" dirty="0">
              <a:solidFill>
                <a:sysClr val="windowText" lastClr="000000"/>
              </a:solidFill>
              <a:latin typeface="Calibri" pitchFamily="34" charset="0"/>
              <a:ea typeface="Times New Roman" pitchFamily="18" charset="0"/>
              <a:cs typeface="Calibri" pitchFamily="34" charset="0"/>
            </a:endParaRPr>
          </a:p>
        </p:txBody>
      </p:sp>
      <p:sp>
        <p:nvSpPr>
          <p:cNvPr id="6" name="TextBox 5"/>
          <p:cNvSpPr txBox="1"/>
          <p:nvPr/>
        </p:nvSpPr>
        <p:spPr>
          <a:xfrm>
            <a:off x="173736" y="3409950"/>
            <a:ext cx="8778240" cy="784830"/>
          </a:xfrm>
          <a:prstGeom prst="rect">
            <a:avLst/>
          </a:prstGeom>
          <a:solidFill>
            <a:srgbClr val="FDEDEE"/>
          </a:solidFill>
          <a:ln w="3175">
            <a:solidFill>
              <a:srgbClr val="002060"/>
            </a:solidFill>
          </a:ln>
        </p:spPr>
        <p:txBody>
          <a:bodyPr wrap="square" lIns="91440" tIns="91440" rIns="91440" bIns="91440" rtlCol="0">
            <a:spAutoFit/>
          </a:bodyPr>
          <a:lstStyle/>
          <a:p>
            <a:pPr lvl="0" defTabSz="91440"/>
            <a:r>
              <a:rPr lang="en-US" sz="1300" b="1" i="1" kern="0" dirty="0">
                <a:solidFill>
                  <a:sysClr val="windowText" lastClr="000000"/>
                </a:solidFill>
                <a:latin typeface="Calibri"/>
              </a:rPr>
              <a:t>Comments</a:t>
            </a:r>
            <a:r>
              <a:rPr lang="en-US" sz="1300" i="1" kern="0" dirty="0">
                <a:solidFill>
                  <a:sysClr val="windowText" lastClr="000000"/>
                </a:solidFill>
                <a:latin typeface="Calibri"/>
              </a:rPr>
              <a:t>: In many cases, academic business units will tend to classify courses, modules, or classes as either general education or as part of the business program. The business unit should keep in mind that certain courses, modules, or classes can satisfy both general education and business program requirements (e.g., economics, information systems, quantitative methods, etc.).</a:t>
            </a:r>
          </a:p>
        </p:txBody>
      </p:sp>
    </p:spTree>
    <p:extLst>
      <p:ext uri="{BB962C8B-B14F-4D97-AF65-F5344CB8AC3E}">
        <p14:creationId xmlns:p14="http://schemas.microsoft.com/office/powerpoint/2010/main" val="26497285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17" end="17"/>
                                            </p:txEl>
                                          </p:spTgt>
                                        </p:tgtEl>
                                        <p:attrNameLst>
                                          <p:attrName>style.visibility</p:attrName>
                                        </p:attrNameLst>
                                      </p:cBhvr>
                                      <p:to>
                                        <p:strVal val="visible"/>
                                      </p:to>
                                    </p:set>
                                    <p:anim calcmode="lin" valueType="num">
                                      <p:cBhvr>
                                        <p:cTn id="15" dur="500" fill="hold"/>
                                        <p:tgtEl>
                                          <p:spTgt spid="3">
                                            <p:txEl>
                                              <p:pRg st="17" end="17"/>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7" end="1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3.3: General Knowledge and Skills</a:t>
            </a: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libri" panose="020F0502020204030204" pitchFamily="34"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cs typeface="Calibri" pitchFamily="34" charset="0"/>
              </a:rPr>
              <a:t>Associate- and Bachelor’s-Level Programs:</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algn="ctr" fontAlgn="base">
              <a:spcBef>
                <a:spcPct val="0"/>
              </a:spcBef>
              <a:spcAft>
                <a:spcPct val="0"/>
              </a:spcAft>
              <a:tabLst>
                <a:tab pos="228600" algn="l"/>
                <a:tab pos="571500" algn="l"/>
              </a:tabLst>
              <a:defRPr/>
            </a:pPr>
            <a:r>
              <a:rPr lang="en-US" sz="1300" u="sng" kern="0" dirty="0">
                <a:solidFill>
                  <a:sysClr val="windowText" lastClr="000000"/>
                </a:solidFill>
                <a:latin typeface="Calibri" pitchFamily="34" charset="0"/>
                <a:ea typeface="Times New Roman" pitchFamily="18" charset="0"/>
                <a:cs typeface="Calibri" pitchFamily="34" charset="0"/>
              </a:rPr>
              <a:t>Institutions with Formal General Education Requirements</a:t>
            </a:r>
          </a:p>
          <a:p>
            <a:pPr lvl="0" fontAlgn="base">
              <a:spcBef>
                <a:spcPct val="0"/>
              </a:spcBef>
              <a:spcAft>
                <a:spcPct val="0"/>
              </a:spcAft>
              <a:tabLst>
                <a:tab pos="228600" algn="l"/>
                <a:tab pos="571500" algn="l"/>
              </a:tabLst>
              <a:defRPr/>
            </a:pPr>
            <a:endParaRPr kumimoji="0" lang="en-US" sz="14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marL="228600" lvl="0" indent="-228600" fontAlgn="base">
              <a:spcBef>
                <a:spcPct val="0"/>
              </a:spcBef>
              <a:spcAft>
                <a:spcPct val="0"/>
              </a:spcAft>
              <a:buAutoNum type="arabicPeriod"/>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the page numbers for the section in the institution’s catalog that describes its general education requirements.</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fontAlgn="base">
              <a:spcBef>
                <a:spcPct val="0"/>
              </a:spcBef>
              <a:spcAft>
                <a:spcPct val="0"/>
              </a:spcAf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Table 2: Undergraduate General Education Requirements. The information in this table should be presented as shown in the sample Table 2 in the </a:t>
            </a:r>
            <a:r>
              <a:rPr lang="en-US" sz="1400" i="1" kern="0" dirty="0">
                <a:solidFill>
                  <a:sysClr val="windowText" lastClr="000000"/>
                </a:solidFill>
                <a:latin typeface="Calibri" pitchFamily="34" charset="0"/>
                <a:ea typeface="Times New Roman" pitchFamily="18" charset="0"/>
                <a:cs typeface="Calibri" pitchFamily="34" charset="0"/>
              </a:rPr>
              <a:t>Self-Study Manual</a:t>
            </a:r>
            <a:r>
              <a:rPr lang="en-US" sz="1400" kern="0" dirty="0">
                <a:solidFill>
                  <a:sysClr val="windowText" lastClr="000000"/>
                </a:solidFill>
                <a:latin typeface="Calibri" pitchFamily="34" charset="0"/>
                <a:ea typeface="Times New Roman" pitchFamily="18" charset="0"/>
                <a:cs typeface="Calibri" pitchFamily="34" charset="0"/>
              </a:rPr>
              <a:t>. The table should include both the number of credit hours in the institution’s general education requirements and the percentage of the total number of credits required for graduation that is composed of general education credits. Table 2 should provide the required information for each business program at the associate and bachelor’s level included in the accreditation review.</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fontAlgn="base">
              <a:spcBef>
                <a:spcPct val="0"/>
              </a:spcBef>
              <a:spcAft>
                <a:spcPct val="0"/>
              </a:spcAft>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3.	Describe the remedial and developmental programs employed by the institution to assist undergraduate students in acquiring the basic skills (e.g., written composition and quantitative skills) necessary to be successful in their studies.</a:t>
            </a:r>
          </a:p>
          <a:p>
            <a:pPr lvl="0" fontAlgn="base">
              <a:spcBef>
                <a:spcPct val="0"/>
              </a:spcBef>
              <a:spcAft>
                <a:spcPct val="0"/>
              </a:spcAft>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17197250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 calcmode="lin" valueType="num">
                                      <p:cBhvr>
                                        <p:cTn id="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3">
                                            <p:txEl>
                                              <p:pRg st="7" end="7"/>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p:cTn id="11"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9" end="9"/>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anim calcmode="lin" valueType="num">
                                      <p:cBhvr>
                                        <p:cTn id="15"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91440" rIns="274320" bIns="0" numCol="1" anchor="t" anchorCtr="0" compatLnSpc="1">
            <a:prstTxWarp prst="textNoShape">
              <a:avLst/>
            </a:prstTxWarp>
            <a:noAutofit/>
          </a:bodyPr>
          <a:lstStyle/>
          <a:p>
            <a:pPr lvl="0" algn="ctr" fontAlgn="base">
              <a:spcBef>
                <a:spcPct val="0"/>
              </a:spcBef>
              <a:spcAft>
                <a:spcPct val="0"/>
              </a:spcAft>
              <a:tabLst>
                <a:tab pos="228600" algn="l"/>
                <a:tab pos="571500" algn="l"/>
              </a:tabLst>
              <a:defRPr/>
            </a:pPr>
            <a:r>
              <a:rPr lang="en-US" sz="1200" b="1" kern="0" dirty="0">
                <a:solidFill>
                  <a:sysClr val="windowText" lastClr="000000"/>
                </a:solidFill>
                <a:latin typeface="Calibri" panose="020F0502020204030204" pitchFamily="34" charset="0"/>
                <a:ea typeface="Times New Roman" pitchFamily="18" charset="0"/>
                <a:cs typeface="Calibri" pitchFamily="34" charset="0"/>
              </a:rPr>
              <a:t>Table 2: Undergraduate General Education Requirements</a:t>
            </a:r>
            <a:endParaRPr kumimoji="0" lang="en-US" sz="12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Calibri" pitchFamily="34" charset="0"/>
            </a:endParaRPr>
          </a:p>
        </p:txBody>
      </p:sp>
      <p:graphicFrame>
        <p:nvGraphicFramePr>
          <p:cNvPr id="5" name="Table 4"/>
          <p:cNvGraphicFramePr>
            <a:graphicFrameLocks noGrp="1"/>
          </p:cNvGraphicFramePr>
          <p:nvPr>
            <p:extLst/>
          </p:nvPr>
        </p:nvGraphicFramePr>
        <p:xfrm>
          <a:off x="1905000" y="1504950"/>
          <a:ext cx="5303520" cy="3544667"/>
        </p:xfrm>
        <a:graphic>
          <a:graphicData uri="http://schemas.openxmlformats.org/drawingml/2006/table">
            <a:tbl>
              <a:tblPr/>
              <a:tblGrid>
                <a:gridCol w="2339107">
                  <a:extLst>
                    <a:ext uri="{9D8B030D-6E8A-4147-A177-3AD203B41FA5}">
                      <a16:colId xmlns:a16="http://schemas.microsoft.com/office/drawing/2014/main" val="20000"/>
                    </a:ext>
                  </a:extLst>
                </a:gridCol>
                <a:gridCol w="926379">
                  <a:extLst>
                    <a:ext uri="{9D8B030D-6E8A-4147-A177-3AD203B41FA5}">
                      <a16:colId xmlns:a16="http://schemas.microsoft.com/office/drawing/2014/main" val="20001"/>
                    </a:ext>
                  </a:extLst>
                </a:gridCol>
                <a:gridCol w="926379">
                  <a:extLst>
                    <a:ext uri="{9D8B030D-6E8A-4147-A177-3AD203B41FA5}">
                      <a16:colId xmlns:a16="http://schemas.microsoft.com/office/drawing/2014/main" val="20002"/>
                    </a:ext>
                  </a:extLst>
                </a:gridCol>
                <a:gridCol w="1111655">
                  <a:extLst>
                    <a:ext uri="{9D8B030D-6E8A-4147-A177-3AD203B41FA5}">
                      <a16:colId xmlns:a16="http://schemas.microsoft.com/office/drawing/2014/main" val="20003"/>
                    </a:ext>
                  </a:extLst>
                </a:gridCol>
              </a:tblGrid>
              <a:tr h="463190">
                <a:tc rowSpan="2">
                  <a:txBody>
                    <a:bodyPr/>
                    <a:lstStyle/>
                    <a:p>
                      <a:pPr marL="0" marR="0">
                        <a:spcBef>
                          <a:spcPts val="500"/>
                        </a:spcBef>
                        <a:spcAft>
                          <a:spcPts val="0"/>
                        </a:spcAft>
                      </a:pPr>
                      <a:r>
                        <a:rPr lang="en-CA" sz="900" b="1" dirty="0">
                          <a:effectLst/>
                          <a:latin typeface="Calibri" panose="020F0502020204030204" pitchFamily="34" charset="0"/>
                          <a:ea typeface="Times New Roman"/>
                        </a:rPr>
                        <a:t>                                                              CREDIT HOURS</a:t>
                      </a:r>
                      <a:endParaRPr lang="en-US" sz="1000" dirty="0">
                        <a:effectLst/>
                        <a:latin typeface="Calibri" panose="020F0502020204030204" pitchFamily="34" charset="0"/>
                        <a:ea typeface="Times New Roman"/>
                      </a:endParaRPr>
                    </a:p>
                    <a:p>
                      <a:pPr marL="0" marR="0">
                        <a:spcBef>
                          <a:spcPts val="800"/>
                        </a:spcBef>
                        <a:spcAft>
                          <a:spcPts val="0"/>
                        </a:spcAft>
                      </a:pPr>
                      <a:r>
                        <a:rPr lang="en-US" sz="700" dirty="0">
                          <a:effectLst/>
                          <a:latin typeface="Calibri" panose="020F0502020204030204" pitchFamily="34" charset="0"/>
                          <a:ea typeface="Times New Roman"/>
                        </a:rPr>
                        <a:t>                         </a:t>
                      </a:r>
                      <a:endParaRPr lang="en-US" sz="1000" dirty="0">
                        <a:effectLst/>
                        <a:latin typeface="Calibri" panose="020F0502020204030204" pitchFamily="34" charset="0"/>
                        <a:ea typeface="Times New Roman"/>
                      </a:endParaRPr>
                    </a:p>
                    <a:p>
                      <a:pPr marL="91440" marR="0">
                        <a:spcBef>
                          <a:spcPts val="900"/>
                        </a:spcBef>
                        <a:spcAft>
                          <a:spcPts val="100"/>
                        </a:spcAft>
                      </a:pPr>
                      <a:r>
                        <a:rPr lang="en-US" sz="900" b="1" dirty="0">
                          <a:effectLst/>
                          <a:latin typeface="Calibri" panose="020F0502020204030204" pitchFamily="34" charset="0"/>
                          <a:ea typeface="Times New Roman"/>
                        </a:rPr>
                        <a:t>PROGRAM</a:t>
                      </a:r>
                      <a:endParaRPr lang="en-US" sz="1000" dirty="0">
                        <a:effectLst/>
                        <a:latin typeface="Calibri" panose="020F0502020204030204" pitchFamily="34" charset="0"/>
                        <a:ea typeface="Times New Roman"/>
                      </a:endParaRPr>
                    </a:p>
                  </a:txBody>
                  <a:tcPr marL="9144" marR="914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9525" cap="flat" cmpd="sng" algn="ctr">
                      <a:solidFill>
                        <a:srgbClr val="000000"/>
                      </a:solidFill>
                      <a:prstDash val="solid"/>
                      <a:round/>
                      <a:headEnd type="none" w="med" len="med"/>
                      <a:tailEnd type="none" w="med" len="med"/>
                    </a:lnTlToBr>
                  </a:tcPr>
                </a:tc>
                <a:tc gridSpan="2">
                  <a:txBody>
                    <a:bodyPr/>
                    <a:lstStyle/>
                    <a:p>
                      <a:pPr marL="0" marR="0" algn="ctr">
                        <a:spcBef>
                          <a:spcPts val="200"/>
                        </a:spcBef>
                        <a:spcAft>
                          <a:spcPts val="0"/>
                        </a:spcAft>
                      </a:pPr>
                      <a:r>
                        <a:rPr lang="en-US" sz="900" b="1" dirty="0">
                          <a:effectLst/>
                          <a:latin typeface="Calibri" panose="020F0502020204030204" pitchFamily="34" charset="0"/>
                          <a:ea typeface="Times New Roman"/>
                        </a:rPr>
                        <a:t>MINIMUM CREDIT HOURS IN</a:t>
                      </a:r>
                      <a:endParaRPr lang="en-US" sz="10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GENERAL EDUCATION</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rowSpan="2">
                  <a:txBody>
                    <a:bodyPr/>
                    <a:lstStyle/>
                    <a:p>
                      <a:pPr marL="0" marR="0" algn="ctr">
                        <a:spcBef>
                          <a:spcPts val="200"/>
                        </a:spcBef>
                        <a:spcAft>
                          <a:spcPts val="0"/>
                        </a:spcAft>
                      </a:pPr>
                      <a:r>
                        <a:rPr lang="en-US" sz="900" b="1" dirty="0">
                          <a:effectLst/>
                          <a:latin typeface="Calibri" panose="020F0502020204030204" pitchFamily="34" charset="0"/>
                          <a:ea typeface="Times New Roman"/>
                        </a:rPr>
                        <a:t>CREDIT HOURS</a:t>
                      </a:r>
                      <a:endParaRPr lang="en-US" sz="10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REQUIRED FOR</a:t>
                      </a:r>
                      <a:endParaRPr lang="en-US" sz="1000" dirty="0">
                        <a:effectLst/>
                        <a:latin typeface="Calibri" panose="020F0502020204030204" pitchFamily="34" charset="0"/>
                        <a:ea typeface="Times New Roman"/>
                      </a:endParaRPr>
                    </a:p>
                    <a:p>
                      <a:pPr marL="0" marR="0" algn="ctr">
                        <a:spcBef>
                          <a:spcPts val="0"/>
                        </a:spcBef>
                        <a:spcAft>
                          <a:spcPts val="0"/>
                        </a:spcAft>
                      </a:pPr>
                      <a:r>
                        <a:rPr lang="en-US" sz="900" b="1" dirty="0">
                          <a:effectLst/>
                          <a:latin typeface="Calibri" panose="020F0502020204030204" pitchFamily="34" charset="0"/>
                          <a:ea typeface="Times New Roman"/>
                        </a:rPr>
                        <a:t>GRADUATION</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87850">
                <a:tc vMerge="1">
                  <a:txBody>
                    <a:bodyPr/>
                    <a:lstStyle/>
                    <a:p>
                      <a:endParaRPr lang="en-US"/>
                    </a:p>
                  </a:txBody>
                  <a:tcPr/>
                </a:tc>
                <a:tc>
                  <a:txBody>
                    <a:bodyPr/>
                    <a:lstStyle/>
                    <a:p>
                      <a:pPr marL="0" marR="0" algn="ctr">
                        <a:spcBef>
                          <a:spcPts val="100"/>
                        </a:spcBef>
                        <a:spcAft>
                          <a:spcPts val="0"/>
                        </a:spcAft>
                      </a:pPr>
                      <a:r>
                        <a:rPr lang="en-US" sz="900" b="1" dirty="0">
                          <a:effectLst/>
                          <a:latin typeface="Calibri" panose="020F0502020204030204" pitchFamily="34" charset="0"/>
                          <a:ea typeface="Times New Roman"/>
                        </a:rPr>
                        <a:t>Hours</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100"/>
                        </a:spcBef>
                        <a:spcAft>
                          <a:spcPts val="0"/>
                        </a:spcAft>
                      </a:pPr>
                      <a:r>
                        <a:rPr lang="en-US" sz="900" b="1" dirty="0">
                          <a:effectLst/>
                          <a:latin typeface="Calibri" panose="020F0502020204030204" pitchFamily="34" charset="0"/>
                          <a:ea typeface="Times New Roman"/>
                        </a:rPr>
                        <a:t>Percentage</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1"/>
                  </a:ext>
                </a:extLst>
              </a:tr>
              <a:tr h="231594">
                <a:tc gridSpan="4">
                  <a:txBody>
                    <a:bodyPr/>
                    <a:lstStyle/>
                    <a:p>
                      <a:pPr marL="91440" marR="0">
                        <a:spcBef>
                          <a:spcPts val="300"/>
                        </a:spcBef>
                        <a:spcAft>
                          <a:spcPts val="300"/>
                        </a:spcAft>
                      </a:pPr>
                      <a:r>
                        <a:rPr lang="en-US" sz="900" b="1" dirty="0">
                          <a:effectLst/>
                          <a:latin typeface="Calibri" panose="020F0502020204030204" pitchFamily="34" charset="0"/>
                          <a:ea typeface="Times New Roman"/>
                        </a:rPr>
                        <a:t>ASSOCIATE-LEVEL PROGRAMS</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08793">
                <a:tc>
                  <a:txBody>
                    <a:bodyPr/>
                    <a:lstStyle/>
                    <a:p>
                      <a:pPr marL="91440" marR="0">
                        <a:spcBef>
                          <a:spcPts val="300"/>
                        </a:spcBef>
                        <a:spcAft>
                          <a:spcPts val="300"/>
                        </a:spcAft>
                      </a:pPr>
                      <a:r>
                        <a:rPr lang="en-US" sz="900" dirty="0">
                          <a:effectLst/>
                          <a:latin typeface="Calibri" panose="020F0502020204030204" pitchFamily="34" charset="0"/>
                          <a:ea typeface="Times New Roman"/>
                        </a:rPr>
                        <a:t>Associate of Science in Business Administration</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24</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40%</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60</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31594">
                <a:tc gridSpan="4">
                  <a:txBody>
                    <a:bodyPr/>
                    <a:lstStyle/>
                    <a:p>
                      <a:pPr marL="91440" marR="0">
                        <a:spcBef>
                          <a:spcPts val="300"/>
                        </a:spcBef>
                        <a:spcAft>
                          <a:spcPts val="300"/>
                        </a:spcAft>
                      </a:pPr>
                      <a:r>
                        <a:rPr lang="en-US" sz="900" b="1" dirty="0">
                          <a:effectLst/>
                          <a:latin typeface="Calibri" panose="020F0502020204030204" pitchFamily="34" charset="0"/>
                          <a:ea typeface="Times New Roman"/>
                        </a:rPr>
                        <a:t>BACHELOR’S-LEVEL PROGRAMS</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rgbClr val="FFFFFF"/>
                      </a:fgClr>
                      <a:bgClr>
                        <a:srgbClr val="F2F2F2"/>
                      </a:bgClr>
                    </a:patt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231594">
                <a:tc>
                  <a:txBody>
                    <a:bodyPr/>
                    <a:lstStyle/>
                    <a:p>
                      <a:pPr marL="91440" marR="0">
                        <a:spcBef>
                          <a:spcPts val="300"/>
                        </a:spcBef>
                        <a:spcAft>
                          <a:spcPts val="300"/>
                        </a:spcAft>
                      </a:pPr>
                      <a:r>
                        <a:rPr lang="en-US" sz="900" dirty="0">
                          <a:effectLst/>
                          <a:latin typeface="Calibri" panose="020F0502020204030204" pitchFamily="34" charset="0"/>
                          <a:ea typeface="Times New Roman"/>
                        </a:rPr>
                        <a:t>Bachelor of Science in Accountancy</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31594">
                <a:tc gridSpan="4">
                  <a:txBody>
                    <a:bodyPr/>
                    <a:lstStyle/>
                    <a:p>
                      <a:pPr marL="91440" marR="0">
                        <a:spcBef>
                          <a:spcPts val="300"/>
                        </a:spcBef>
                        <a:spcAft>
                          <a:spcPts val="300"/>
                        </a:spcAft>
                      </a:pPr>
                      <a:r>
                        <a:rPr lang="en-US" sz="900" dirty="0">
                          <a:effectLst/>
                          <a:latin typeface="Calibri" panose="020F0502020204030204" pitchFamily="34" charset="0"/>
                          <a:ea typeface="Times New Roman"/>
                        </a:rPr>
                        <a:t>Bachelor of Business Administration with Concentrations in:</a:t>
                      </a:r>
                      <a:endParaRPr lang="en-US" sz="1000" dirty="0">
                        <a:effectLst/>
                        <a:latin typeface="Calibri" panose="020F0502020204030204" pitchFamily="34" charset="0"/>
                        <a:ea typeface="Times New Roman"/>
                      </a:endParaRPr>
                    </a:p>
                  </a:txBody>
                  <a:tcPr marL="9005"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Accounting</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Economics</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Finance</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International Business</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Management</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Marketing</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r h="231594">
                <a:tc>
                  <a:txBody>
                    <a:bodyPr/>
                    <a:lstStyle/>
                    <a:p>
                      <a:pPr marL="228600" marR="0">
                        <a:spcBef>
                          <a:spcPts val="300"/>
                        </a:spcBef>
                        <a:spcAft>
                          <a:spcPts val="300"/>
                        </a:spcAft>
                      </a:pPr>
                      <a:r>
                        <a:rPr lang="en-US" sz="900" dirty="0">
                          <a:effectLst/>
                          <a:latin typeface="Calibri" panose="020F0502020204030204" pitchFamily="34" charset="0"/>
                          <a:ea typeface="Times New Roman"/>
                        </a:rPr>
                        <a:t>Supply Chain Management</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55</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43%</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900" dirty="0">
                          <a:effectLst/>
                          <a:latin typeface="Calibri" panose="020F0502020204030204" pitchFamily="34" charset="0"/>
                          <a:ea typeface="Times New Roman"/>
                        </a:rPr>
                        <a:t>128</a:t>
                      </a:r>
                      <a:endParaRPr lang="en-US" sz="1000" dirty="0">
                        <a:effectLst/>
                        <a:latin typeface="Calibri" panose="020F0502020204030204" pitchFamily="34" charset="0"/>
                        <a:ea typeface="Times New Roman"/>
                      </a:endParaRPr>
                    </a:p>
                  </a:txBody>
                  <a:tcPr marL="12224" marR="12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6686421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 presetClass="entr" presetSubtype="4" fill="hold" nodeType="afterEffect">
                                  <p:stCondLst>
                                    <p:cond delay="50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1161288"/>
            <a:ext cx="9144000" cy="3986784"/>
          </a:xfrm>
          <a:prstGeom prst="rect">
            <a:avLst/>
          </a:prstGeom>
          <a:noFill/>
          <a:ln w="9525">
            <a:noFill/>
            <a:miter lim="800000"/>
            <a:headEnd/>
            <a:tailEnd/>
          </a:ln>
          <a:effectLst/>
        </p:spPr>
        <p:txBody>
          <a:bodyPr vert="horz" wrap="square" lIns="274320" tIns="0" rIns="274320" bIns="0" numCol="1" anchor="t" anchorCtr="0" compatLnSpc="1">
            <a:prstTxWarp prst="textNoShape">
              <a:avLst/>
            </a:prstTxWarp>
            <a:noAutofit/>
          </a:bodyPr>
          <a:lstStyle/>
          <a:p>
            <a:pPr marR="0" lvl="0" algn="l" defTabSz="914400" rtl="0" eaLnBrk="1" fontAlgn="base" latinLnBrk="0" hangingPunct="1">
              <a:lnSpc>
                <a:spcPct val="100000"/>
              </a:lnSpc>
              <a:spcBef>
                <a:spcPct val="0"/>
              </a:spcBef>
              <a:spcAft>
                <a:spcPct val="0"/>
              </a:spcAft>
              <a:buClrTx/>
              <a:buSzTx/>
              <a:buFontTx/>
              <a:buNone/>
              <a:tabLst>
                <a:tab pos="228600" algn="l"/>
                <a:tab pos="571500" algn="l"/>
              </a:tabLst>
              <a:defRPr/>
            </a:pPr>
            <a:endParaRPr kumimoji="0" lang="en-US" sz="800" i="0" u="none" strike="noStrike" kern="0" cap="none" spc="0" normalizeH="0" baseline="0" noProof="0" dirty="0">
              <a:ln>
                <a:noFill/>
              </a:ln>
              <a:solidFill>
                <a:sysClr val="windowText" lastClr="000000"/>
              </a:solidFill>
              <a:effectLst/>
              <a:uLnTx/>
              <a:uFillTx/>
              <a:latin typeface="Cambria" pitchFamily="18" charset="0"/>
              <a:ea typeface="Times New Roman" pitchFamily="18" charset="0"/>
              <a:cs typeface="Times New Roman" pitchFamily="18" charset="0"/>
            </a:endParaRPr>
          </a:p>
          <a:p>
            <a:pPr marR="0" lvl="0" algn="ctr" defTabSz="914400" rtl="0" eaLnBrk="1" fontAlgn="base" latinLnBrk="0" hangingPunct="1">
              <a:lnSpc>
                <a:spcPct val="100000"/>
              </a:lnSpc>
              <a:spcBef>
                <a:spcPct val="0"/>
              </a:spcBef>
              <a:spcAft>
                <a:spcPct val="0"/>
              </a:spcAft>
              <a:buClrTx/>
              <a:buSzTx/>
              <a:buFontTx/>
              <a:buNone/>
              <a:tabLst>
                <a:tab pos="228600" algn="l"/>
                <a:tab pos="571500" algn="l"/>
              </a:tabLst>
              <a:defRPr/>
            </a:pPr>
            <a:r>
              <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rPr>
              <a:t>Principle 3.3: General Knowledge </a:t>
            </a:r>
            <a:r>
              <a:rPr lang="en-US" sz="1400" b="1" kern="0" dirty="0">
                <a:solidFill>
                  <a:sysClr val="windowText" lastClr="000000"/>
                </a:solidFill>
                <a:latin typeface="Calibri" panose="020F0502020204030204" pitchFamily="34" charset="0"/>
                <a:ea typeface="Times New Roman" pitchFamily="18" charset="0"/>
                <a:cs typeface="Times New Roman" pitchFamily="18" charset="0"/>
              </a:rPr>
              <a:t>and Skills</a:t>
            </a:r>
            <a:endParaRPr kumimoji="0" lang="en-US" sz="1400" b="1" i="0" u="none" strike="noStrike" kern="0" cap="none" spc="0" normalizeH="0" baseline="0" noProof="0" dirty="0">
              <a:ln>
                <a:noFill/>
              </a:ln>
              <a:solidFill>
                <a:sysClr val="windowText" lastClr="000000"/>
              </a:solidFill>
              <a:effectLst/>
              <a:uLnTx/>
              <a:uFillTx/>
              <a:latin typeface="Calibri" panose="020F0502020204030204" pitchFamily="34" charset="0"/>
              <a:ea typeface="Times New Roman" pitchFamily="18" charset="0"/>
              <a:cs typeface="Times New Roman" pitchFamily="18" charset="0"/>
            </a:endParaRPr>
          </a:p>
          <a:p>
            <a:pPr marR="0" lvl="0" defTabSz="914400" rtl="0" eaLnBrk="1" fontAlgn="base" latinLnBrk="0" hangingPunct="1">
              <a:lnSpc>
                <a:spcPct val="100000"/>
              </a:lnSpc>
              <a:spcBef>
                <a:spcPct val="0"/>
              </a:spcBef>
              <a:spcAft>
                <a:spcPct val="0"/>
              </a:spcAft>
              <a:buClrTx/>
              <a:buSzTx/>
              <a:buFontTx/>
              <a:buNone/>
              <a:tabLst>
                <a:tab pos="228600" algn="l"/>
                <a:tab pos="571500" algn="l"/>
              </a:tabLst>
              <a:defRPr/>
            </a:pPr>
            <a:endParaRPr lang="en-US" sz="1100" kern="0" dirty="0">
              <a:solidFill>
                <a:sysClr val="windowText" lastClr="000000"/>
              </a:solidFill>
              <a:latin typeface="Calibri" panose="020F0502020204030204" pitchFamily="34" charset="0"/>
              <a:ea typeface="Times New Roman" pitchFamily="18" charset="0"/>
              <a:cs typeface="Times New Roman" pitchFamily="18" charset="0"/>
            </a:endParaRPr>
          </a:p>
          <a:p>
            <a:pPr lvl="0" algn="ctr" fontAlgn="base">
              <a:spcBef>
                <a:spcPct val="0"/>
              </a:spcBef>
              <a:spcAft>
                <a:spcPct val="0"/>
              </a:spcAft>
              <a:tabLst>
                <a:tab pos="228600" algn="l"/>
                <a:tab pos="571500" algn="l"/>
              </a:tabLst>
              <a:defRPr/>
            </a:pPr>
            <a:r>
              <a:rPr lang="en-US" sz="1300" b="1" kern="0" dirty="0">
                <a:solidFill>
                  <a:sysClr val="windowText" lastClr="000000"/>
                </a:solidFill>
                <a:latin typeface="Calibri" panose="020F0502020204030204" pitchFamily="34" charset="0"/>
                <a:cs typeface="Calibri" pitchFamily="34" charset="0"/>
              </a:rPr>
              <a:t>Associate- and Bachelor’s-Level Programs:</a:t>
            </a:r>
          </a:p>
          <a:p>
            <a:pPr lvl="0" fontAlgn="base">
              <a:spcBef>
                <a:spcPct val="0"/>
              </a:spcBef>
              <a:spcAft>
                <a:spcPct val="0"/>
              </a:spcAft>
              <a:tabLst>
                <a:tab pos="228600" algn="l"/>
                <a:tab pos="571500" algn="l"/>
              </a:tabLst>
              <a:defRPr/>
            </a:pPr>
            <a:endParaRPr kumimoji="0" lang="en-US" sz="11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algn="ctr" fontAlgn="base">
              <a:spcBef>
                <a:spcPct val="0"/>
              </a:spcBef>
              <a:spcAft>
                <a:spcPct val="0"/>
              </a:spcAft>
              <a:tabLst>
                <a:tab pos="228600" algn="l"/>
                <a:tab pos="571500" algn="l"/>
              </a:tabLst>
              <a:defRPr/>
            </a:pPr>
            <a:r>
              <a:rPr lang="en-US" sz="1300" u="sng" kern="0" dirty="0">
                <a:solidFill>
                  <a:sysClr val="windowText" lastClr="000000"/>
                </a:solidFill>
                <a:latin typeface="Calibri" pitchFamily="34" charset="0"/>
                <a:ea typeface="Times New Roman" pitchFamily="18" charset="0"/>
                <a:cs typeface="Calibri" pitchFamily="34" charset="0"/>
              </a:rPr>
              <a:t>Institutions without Formal General Education Requirements</a:t>
            </a:r>
          </a:p>
          <a:p>
            <a:pPr lvl="0" fontAlgn="base">
              <a:spcBef>
                <a:spcPct val="0"/>
              </a:spcBef>
              <a:spcAft>
                <a:spcPct val="0"/>
              </a:spcAft>
              <a:tabLst>
                <a:tab pos="228600" algn="l"/>
                <a:tab pos="571500" algn="l"/>
              </a:tabLst>
              <a:defRPr/>
            </a:pPr>
            <a:endParaRPr kumimoji="0" lang="en-US" sz="140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a:p>
            <a:pPr marL="228600" lvl="0" indent="-228600" defTabSz="91440" fontAlgn="base">
              <a:spcBef>
                <a:spcPct val="0"/>
              </a:spcBef>
              <a:spcAft>
                <a:spcPct val="0"/>
              </a:spcAft>
              <a:buAutoNum type="arabicPeriod"/>
              <a:tabLst>
                <a:tab pos="2286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ways in which the institution ensures that business students are equipped with the general knowledge and skills comprising a broad-based education (e.g., admission requirements pertaining to prior education, etc.). If this information is also included in the institution’s catalog, provide the page numbers for the relevant sections.</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fontAlgn="base">
              <a:spcBef>
                <a:spcPct val="0"/>
              </a:spcBef>
              <a:spcAft>
                <a:spcPct val="0"/>
              </a:spcAft>
              <a:buFont typeface="+mj-lt"/>
              <a:buAutoNum type="arabicPeriod" startAt="2"/>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Provide copies of relevant documents used by the institution to ensure that business students possess the necessary broad-based education (e.g., admission application forms, etc.; these should be placed in the appendix of the self-study).</a:t>
            </a:r>
          </a:p>
          <a:p>
            <a:pPr lvl="0" fontAlgn="base">
              <a:spcBef>
                <a:spcPct val="0"/>
              </a:spcBef>
              <a:spcAft>
                <a:spcPct val="0"/>
              </a:spcAft>
              <a:tabLst>
                <a:tab pos="228600" algn="l"/>
                <a:tab pos="571500" algn="l"/>
              </a:tabLst>
              <a:defRPr/>
            </a:pPr>
            <a:endParaRPr lang="en-US" sz="1400" kern="0" dirty="0">
              <a:solidFill>
                <a:sysClr val="windowText" lastClr="000000"/>
              </a:solidFill>
              <a:latin typeface="Calibri" pitchFamily="34" charset="0"/>
              <a:ea typeface="Times New Roman" pitchFamily="18" charset="0"/>
              <a:cs typeface="Calibri" pitchFamily="34" charset="0"/>
            </a:endParaRPr>
          </a:p>
          <a:p>
            <a:pPr marL="228600" lvl="0" indent="-228600" fontAlgn="base">
              <a:spcBef>
                <a:spcPct val="0"/>
              </a:spcBef>
              <a:spcAft>
                <a:spcPct val="0"/>
              </a:spcAft>
              <a:buFont typeface="+mj-lt"/>
              <a:buAutoNum type="arabicPeriod" startAt="3"/>
              <a:tabLst>
                <a:tab pos="228600" algn="l"/>
                <a:tab pos="571500" algn="l"/>
              </a:tabLst>
              <a:defRPr/>
            </a:pPr>
            <a:r>
              <a:rPr lang="en-US" sz="1400" kern="0" dirty="0">
                <a:solidFill>
                  <a:sysClr val="windowText" lastClr="000000"/>
                </a:solidFill>
                <a:latin typeface="Calibri" pitchFamily="34" charset="0"/>
                <a:ea typeface="Times New Roman" pitchFamily="18" charset="0"/>
                <a:cs typeface="Calibri" pitchFamily="34" charset="0"/>
              </a:rPr>
              <a:t>Describe the remedial and developmental programs employed by the institution to assist undergraduate students in acquiring the basic skills (e.g., written composition and quantitative skills) necessary to be successful in their studies.</a:t>
            </a:r>
          </a:p>
          <a:p>
            <a:pPr lvl="0" fontAlgn="base">
              <a:spcBef>
                <a:spcPct val="0"/>
              </a:spcBef>
              <a:spcAft>
                <a:spcPct val="0"/>
              </a:spcAft>
              <a:tabLst>
                <a:tab pos="228600" algn="l"/>
                <a:tab pos="571500" algn="l"/>
              </a:tabLst>
              <a:defRPr/>
            </a:pPr>
            <a:endParaRPr kumimoji="0" lang="en-US" sz="1100" b="0" i="0" u="none" strike="noStrike" kern="0" cap="none" spc="0" normalizeH="0" baseline="0" noProof="0" dirty="0">
              <a:ln>
                <a:noFill/>
              </a:ln>
              <a:solidFill>
                <a:sysClr val="windowText" lastClr="000000"/>
              </a:solidFill>
              <a:effectLst/>
              <a:uLnTx/>
              <a:uFillTx/>
              <a:latin typeface="Calibri" pitchFamily="34" charset="0"/>
              <a:ea typeface="Times New Roman" pitchFamily="18" charset="0"/>
              <a:cs typeface="Calibri" pitchFamily="34" charset="0"/>
            </a:endParaRPr>
          </a:p>
        </p:txBody>
      </p:sp>
    </p:spTree>
    <p:extLst>
      <p:ext uri="{BB962C8B-B14F-4D97-AF65-F5344CB8AC3E}">
        <p14:creationId xmlns:p14="http://schemas.microsoft.com/office/powerpoint/2010/main" val="8550682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500" fill="hold"/>
                                        <p:tgtEl>
                                          <p:spTgt spid="3">
                                            <p:txEl>
                                              <p:pRg st="5" end="5"/>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p:cTn id="1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7" end="7"/>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 calcmode="lin" valueType="num">
                                      <p:cBhvr>
                                        <p:cTn id="15"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9" end="9"/>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 calcmode="lin" valueType="num">
                                      <p:cBhvr>
                                        <p:cTn id="19"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1" end="1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19684</Words>
  <Application>Microsoft Office PowerPoint</Application>
  <PresentationFormat>On-screen Show (16:9)</PresentationFormat>
  <Paragraphs>3100</Paragraphs>
  <Slides>219</Slides>
  <Notes>8</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219</vt:i4>
      </vt:variant>
    </vt:vector>
  </HeadingPairs>
  <TitlesOfParts>
    <vt:vector size="231" baseType="lpstr">
      <vt:lpstr>Arial</vt:lpstr>
      <vt:lpstr>Arial Rounded MT Bold</vt:lpstr>
      <vt:lpstr>Calibri</vt:lpstr>
      <vt:lpstr>Cambria</vt:lpstr>
      <vt:lpstr>Century Gothic</vt:lpstr>
      <vt:lpstr>Times New Roman</vt:lpstr>
      <vt:lpstr>Tw Cen MT</vt:lpstr>
      <vt:lpstr>Webdings</vt:lpstr>
      <vt:lpstr>Wingdings</vt:lpstr>
      <vt:lpstr>Wingdings 3</vt:lpstr>
      <vt:lpstr>WidescreenPresentation</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2010-12-05T20:03:47Z</dcterms:created>
  <dcterms:modified xsi:type="dcterms:W3CDTF">2017-07-06T17:41:58Z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