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6" r:id="rId1"/>
  </p:sldMasterIdLst>
  <p:notesMasterIdLst>
    <p:notesMasterId r:id="rId135"/>
  </p:notesMasterIdLst>
  <p:handoutMasterIdLst>
    <p:handoutMasterId r:id="rId136"/>
  </p:handoutMasterIdLst>
  <p:sldIdLst>
    <p:sldId id="256" r:id="rId2"/>
    <p:sldId id="265" r:id="rId3"/>
    <p:sldId id="266" r:id="rId4"/>
    <p:sldId id="267" r:id="rId5"/>
    <p:sldId id="349" r:id="rId6"/>
    <p:sldId id="268" r:id="rId7"/>
    <p:sldId id="521" r:id="rId8"/>
    <p:sldId id="269" r:id="rId9"/>
    <p:sldId id="270" r:id="rId10"/>
    <p:sldId id="347" r:id="rId11"/>
    <p:sldId id="357" r:id="rId12"/>
    <p:sldId id="271" r:id="rId13"/>
    <p:sldId id="273" r:id="rId14"/>
    <p:sldId id="274" r:id="rId15"/>
    <p:sldId id="275" r:id="rId16"/>
    <p:sldId id="276" r:id="rId17"/>
    <p:sldId id="348" r:id="rId18"/>
    <p:sldId id="277" r:id="rId19"/>
    <p:sldId id="280" r:id="rId20"/>
    <p:sldId id="282" r:id="rId21"/>
    <p:sldId id="356" r:id="rId22"/>
    <p:sldId id="342" r:id="rId23"/>
    <p:sldId id="284" r:id="rId24"/>
    <p:sldId id="285" r:id="rId25"/>
    <p:sldId id="287" r:id="rId26"/>
    <p:sldId id="288" r:id="rId27"/>
    <p:sldId id="289" r:id="rId28"/>
    <p:sldId id="518" r:id="rId29"/>
    <p:sldId id="519" r:id="rId30"/>
    <p:sldId id="291" r:id="rId31"/>
    <p:sldId id="382" r:id="rId32"/>
    <p:sldId id="292" r:id="rId33"/>
    <p:sldId id="400" r:id="rId34"/>
    <p:sldId id="401" r:id="rId35"/>
    <p:sldId id="402" r:id="rId36"/>
    <p:sldId id="420" r:id="rId37"/>
    <p:sldId id="403" r:id="rId38"/>
    <p:sldId id="293" r:id="rId39"/>
    <p:sldId id="294" r:id="rId40"/>
    <p:sldId id="404" r:id="rId41"/>
    <p:sldId id="405" r:id="rId42"/>
    <p:sldId id="421" r:id="rId43"/>
    <p:sldId id="479" r:id="rId44"/>
    <p:sldId id="480" r:id="rId45"/>
    <p:sldId id="481" r:id="rId46"/>
    <p:sldId id="482" r:id="rId47"/>
    <p:sldId id="483" r:id="rId48"/>
    <p:sldId id="484" r:id="rId49"/>
    <p:sldId id="485" r:id="rId50"/>
    <p:sldId id="486" r:id="rId51"/>
    <p:sldId id="439" r:id="rId52"/>
    <p:sldId id="440" r:id="rId53"/>
    <p:sldId id="441" r:id="rId54"/>
    <p:sldId id="295" r:id="rId55"/>
    <p:sldId id="296" r:id="rId56"/>
    <p:sldId id="406" r:id="rId57"/>
    <p:sldId id="297" r:id="rId58"/>
    <p:sldId id="380" r:id="rId59"/>
    <p:sldId id="522" r:id="rId60"/>
    <p:sldId id="408" r:id="rId61"/>
    <p:sldId id="422" r:id="rId62"/>
    <p:sldId id="423" r:id="rId63"/>
    <p:sldId id="490" r:id="rId64"/>
    <p:sldId id="492" r:id="rId65"/>
    <p:sldId id="493" r:id="rId66"/>
    <p:sldId id="494" r:id="rId67"/>
    <p:sldId id="495" r:id="rId68"/>
    <p:sldId id="496" r:id="rId69"/>
    <p:sldId id="497" r:id="rId70"/>
    <p:sldId id="498" r:id="rId71"/>
    <p:sldId id="499" r:id="rId72"/>
    <p:sldId id="500" r:id="rId73"/>
    <p:sldId id="501" r:id="rId74"/>
    <p:sldId id="502" r:id="rId75"/>
    <p:sldId id="503" r:id="rId76"/>
    <p:sldId id="504" r:id="rId77"/>
    <p:sldId id="449" r:id="rId78"/>
    <p:sldId id="505" r:id="rId79"/>
    <p:sldId id="506" r:id="rId80"/>
    <p:sldId id="507" r:id="rId81"/>
    <p:sldId id="508" r:id="rId82"/>
    <p:sldId id="409" r:id="rId83"/>
    <p:sldId id="410" r:id="rId84"/>
    <p:sldId id="411" r:id="rId85"/>
    <p:sldId id="412" r:id="rId86"/>
    <p:sldId id="413" r:id="rId87"/>
    <p:sldId id="414" r:id="rId88"/>
    <p:sldId id="415" r:id="rId89"/>
    <p:sldId id="416" r:id="rId90"/>
    <p:sldId id="365" r:id="rId91"/>
    <p:sldId id="366" r:id="rId92"/>
    <p:sldId id="364" r:id="rId93"/>
    <p:sldId id="309" r:id="rId94"/>
    <p:sldId id="311" r:id="rId95"/>
    <p:sldId id="460" r:id="rId96"/>
    <p:sldId id="398" r:id="rId97"/>
    <p:sldId id="461" r:id="rId98"/>
    <p:sldId id="399" r:id="rId99"/>
    <p:sldId id="462" r:id="rId100"/>
    <p:sldId id="418" r:id="rId101"/>
    <p:sldId id="417" r:id="rId102"/>
    <p:sldId id="419" r:id="rId103"/>
    <p:sldId id="523" r:id="rId104"/>
    <p:sldId id="524" r:id="rId105"/>
    <p:sldId id="525" r:id="rId106"/>
    <p:sldId id="526" r:id="rId107"/>
    <p:sldId id="527" r:id="rId108"/>
    <p:sldId id="528" r:id="rId109"/>
    <p:sldId id="517" r:id="rId110"/>
    <p:sldId id="529" r:id="rId111"/>
    <p:sldId id="530" r:id="rId112"/>
    <p:sldId id="511" r:id="rId113"/>
    <p:sldId id="512" r:id="rId114"/>
    <p:sldId id="513" r:id="rId115"/>
    <p:sldId id="514" r:id="rId116"/>
    <p:sldId id="314" r:id="rId117"/>
    <p:sldId id="317" r:id="rId118"/>
    <p:sldId id="318" r:id="rId119"/>
    <p:sldId id="319" r:id="rId120"/>
    <p:sldId id="320" r:id="rId121"/>
    <p:sldId id="367" r:id="rId122"/>
    <p:sldId id="368" r:id="rId123"/>
    <p:sldId id="369" r:id="rId124"/>
    <p:sldId id="370" r:id="rId125"/>
    <p:sldId id="363" r:id="rId126"/>
    <p:sldId id="371" r:id="rId127"/>
    <p:sldId id="432" r:id="rId128"/>
    <p:sldId id="335" r:id="rId129"/>
    <p:sldId id="336" r:id="rId130"/>
    <p:sldId id="337" r:id="rId131"/>
    <p:sldId id="338" r:id="rId132"/>
    <p:sldId id="345" r:id="rId133"/>
    <p:sldId id="433" r:id="rId134"/>
  </p:sldIdLst>
  <p:sldSz cx="9144000" cy="5143500" type="screen16x9"/>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2B59"/>
    <a:srgbClr val="00CFB5"/>
    <a:srgbClr val="6BD9DE"/>
    <a:srgbClr val="33C5AE"/>
    <a:srgbClr val="002060"/>
    <a:srgbClr val="39639D"/>
    <a:srgbClr val="A8BFDF"/>
    <a:srgbClr val="330033"/>
    <a:srgbClr val="D2DEEF"/>
    <a:srgbClr val="7DA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10" autoAdjust="0"/>
    <p:restoredTop sz="94257" autoAdjust="0"/>
  </p:normalViewPr>
  <p:slideViewPr>
    <p:cSldViewPr>
      <p:cViewPr varScale="1">
        <p:scale>
          <a:sx n="151" d="100"/>
          <a:sy n="151" d="100"/>
        </p:scale>
        <p:origin x="330" y="13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307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715C0-9F40-43EB-9CF1-2C7FC3CAC6AA}" type="slidenum">
              <a:rPr lang="en-US" smtClean="0"/>
              <a:pPr/>
              <a:t>‹#›</a:t>
            </a:fld>
            <a:endParaRPr lang="en-US" dirty="0"/>
          </a:p>
        </p:txBody>
      </p:sp>
      <p:sp>
        <p:nvSpPr>
          <p:cNvPr id="7" name="Header Placeholder 6"/>
          <p:cNvSpPr>
            <a:spLocks noGrp="1" noChangeArrowheads="1"/>
          </p:cNvSpPr>
          <p:nvPr>
            <p:ph type="hdr" sz="quarter"/>
          </p:nvPr>
        </p:nvSpPr>
        <p:spPr bwMode="auto">
          <a:xfrm>
            <a:off x="-24938" y="331585"/>
            <a:ext cx="6882938" cy="278015"/>
          </a:xfrm>
          <a:prstGeom prst="rect">
            <a:avLst/>
          </a:prstGeom>
          <a:noFill/>
          <a:ln w="38100" cmpd="thickThin">
            <a:noFill/>
            <a:miter lim="800000"/>
            <a:headEnd/>
            <a:tailEnd/>
          </a:ln>
          <a:effectLst/>
        </p:spPr>
        <p:txBody>
          <a:bodyPr vert="horz" wrap="square" lIns="92446" tIns="46223" rIns="92446" bIns="46223" numCol="1" anchor="t" anchorCtr="0" compatLnSpc="1">
            <a:prstTxWarp prst="textNoShape">
              <a:avLst/>
            </a:prstTxWarp>
            <a:spAutoFit/>
          </a:bodyPr>
          <a:lstStyle>
            <a:lvl1pPr algn="ctr">
              <a:defRPr sz="1200">
                <a:solidFill>
                  <a:schemeClr val="tx1"/>
                </a:solidFill>
                <a:latin typeface="Arial" charset="0"/>
                <a:cs typeface="Arial" charset="0"/>
              </a:defRPr>
            </a:lvl1pPr>
          </a:lstStyle>
          <a:p>
            <a:r>
              <a:rPr lang="en-US" dirty="0"/>
              <a:t>Developing a Comprehensive Outcomes Assessment Plan</a:t>
            </a:r>
          </a:p>
        </p:txBody>
      </p:sp>
      <p:sp>
        <p:nvSpPr>
          <p:cNvPr id="8" name="Rectangle 4"/>
          <p:cNvSpPr>
            <a:spLocks noGrp="1" noChangeArrowheads="1"/>
          </p:cNvSpPr>
          <p:nvPr>
            <p:ph type="ftr" sz="quarter" idx="2"/>
          </p:nvPr>
        </p:nvSpPr>
        <p:spPr bwMode="auto">
          <a:xfrm>
            <a:off x="1" y="8678228"/>
            <a:ext cx="3667619" cy="465773"/>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defRPr sz="1200">
                <a:solidFill>
                  <a:schemeClr val="tx1"/>
                </a:solidFill>
                <a:latin typeface="Arial" charset="0"/>
              </a:defRPr>
            </a:lvl1pPr>
          </a:lstStyle>
          <a:p>
            <a:r>
              <a:rPr lang="en-US" dirty="0"/>
              <a:t>Prepared by: Dennis Gash</a:t>
            </a:r>
          </a:p>
          <a:p>
            <a:r>
              <a:rPr lang="en-US" dirty="0"/>
              <a:t>President, IACBE</a:t>
            </a:r>
          </a:p>
        </p:txBody>
      </p:sp>
    </p:spTree>
    <p:extLst>
      <p:ext uri="{BB962C8B-B14F-4D97-AF65-F5344CB8AC3E}">
        <p14:creationId xmlns:p14="http://schemas.microsoft.com/office/powerpoint/2010/main" val="2855832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A8ADFD5B-A66C-449C-B6E8-FB716D07777D}" type="datetimeFigureOut">
              <a:rPr lang="en-US" smtClean="0"/>
              <a:pPr/>
              <a:t>7/14/2017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CA5D3BF3-D352-46FC-8343-31F56E6730EA}" type="slidenum">
              <a:rPr lang="en-US" smtClean="0"/>
              <a:pPr/>
              <a:t>‹#›</a:t>
            </a:fld>
            <a:endParaRPr lang="en-US" dirty="0"/>
          </a:p>
        </p:txBody>
      </p:sp>
      <p:sp>
        <p:nvSpPr>
          <p:cNvPr id="8" name="Footer Placeholder 7"/>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13064476"/>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dirty="0"/>
          </a:p>
        </p:txBody>
      </p:sp>
      <p:sp>
        <p:nvSpPr>
          <p:cNvPr id="4" name="Rectangle 3"/>
          <p:cNvSpPr>
            <a:spLocks noGrp="1"/>
          </p:cNvSpPr>
          <p:nvPr>
            <p:ph type="sldNum" sz="quarter" idx="10"/>
          </p:nvPr>
        </p:nvSpPr>
        <p:spPr/>
        <p:txBody>
          <a:bodyPr/>
          <a:lstStyle/>
          <a:p>
            <a:fld id="{CA5D3BF3-D352-46FC-8343-31F56E6730EA}" type="slidenum">
              <a:rPr lang="en-US" smtClean="0"/>
              <a:pPr/>
              <a:t>1</a:t>
            </a:fld>
            <a:endParaRPr lang="en-US" dirty="0"/>
          </a:p>
        </p:txBody>
      </p:sp>
    </p:spTree>
    <p:extLst>
      <p:ext uri="{BB962C8B-B14F-4D97-AF65-F5344CB8AC3E}">
        <p14:creationId xmlns:p14="http://schemas.microsoft.com/office/powerpoint/2010/main" val="1965482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13</a:t>
            </a:fld>
            <a:endParaRPr lang="en-US" dirty="0"/>
          </a:p>
        </p:txBody>
      </p:sp>
    </p:spTree>
    <p:extLst>
      <p:ext uri="{BB962C8B-B14F-4D97-AF65-F5344CB8AC3E}">
        <p14:creationId xmlns:p14="http://schemas.microsoft.com/office/powerpoint/2010/main" val="1320595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14</a:t>
            </a:fld>
            <a:endParaRPr lang="en-US" dirty="0"/>
          </a:p>
        </p:txBody>
      </p:sp>
    </p:spTree>
    <p:extLst>
      <p:ext uri="{BB962C8B-B14F-4D97-AF65-F5344CB8AC3E}">
        <p14:creationId xmlns:p14="http://schemas.microsoft.com/office/powerpoint/2010/main" val="2211984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15</a:t>
            </a:fld>
            <a:endParaRPr lang="en-US" dirty="0"/>
          </a:p>
        </p:txBody>
      </p:sp>
    </p:spTree>
    <p:extLst>
      <p:ext uri="{BB962C8B-B14F-4D97-AF65-F5344CB8AC3E}">
        <p14:creationId xmlns:p14="http://schemas.microsoft.com/office/powerpoint/2010/main" val="2974879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16</a:t>
            </a:fld>
            <a:endParaRPr lang="en-US" dirty="0"/>
          </a:p>
        </p:txBody>
      </p:sp>
    </p:spTree>
    <p:extLst>
      <p:ext uri="{BB962C8B-B14F-4D97-AF65-F5344CB8AC3E}">
        <p14:creationId xmlns:p14="http://schemas.microsoft.com/office/powerpoint/2010/main" val="2737942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18</a:t>
            </a:fld>
            <a:endParaRPr lang="en-US" dirty="0"/>
          </a:p>
        </p:txBody>
      </p:sp>
    </p:spTree>
    <p:extLst>
      <p:ext uri="{BB962C8B-B14F-4D97-AF65-F5344CB8AC3E}">
        <p14:creationId xmlns:p14="http://schemas.microsoft.com/office/powerpoint/2010/main" val="2514716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19</a:t>
            </a:fld>
            <a:endParaRPr lang="en-US" dirty="0"/>
          </a:p>
        </p:txBody>
      </p:sp>
    </p:spTree>
    <p:extLst>
      <p:ext uri="{BB962C8B-B14F-4D97-AF65-F5344CB8AC3E}">
        <p14:creationId xmlns:p14="http://schemas.microsoft.com/office/powerpoint/2010/main" val="1598764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20</a:t>
            </a:fld>
            <a:endParaRPr lang="en-US" dirty="0"/>
          </a:p>
        </p:txBody>
      </p:sp>
    </p:spTree>
    <p:extLst>
      <p:ext uri="{BB962C8B-B14F-4D97-AF65-F5344CB8AC3E}">
        <p14:creationId xmlns:p14="http://schemas.microsoft.com/office/powerpoint/2010/main" val="883394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22</a:t>
            </a:fld>
            <a:endParaRPr lang="en-US" dirty="0"/>
          </a:p>
        </p:txBody>
      </p:sp>
    </p:spTree>
    <p:extLst>
      <p:ext uri="{BB962C8B-B14F-4D97-AF65-F5344CB8AC3E}">
        <p14:creationId xmlns:p14="http://schemas.microsoft.com/office/powerpoint/2010/main" val="3264889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23</a:t>
            </a:fld>
            <a:endParaRPr lang="en-US" dirty="0"/>
          </a:p>
        </p:txBody>
      </p:sp>
    </p:spTree>
    <p:extLst>
      <p:ext uri="{BB962C8B-B14F-4D97-AF65-F5344CB8AC3E}">
        <p14:creationId xmlns:p14="http://schemas.microsoft.com/office/powerpoint/2010/main" val="2332534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24</a:t>
            </a:fld>
            <a:endParaRPr lang="en-US" dirty="0"/>
          </a:p>
        </p:txBody>
      </p:sp>
    </p:spTree>
    <p:extLst>
      <p:ext uri="{BB962C8B-B14F-4D97-AF65-F5344CB8AC3E}">
        <p14:creationId xmlns:p14="http://schemas.microsoft.com/office/powerpoint/2010/main" val="599283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a:t>
            </a:fld>
            <a:endParaRPr lang="en-US" dirty="0"/>
          </a:p>
        </p:txBody>
      </p:sp>
    </p:spTree>
    <p:extLst>
      <p:ext uri="{BB962C8B-B14F-4D97-AF65-F5344CB8AC3E}">
        <p14:creationId xmlns:p14="http://schemas.microsoft.com/office/powerpoint/2010/main" val="1148624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25</a:t>
            </a:fld>
            <a:endParaRPr lang="en-US" dirty="0"/>
          </a:p>
        </p:txBody>
      </p:sp>
    </p:spTree>
    <p:extLst>
      <p:ext uri="{BB962C8B-B14F-4D97-AF65-F5344CB8AC3E}">
        <p14:creationId xmlns:p14="http://schemas.microsoft.com/office/powerpoint/2010/main" val="1875652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26</a:t>
            </a:fld>
            <a:endParaRPr lang="en-US" dirty="0"/>
          </a:p>
        </p:txBody>
      </p:sp>
    </p:spTree>
    <p:extLst>
      <p:ext uri="{BB962C8B-B14F-4D97-AF65-F5344CB8AC3E}">
        <p14:creationId xmlns:p14="http://schemas.microsoft.com/office/powerpoint/2010/main" val="1340709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27</a:t>
            </a:fld>
            <a:endParaRPr lang="en-US" dirty="0"/>
          </a:p>
        </p:txBody>
      </p:sp>
    </p:spTree>
    <p:extLst>
      <p:ext uri="{BB962C8B-B14F-4D97-AF65-F5344CB8AC3E}">
        <p14:creationId xmlns:p14="http://schemas.microsoft.com/office/powerpoint/2010/main" val="3451083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28</a:t>
            </a:fld>
            <a:endParaRPr lang="en-US" dirty="0"/>
          </a:p>
        </p:txBody>
      </p:sp>
    </p:spTree>
    <p:extLst>
      <p:ext uri="{BB962C8B-B14F-4D97-AF65-F5344CB8AC3E}">
        <p14:creationId xmlns:p14="http://schemas.microsoft.com/office/powerpoint/2010/main" val="2646612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29</a:t>
            </a:fld>
            <a:endParaRPr lang="en-US" dirty="0"/>
          </a:p>
        </p:txBody>
      </p:sp>
    </p:spTree>
    <p:extLst>
      <p:ext uri="{BB962C8B-B14F-4D97-AF65-F5344CB8AC3E}">
        <p14:creationId xmlns:p14="http://schemas.microsoft.com/office/powerpoint/2010/main" val="20215340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30</a:t>
            </a:fld>
            <a:endParaRPr lang="en-US" dirty="0"/>
          </a:p>
        </p:txBody>
      </p:sp>
    </p:spTree>
    <p:extLst>
      <p:ext uri="{BB962C8B-B14F-4D97-AF65-F5344CB8AC3E}">
        <p14:creationId xmlns:p14="http://schemas.microsoft.com/office/powerpoint/2010/main" val="9607180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31</a:t>
            </a:fld>
            <a:endParaRPr lang="en-US" dirty="0"/>
          </a:p>
        </p:txBody>
      </p:sp>
    </p:spTree>
    <p:extLst>
      <p:ext uri="{BB962C8B-B14F-4D97-AF65-F5344CB8AC3E}">
        <p14:creationId xmlns:p14="http://schemas.microsoft.com/office/powerpoint/2010/main" val="4291430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32</a:t>
            </a:fld>
            <a:endParaRPr lang="en-US" dirty="0"/>
          </a:p>
        </p:txBody>
      </p:sp>
    </p:spTree>
    <p:extLst>
      <p:ext uri="{BB962C8B-B14F-4D97-AF65-F5344CB8AC3E}">
        <p14:creationId xmlns:p14="http://schemas.microsoft.com/office/powerpoint/2010/main" val="37266871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35</a:t>
            </a:fld>
            <a:endParaRPr lang="en-US" dirty="0"/>
          </a:p>
        </p:txBody>
      </p:sp>
    </p:spTree>
    <p:extLst>
      <p:ext uri="{BB962C8B-B14F-4D97-AF65-F5344CB8AC3E}">
        <p14:creationId xmlns:p14="http://schemas.microsoft.com/office/powerpoint/2010/main" val="5340663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36</a:t>
            </a:fld>
            <a:endParaRPr lang="en-US" dirty="0"/>
          </a:p>
        </p:txBody>
      </p:sp>
    </p:spTree>
    <p:extLst>
      <p:ext uri="{BB962C8B-B14F-4D97-AF65-F5344CB8AC3E}">
        <p14:creationId xmlns:p14="http://schemas.microsoft.com/office/powerpoint/2010/main" val="3784422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a:t>
            </a:fld>
            <a:endParaRPr lang="en-US" dirty="0"/>
          </a:p>
        </p:txBody>
      </p:sp>
    </p:spTree>
    <p:extLst>
      <p:ext uri="{BB962C8B-B14F-4D97-AF65-F5344CB8AC3E}">
        <p14:creationId xmlns:p14="http://schemas.microsoft.com/office/powerpoint/2010/main" val="31253668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38</a:t>
            </a:fld>
            <a:endParaRPr lang="en-US" dirty="0"/>
          </a:p>
        </p:txBody>
      </p:sp>
    </p:spTree>
    <p:extLst>
      <p:ext uri="{BB962C8B-B14F-4D97-AF65-F5344CB8AC3E}">
        <p14:creationId xmlns:p14="http://schemas.microsoft.com/office/powerpoint/2010/main" val="19466760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39</a:t>
            </a:fld>
            <a:endParaRPr lang="en-US" dirty="0"/>
          </a:p>
        </p:txBody>
      </p:sp>
    </p:spTree>
    <p:extLst>
      <p:ext uri="{BB962C8B-B14F-4D97-AF65-F5344CB8AC3E}">
        <p14:creationId xmlns:p14="http://schemas.microsoft.com/office/powerpoint/2010/main" val="6269419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54</a:t>
            </a:fld>
            <a:endParaRPr lang="en-US" dirty="0"/>
          </a:p>
        </p:txBody>
      </p:sp>
    </p:spTree>
    <p:extLst>
      <p:ext uri="{BB962C8B-B14F-4D97-AF65-F5344CB8AC3E}">
        <p14:creationId xmlns:p14="http://schemas.microsoft.com/office/powerpoint/2010/main" val="22300934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55</a:t>
            </a:fld>
            <a:endParaRPr lang="en-US" dirty="0"/>
          </a:p>
        </p:txBody>
      </p:sp>
    </p:spTree>
    <p:extLst>
      <p:ext uri="{BB962C8B-B14F-4D97-AF65-F5344CB8AC3E}">
        <p14:creationId xmlns:p14="http://schemas.microsoft.com/office/powerpoint/2010/main" val="2386006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57</a:t>
            </a:fld>
            <a:endParaRPr lang="en-US" dirty="0"/>
          </a:p>
        </p:txBody>
      </p:sp>
    </p:spTree>
    <p:extLst>
      <p:ext uri="{BB962C8B-B14F-4D97-AF65-F5344CB8AC3E}">
        <p14:creationId xmlns:p14="http://schemas.microsoft.com/office/powerpoint/2010/main" val="7035658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93</a:t>
            </a:fld>
            <a:endParaRPr lang="en-US" dirty="0"/>
          </a:p>
        </p:txBody>
      </p:sp>
    </p:spTree>
    <p:extLst>
      <p:ext uri="{BB962C8B-B14F-4D97-AF65-F5344CB8AC3E}">
        <p14:creationId xmlns:p14="http://schemas.microsoft.com/office/powerpoint/2010/main" val="18444801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94</a:t>
            </a:fld>
            <a:endParaRPr lang="en-US" dirty="0"/>
          </a:p>
        </p:txBody>
      </p:sp>
    </p:spTree>
    <p:extLst>
      <p:ext uri="{BB962C8B-B14F-4D97-AF65-F5344CB8AC3E}">
        <p14:creationId xmlns:p14="http://schemas.microsoft.com/office/powerpoint/2010/main" val="30790225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solidFill>
                  <a:prstClr val="black"/>
                </a:solidFill>
              </a:rPr>
              <a:pPr/>
              <a:t>96</a:t>
            </a:fld>
            <a:endParaRPr lang="en-US" dirty="0">
              <a:solidFill>
                <a:prstClr val="black"/>
              </a:solidFill>
            </a:endParaRPr>
          </a:p>
        </p:txBody>
      </p:sp>
    </p:spTree>
    <p:extLst>
      <p:ext uri="{BB962C8B-B14F-4D97-AF65-F5344CB8AC3E}">
        <p14:creationId xmlns:p14="http://schemas.microsoft.com/office/powerpoint/2010/main" val="29671779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98</a:t>
            </a:fld>
            <a:endParaRPr lang="en-US" dirty="0"/>
          </a:p>
        </p:txBody>
      </p:sp>
    </p:spTree>
    <p:extLst>
      <p:ext uri="{BB962C8B-B14F-4D97-AF65-F5344CB8AC3E}">
        <p14:creationId xmlns:p14="http://schemas.microsoft.com/office/powerpoint/2010/main" val="17669987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112</a:t>
            </a:fld>
            <a:endParaRPr lang="en-US" dirty="0"/>
          </a:p>
        </p:txBody>
      </p:sp>
    </p:spTree>
    <p:extLst>
      <p:ext uri="{BB962C8B-B14F-4D97-AF65-F5344CB8AC3E}">
        <p14:creationId xmlns:p14="http://schemas.microsoft.com/office/powerpoint/2010/main" val="792368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4</a:t>
            </a:fld>
            <a:endParaRPr lang="en-US" dirty="0"/>
          </a:p>
        </p:txBody>
      </p:sp>
    </p:spTree>
    <p:extLst>
      <p:ext uri="{BB962C8B-B14F-4D97-AF65-F5344CB8AC3E}">
        <p14:creationId xmlns:p14="http://schemas.microsoft.com/office/powerpoint/2010/main" val="22982130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114</a:t>
            </a:fld>
            <a:endParaRPr lang="en-US" dirty="0"/>
          </a:p>
        </p:txBody>
      </p:sp>
    </p:spTree>
    <p:extLst>
      <p:ext uri="{BB962C8B-B14F-4D97-AF65-F5344CB8AC3E}">
        <p14:creationId xmlns:p14="http://schemas.microsoft.com/office/powerpoint/2010/main" val="17038958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116</a:t>
            </a:fld>
            <a:endParaRPr lang="en-US" dirty="0"/>
          </a:p>
        </p:txBody>
      </p:sp>
    </p:spTree>
    <p:extLst>
      <p:ext uri="{BB962C8B-B14F-4D97-AF65-F5344CB8AC3E}">
        <p14:creationId xmlns:p14="http://schemas.microsoft.com/office/powerpoint/2010/main" val="26004411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117</a:t>
            </a:fld>
            <a:endParaRPr lang="en-US" dirty="0"/>
          </a:p>
        </p:txBody>
      </p:sp>
    </p:spTree>
    <p:extLst>
      <p:ext uri="{BB962C8B-B14F-4D97-AF65-F5344CB8AC3E}">
        <p14:creationId xmlns:p14="http://schemas.microsoft.com/office/powerpoint/2010/main" val="14988773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118</a:t>
            </a:fld>
            <a:endParaRPr lang="en-US" dirty="0"/>
          </a:p>
        </p:txBody>
      </p:sp>
    </p:spTree>
    <p:extLst>
      <p:ext uri="{BB962C8B-B14F-4D97-AF65-F5344CB8AC3E}">
        <p14:creationId xmlns:p14="http://schemas.microsoft.com/office/powerpoint/2010/main" val="21607445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119</a:t>
            </a:fld>
            <a:endParaRPr lang="en-US" dirty="0"/>
          </a:p>
        </p:txBody>
      </p:sp>
    </p:spTree>
    <p:extLst>
      <p:ext uri="{BB962C8B-B14F-4D97-AF65-F5344CB8AC3E}">
        <p14:creationId xmlns:p14="http://schemas.microsoft.com/office/powerpoint/2010/main" val="13228740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120</a:t>
            </a:fld>
            <a:endParaRPr lang="en-US" dirty="0"/>
          </a:p>
        </p:txBody>
      </p:sp>
    </p:spTree>
    <p:extLst>
      <p:ext uri="{BB962C8B-B14F-4D97-AF65-F5344CB8AC3E}">
        <p14:creationId xmlns:p14="http://schemas.microsoft.com/office/powerpoint/2010/main" val="18982214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128</a:t>
            </a:fld>
            <a:endParaRPr lang="en-US" dirty="0"/>
          </a:p>
        </p:txBody>
      </p:sp>
    </p:spTree>
    <p:extLst>
      <p:ext uri="{BB962C8B-B14F-4D97-AF65-F5344CB8AC3E}">
        <p14:creationId xmlns:p14="http://schemas.microsoft.com/office/powerpoint/2010/main" val="37056109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129</a:t>
            </a:fld>
            <a:endParaRPr lang="en-US" dirty="0"/>
          </a:p>
        </p:txBody>
      </p:sp>
    </p:spTree>
    <p:extLst>
      <p:ext uri="{BB962C8B-B14F-4D97-AF65-F5344CB8AC3E}">
        <p14:creationId xmlns:p14="http://schemas.microsoft.com/office/powerpoint/2010/main" val="19419193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130</a:t>
            </a:fld>
            <a:endParaRPr lang="en-US" dirty="0"/>
          </a:p>
        </p:txBody>
      </p:sp>
    </p:spTree>
    <p:extLst>
      <p:ext uri="{BB962C8B-B14F-4D97-AF65-F5344CB8AC3E}">
        <p14:creationId xmlns:p14="http://schemas.microsoft.com/office/powerpoint/2010/main" val="34252383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131</a:t>
            </a:fld>
            <a:endParaRPr lang="en-US" dirty="0"/>
          </a:p>
        </p:txBody>
      </p:sp>
    </p:spTree>
    <p:extLst>
      <p:ext uri="{BB962C8B-B14F-4D97-AF65-F5344CB8AC3E}">
        <p14:creationId xmlns:p14="http://schemas.microsoft.com/office/powerpoint/2010/main" val="3091812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6</a:t>
            </a:fld>
            <a:endParaRPr lang="en-US" dirty="0"/>
          </a:p>
        </p:txBody>
      </p:sp>
    </p:spTree>
    <p:extLst>
      <p:ext uri="{BB962C8B-B14F-4D97-AF65-F5344CB8AC3E}">
        <p14:creationId xmlns:p14="http://schemas.microsoft.com/office/powerpoint/2010/main" val="1176202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132</a:t>
            </a:fld>
            <a:endParaRPr lang="en-US" dirty="0"/>
          </a:p>
        </p:txBody>
      </p:sp>
    </p:spTree>
    <p:extLst>
      <p:ext uri="{BB962C8B-B14F-4D97-AF65-F5344CB8AC3E}">
        <p14:creationId xmlns:p14="http://schemas.microsoft.com/office/powerpoint/2010/main" val="3799956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7</a:t>
            </a:fld>
            <a:endParaRPr lang="en-US" dirty="0"/>
          </a:p>
        </p:txBody>
      </p:sp>
    </p:spTree>
    <p:extLst>
      <p:ext uri="{BB962C8B-B14F-4D97-AF65-F5344CB8AC3E}">
        <p14:creationId xmlns:p14="http://schemas.microsoft.com/office/powerpoint/2010/main" val="2468564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8</a:t>
            </a:fld>
            <a:endParaRPr lang="en-US" dirty="0"/>
          </a:p>
        </p:txBody>
      </p:sp>
    </p:spTree>
    <p:extLst>
      <p:ext uri="{BB962C8B-B14F-4D97-AF65-F5344CB8AC3E}">
        <p14:creationId xmlns:p14="http://schemas.microsoft.com/office/powerpoint/2010/main" val="1100232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9</a:t>
            </a:fld>
            <a:endParaRPr lang="en-US" dirty="0"/>
          </a:p>
        </p:txBody>
      </p:sp>
    </p:spTree>
    <p:extLst>
      <p:ext uri="{BB962C8B-B14F-4D97-AF65-F5344CB8AC3E}">
        <p14:creationId xmlns:p14="http://schemas.microsoft.com/office/powerpoint/2010/main" val="467870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12</a:t>
            </a:fld>
            <a:endParaRPr lang="en-US" dirty="0"/>
          </a:p>
        </p:txBody>
      </p:sp>
    </p:spTree>
    <p:extLst>
      <p:ext uri="{BB962C8B-B14F-4D97-AF65-F5344CB8AC3E}">
        <p14:creationId xmlns:p14="http://schemas.microsoft.com/office/powerpoint/2010/main" val="19477893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p:nvSpPr>
        <p:spPr>
          <a:xfrm>
            <a:off x="0" y="4248150"/>
            <a:ext cx="9144000" cy="914400"/>
          </a:xfrm>
          <a:prstGeom prst="rect">
            <a:avLst/>
          </a:prstGeom>
          <a:solidFill>
            <a:srgbClr val="00CFB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b="0" dirty="0">
              <a:solidFill>
                <a:schemeClr val="bg1"/>
              </a:solidFill>
              <a:latin typeface="Arial Rounded MT Bold" pitchFamily="34" charset="0"/>
              <a:cs typeface="Times New Roman" pitchFamily="18" charset="0"/>
            </a:endParaRPr>
          </a:p>
        </p:txBody>
      </p:sp>
      <p:sp>
        <p:nvSpPr>
          <p:cNvPr id="13" name="Rectangle 12"/>
          <p:cNvSpPr/>
          <p:nvPr userDrawn="1"/>
        </p:nvSpPr>
        <p:spPr>
          <a:xfrm>
            <a:off x="457200" y="3600450"/>
            <a:ext cx="8229600" cy="838200"/>
          </a:xfrm>
          <a:prstGeom prst="rect">
            <a:avLst/>
          </a:prstGeom>
          <a:solidFill>
            <a:srgbClr val="00206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bIns="91440" anchor="ctr"/>
          <a:lstStyle/>
          <a:p>
            <a:pPr algn="ctr"/>
            <a:r>
              <a:rPr lang="en-US" sz="2000" b="1" dirty="0">
                <a:solidFill>
                  <a:schemeClr val="bg1"/>
                </a:solidFill>
                <a:latin typeface="Calibri" panose="020F0502020204030204" pitchFamily="34" charset="0"/>
                <a:cs typeface="Times New Roman" pitchFamily="18" charset="0"/>
              </a:rPr>
              <a:t>Developing a Comprehensive Outcomes Assessment Plan</a:t>
            </a:r>
          </a:p>
        </p:txBody>
      </p:sp>
      <p:sp>
        <p:nvSpPr>
          <p:cNvPr id="14" name="Text Box 22"/>
          <p:cNvSpPr txBox="1">
            <a:spLocks noChangeArrowheads="1"/>
          </p:cNvSpPr>
          <p:nvPr userDrawn="1"/>
        </p:nvSpPr>
        <p:spPr bwMode="auto">
          <a:xfrm>
            <a:off x="0" y="0"/>
            <a:ext cx="9144000" cy="1124712"/>
          </a:xfrm>
          <a:prstGeom prst="rect">
            <a:avLst/>
          </a:prstGeom>
          <a:solidFill>
            <a:srgbClr val="6BD9DE">
              <a:alpha val="24706"/>
            </a:srgbClr>
          </a:solidFill>
          <a:ln w="9525" algn="ctr">
            <a:noFill/>
            <a:miter lim="800000"/>
            <a:headEnd/>
            <a:tailEnd/>
          </a:ln>
          <a:effectLst/>
        </p:spPr>
        <p:txBody>
          <a:bodyPr lIns="0" tIns="0" rIns="0" bIns="0" anchor="ctr"/>
          <a:lstStyle/>
          <a:p>
            <a:pPr algn="ctr">
              <a:lnSpc>
                <a:spcPct val="100000"/>
              </a:lnSpc>
            </a:pPr>
            <a:r>
              <a:rPr lang="en-US" sz="2400" b="1" dirty="0">
                <a:solidFill>
                  <a:srgbClr val="002060"/>
                </a:solidFill>
                <a:latin typeface="Calibri" panose="020F0502020204030204" pitchFamily="34" charset="0"/>
              </a:rPr>
              <a:t>International Accreditation Council for Business Education</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2200" y="1967669"/>
            <a:ext cx="4319581" cy="1087004"/>
          </a:xfrm>
          <a:prstGeom prst="rect">
            <a:avLst/>
          </a:prstGeom>
        </p:spPr>
      </p:pic>
    </p:spTree>
    <p:extLst>
      <p:ext uri="{BB962C8B-B14F-4D97-AF65-F5344CB8AC3E}">
        <p14:creationId xmlns:p14="http://schemas.microsoft.com/office/powerpoint/2010/main" val="23582884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Title Only">
    <p:spTree>
      <p:nvGrpSpPr>
        <p:cNvPr id="1" name=""/>
        <p:cNvGrpSpPr/>
        <p:nvPr/>
      </p:nvGrpSpPr>
      <p:grpSpPr>
        <a:xfrm>
          <a:off x="0" y="0"/>
          <a:ext cx="0" cy="0"/>
          <a:chOff x="0" y="0"/>
          <a:chExt cx="0" cy="0"/>
        </a:xfrm>
      </p:grpSpPr>
      <p:sp>
        <p:nvSpPr>
          <p:cNvPr id="5" name="Rectangle 1"/>
          <p:cNvSpPr>
            <a:spLocks noChangeArrowheads="1"/>
          </p:cNvSpPr>
          <p:nvPr userDrawn="1"/>
        </p:nvSpPr>
        <p:spPr bwMode="auto">
          <a:xfrm>
            <a:off x="0" y="1295400"/>
            <a:ext cx="9144000" cy="3848100"/>
          </a:xfrm>
          <a:prstGeom prst="rect">
            <a:avLst/>
          </a:prstGeom>
          <a:noFill/>
          <a:ln w="9525">
            <a:noFill/>
            <a:miter lim="800000"/>
            <a:headEnd/>
            <a:tailEnd/>
          </a:ln>
          <a:effectLst/>
        </p:spPr>
        <p:txBody>
          <a:bodyPr vert="horz" wrap="square" lIns="91440" tIns="0" rIns="91440" bIns="0" numCol="1" anchor="t" anchorCtr="0" compatLnSpc="1">
            <a:prstTxWarp prst="textNoShape">
              <a:avLst/>
            </a:prstTxWarp>
            <a:noAutofit/>
          </a:bodyPr>
          <a:lstStyle/>
          <a:p>
            <a:pPr fontAlgn="base">
              <a:spcBef>
                <a:spcPct val="0"/>
              </a:spcBef>
              <a:spcAft>
                <a:spcPct val="0"/>
              </a:spcAft>
              <a:tabLst>
                <a:tab pos="228600" algn="l"/>
                <a:tab pos="571500" algn="l"/>
              </a:tabLst>
              <a:defRPr/>
            </a:pPr>
            <a:endParaRPr lang="en-US" sz="800" kern="0" dirty="0">
              <a:solidFill>
                <a:sysClr val="windowText" lastClr="000000"/>
              </a:solidFill>
              <a:latin typeface="Cambria" pitchFamily="18" charset="0"/>
              <a:ea typeface="Times New Roman" pitchFamily="18" charset="0"/>
              <a:cs typeface="Times New Roman" pitchFamily="18" charset="0"/>
            </a:endParaRPr>
          </a:p>
          <a:p>
            <a:pPr>
              <a:defRPr/>
            </a:pPr>
            <a:endParaRPr lang="en-US" sz="1000" kern="0" dirty="0">
              <a:solidFill>
                <a:sysClr val="windowText" lastClr="000000"/>
              </a:solidFill>
            </a:endParaRPr>
          </a:p>
        </p:txBody>
      </p:sp>
      <p:sp>
        <p:nvSpPr>
          <p:cNvPr id="7" name="Rectangle 6"/>
          <p:cNvSpPr/>
          <p:nvPr userDrawn="1"/>
        </p:nvSpPr>
        <p:spPr>
          <a:xfrm>
            <a:off x="0" y="1124712"/>
            <a:ext cx="9144000" cy="182880"/>
          </a:xfrm>
          <a:prstGeom prst="rect">
            <a:avLst/>
          </a:prstGeom>
          <a:solidFill>
            <a:srgbClr val="1F2B5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4" name="Text Box 22"/>
          <p:cNvSpPr txBox="1">
            <a:spLocks noChangeArrowheads="1"/>
          </p:cNvSpPr>
          <p:nvPr userDrawn="1"/>
        </p:nvSpPr>
        <p:spPr bwMode="auto">
          <a:xfrm>
            <a:off x="0" y="0"/>
            <a:ext cx="9144000" cy="1124712"/>
          </a:xfrm>
          <a:prstGeom prst="rect">
            <a:avLst/>
          </a:prstGeom>
          <a:noFill/>
          <a:ln w="9525" algn="ctr">
            <a:noFill/>
            <a:miter lim="800000"/>
            <a:headEnd/>
            <a:tailEnd/>
          </a:ln>
          <a:effectLst/>
        </p:spPr>
        <p:txBody>
          <a:bodyPr lIns="0" tIns="0" rIns="0" bIns="0" anchor="ctr"/>
          <a:lstStyle/>
          <a:p>
            <a:pPr algn="ctr">
              <a:lnSpc>
                <a:spcPct val="100000"/>
              </a:lnSpc>
            </a:pPr>
            <a:endParaRPr lang="en-US" sz="2400" b="1" dirty="0">
              <a:solidFill>
                <a:srgbClr val="A50021"/>
              </a:solidFill>
              <a:latin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0" name="Rectangle 17"/>
          <p:cNvSpPr>
            <a:spLocks noChangeArrowheads="1"/>
          </p:cNvSpPr>
          <p:nvPr userDrawn="1"/>
        </p:nvSpPr>
        <p:spPr bwMode="auto">
          <a:xfrm>
            <a:off x="0" y="0"/>
            <a:ext cx="9144000" cy="1124712"/>
          </a:xfrm>
          <a:prstGeom prst="rect">
            <a:avLst/>
          </a:prstGeom>
          <a:noFill/>
          <a:ln w="9525">
            <a:noFill/>
            <a:miter lim="800000"/>
            <a:headEnd/>
            <a:tailEnd/>
          </a:ln>
          <a:effectLst/>
        </p:spPr>
        <p:txBody>
          <a:bodyPr lIns="0" rIns="0" anchor="ctr" anchorCtr="0"/>
          <a:lstStyle/>
          <a:p>
            <a:pPr algn="ctr"/>
            <a:r>
              <a:rPr lang="en-US" sz="2400" b="1" dirty="0">
                <a:solidFill>
                  <a:schemeClr val="accent4">
                    <a:lumMod val="50000"/>
                  </a:schemeClr>
                </a:solidFill>
                <a:latin typeface="Calibri" panose="020F0502020204030204" pitchFamily="34" charset="0"/>
                <a:cs typeface="Times New Roman" pitchFamily="18" charset="0"/>
              </a:rPr>
              <a:t>International Accreditation Council for Business Education</a:t>
            </a:r>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81200" y="2624965"/>
            <a:ext cx="4633436" cy="1165985"/>
          </a:xfrm>
          <a:prstGeom prst="rect">
            <a:avLst/>
          </a:prstGeom>
        </p:spPr>
      </p:pic>
      <p:sp>
        <p:nvSpPr>
          <p:cNvPr id="9" name="Rectangle 8"/>
          <p:cNvSpPr/>
          <p:nvPr userDrawn="1"/>
        </p:nvSpPr>
        <p:spPr>
          <a:xfrm>
            <a:off x="0" y="1200150"/>
            <a:ext cx="9144000" cy="533400"/>
          </a:xfrm>
          <a:prstGeom prst="rect">
            <a:avLst/>
          </a:prstGeom>
          <a:solidFill>
            <a:srgbClr val="00CFB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Tree>
    <p:extLst>
      <p:ext uri="{BB962C8B-B14F-4D97-AF65-F5344CB8AC3E}">
        <p14:creationId xmlns:p14="http://schemas.microsoft.com/office/powerpoint/2010/main" val="27986926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6" name="Text Box 22"/>
          <p:cNvSpPr txBox="1">
            <a:spLocks noChangeArrowheads="1"/>
          </p:cNvSpPr>
          <p:nvPr userDrawn="1"/>
        </p:nvSpPr>
        <p:spPr bwMode="auto">
          <a:xfrm>
            <a:off x="0" y="0"/>
            <a:ext cx="9144000" cy="1123950"/>
          </a:xfrm>
          <a:prstGeom prst="rect">
            <a:avLst/>
          </a:prstGeom>
          <a:noFill/>
          <a:ln w="9525" algn="ctr">
            <a:noFill/>
            <a:miter lim="800000"/>
            <a:headEnd/>
            <a:tailEnd/>
          </a:ln>
          <a:effectLst/>
        </p:spPr>
        <p:txBody>
          <a:bodyPr lIns="0" tIns="0" rIns="0" bIns="0" anchor="ctr"/>
          <a:lstStyle/>
          <a:p>
            <a:pPr algn="ctr">
              <a:lnSpc>
                <a:spcPct val="100000"/>
              </a:lnSpc>
            </a:pPr>
            <a:endParaRPr lang="en-US" sz="3200" b="1" dirty="0">
              <a:solidFill>
                <a:schemeClr val="accent4">
                  <a:lumMod val="50000"/>
                </a:schemeClr>
              </a:solidFill>
              <a:effectLst/>
              <a:latin typeface="Calibri" panose="020F0502020204030204" pitchFamily="34" charset="0"/>
            </a:endParaRPr>
          </a:p>
        </p:txBody>
      </p:sp>
      <p:sp>
        <p:nvSpPr>
          <p:cNvPr id="9" name="Rectangle 8"/>
          <p:cNvSpPr/>
          <p:nvPr userDrawn="1"/>
        </p:nvSpPr>
        <p:spPr>
          <a:xfrm>
            <a:off x="0" y="1200150"/>
            <a:ext cx="9144000" cy="533400"/>
          </a:xfrm>
          <a:prstGeom prst="rect">
            <a:avLst/>
          </a:prstGeom>
          <a:solidFill>
            <a:srgbClr val="33C5AE"/>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latin typeface="Arial Rounded MT Bold" pitchFamily="34" charset="0"/>
            </a:endParaRPr>
          </a:p>
        </p:txBody>
      </p:sp>
      <p:pic>
        <p:nvPicPr>
          <p:cNvPr id="3" name="Picture 2">
            <a:extLst>
              <a:ext uri="{FF2B5EF4-FFF2-40B4-BE49-F238E27FC236}">
                <a16:creationId xmlns:a16="http://schemas.microsoft.com/office/drawing/2014/main" id="{8E9E60F9-4C9A-4FC6-9969-E3D4C78CA1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0200" y="4134602"/>
            <a:ext cx="3587769" cy="902847"/>
          </a:xfrm>
          <a:prstGeom prst="rect">
            <a:avLst/>
          </a:prstGeom>
        </p:spPr>
      </p:pic>
    </p:spTree>
    <p:extLst>
      <p:ext uri="{BB962C8B-B14F-4D97-AF65-F5344CB8AC3E}">
        <p14:creationId xmlns:p14="http://schemas.microsoft.com/office/powerpoint/2010/main" val="31301567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1200150"/>
            <a:ext cx="9144000" cy="228600"/>
          </a:xfrm>
          <a:prstGeom prst="rect">
            <a:avLst/>
          </a:prstGeom>
          <a:solidFill>
            <a:srgbClr val="00CFB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24600" y="209550"/>
            <a:ext cx="2712720" cy="685800"/>
          </a:xfrm>
          <a:prstGeom prst="rect">
            <a:avLst/>
          </a:prstGeom>
        </p:spPr>
      </p:pic>
    </p:spTree>
    <p:extLst>
      <p:ext uri="{BB962C8B-B14F-4D97-AF65-F5344CB8AC3E}">
        <p14:creationId xmlns:p14="http://schemas.microsoft.com/office/powerpoint/2010/main" val="21409121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0" name="Rectangle 1"/>
          <p:cNvSpPr>
            <a:spLocks noChangeArrowheads="1"/>
          </p:cNvSpPr>
          <p:nvPr userDrawn="1"/>
        </p:nvSpPr>
        <p:spPr bwMode="auto">
          <a:xfrm>
            <a:off x="0" y="1161288"/>
            <a:ext cx="9144000" cy="3986784"/>
          </a:xfrm>
          <a:prstGeom prst="rect">
            <a:avLst/>
          </a:prstGeom>
          <a:noFill/>
          <a:ln w="9525">
            <a:noFill/>
            <a:miter lim="800000"/>
            <a:headEnd/>
            <a:tailEnd/>
          </a:ln>
          <a:effectLst/>
        </p:spPr>
        <p:txBody>
          <a:bodyPr vert="horz" wrap="square" lIns="91440" tIns="0" rIns="91440" bIns="0" numCol="1" anchor="t" anchorCtr="0" compatLnSpc="1">
            <a:prstTxWarp prst="textNoShape">
              <a:avLst/>
            </a:prstTxWarp>
            <a:noAutofit/>
          </a:bodyPr>
          <a:lstStyle/>
          <a:p>
            <a:pPr marR="0" lvl="0" algn="l" defTabSz="914400" rtl="0" eaLnBrk="1" fontAlgn="base" latinLnBrk="0" hangingPunct="1">
              <a:lnSpc>
                <a:spcPct val="100000"/>
              </a:lnSpc>
              <a:spcBef>
                <a:spcPct val="0"/>
              </a:spcBef>
              <a:spcAft>
                <a:spcPct val="0"/>
              </a:spcAft>
              <a:buClrTx/>
              <a:buSzTx/>
              <a:buFontTx/>
              <a:buNone/>
              <a:tabLst>
                <a:tab pos="228600" algn="l"/>
                <a:tab pos="571500" algn="l"/>
              </a:tabLst>
              <a:defRPr/>
            </a:pPr>
            <a:endParaRPr kumimoji="0" lang="en-US" sz="800" i="0" u="none" strike="noStrike" kern="0" cap="none" spc="0" normalizeH="0" baseline="0" noProof="0" dirty="0">
              <a:ln>
                <a:noFill/>
              </a:ln>
              <a:solidFill>
                <a:sysClr val="windowText" lastClr="000000"/>
              </a:solidFill>
              <a:effectLst/>
              <a:uLnTx/>
              <a:uFillTx/>
              <a:latin typeface="Cambria" pitchFamily="18" charset="0"/>
              <a:ea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endParaRPr>
          </a:p>
        </p:txBody>
      </p:sp>
      <p:sp>
        <p:nvSpPr>
          <p:cNvPr id="13" name="Rectangle 1"/>
          <p:cNvSpPr>
            <a:spLocks noChangeArrowheads="1"/>
          </p:cNvSpPr>
          <p:nvPr userDrawn="1"/>
        </p:nvSpPr>
        <p:spPr bwMode="auto">
          <a:xfrm>
            <a:off x="0" y="1161288"/>
            <a:ext cx="9144000" cy="3986784"/>
          </a:xfrm>
          <a:prstGeom prst="rect">
            <a:avLst/>
          </a:prstGeom>
          <a:solidFill>
            <a:schemeClr val="bg1"/>
          </a:solidFill>
          <a:ln w="9525">
            <a:noFill/>
            <a:miter lim="800000"/>
            <a:headEnd/>
            <a:tailEnd/>
          </a:ln>
          <a:effectLst/>
        </p:spPr>
        <p:txBody>
          <a:bodyPr vert="horz" wrap="square" lIns="91440" tIns="0" rIns="91440" bIns="0" numCol="1" anchor="t" anchorCtr="0" compatLnSpc="1">
            <a:prstTxWarp prst="textNoShape">
              <a:avLst/>
            </a:prstTxWarp>
            <a:noAutofit/>
          </a:bodyPr>
          <a:lstStyle/>
          <a:p>
            <a:pPr fontAlgn="base">
              <a:spcBef>
                <a:spcPct val="0"/>
              </a:spcBef>
              <a:spcAft>
                <a:spcPct val="0"/>
              </a:spcAft>
              <a:tabLst>
                <a:tab pos="228600" algn="l"/>
                <a:tab pos="571500" algn="l"/>
              </a:tabLst>
              <a:defRPr/>
            </a:pPr>
            <a:endParaRPr lang="en-US" sz="800" kern="0" dirty="0">
              <a:solidFill>
                <a:sysClr val="windowText" lastClr="000000"/>
              </a:solidFill>
              <a:latin typeface="Cambria" pitchFamily="18" charset="0"/>
              <a:ea typeface="Times New Roman" pitchFamily="18" charset="0"/>
              <a:cs typeface="Times New Roman" pitchFamily="18" charset="0"/>
            </a:endParaRPr>
          </a:p>
          <a:p>
            <a:pPr>
              <a:defRPr/>
            </a:pPr>
            <a:endParaRPr lang="en-US" sz="1000" kern="0" dirty="0">
              <a:solidFill>
                <a:sysClr val="windowText" lastClr="000000"/>
              </a:solidFill>
            </a:endParaRPr>
          </a:p>
        </p:txBody>
      </p:sp>
      <p:sp>
        <p:nvSpPr>
          <p:cNvPr id="8" name="Rectangle 7"/>
          <p:cNvSpPr/>
          <p:nvPr userDrawn="1"/>
        </p:nvSpPr>
        <p:spPr>
          <a:xfrm>
            <a:off x="0" y="1161288"/>
            <a:ext cx="9144000" cy="115062"/>
          </a:xfrm>
          <a:prstGeom prst="rect">
            <a:avLst/>
          </a:prstGeom>
          <a:solidFill>
            <a:srgbClr val="00CFB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latin typeface="Arial Rounded MT Bold" pitchFamily="34" charset="0"/>
            </a:endParaRPr>
          </a:p>
        </p:txBody>
      </p:sp>
      <p:sp>
        <p:nvSpPr>
          <p:cNvPr id="6" name="Text Box 22"/>
          <p:cNvSpPr txBox="1">
            <a:spLocks noChangeArrowheads="1"/>
          </p:cNvSpPr>
          <p:nvPr userDrawn="1"/>
        </p:nvSpPr>
        <p:spPr bwMode="auto">
          <a:xfrm>
            <a:off x="0" y="0"/>
            <a:ext cx="9144000" cy="969264"/>
          </a:xfrm>
          <a:prstGeom prst="rect">
            <a:avLst/>
          </a:prstGeom>
          <a:solidFill>
            <a:srgbClr val="E8F0F4">
              <a:alpha val="24706"/>
            </a:srgbClr>
          </a:solidFill>
          <a:ln w="9525" algn="ctr">
            <a:noFill/>
            <a:miter lim="800000"/>
            <a:headEnd/>
            <a:tailEnd/>
          </a:ln>
          <a:effectLst/>
        </p:spPr>
        <p:txBody>
          <a:bodyPr lIns="0" tIns="0" rIns="0" bIns="0" anchor="ctr"/>
          <a:lstStyle/>
          <a:p>
            <a:pPr algn="ctr">
              <a:lnSpc>
                <a:spcPct val="100000"/>
              </a:lnSpc>
            </a:pPr>
            <a:endParaRPr lang="en-US" sz="2400" b="1" dirty="0">
              <a:solidFill>
                <a:schemeClr val="accent4">
                  <a:lumMod val="50000"/>
                </a:schemeClr>
              </a:solidFill>
              <a:latin typeface="Calibri" panose="020F0502020204030204" pitchFamily="34" charset="0"/>
            </a:endParaRPr>
          </a:p>
        </p:txBody>
      </p:sp>
    </p:spTree>
    <p:extLst>
      <p:ext uri="{BB962C8B-B14F-4D97-AF65-F5344CB8AC3E}">
        <p14:creationId xmlns:p14="http://schemas.microsoft.com/office/powerpoint/2010/main" val="30347477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6" name="Rectangle 5"/>
          <p:cNvSpPr/>
          <p:nvPr userDrawn="1"/>
        </p:nvSpPr>
        <p:spPr>
          <a:xfrm>
            <a:off x="0" y="1200150"/>
            <a:ext cx="9144000" cy="533400"/>
          </a:xfrm>
          <a:prstGeom prst="rect">
            <a:avLst/>
          </a:prstGeom>
          <a:solidFill>
            <a:srgbClr val="00CFB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latin typeface="Arial Rounded MT Bold" pitchFamily="34" charset="0"/>
            </a:endParaRPr>
          </a:p>
        </p:txBody>
      </p:sp>
      <p:sp>
        <p:nvSpPr>
          <p:cNvPr id="9" name="Text Box 22"/>
          <p:cNvSpPr txBox="1">
            <a:spLocks noChangeArrowheads="1"/>
          </p:cNvSpPr>
          <p:nvPr userDrawn="1"/>
        </p:nvSpPr>
        <p:spPr bwMode="auto">
          <a:xfrm>
            <a:off x="0" y="1"/>
            <a:ext cx="8610600" cy="1123950"/>
          </a:xfrm>
          <a:prstGeom prst="rect">
            <a:avLst/>
          </a:prstGeom>
          <a:solidFill>
            <a:srgbClr val="E8F0F4">
              <a:alpha val="24706"/>
            </a:srgbClr>
          </a:solidFill>
          <a:ln w="9525" algn="ctr">
            <a:noFill/>
            <a:miter lim="800000"/>
            <a:headEnd/>
            <a:tailEnd/>
          </a:ln>
          <a:effectLst/>
        </p:spPr>
        <p:txBody>
          <a:bodyPr lIns="0" tIns="0" rIns="0" bIns="0" anchor="ctr"/>
          <a:lstStyle/>
          <a:p>
            <a:pPr algn="ctr">
              <a:lnSpc>
                <a:spcPct val="100000"/>
              </a:lnSpc>
            </a:pPr>
            <a:endParaRPr lang="en-US" sz="3200" b="1" dirty="0">
              <a:solidFill>
                <a:schemeClr val="accent4">
                  <a:lumMod val="50000"/>
                </a:schemeClr>
              </a:solidFill>
              <a:latin typeface="Calibri" panose="020F0502020204030204" pitchFamily="34" charset="0"/>
            </a:endParaRPr>
          </a:p>
        </p:txBody>
      </p:sp>
      <p:pic>
        <p:nvPicPr>
          <p:cNvPr id="3" name="Picture 2">
            <a:extLst>
              <a:ext uri="{FF2B5EF4-FFF2-40B4-BE49-F238E27FC236}">
                <a16:creationId xmlns:a16="http://schemas.microsoft.com/office/drawing/2014/main" id="{81635217-2B6D-4508-987A-B1A4F7652F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57800" y="4171950"/>
            <a:ext cx="3633678" cy="914400"/>
          </a:xfrm>
          <a:prstGeom prst="rect">
            <a:avLst/>
          </a:prstGeom>
        </p:spPr>
      </p:pic>
    </p:spTree>
    <p:extLst>
      <p:ext uri="{BB962C8B-B14F-4D97-AF65-F5344CB8AC3E}">
        <p14:creationId xmlns:p14="http://schemas.microsoft.com/office/powerpoint/2010/main" val="32228637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5" name="Rectangle 14"/>
          <p:cNvSpPr/>
          <p:nvPr userDrawn="1"/>
        </p:nvSpPr>
        <p:spPr>
          <a:xfrm>
            <a:off x="457200" y="3714750"/>
            <a:ext cx="8229600" cy="838200"/>
          </a:xfrm>
          <a:prstGeom prst="rect">
            <a:avLst/>
          </a:prstGeom>
          <a:solidFill>
            <a:srgbClr val="00CFB5"/>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bIns="91440" anchor="ctr"/>
          <a:lstStyle/>
          <a:p>
            <a:pPr algn="ctr"/>
            <a:r>
              <a:rPr lang="en-US" sz="2000" b="1" dirty="0">
                <a:solidFill>
                  <a:schemeClr val="bg1"/>
                </a:solidFill>
                <a:latin typeface="Calibri" panose="020F0502020204030204" pitchFamily="34" charset="0"/>
                <a:cs typeface="Times New Roman" pitchFamily="18" charset="0"/>
              </a:rPr>
              <a:t>Developing a Comprehensive Outcomes Assessment Plan</a:t>
            </a:r>
          </a:p>
        </p:txBody>
      </p:sp>
      <p:sp>
        <p:nvSpPr>
          <p:cNvPr id="10" name="Rectangle 9"/>
          <p:cNvSpPr/>
          <p:nvPr userDrawn="1"/>
        </p:nvSpPr>
        <p:spPr>
          <a:xfrm>
            <a:off x="0" y="1124712"/>
            <a:ext cx="9144000" cy="182880"/>
          </a:xfrm>
          <a:prstGeom prst="rect">
            <a:avLst/>
          </a:prstGeom>
          <a:solidFill>
            <a:srgbClr val="1F2B5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7" name="Text Box 22"/>
          <p:cNvSpPr txBox="1">
            <a:spLocks noChangeArrowheads="1"/>
          </p:cNvSpPr>
          <p:nvPr userDrawn="1"/>
        </p:nvSpPr>
        <p:spPr bwMode="auto">
          <a:xfrm>
            <a:off x="0" y="0"/>
            <a:ext cx="9144000" cy="1124712"/>
          </a:xfrm>
          <a:prstGeom prst="rect">
            <a:avLst/>
          </a:prstGeom>
          <a:noFill/>
          <a:ln w="9525" algn="ctr">
            <a:noFill/>
            <a:miter lim="800000"/>
            <a:headEnd/>
            <a:tailEnd/>
          </a:ln>
          <a:effectLst/>
        </p:spPr>
        <p:txBody>
          <a:bodyPr lIns="0" tIns="0" rIns="0" bIns="0" anchor="ctr"/>
          <a:lstStyle/>
          <a:p>
            <a:pPr algn="ctr">
              <a:lnSpc>
                <a:spcPct val="100000"/>
              </a:lnSpc>
            </a:pPr>
            <a:r>
              <a:rPr lang="en-US" sz="2400" b="1" dirty="0">
                <a:solidFill>
                  <a:srgbClr val="1F2B59"/>
                </a:solidFill>
                <a:latin typeface="Calibri" panose="020F0502020204030204" pitchFamily="34" charset="0"/>
              </a:rPr>
              <a:t>International Accreditation Council for Business Education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3160" y="1970424"/>
            <a:ext cx="4297680" cy="108149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sp>
        <p:nvSpPr>
          <p:cNvPr id="9" name="Rectangle 8"/>
          <p:cNvSpPr/>
          <p:nvPr userDrawn="1"/>
        </p:nvSpPr>
        <p:spPr>
          <a:xfrm>
            <a:off x="0" y="1124712"/>
            <a:ext cx="9144000" cy="742950"/>
          </a:xfrm>
          <a:prstGeom prst="rect">
            <a:avLst/>
          </a:prstGeom>
          <a:solidFill>
            <a:srgbClr val="00CFB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latin typeface="Arial Rounded MT Bold" pitchFamily="34" charset="0"/>
            </a:endParaRPr>
          </a:p>
        </p:txBody>
      </p:sp>
      <p:sp>
        <p:nvSpPr>
          <p:cNvPr id="11" name="Text Box 22"/>
          <p:cNvSpPr txBox="1">
            <a:spLocks noChangeArrowheads="1"/>
          </p:cNvSpPr>
          <p:nvPr userDrawn="1"/>
        </p:nvSpPr>
        <p:spPr bwMode="auto">
          <a:xfrm>
            <a:off x="0" y="-1"/>
            <a:ext cx="9144000" cy="1123949"/>
          </a:xfrm>
          <a:prstGeom prst="rect">
            <a:avLst/>
          </a:prstGeom>
          <a:noFill/>
          <a:ln w="9525" algn="ctr">
            <a:noFill/>
            <a:miter lim="800000"/>
            <a:headEnd/>
            <a:tailEnd/>
          </a:ln>
          <a:effectLst/>
        </p:spPr>
        <p:txBody>
          <a:bodyPr lIns="0" tIns="0" rIns="0" bIns="0" anchor="ctr"/>
          <a:lstStyle/>
          <a:p>
            <a:pPr algn="ctr">
              <a:lnSpc>
                <a:spcPct val="100000"/>
              </a:lnSpc>
            </a:pPr>
            <a:r>
              <a:rPr lang="en-US" sz="2200" b="1" dirty="0">
                <a:solidFill>
                  <a:srgbClr val="1F2B59"/>
                </a:solidFill>
                <a:effectLst/>
                <a:latin typeface="Calibri" panose="020F0502020204030204" pitchFamily="34" charset="0"/>
              </a:rPr>
              <a:t>Developing a Comprehensive Outcomes Assessment Plan</a:t>
            </a:r>
          </a:p>
        </p:txBody>
      </p:sp>
      <p:sp>
        <p:nvSpPr>
          <p:cNvPr id="8" name="TextBox 7"/>
          <p:cNvSpPr txBox="1"/>
          <p:nvPr userDrawn="1"/>
        </p:nvSpPr>
        <p:spPr>
          <a:xfrm>
            <a:off x="2873896" y="4073664"/>
            <a:ext cx="3313921" cy="400110"/>
          </a:xfrm>
          <a:prstGeom prst="rect">
            <a:avLst/>
          </a:prstGeom>
          <a:noFill/>
          <a:ln>
            <a:noFill/>
          </a:ln>
        </p:spPr>
        <p:txBody>
          <a:bodyPr wrap="none" rtlCol="0">
            <a:spAutoFit/>
          </a:bodyPr>
          <a:lstStyle/>
          <a:p>
            <a:pPr algn="ctr"/>
            <a:r>
              <a:rPr lang="en-US" sz="2000" b="1" baseline="0" dirty="0">
                <a:solidFill>
                  <a:srgbClr val="002060"/>
                </a:solidFill>
                <a:latin typeface="Arial" pitchFamily="34" charset="0"/>
                <a:cs typeface="Arial" pitchFamily="34" charset="0"/>
              </a:rPr>
              <a:t>Moving Forward Together</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0320" y="2599413"/>
            <a:ext cx="4023360" cy="101246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sp>
        <p:nvSpPr>
          <p:cNvPr id="7" name="Rectangle 6"/>
          <p:cNvSpPr/>
          <p:nvPr userDrawn="1"/>
        </p:nvSpPr>
        <p:spPr>
          <a:xfrm>
            <a:off x="0" y="1124712"/>
            <a:ext cx="9144000" cy="182880"/>
          </a:xfrm>
          <a:prstGeom prst="rect">
            <a:avLst/>
          </a:prstGeom>
          <a:solidFill>
            <a:srgbClr val="1F2B5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9" name="Text Box 22"/>
          <p:cNvSpPr txBox="1">
            <a:spLocks noChangeArrowheads="1"/>
          </p:cNvSpPr>
          <p:nvPr userDrawn="1"/>
        </p:nvSpPr>
        <p:spPr bwMode="auto">
          <a:xfrm>
            <a:off x="533400" y="0"/>
            <a:ext cx="8610600" cy="1123949"/>
          </a:xfrm>
          <a:prstGeom prst="rect">
            <a:avLst/>
          </a:prstGeom>
          <a:noFill/>
          <a:ln w="9525" algn="ctr">
            <a:noFill/>
            <a:miter lim="800000"/>
            <a:headEnd/>
            <a:tailEnd/>
          </a:ln>
          <a:effectLst/>
        </p:spPr>
        <p:txBody>
          <a:bodyPr lIns="713232" tIns="0" rIns="0" bIns="0" anchor="ctr"/>
          <a:lstStyle/>
          <a:p>
            <a:pPr>
              <a:lnSpc>
                <a:spcPct val="100000"/>
              </a:lnSpc>
            </a:pPr>
            <a:endParaRPr lang="en-US" sz="2000" b="1" dirty="0">
              <a:solidFill>
                <a:srgbClr val="A50021"/>
              </a:solidFill>
              <a:latin typeface="Calibri" panose="020F0502020204030204"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5200" y="355262"/>
            <a:ext cx="1645920" cy="41418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352550"/>
            <a:ext cx="8153400" cy="3242310"/>
          </a:xfrm>
          <a:prstGeom prst="rect">
            <a:avLst/>
          </a:prstGeom>
        </p:spPr>
        <p:txBody>
          <a:bodyPr vert="horz">
            <a:normAutofit/>
          </a:bodyPr>
          <a:lstStyle/>
          <a:p>
            <a:pPr lvl="0"/>
            <a:r>
              <a:rPr lang="en-US" dirty="0"/>
              <a:t>Click to edit Master text styles</a:t>
            </a:r>
          </a:p>
          <a:p>
            <a:pPr lvl="1"/>
            <a:r>
              <a:rPr lang="en-US" dirty="0"/>
              <a:t>Second level</a:t>
            </a:r>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a:defRPr sz="1400">
                <a:solidFill>
                  <a:schemeClr val="tx2"/>
                </a:solidFill>
              </a:defRPr>
            </a:lvl1pPr>
            <a:extLst/>
          </a:lstStyle>
          <a:p>
            <a:endParaRPr lang="en-US" sz="1400" dirty="0">
              <a:solidFill>
                <a:schemeClr val="tx2"/>
              </a:solidFill>
            </a:endParaRPr>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a:defRPr sz="1400">
                <a:solidFill>
                  <a:schemeClr val="tx2"/>
                </a:solidFill>
              </a:defRPr>
            </a:lvl1pPr>
            <a:extLst/>
          </a:lstStyle>
          <a:p>
            <a:pPr algn="r"/>
            <a:endParaRPr lang="en-US" sz="1400" dirty="0">
              <a:solidFill>
                <a:schemeClr val="tx2"/>
              </a:solidFill>
            </a:endParaRPr>
          </a:p>
        </p:txBody>
      </p:sp>
      <p:sp>
        <p:nvSpPr>
          <p:cNvPr id="7" name="Rectangle 6"/>
          <p:cNvSpPr/>
          <p:nvPr/>
        </p:nvSpPr>
        <p:spPr>
          <a:xfrm>
            <a:off x="0" y="109517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22" name="Title Placeholder 21"/>
          <p:cNvSpPr>
            <a:spLocks noGrp="1"/>
          </p:cNvSpPr>
          <p:nvPr>
            <p:ph type="title"/>
          </p:nvPr>
        </p:nvSpPr>
        <p:spPr>
          <a:xfrm>
            <a:off x="609600" y="118110"/>
            <a:ext cx="8153400" cy="1005840"/>
          </a:xfrm>
          <a:prstGeom prst="rect">
            <a:avLst/>
          </a:prstGeom>
        </p:spPr>
        <p:txBody>
          <a:bodyPr vert="horz" anchor="b">
            <a:normAutofit/>
          </a:bodyPr>
          <a:lstStyle/>
          <a:p>
            <a:r>
              <a:rPr lang="en-US" dirty="0"/>
              <a:t>Click to edit Master title style</a:t>
            </a:r>
          </a:p>
        </p:txBody>
      </p:sp>
      <p:sp>
        <p:nvSpPr>
          <p:cNvPr id="9" name="Rectangle 8"/>
          <p:cNvSpPr/>
          <p:nvPr/>
        </p:nvSpPr>
        <p:spPr>
          <a:xfrm>
            <a:off x="0" y="1124712"/>
            <a:ext cx="9144000" cy="210488"/>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Tree>
    <p:extLst>
      <p:ext uri="{BB962C8B-B14F-4D97-AF65-F5344CB8AC3E}">
        <p14:creationId xmlns:p14="http://schemas.microsoft.com/office/powerpoint/2010/main" val="81716993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49" r:id="rId7"/>
    <p:sldLayoutId id="2147483651" r:id="rId8"/>
    <p:sldLayoutId id="2147483654" r:id="rId9"/>
    <p:sldLayoutId id="2147483658" r:id="rId10"/>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txStyles>
    <p:titleStyle>
      <a:lvl1pPr algn="l" rtl="0" eaLnBrk="1" latinLnBrk="0" hangingPunct="1">
        <a:spcBef>
          <a:spcPct val="0"/>
        </a:spcBef>
        <a:buNone/>
        <a:defRPr sz="4200" kern="1200">
          <a:solidFill>
            <a:schemeClr val="accent4">
              <a:lumMod val="50000"/>
            </a:schemeClr>
          </a:solidFill>
          <a:latin typeface="+mj-lt"/>
          <a:ea typeface="+mj-ea"/>
          <a:cs typeface="+mj-cs"/>
        </a:defRPr>
      </a:lvl1pPr>
      <a:extLst/>
    </p:titleStyle>
    <p:bodyStyle>
      <a:lvl1pPr marL="320040" indent="-320040" algn="l" rtl="0" eaLnBrk="1" latinLnBrk="0" hangingPunct="1">
        <a:spcBef>
          <a:spcPts val="700"/>
        </a:spcBef>
        <a:buClr>
          <a:srgbClr val="A50021"/>
        </a:buClr>
        <a:buSzPct val="90000"/>
        <a:buFont typeface="Wingdings" pitchFamily="2" charset="2"/>
        <a:buChar char="§"/>
        <a:defRPr sz="2900" kern="1200">
          <a:solidFill>
            <a:schemeClr val="accent4">
              <a:lumMod val="50000"/>
            </a:schemeClr>
          </a:solidFill>
          <a:latin typeface="+mn-lt"/>
          <a:ea typeface="+mn-ea"/>
          <a:cs typeface="+mn-cs"/>
        </a:defRPr>
      </a:lvl1pPr>
      <a:lvl2pPr marL="640080" indent="-274320" algn="l" rtl="0" eaLnBrk="1" latinLnBrk="0" hangingPunct="1">
        <a:spcBef>
          <a:spcPts val="550"/>
        </a:spcBef>
        <a:buClr>
          <a:srgbClr val="002060"/>
        </a:buClr>
        <a:buSzPct val="60000"/>
        <a:buFont typeface="Webdings" pitchFamily="18" charset="2"/>
        <a:buChar char="4"/>
        <a:defRPr sz="2600" kern="1200">
          <a:solidFill>
            <a:schemeClr val="accent4">
              <a:lumMod val="50000"/>
            </a:schemeClr>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0" y="1307592"/>
            <a:ext cx="9144000" cy="3840480"/>
          </a:xfrm>
          <a:prstGeom prst="rect">
            <a:avLst/>
          </a:prstGeom>
          <a:noFill/>
        </p:spPr>
        <p:txBody>
          <a:bodyPr lIns="0" rIns="0"/>
          <a:lstStyle/>
          <a:p>
            <a:pPr marR="0" lvl="0" algn="ctr" defTabSz="914400" rtl="0" eaLnBrk="1" fontAlgn="base" latinLnBrk="0" hangingPunct="1">
              <a:spcBef>
                <a:spcPct val="0"/>
              </a:spcBef>
              <a:spcAft>
                <a:spcPct val="0"/>
              </a:spcAft>
              <a:buClr>
                <a:srgbClr val="330033"/>
              </a:buClr>
              <a:buSzPct val="90000"/>
              <a:buFont typeface="Wingdings" pitchFamily="2" charset="2"/>
              <a:buNone/>
              <a:tabLst/>
              <a:defRPr/>
            </a:pPr>
            <a:endParaRPr kumimoji="0" lang="en-US" sz="2000" b="1" i="0" u="sng" strike="noStrike" kern="0" cap="none" spc="0" normalizeH="0" baseline="0" noProof="0" dirty="0">
              <a:ln>
                <a:noFill/>
              </a:ln>
              <a:solidFill>
                <a:srgbClr val="002060"/>
              </a:solidFill>
              <a:effectLst/>
              <a:uLnTx/>
              <a:uFillTx/>
              <a:latin typeface="Calibri" panose="020F0502020204030204" pitchFamily="34" charset="0"/>
            </a:endParaRPr>
          </a:p>
          <a:p>
            <a:pPr marR="0" lvl="0" algn="ctr" defTabSz="914400" rtl="0" eaLnBrk="1" fontAlgn="base" latinLnBrk="0" hangingPunct="1">
              <a:spcBef>
                <a:spcPts val="600"/>
              </a:spcBef>
              <a:spcAft>
                <a:spcPct val="0"/>
              </a:spcAft>
              <a:buClr>
                <a:srgbClr val="330033"/>
              </a:buClr>
              <a:buSzPct val="90000"/>
              <a:buFont typeface="Wingdings" pitchFamily="2" charset="2"/>
              <a:buNone/>
              <a:tabLst/>
              <a:defRPr/>
            </a:pPr>
            <a:endParaRPr kumimoji="0" lang="en-US" sz="2000" b="1" i="0" strike="noStrike" kern="0" cap="none" spc="0" normalizeH="0" baseline="0" noProof="0" dirty="0">
              <a:ln>
                <a:noFill/>
              </a:ln>
              <a:solidFill>
                <a:srgbClr val="002060"/>
              </a:solidFill>
              <a:effectLst/>
              <a:uLnTx/>
              <a:uFillTx/>
              <a:latin typeface="Calibri" panose="020F0502020204030204" pitchFamily="34" charset="0"/>
            </a:endParaRPr>
          </a:p>
          <a:p>
            <a:pPr marL="342900" marR="0" lvl="0" indent="-342900" algn="l" defTabSz="914400" rtl="0" eaLnBrk="1" fontAlgn="base" latinLnBrk="0" hangingPunct="1">
              <a:spcBef>
                <a:spcPct val="0"/>
              </a:spcBef>
              <a:spcAft>
                <a:spcPct val="0"/>
              </a:spcAft>
              <a:buClr>
                <a:srgbClr val="330033"/>
              </a:buClr>
              <a:buSzPct val="90000"/>
              <a:buFont typeface="Wingdings" pitchFamily="2" charset="2"/>
              <a:buNone/>
              <a:tabLst/>
              <a:defRPr/>
            </a:pPr>
            <a:endParaRPr kumimoji="0" lang="en-US" sz="1600" b="0" i="0" strike="noStrike" kern="0" cap="none" spc="0" normalizeH="0" baseline="0" noProof="0" dirty="0">
              <a:ln>
                <a:noFill/>
              </a:ln>
              <a:solidFill>
                <a:srgbClr val="330033"/>
              </a:solidFill>
              <a:effectLst/>
              <a:uLnTx/>
              <a:uFillTx/>
              <a:latin typeface="Calibri" panose="020F0502020204030204" pitchFamily="34" charset="0"/>
            </a:endParaRPr>
          </a:p>
        </p:txBody>
      </p:sp>
      <p:sp>
        <p:nvSpPr>
          <p:cNvPr id="6" name="Text Box 26"/>
          <p:cNvSpPr txBox="1">
            <a:spLocks noChangeArrowheads="1"/>
          </p:cNvSpPr>
          <p:nvPr/>
        </p:nvSpPr>
        <p:spPr bwMode="auto">
          <a:xfrm>
            <a:off x="1143000" y="2495550"/>
            <a:ext cx="6803136" cy="1672590"/>
          </a:xfrm>
          <a:prstGeom prst="rect">
            <a:avLst/>
          </a:prstGeom>
          <a:solidFill>
            <a:schemeClr val="bg1"/>
          </a:solidFill>
          <a:ln w="38100" cmpd="sng" algn="ctr">
            <a:noFill/>
            <a:miter lim="800000"/>
            <a:headEnd/>
            <a:tailEnd/>
          </a:ln>
          <a:effectLst/>
        </p:spPr>
        <p:txBody>
          <a:bodyPr tIns="45720" bIns="91440" anchor="ctr" anchorCtr="1"/>
          <a:lstStyle/>
          <a:p>
            <a:pPr lvl="0" algn="ctr">
              <a:defRPr/>
            </a:pPr>
            <a:r>
              <a:rPr lang="en-US" sz="2000" b="1" kern="0" dirty="0">
                <a:solidFill>
                  <a:srgbClr val="002060"/>
                </a:solidFill>
                <a:latin typeface="Calibri" panose="020F0502020204030204" pitchFamily="34" charset="0"/>
              </a:rPr>
              <a:t>The overall level of performance of the</a:t>
            </a:r>
          </a:p>
          <a:p>
            <a:pPr lvl="0" algn="ctr">
              <a:defRPr/>
            </a:pPr>
            <a:r>
              <a:rPr lang="en-US" sz="2000" b="1" kern="0" dirty="0">
                <a:solidFill>
                  <a:srgbClr val="002060"/>
                </a:solidFill>
                <a:latin typeface="Calibri" panose="020F0502020204030204" pitchFamily="34" charset="0"/>
              </a:rPr>
              <a:t>academic business unit in the context of its mission as measured by the extent of accomplishment of the unit’s intended student learning and operational outcomes and its mission and broad-based goals</a:t>
            </a:r>
          </a:p>
        </p:txBody>
      </p:sp>
      <p:sp>
        <p:nvSpPr>
          <p:cNvPr id="8" name="Rectangle 24"/>
          <p:cNvSpPr>
            <a:spLocks noChangeArrowheads="1"/>
          </p:cNvSpPr>
          <p:nvPr/>
        </p:nvSpPr>
        <p:spPr bwMode="auto">
          <a:xfrm>
            <a:off x="0" y="4151376"/>
            <a:ext cx="9144000" cy="975360"/>
          </a:xfrm>
          <a:prstGeom prst="rect">
            <a:avLst/>
          </a:prstGeom>
          <a:noFill/>
          <a:ln w="9525">
            <a:noFill/>
            <a:miter lim="800000"/>
            <a:headEnd/>
            <a:tailEnd/>
          </a:ln>
          <a:effectLst/>
        </p:spPr>
        <p:txBody>
          <a:bodyPr lIns="0" tIns="0" rIns="0" bIns="0" anchor="ctr"/>
          <a:lstStyle/>
          <a:p>
            <a:pPr algn="ctr"/>
            <a:r>
              <a:rPr lang="en-US" altLang="en-US" b="1" baseline="0" dirty="0">
                <a:solidFill>
                  <a:schemeClr val="bg1"/>
                </a:solidFill>
                <a:latin typeface="Calibri" panose="020F0502020204030204" pitchFamily="34" charset="0"/>
                <a:cs typeface="Arial" charset="0"/>
              </a:rPr>
              <a:t>In other words,</a:t>
            </a:r>
            <a:r>
              <a:rPr lang="en-US" altLang="en-US" b="1" dirty="0">
                <a:solidFill>
                  <a:schemeClr val="bg1"/>
                </a:solidFill>
                <a:latin typeface="Calibri" panose="020F0502020204030204" pitchFamily="34" charset="0"/>
                <a:cs typeface="Arial" charset="0"/>
              </a:rPr>
              <a:t> academic quality is defined in terms of the results</a:t>
            </a:r>
          </a:p>
          <a:p>
            <a:pPr algn="ctr"/>
            <a:r>
              <a:rPr lang="en-US" altLang="en-US" b="1" dirty="0">
                <a:solidFill>
                  <a:schemeClr val="bg1"/>
                </a:solidFill>
                <a:latin typeface="Calibri" panose="020F0502020204030204" pitchFamily="34" charset="0"/>
                <a:cs typeface="Arial" charset="0"/>
              </a:rPr>
              <a:t>of the educational process rather than the inputs into it.</a:t>
            </a:r>
            <a:endParaRPr lang="en-US" altLang="en-US" b="1" baseline="0" dirty="0">
              <a:solidFill>
                <a:schemeClr val="bg1"/>
              </a:solidFill>
              <a:latin typeface="Calibri" panose="020F0502020204030204" pitchFamily="34" charset="0"/>
              <a:cs typeface="Arial" charset="0"/>
            </a:endParaRPr>
          </a:p>
        </p:txBody>
      </p:sp>
      <p:sp>
        <p:nvSpPr>
          <p:cNvPr id="9"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0" tIns="0" rIns="0" bIns="0" anchor="ctr"/>
          <a:lstStyle/>
          <a:p>
            <a:pPr algn="ctr">
              <a:lnSpc>
                <a:spcPct val="100000"/>
              </a:lnSpc>
            </a:pPr>
            <a:r>
              <a:rPr lang="en-US" sz="2000" b="1" dirty="0">
                <a:solidFill>
                  <a:srgbClr val="002060"/>
                </a:solidFill>
                <a:latin typeface="Calibri" panose="020F0502020204030204" pitchFamily="34" charset="0"/>
              </a:rPr>
              <a:t>Introduction to Outcomes Assessment</a:t>
            </a:r>
          </a:p>
        </p:txBody>
      </p:sp>
      <p:grpSp>
        <p:nvGrpSpPr>
          <p:cNvPr id="11" name="Group 10"/>
          <p:cNvGrpSpPr/>
          <p:nvPr/>
        </p:nvGrpSpPr>
        <p:grpSpPr>
          <a:xfrm>
            <a:off x="2971800" y="1300535"/>
            <a:ext cx="3200400" cy="1166622"/>
            <a:chOff x="2362200" y="1307592"/>
            <a:chExt cx="3200400" cy="1166622"/>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1426083"/>
              <a:ext cx="1188720" cy="950976"/>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contourClr>
                <a:srgbClr val="969696"/>
              </a:contourClr>
            </a:sp3d>
          </p:spPr>
        </p:pic>
        <p:sp>
          <p:nvSpPr>
            <p:cNvPr id="10" name="TextBox 9"/>
            <p:cNvSpPr txBox="1"/>
            <p:nvPr/>
          </p:nvSpPr>
          <p:spPr>
            <a:xfrm>
              <a:off x="3733800" y="1307592"/>
              <a:ext cx="1828800" cy="1166622"/>
            </a:xfrm>
            <a:prstGeom prst="rect">
              <a:avLst/>
            </a:prstGeom>
            <a:noFill/>
          </p:spPr>
          <p:txBody>
            <a:bodyPr wrap="none" lIns="0" rIns="0" rtlCol="0" anchor="ctr" anchorCtr="0">
              <a:noAutofit/>
            </a:bodyPr>
            <a:lstStyle/>
            <a:p>
              <a:r>
                <a:rPr lang="en-US" sz="2000" b="1" dirty="0">
                  <a:solidFill>
                    <a:srgbClr val="002060"/>
                  </a:solidFill>
                  <a:latin typeface="Calibri" panose="020F0502020204030204" pitchFamily="34" charset="0"/>
                </a:rPr>
                <a:t>Academic Quality</a:t>
              </a:r>
            </a:p>
          </p:txBody>
        </p:sp>
      </p:grpSp>
    </p:spTree>
    <p:extLst>
      <p:ext uri="{BB962C8B-B14F-4D97-AF65-F5344CB8AC3E}">
        <p14:creationId xmlns:p14="http://schemas.microsoft.com/office/powerpoint/2010/main" val="224171359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750" fill="hold"/>
                                        <p:tgtEl>
                                          <p:spTgt spid="8"/>
                                        </p:tgtEl>
                                        <p:attrNameLst>
                                          <p:attrName>ppt_x</p:attrName>
                                        </p:attrNameLst>
                                      </p:cBhvr>
                                      <p:tavLst>
                                        <p:tav tm="0">
                                          <p:val>
                                            <p:strVal val="#ppt_x"/>
                                          </p:val>
                                        </p:tav>
                                        <p:tav tm="100000">
                                          <p:val>
                                            <p:strVal val="#ppt_x"/>
                                          </p:val>
                                        </p:tav>
                                      </p:tavLst>
                                    </p:anim>
                                    <p:anim calcmode="lin" valueType="num">
                                      <p:cBhvr additive="base">
                                        <p:cTn id="13" dur="7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ChangeArrowheads="1"/>
          </p:cNvSpPr>
          <p:nvPr/>
        </p:nvSpPr>
        <p:spPr bwMode="auto">
          <a:xfrm>
            <a:off x="1097280" y="2999177"/>
            <a:ext cx="6949440" cy="1661993"/>
          </a:xfrm>
          <a:prstGeom prst="rect">
            <a:avLst/>
          </a:prstGeom>
          <a:solidFill>
            <a:schemeClr val="bg1"/>
          </a:solidFill>
          <a:ln w="38100" algn="ctr">
            <a:noFill/>
            <a:miter lim="800000"/>
            <a:headEnd/>
            <a:tailEnd/>
          </a:ln>
        </p:spPr>
        <p:txBody>
          <a:bodyPr wrap="square" tIns="91440" bIns="91440">
            <a:spAutoFit/>
          </a:bodyPr>
          <a:lstStyle/>
          <a:p>
            <a:pPr marL="0" lvl="1" algn="ctr" defTabSz="914400" fontAlgn="base">
              <a:spcAft>
                <a:spcPct val="0"/>
              </a:spcAft>
              <a:buClr>
                <a:prstClr val="white"/>
              </a:buClr>
              <a:buSzPct val="80000"/>
              <a:defRPr/>
            </a:pPr>
            <a:r>
              <a:rPr lang="en-US" sz="2400" b="1" dirty="0">
                <a:solidFill>
                  <a:srgbClr val="002060"/>
                </a:solidFill>
                <a:latin typeface="Calibri" panose="020F0502020204030204" pitchFamily="34" charset="0"/>
              </a:rPr>
              <a:t>The desired measurable results (or performance targets) for the tools, instruments, and methods that are used to assess the extent of achievement of intended operational outcomes</a:t>
            </a:r>
          </a:p>
        </p:txBody>
      </p:sp>
      <p:grpSp>
        <p:nvGrpSpPr>
          <p:cNvPr id="9" name="Group 8"/>
          <p:cNvGrpSpPr/>
          <p:nvPr/>
        </p:nvGrpSpPr>
        <p:grpSpPr>
          <a:xfrm>
            <a:off x="1788060" y="1292087"/>
            <a:ext cx="5567879" cy="1707090"/>
            <a:chOff x="1788060" y="1292087"/>
            <a:chExt cx="5567879" cy="1707090"/>
          </a:xfrm>
        </p:grpSpPr>
        <p:sp>
          <p:nvSpPr>
            <p:cNvPr id="7" name="TextBox 6"/>
            <p:cNvSpPr txBox="1"/>
            <p:nvPr/>
          </p:nvSpPr>
          <p:spPr>
            <a:xfrm>
              <a:off x="3723267" y="1292087"/>
              <a:ext cx="3632672" cy="1707090"/>
            </a:xfrm>
            <a:prstGeom prst="rect">
              <a:avLst/>
            </a:prstGeom>
            <a:noFill/>
          </p:spPr>
          <p:txBody>
            <a:bodyPr wrap="none" lIns="0" rIns="0" rtlCol="0" anchor="ctr" anchorCtr="0">
              <a:noAutofit/>
            </a:bodyPr>
            <a:lstStyle/>
            <a:p>
              <a:pPr algn="ctr" defTabSz="914400"/>
              <a:r>
                <a:rPr lang="en-US" sz="2000" b="1" kern="0" dirty="0">
                  <a:solidFill>
                    <a:srgbClr val="002060"/>
                  </a:solidFill>
                  <a:latin typeface="Calibri" panose="020F0502020204030204" pitchFamily="34" charset="0"/>
                </a:rPr>
                <a:t>What are performance objectives</a:t>
              </a:r>
            </a:p>
            <a:p>
              <a:pPr algn="ctr" defTabSz="914400"/>
              <a:r>
                <a:rPr lang="en-US" sz="2000" b="1" kern="0" dirty="0">
                  <a:solidFill>
                    <a:srgbClr val="002060"/>
                  </a:solidFill>
                  <a:latin typeface="Calibri" panose="020F0502020204030204" pitchFamily="34" charset="0"/>
                </a:rPr>
                <a:t>for operational effectiveness?</a:t>
              </a:r>
              <a:endParaRPr lang="en-US" sz="2000" dirty="0">
                <a:solidFill>
                  <a:prstClr val="black"/>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8060" y="1566512"/>
              <a:ext cx="1737360" cy="1158240"/>
            </a:xfrm>
            <a:prstGeom prst="rect">
              <a:avLst/>
            </a:prstGeom>
            <a:ln>
              <a:noFill/>
            </a:ln>
            <a:effectLst>
              <a:outerShdw blurRad="190500" algn="tl" rotWithShape="0">
                <a:srgbClr val="000000">
                  <a:alpha val="70000"/>
                </a:srgbClr>
              </a:outerShdw>
            </a:effectLst>
          </p:spPr>
        </p:pic>
      </p:grpSp>
      <p:sp>
        <p:nvSpPr>
          <p:cNvPr id="10"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0" tIns="0" rIns="0" bIns="0" anchor="ctr"/>
          <a:lstStyle/>
          <a:p>
            <a:pPr algn="ctr"/>
            <a:r>
              <a:rPr lang="en-US" sz="2000" b="1" dirty="0">
                <a:solidFill>
                  <a:schemeClr val="accent4">
                    <a:lumMod val="50000"/>
                  </a:schemeClr>
                </a:solidFill>
                <a:latin typeface="Calibri" panose="020F0502020204030204" pitchFamily="34" charset="0"/>
              </a:rPr>
              <a:t>Section III: Operational Assessment</a:t>
            </a:r>
          </a:p>
        </p:txBody>
      </p:sp>
    </p:spTree>
    <p:extLst>
      <p:ext uri="{BB962C8B-B14F-4D97-AF65-F5344CB8AC3E}">
        <p14:creationId xmlns:p14="http://schemas.microsoft.com/office/powerpoint/2010/main" val="12829734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Section III: Operational Assessment </a:t>
            </a:r>
          </a:p>
        </p:txBody>
      </p:sp>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pPr>
            <a:endParaRPr lang="en-US" sz="1100" kern="0" dirty="0">
              <a:solidFill>
                <a:srgbClr val="330033"/>
              </a:solidFill>
              <a:latin typeface="Calibri" panose="020F0502020204030204" pitchFamily="34" charset="0"/>
            </a:endParaRPr>
          </a:p>
        </p:txBody>
      </p:sp>
      <p:sp>
        <p:nvSpPr>
          <p:cNvPr id="4" name="Rectangle 3"/>
          <p:cNvSpPr/>
          <p:nvPr/>
        </p:nvSpPr>
        <p:spPr>
          <a:xfrm>
            <a:off x="523461" y="1305339"/>
            <a:ext cx="8620539" cy="682438"/>
          </a:xfrm>
          <a:prstGeom prst="rect">
            <a:avLst/>
          </a:prstGeom>
        </p:spPr>
        <p:txBody>
          <a:bodyPr wrap="square" lIns="91440" anchor="ctr">
            <a:noAutofit/>
          </a:bodyPr>
          <a:lstStyle/>
          <a:p>
            <a:pPr algn="ctr">
              <a:lnSpc>
                <a:spcPct val="100000"/>
              </a:lnSpc>
            </a:pPr>
            <a:r>
              <a:rPr lang="en-US" b="1" dirty="0">
                <a:solidFill>
                  <a:srgbClr val="002060"/>
                </a:solidFill>
                <a:latin typeface="Calibri" panose="020F0502020204030204" pitchFamily="34" charset="0"/>
              </a:rPr>
              <a:t>Example 1: Performance Objective for an Operational Assessment Measure</a:t>
            </a:r>
          </a:p>
        </p:txBody>
      </p:sp>
      <p:sp>
        <p:nvSpPr>
          <p:cNvPr id="5" name="Rectangle 4"/>
          <p:cNvSpPr/>
          <p:nvPr/>
        </p:nvSpPr>
        <p:spPr>
          <a:xfrm>
            <a:off x="1345095" y="1987777"/>
            <a:ext cx="6977270" cy="2739211"/>
          </a:xfrm>
          <a:prstGeom prst="rect">
            <a:avLst/>
          </a:prstGeom>
          <a:solidFill>
            <a:schemeClr val="bg1"/>
          </a:solidFill>
          <a:ln w="38100">
            <a:noFill/>
          </a:ln>
        </p:spPr>
        <p:txBody>
          <a:bodyPr wrap="square" lIns="274320" tIns="182880" rIns="274320" bIns="182880" anchor="ctr">
            <a:spAutoFit/>
          </a:bodyPr>
          <a:lstStyle/>
          <a:p>
            <a:r>
              <a:rPr lang="en-US"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If the academic business unit has identified an intended operational outcome pertaining to faculty teaching and is using a senior exit survey as a measure of this outcome, then a performance objective might be that 90% or more of the students will be either ‘satisfied’ or ‘highly satisfied’ with each aspect of faculty teaching as identified by relevant items in the survey instrument.</a:t>
            </a:r>
            <a:endParaRPr lang="en-US" sz="2200" dirty="0">
              <a:solidFill>
                <a:srgbClr val="002060"/>
              </a:solidFill>
            </a:endParaRPr>
          </a:p>
        </p:txBody>
      </p:sp>
    </p:spTree>
    <p:extLst>
      <p:ext uri="{BB962C8B-B14F-4D97-AF65-F5344CB8AC3E}">
        <p14:creationId xmlns:p14="http://schemas.microsoft.com/office/powerpoint/2010/main" val="6755311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Section III: Operational Assessment </a:t>
            </a:r>
          </a:p>
        </p:txBody>
      </p:sp>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pPr>
            <a:endParaRPr lang="en-US" sz="1100" kern="0" dirty="0">
              <a:solidFill>
                <a:srgbClr val="330033"/>
              </a:solidFill>
              <a:latin typeface="Calibri" panose="020F0502020204030204" pitchFamily="34" charset="0"/>
            </a:endParaRPr>
          </a:p>
        </p:txBody>
      </p:sp>
      <p:sp>
        <p:nvSpPr>
          <p:cNvPr id="4" name="Rectangle 3"/>
          <p:cNvSpPr/>
          <p:nvPr/>
        </p:nvSpPr>
        <p:spPr>
          <a:xfrm>
            <a:off x="523461" y="1305339"/>
            <a:ext cx="8620539" cy="513161"/>
          </a:xfrm>
          <a:prstGeom prst="rect">
            <a:avLst/>
          </a:prstGeom>
        </p:spPr>
        <p:txBody>
          <a:bodyPr wrap="square" lIns="91440" anchor="ctr">
            <a:noAutofit/>
          </a:bodyPr>
          <a:lstStyle/>
          <a:p>
            <a:pPr algn="ctr">
              <a:lnSpc>
                <a:spcPct val="100000"/>
              </a:lnSpc>
            </a:pPr>
            <a:r>
              <a:rPr lang="en-US" b="1" dirty="0">
                <a:solidFill>
                  <a:srgbClr val="002060"/>
                </a:solidFill>
                <a:latin typeface="Calibri" panose="020F0502020204030204" pitchFamily="34" charset="0"/>
              </a:rPr>
              <a:t>Example 2: Performance Objective for an Operational Assessment Measure</a:t>
            </a:r>
          </a:p>
        </p:txBody>
      </p:sp>
      <p:sp>
        <p:nvSpPr>
          <p:cNvPr id="5" name="Rectangle 4"/>
          <p:cNvSpPr/>
          <p:nvPr/>
        </p:nvSpPr>
        <p:spPr>
          <a:xfrm>
            <a:off x="1345095" y="1818500"/>
            <a:ext cx="6977270" cy="3077766"/>
          </a:xfrm>
          <a:prstGeom prst="rect">
            <a:avLst/>
          </a:prstGeom>
          <a:solidFill>
            <a:schemeClr val="bg1"/>
          </a:solidFill>
          <a:ln w="38100">
            <a:noFill/>
          </a:ln>
        </p:spPr>
        <p:txBody>
          <a:bodyPr wrap="square" lIns="274320" tIns="182880" rIns="274320" bIns="182880" anchor="ctr">
            <a:spAutoFit/>
          </a:bodyPr>
          <a:lstStyle/>
          <a:p>
            <a:r>
              <a:rPr lang="en-US"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If the academic business unit has identified an intended operational outcome pertaining to the professional development of faculty and is using an annual faculty performance review as a measure of this outcome, then a performance objective might be that at least 80% of the unit’s full-time faculty members will attend two or more relevant disciplinary or instructional-development conferences, seminars, or workshops each year.</a:t>
            </a:r>
            <a:endParaRPr lang="en-US" sz="2200" dirty="0">
              <a:solidFill>
                <a:srgbClr val="002060"/>
              </a:solidFill>
            </a:endParaRPr>
          </a:p>
        </p:txBody>
      </p:sp>
    </p:spTree>
    <p:extLst>
      <p:ext uri="{BB962C8B-B14F-4D97-AF65-F5344CB8AC3E}">
        <p14:creationId xmlns:p14="http://schemas.microsoft.com/office/powerpoint/2010/main" val="28445873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The Hierarchy of Outcomes Assessment </a:t>
            </a:r>
          </a:p>
        </p:txBody>
      </p:sp>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pPr>
            <a:endParaRPr lang="en-US" sz="1100" kern="0" dirty="0">
              <a:solidFill>
                <a:srgbClr val="330033"/>
              </a:solidFill>
              <a:latin typeface="Calibri" panose="020F0502020204030204" pitchFamily="34" charset="0"/>
            </a:endParaRPr>
          </a:p>
          <a:p>
            <a:pPr lvl="0" fontAlgn="base">
              <a:spcAft>
                <a:spcPct val="0"/>
              </a:spcAft>
              <a:buClr>
                <a:srgbClr val="002060"/>
              </a:buClr>
              <a:buSzPct val="80000"/>
            </a:pPr>
            <a:r>
              <a:rPr lang="en-US" sz="2000" b="1" kern="0" dirty="0">
                <a:solidFill>
                  <a:srgbClr val="002060"/>
                </a:solidFill>
                <a:latin typeface="Calibri" panose="020F0502020204030204" pitchFamily="34" charset="0"/>
              </a:rPr>
              <a:t>In its outcomes assessment plan, the academic business unit must:</a:t>
            </a:r>
          </a:p>
          <a:p>
            <a:pPr marL="274320" lvl="0" indent="-274320" fontAlgn="base">
              <a:spcBef>
                <a:spcPts val="1000"/>
              </a:spcBef>
              <a:spcAft>
                <a:spcPct val="0"/>
              </a:spcAft>
              <a:buClr>
                <a:srgbClr val="330033"/>
              </a:buClr>
              <a:buSzPct val="90000"/>
              <a:buFont typeface="+mj-lt"/>
              <a:buAutoNum type="arabicPeriod"/>
            </a:pPr>
            <a:r>
              <a:rPr lang="en-US" sz="2000" kern="0" dirty="0">
                <a:solidFill>
                  <a:srgbClr val="330033"/>
                </a:solidFill>
                <a:latin typeface="Calibri" panose="020F0502020204030204" pitchFamily="34" charset="0"/>
              </a:rPr>
              <a:t>Include a statement of its mission;</a:t>
            </a:r>
          </a:p>
          <a:p>
            <a:pPr marL="274320" lvl="0" indent="-274320" fontAlgn="base">
              <a:spcBef>
                <a:spcPts val="1000"/>
              </a:spcBef>
              <a:spcAft>
                <a:spcPct val="0"/>
              </a:spcAft>
              <a:buClr>
                <a:srgbClr val="330033"/>
              </a:buClr>
              <a:buSzPct val="90000"/>
              <a:buFont typeface="+mj-lt"/>
              <a:buAutoNum type="arabicPeriod"/>
            </a:pPr>
            <a:r>
              <a:rPr lang="en-US" sz="2000" kern="0" dirty="0">
                <a:solidFill>
                  <a:srgbClr val="330033"/>
                </a:solidFill>
                <a:latin typeface="Calibri" panose="020F0502020204030204" pitchFamily="34" charset="0"/>
              </a:rPr>
              <a:t>Articulate broad-based student learning and operational goals;</a:t>
            </a:r>
          </a:p>
          <a:p>
            <a:pPr marL="274320" lvl="0" indent="-274320" fontAlgn="base">
              <a:spcBef>
                <a:spcPts val="1000"/>
              </a:spcBef>
              <a:spcAft>
                <a:spcPct val="0"/>
              </a:spcAft>
              <a:buClr>
                <a:srgbClr val="330033"/>
              </a:buClr>
              <a:buSzPct val="90000"/>
              <a:buFont typeface="+mj-lt"/>
              <a:buAutoNum type="arabicPeriod"/>
            </a:pPr>
            <a:r>
              <a:rPr lang="en-US" sz="2000" kern="0" dirty="0">
                <a:solidFill>
                  <a:srgbClr val="330033"/>
                </a:solidFill>
                <a:latin typeface="Calibri" panose="020F0502020204030204" pitchFamily="34" charset="0"/>
              </a:rPr>
              <a:t>Determine intended student learning outcomes for each business program and intended operational outcomes for the business unit;</a:t>
            </a:r>
          </a:p>
          <a:p>
            <a:pPr marL="274320" lvl="0" indent="-274320" fontAlgn="base">
              <a:spcBef>
                <a:spcPts val="1000"/>
              </a:spcBef>
              <a:spcAft>
                <a:spcPct val="0"/>
              </a:spcAft>
              <a:buClr>
                <a:srgbClr val="330033"/>
              </a:buClr>
              <a:buSzPct val="90000"/>
              <a:buFont typeface="+mj-lt"/>
              <a:buAutoNum type="arabicPeriod"/>
            </a:pPr>
            <a:r>
              <a:rPr lang="en-US" sz="2000" kern="0" dirty="0">
                <a:solidFill>
                  <a:srgbClr val="330033"/>
                </a:solidFill>
                <a:latin typeface="Calibri" panose="020F0502020204030204" pitchFamily="34" charset="0"/>
              </a:rPr>
              <a:t>Identify learning assessment and operational assessment measures, instruments, and metrics that will be used to assess the intended outcomes;</a:t>
            </a:r>
          </a:p>
          <a:p>
            <a:pPr marL="274320" lvl="0" indent="-274320" fontAlgn="base">
              <a:spcBef>
                <a:spcPts val="1000"/>
              </a:spcBef>
              <a:spcAft>
                <a:spcPct val="0"/>
              </a:spcAft>
              <a:buClr>
                <a:srgbClr val="330033"/>
              </a:buClr>
              <a:buSzPct val="90000"/>
              <a:buFont typeface="+mj-lt"/>
              <a:buAutoNum type="arabicPeriod"/>
            </a:pPr>
            <a:r>
              <a:rPr lang="en-US" sz="2000" kern="0" dirty="0">
                <a:solidFill>
                  <a:srgbClr val="330033"/>
                </a:solidFill>
                <a:latin typeface="Calibri" panose="020F0502020204030204" pitchFamily="34" charset="0"/>
              </a:rPr>
              <a:t>Specify performance objectives for the learning assessment and operational assessment measures.</a:t>
            </a:r>
          </a:p>
        </p:txBody>
      </p:sp>
    </p:spTree>
    <p:extLst>
      <p:ext uri="{BB962C8B-B14F-4D97-AF65-F5344CB8AC3E}">
        <p14:creationId xmlns:p14="http://schemas.microsoft.com/office/powerpoint/2010/main" val="22659567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1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The Hierarchy of Outcomes Assessment:</a:t>
            </a:r>
          </a:p>
          <a:p>
            <a:r>
              <a:rPr lang="en-US" sz="2000" b="1" dirty="0">
                <a:solidFill>
                  <a:schemeClr val="accent4">
                    <a:lumMod val="50000"/>
                  </a:schemeClr>
                </a:solidFill>
                <a:latin typeface="Calibri" panose="020F0502020204030204" pitchFamily="34" charset="0"/>
              </a:rPr>
              <a:t>‘Top-Down’ Flow of Mission </a:t>
            </a:r>
            <a:r>
              <a:rPr lang="en-US" sz="1600" b="1" dirty="0">
                <a:solidFill>
                  <a:schemeClr val="accent4">
                    <a:lumMod val="50000"/>
                  </a:schemeClr>
                </a:solidFill>
                <a:latin typeface="Calibri" panose="020F0502020204030204" pitchFamily="34" charset="0"/>
                <a:sym typeface="Wingdings 3" panose="05040102010807070707" pitchFamily="18" charset="2"/>
              </a:rPr>
              <a:t></a:t>
            </a:r>
            <a:r>
              <a:rPr lang="en-US" sz="1400" b="1" dirty="0">
                <a:solidFill>
                  <a:schemeClr val="accent4">
                    <a:lumMod val="50000"/>
                  </a:schemeClr>
                </a:solidFill>
                <a:latin typeface="Calibri" panose="020F0502020204030204" pitchFamily="34" charset="0"/>
                <a:sym typeface="Wingdings 3" panose="05040102010807070707" pitchFamily="18" charset="2"/>
              </a:rPr>
              <a:t> </a:t>
            </a:r>
            <a:r>
              <a:rPr lang="en-US" sz="2000" b="1" dirty="0">
                <a:solidFill>
                  <a:schemeClr val="accent4">
                    <a:lumMod val="50000"/>
                  </a:schemeClr>
                </a:solidFill>
                <a:latin typeface="Calibri" panose="020F0502020204030204" pitchFamily="34" charset="0"/>
              </a:rPr>
              <a:t>Goals </a:t>
            </a:r>
            <a:r>
              <a:rPr lang="en-US" sz="1600" b="1" dirty="0">
                <a:solidFill>
                  <a:schemeClr val="accent4">
                    <a:lumMod val="50000"/>
                  </a:schemeClr>
                </a:solidFill>
                <a:latin typeface="Calibri" panose="020F0502020204030204" pitchFamily="34" charset="0"/>
                <a:sym typeface="Wingdings 3" panose="05040102010807070707" pitchFamily="18" charset="2"/>
              </a:rPr>
              <a:t> </a:t>
            </a:r>
          </a:p>
          <a:p>
            <a:r>
              <a:rPr lang="en-US" sz="2000" b="1" dirty="0">
                <a:solidFill>
                  <a:schemeClr val="accent4">
                    <a:lumMod val="50000"/>
                  </a:schemeClr>
                </a:solidFill>
                <a:latin typeface="Calibri" panose="020F0502020204030204" pitchFamily="34" charset="0"/>
              </a:rPr>
              <a:t>Intended Outcomes</a:t>
            </a:r>
            <a:r>
              <a:rPr lang="en-US" sz="1600" b="1" dirty="0">
                <a:solidFill>
                  <a:schemeClr val="accent4">
                    <a:lumMod val="50000"/>
                  </a:schemeClr>
                </a:solidFill>
                <a:latin typeface="Calibri" panose="020F0502020204030204" pitchFamily="34" charset="0"/>
                <a:sym typeface="Wingdings 3" panose="05040102010807070707" pitchFamily="18" charset="2"/>
              </a:rPr>
              <a:t></a:t>
            </a:r>
            <a:r>
              <a:rPr lang="en-US" sz="1400" b="1" dirty="0">
                <a:solidFill>
                  <a:schemeClr val="accent4">
                    <a:lumMod val="50000"/>
                  </a:schemeClr>
                </a:solidFill>
                <a:latin typeface="Calibri" panose="020F0502020204030204" pitchFamily="34" charset="0"/>
                <a:sym typeface="Wingdings 3" panose="05040102010807070707" pitchFamily="18" charset="2"/>
              </a:rPr>
              <a:t> </a:t>
            </a:r>
            <a:r>
              <a:rPr lang="en-US" sz="2000" b="1" dirty="0">
                <a:solidFill>
                  <a:schemeClr val="accent4">
                    <a:lumMod val="50000"/>
                  </a:schemeClr>
                </a:solidFill>
                <a:latin typeface="Calibri" panose="020F0502020204030204" pitchFamily="34" charset="0"/>
              </a:rPr>
              <a:t>Performance Objectives</a:t>
            </a:r>
          </a:p>
        </p:txBody>
      </p:sp>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pPr>
            <a:endParaRPr lang="en-US" sz="1100" kern="0" dirty="0">
              <a:solidFill>
                <a:srgbClr val="330033"/>
              </a:solidFill>
              <a:latin typeface="Calibri" panose="020F0502020204030204" pitchFamily="34" charset="0"/>
            </a:endParaRPr>
          </a:p>
          <a:p>
            <a:pPr lvl="0" fontAlgn="base">
              <a:spcAft>
                <a:spcPct val="0"/>
              </a:spcAft>
              <a:buClr>
                <a:srgbClr val="002060"/>
              </a:buClr>
              <a:buSzPct val="80000"/>
            </a:pPr>
            <a:r>
              <a:rPr lang="en-US" sz="2000" b="1" kern="0" dirty="0">
                <a:solidFill>
                  <a:srgbClr val="002060"/>
                </a:solidFill>
                <a:latin typeface="Calibri" panose="020F0502020204030204" pitchFamily="34" charset="0"/>
              </a:rPr>
              <a:t>This process of outcomes assessment possesses the following hierarchical structure:</a:t>
            </a:r>
          </a:p>
          <a:p>
            <a:pPr marL="274320" lvl="0" indent="-274320" fontAlgn="base">
              <a:spcBef>
                <a:spcPts val="1200"/>
              </a:spcBef>
              <a:spcAft>
                <a:spcPct val="0"/>
              </a:spcAft>
              <a:buClr>
                <a:srgbClr val="330033"/>
              </a:buClr>
              <a:buSzPct val="90000"/>
              <a:buFont typeface="+mj-lt"/>
              <a:buAutoNum type="arabicPeriod"/>
            </a:pPr>
            <a:r>
              <a:rPr lang="en-US" sz="2000" kern="0" dirty="0">
                <a:solidFill>
                  <a:srgbClr val="330033"/>
                </a:solidFill>
                <a:latin typeface="Calibri" panose="020F0502020204030204" pitchFamily="34" charset="0"/>
              </a:rPr>
              <a:t>The mission of the academic business unit describes the overarching purpose of the unit, provides strategic direction for the unit, and should drive the unit’s decision making for all of its activities and operations.</a:t>
            </a:r>
          </a:p>
          <a:p>
            <a:pPr marL="274320" lvl="0" indent="-274320" fontAlgn="base">
              <a:spcBef>
                <a:spcPts val="2000"/>
              </a:spcBef>
              <a:spcAft>
                <a:spcPct val="0"/>
              </a:spcAft>
              <a:buClr>
                <a:srgbClr val="330033"/>
              </a:buClr>
              <a:buSzPct val="90000"/>
              <a:buFont typeface="+mj-lt"/>
              <a:buAutoNum type="arabicPeriod"/>
            </a:pPr>
            <a:r>
              <a:rPr lang="en-US" sz="2000" kern="0" dirty="0">
                <a:solidFill>
                  <a:srgbClr val="330033"/>
                </a:solidFill>
                <a:latin typeface="Calibri" panose="020F0502020204030204" pitchFamily="34" charset="0"/>
              </a:rPr>
              <a:t>Broad-based student learning and operational goals flow from the mission and describe the general aims and aspirations of the business unit. They should be consistent with the academic business unit’s mission in the sense that each broad-based goal should be associated with, contribute to, and mapped to some aspect of the unit’s mission.</a:t>
            </a:r>
          </a:p>
        </p:txBody>
      </p:sp>
    </p:spTree>
    <p:extLst>
      <p:ext uri="{BB962C8B-B14F-4D97-AF65-F5344CB8AC3E}">
        <p14:creationId xmlns:p14="http://schemas.microsoft.com/office/powerpoint/2010/main" val="39950324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1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pPr>
            <a:endParaRPr lang="en-US" sz="1100" kern="0" dirty="0">
              <a:solidFill>
                <a:srgbClr val="330033"/>
              </a:solidFill>
              <a:latin typeface="Calibri" panose="020F0502020204030204" pitchFamily="34" charset="0"/>
            </a:endParaRPr>
          </a:p>
          <a:p>
            <a:pPr marL="274320" lvl="0" indent="-274320" fontAlgn="base">
              <a:spcAft>
                <a:spcPct val="0"/>
              </a:spcAft>
              <a:buClr>
                <a:srgbClr val="330033"/>
              </a:buClr>
              <a:buSzPct val="90000"/>
              <a:buFont typeface="+mj-lt"/>
              <a:buAutoNum type="arabicPeriod" startAt="2"/>
            </a:pPr>
            <a:r>
              <a:rPr lang="en-US" sz="2000" kern="0" dirty="0">
                <a:solidFill>
                  <a:srgbClr val="330033"/>
                </a:solidFill>
                <a:latin typeface="Calibri" panose="020F0502020204030204" pitchFamily="34" charset="0"/>
              </a:rPr>
              <a:t>The main function of the broad-based goals is to provide a link between the academic business unit’s broadly-stated mission and the more specific intended outcomes for the unit. The broad-based goals then become a blueprint for implementing the business unit’s mission and for developing measurable intended outcomes relating to student learning and operational effectiveness.</a:t>
            </a:r>
          </a:p>
          <a:p>
            <a:pPr marL="274320" lvl="0" indent="-274320" fontAlgn="base">
              <a:spcBef>
                <a:spcPts val="2400"/>
              </a:spcBef>
              <a:spcAft>
                <a:spcPct val="0"/>
              </a:spcAft>
              <a:buClr>
                <a:srgbClr val="330033"/>
              </a:buClr>
              <a:buSzPct val="90000"/>
              <a:buFont typeface="+mj-lt"/>
              <a:buAutoNum type="arabicPeriod" startAt="2"/>
            </a:pPr>
            <a:r>
              <a:rPr lang="en-US" sz="2000" kern="0" dirty="0">
                <a:solidFill>
                  <a:srgbClr val="330033"/>
                </a:solidFill>
                <a:latin typeface="Calibri" panose="020F0502020204030204" pitchFamily="34" charset="0"/>
              </a:rPr>
              <a:t>For each business program, intended student learning outcomes flow from the academic business unit’s broad-based student learning goals and clearly describe in precise and measurable terms what students should know and be able to do upon completion of their degree programs.</a:t>
            </a:r>
          </a:p>
        </p:txBody>
      </p:sp>
      <p:sp>
        <p:nvSpPr>
          <p:cNvPr id="4"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The Hierarchy of Outcomes Assessment:</a:t>
            </a:r>
          </a:p>
          <a:p>
            <a:r>
              <a:rPr lang="en-US" sz="2000" b="1" dirty="0">
                <a:solidFill>
                  <a:schemeClr val="accent4">
                    <a:lumMod val="50000"/>
                  </a:schemeClr>
                </a:solidFill>
                <a:latin typeface="Calibri" panose="020F0502020204030204" pitchFamily="34" charset="0"/>
              </a:rPr>
              <a:t>‘Top-Down’ Flow of Mission </a:t>
            </a:r>
            <a:r>
              <a:rPr lang="en-US" sz="1600" b="1" dirty="0">
                <a:solidFill>
                  <a:schemeClr val="accent4">
                    <a:lumMod val="50000"/>
                  </a:schemeClr>
                </a:solidFill>
                <a:latin typeface="Calibri" panose="020F0502020204030204" pitchFamily="34" charset="0"/>
                <a:sym typeface="Wingdings 3" panose="05040102010807070707" pitchFamily="18" charset="2"/>
              </a:rPr>
              <a:t></a:t>
            </a:r>
            <a:r>
              <a:rPr lang="en-US" sz="1400" b="1" dirty="0">
                <a:solidFill>
                  <a:schemeClr val="accent4">
                    <a:lumMod val="50000"/>
                  </a:schemeClr>
                </a:solidFill>
                <a:latin typeface="Calibri" panose="020F0502020204030204" pitchFamily="34" charset="0"/>
                <a:sym typeface="Wingdings 3" panose="05040102010807070707" pitchFamily="18" charset="2"/>
              </a:rPr>
              <a:t> </a:t>
            </a:r>
            <a:r>
              <a:rPr lang="en-US" sz="2000" b="1" dirty="0">
                <a:solidFill>
                  <a:schemeClr val="accent4">
                    <a:lumMod val="50000"/>
                  </a:schemeClr>
                </a:solidFill>
                <a:latin typeface="Calibri" panose="020F0502020204030204" pitchFamily="34" charset="0"/>
              </a:rPr>
              <a:t>Goals </a:t>
            </a:r>
            <a:r>
              <a:rPr lang="en-US" sz="1600" b="1" dirty="0">
                <a:solidFill>
                  <a:schemeClr val="accent4">
                    <a:lumMod val="50000"/>
                  </a:schemeClr>
                </a:solidFill>
                <a:latin typeface="Calibri" panose="020F0502020204030204" pitchFamily="34" charset="0"/>
                <a:sym typeface="Wingdings 3" panose="05040102010807070707" pitchFamily="18" charset="2"/>
              </a:rPr>
              <a:t></a:t>
            </a:r>
            <a:r>
              <a:rPr lang="en-US" sz="1400" b="1" dirty="0">
                <a:solidFill>
                  <a:schemeClr val="accent4">
                    <a:lumMod val="50000"/>
                  </a:schemeClr>
                </a:solidFill>
                <a:latin typeface="Calibri" panose="020F0502020204030204" pitchFamily="34" charset="0"/>
                <a:sym typeface="Wingdings 3" panose="05040102010807070707" pitchFamily="18" charset="2"/>
              </a:rPr>
              <a:t> </a:t>
            </a:r>
          </a:p>
          <a:p>
            <a:r>
              <a:rPr lang="en-US" sz="2000" b="1" dirty="0">
                <a:solidFill>
                  <a:schemeClr val="accent4">
                    <a:lumMod val="50000"/>
                  </a:schemeClr>
                </a:solidFill>
                <a:latin typeface="Calibri" panose="020F0502020204030204" pitchFamily="34" charset="0"/>
              </a:rPr>
              <a:t>Intended Outcomes</a:t>
            </a:r>
            <a:r>
              <a:rPr lang="en-US" sz="1600" b="1" dirty="0">
                <a:solidFill>
                  <a:schemeClr val="accent4">
                    <a:lumMod val="50000"/>
                  </a:schemeClr>
                </a:solidFill>
                <a:latin typeface="Calibri" panose="020F0502020204030204" pitchFamily="34" charset="0"/>
                <a:sym typeface="Wingdings 3" panose="05040102010807070707" pitchFamily="18" charset="2"/>
              </a:rPr>
              <a:t></a:t>
            </a:r>
            <a:r>
              <a:rPr lang="en-US" sz="1400" b="1" dirty="0">
                <a:solidFill>
                  <a:schemeClr val="accent4">
                    <a:lumMod val="50000"/>
                  </a:schemeClr>
                </a:solidFill>
                <a:latin typeface="Calibri" panose="020F0502020204030204" pitchFamily="34" charset="0"/>
                <a:sym typeface="Wingdings 3" panose="05040102010807070707" pitchFamily="18" charset="2"/>
              </a:rPr>
              <a:t> </a:t>
            </a:r>
            <a:r>
              <a:rPr lang="en-US" sz="2000" b="1" dirty="0">
                <a:solidFill>
                  <a:schemeClr val="accent4">
                    <a:lumMod val="50000"/>
                  </a:schemeClr>
                </a:solidFill>
                <a:latin typeface="Calibri" panose="020F0502020204030204" pitchFamily="34" charset="0"/>
              </a:rPr>
              <a:t>Performance Objectives</a:t>
            </a:r>
          </a:p>
        </p:txBody>
      </p:sp>
    </p:spTree>
    <p:extLst>
      <p:ext uri="{BB962C8B-B14F-4D97-AF65-F5344CB8AC3E}">
        <p14:creationId xmlns:p14="http://schemas.microsoft.com/office/powerpoint/2010/main" val="24557007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pPr>
            <a:endParaRPr lang="en-US" sz="1100" kern="0" dirty="0">
              <a:solidFill>
                <a:srgbClr val="330033"/>
              </a:solidFill>
              <a:latin typeface="Calibri" panose="020F0502020204030204" pitchFamily="34" charset="0"/>
            </a:endParaRPr>
          </a:p>
          <a:p>
            <a:pPr marL="274320" lvl="0" indent="-274320" fontAlgn="base">
              <a:spcAft>
                <a:spcPct val="0"/>
              </a:spcAft>
              <a:buClr>
                <a:srgbClr val="330033"/>
              </a:buClr>
              <a:buSzPct val="90000"/>
              <a:buFont typeface="+mj-lt"/>
              <a:buAutoNum type="arabicPeriod" startAt="3"/>
            </a:pPr>
            <a:r>
              <a:rPr lang="en-US" sz="2000" kern="0" dirty="0">
                <a:solidFill>
                  <a:srgbClr val="330033"/>
                </a:solidFill>
                <a:latin typeface="Calibri" panose="020F0502020204030204" pitchFamily="34" charset="0"/>
              </a:rPr>
              <a:t>Similarly, intended operational outcomes flow from the business unit’s broad-based operational goals and clearly describe the specific desired results for the unit’s critical success factors (CSFs) or key performance indicators (KPIs) relating to its resources and processes that will be evaluated in the determination of the operational effectiveness of the business unit. The flow of intended outcomes from broad-based goals indicates that each goal should have one or more intended outcomes associated with it, and that each intended outcome should be related or mapped to at least one broad-based goal.</a:t>
            </a:r>
          </a:p>
        </p:txBody>
      </p:sp>
      <p:sp>
        <p:nvSpPr>
          <p:cNvPr id="4"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The Hierarchy of Outcomes Assessment:</a:t>
            </a:r>
          </a:p>
          <a:p>
            <a:r>
              <a:rPr lang="en-US" sz="2000" b="1" dirty="0">
                <a:solidFill>
                  <a:schemeClr val="accent4">
                    <a:lumMod val="50000"/>
                  </a:schemeClr>
                </a:solidFill>
                <a:latin typeface="Calibri" panose="020F0502020204030204" pitchFamily="34" charset="0"/>
              </a:rPr>
              <a:t>‘Top-Down’ Flow of Mission </a:t>
            </a:r>
            <a:r>
              <a:rPr lang="en-US" sz="1600" b="1" dirty="0">
                <a:solidFill>
                  <a:schemeClr val="accent4">
                    <a:lumMod val="50000"/>
                  </a:schemeClr>
                </a:solidFill>
                <a:latin typeface="Calibri" panose="020F0502020204030204" pitchFamily="34" charset="0"/>
                <a:sym typeface="Wingdings 3" panose="05040102010807070707" pitchFamily="18" charset="2"/>
              </a:rPr>
              <a:t></a:t>
            </a:r>
            <a:r>
              <a:rPr lang="en-US" sz="1400" b="1" dirty="0">
                <a:solidFill>
                  <a:schemeClr val="accent4">
                    <a:lumMod val="50000"/>
                  </a:schemeClr>
                </a:solidFill>
                <a:latin typeface="Calibri" panose="020F0502020204030204" pitchFamily="34" charset="0"/>
                <a:sym typeface="Wingdings 3" panose="05040102010807070707" pitchFamily="18" charset="2"/>
              </a:rPr>
              <a:t> </a:t>
            </a:r>
            <a:r>
              <a:rPr lang="en-US" sz="2000" b="1" dirty="0">
                <a:solidFill>
                  <a:schemeClr val="accent4">
                    <a:lumMod val="50000"/>
                  </a:schemeClr>
                </a:solidFill>
                <a:latin typeface="Calibri" panose="020F0502020204030204" pitchFamily="34" charset="0"/>
              </a:rPr>
              <a:t>Goals </a:t>
            </a:r>
            <a:r>
              <a:rPr lang="en-US" sz="1600" b="1" dirty="0">
                <a:solidFill>
                  <a:schemeClr val="accent4">
                    <a:lumMod val="50000"/>
                  </a:schemeClr>
                </a:solidFill>
                <a:latin typeface="Calibri" panose="020F0502020204030204" pitchFamily="34" charset="0"/>
                <a:sym typeface="Wingdings 3" panose="05040102010807070707" pitchFamily="18" charset="2"/>
              </a:rPr>
              <a:t></a:t>
            </a:r>
            <a:r>
              <a:rPr lang="en-US" sz="1400" b="1" dirty="0">
                <a:solidFill>
                  <a:schemeClr val="accent4">
                    <a:lumMod val="50000"/>
                  </a:schemeClr>
                </a:solidFill>
                <a:latin typeface="Calibri" panose="020F0502020204030204" pitchFamily="34" charset="0"/>
                <a:sym typeface="Wingdings 3" panose="05040102010807070707" pitchFamily="18" charset="2"/>
              </a:rPr>
              <a:t> </a:t>
            </a:r>
          </a:p>
          <a:p>
            <a:r>
              <a:rPr lang="en-US" sz="2000" b="1" dirty="0">
                <a:solidFill>
                  <a:schemeClr val="accent4">
                    <a:lumMod val="50000"/>
                  </a:schemeClr>
                </a:solidFill>
                <a:latin typeface="Calibri" panose="020F0502020204030204" pitchFamily="34" charset="0"/>
              </a:rPr>
              <a:t>Intended Outcomes</a:t>
            </a:r>
            <a:r>
              <a:rPr lang="en-US" sz="1600" b="1" dirty="0">
                <a:solidFill>
                  <a:schemeClr val="accent4">
                    <a:lumMod val="50000"/>
                  </a:schemeClr>
                </a:solidFill>
                <a:latin typeface="Calibri" panose="020F0502020204030204" pitchFamily="34" charset="0"/>
                <a:sym typeface="Wingdings 3" panose="05040102010807070707" pitchFamily="18" charset="2"/>
              </a:rPr>
              <a:t></a:t>
            </a:r>
            <a:r>
              <a:rPr lang="en-US" sz="1400" b="1" dirty="0">
                <a:solidFill>
                  <a:schemeClr val="accent4">
                    <a:lumMod val="50000"/>
                  </a:schemeClr>
                </a:solidFill>
                <a:latin typeface="Calibri" panose="020F0502020204030204" pitchFamily="34" charset="0"/>
                <a:sym typeface="Wingdings 3" panose="05040102010807070707" pitchFamily="18" charset="2"/>
              </a:rPr>
              <a:t> </a:t>
            </a:r>
            <a:r>
              <a:rPr lang="en-US" sz="2000" b="1" dirty="0">
                <a:solidFill>
                  <a:schemeClr val="accent4">
                    <a:lumMod val="50000"/>
                  </a:schemeClr>
                </a:solidFill>
                <a:latin typeface="Calibri" panose="020F0502020204030204" pitchFamily="34" charset="0"/>
              </a:rPr>
              <a:t>Performance Objectives</a:t>
            </a:r>
          </a:p>
        </p:txBody>
      </p:sp>
    </p:spTree>
    <p:extLst>
      <p:ext uri="{BB962C8B-B14F-4D97-AF65-F5344CB8AC3E}">
        <p14:creationId xmlns:p14="http://schemas.microsoft.com/office/powerpoint/2010/main" val="29977096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pPr>
            <a:endParaRPr lang="en-US" sz="1100" kern="0" dirty="0">
              <a:solidFill>
                <a:srgbClr val="330033"/>
              </a:solidFill>
              <a:latin typeface="Calibri" panose="020F0502020204030204" pitchFamily="34" charset="0"/>
            </a:endParaRPr>
          </a:p>
          <a:p>
            <a:pPr marL="274320" lvl="0" indent="-274320" fontAlgn="base">
              <a:spcAft>
                <a:spcPct val="0"/>
              </a:spcAft>
              <a:buClr>
                <a:srgbClr val="330033"/>
              </a:buClr>
              <a:buSzPct val="90000"/>
              <a:buFont typeface="+mj-lt"/>
              <a:buAutoNum type="arabicPeriod" startAt="4"/>
            </a:pPr>
            <a:r>
              <a:rPr lang="en-US" sz="2000" kern="0" dirty="0">
                <a:solidFill>
                  <a:srgbClr val="330033"/>
                </a:solidFill>
                <a:latin typeface="Calibri" panose="020F0502020204030204" pitchFamily="34" charset="0"/>
              </a:rPr>
              <a:t>Once intended outcomes have been determined, the academic business unit must then identify the measures, instruments, or metrics that will be used to assess the intended outcomes. In the case of student learning assessment, each intended student learning outcome must be assessed by at least two different measures of student learning, at least one of which must be a direct measure. In the case of operational assessment, each intended operational outcome must be assessed by at least one operational assessment measure, instrument, or metric.</a:t>
            </a:r>
          </a:p>
        </p:txBody>
      </p:sp>
      <p:sp>
        <p:nvSpPr>
          <p:cNvPr id="4"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The Hierarchy of Outcomes Assessment:</a:t>
            </a:r>
          </a:p>
          <a:p>
            <a:r>
              <a:rPr lang="en-US" sz="2000" b="1" dirty="0">
                <a:solidFill>
                  <a:schemeClr val="accent4">
                    <a:lumMod val="50000"/>
                  </a:schemeClr>
                </a:solidFill>
                <a:latin typeface="Calibri" panose="020F0502020204030204" pitchFamily="34" charset="0"/>
              </a:rPr>
              <a:t>‘Top-Down’ Flow of Mission </a:t>
            </a:r>
            <a:r>
              <a:rPr lang="en-US" sz="1600" b="1" dirty="0">
                <a:solidFill>
                  <a:schemeClr val="accent4">
                    <a:lumMod val="50000"/>
                  </a:schemeClr>
                </a:solidFill>
                <a:latin typeface="Calibri" panose="020F0502020204030204" pitchFamily="34" charset="0"/>
                <a:sym typeface="Wingdings 3" panose="05040102010807070707" pitchFamily="18" charset="2"/>
              </a:rPr>
              <a:t></a:t>
            </a:r>
            <a:r>
              <a:rPr lang="en-US" sz="1400" b="1" dirty="0">
                <a:solidFill>
                  <a:schemeClr val="accent4">
                    <a:lumMod val="50000"/>
                  </a:schemeClr>
                </a:solidFill>
                <a:latin typeface="Calibri" panose="020F0502020204030204" pitchFamily="34" charset="0"/>
                <a:sym typeface="Wingdings 3" panose="05040102010807070707" pitchFamily="18" charset="2"/>
              </a:rPr>
              <a:t> </a:t>
            </a:r>
            <a:r>
              <a:rPr lang="en-US" sz="2000" b="1" dirty="0">
                <a:solidFill>
                  <a:schemeClr val="accent4">
                    <a:lumMod val="50000"/>
                  </a:schemeClr>
                </a:solidFill>
                <a:latin typeface="Calibri" panose="020F0502020204030204" pitchFamily="34" charset="0"/>
              </a:rPr>
              <a:t>Goals </a:t>
            </a:r>
            <a:r>
              <a:rPr lang="en-US" sz="1600" b="1" dirty="0">
                <a:solidFill>
                  <a:schemeClr val="accent4">
                    <a:lumMod val="50000"/>
                  </a:schemeClr>
                </a:solidFill>
                <a:latin typeface="Calibri" panose="020F0502020204030204" pitchFamily="34" charset="0"/>
                <a:sym typeface="Wingdings 3" panose="05040102010807070707" pitchFamily="18" charset="2"/>
              </a:rPr>
              <a:t></a:t>
            </a:r>
            <a:r>
              <a:rPr lang="en-US" sz="1400" b="1" dirty="0">
                <a:solidFill>
                  <a:schemeClr val="accent4">
                    <a:lumMod val="50000"/>
                  </a:schemeClr>
                </a:solidFill>
                <a:latin typeface="Calibri" panose="020F0502020204030204" pitchFamily="34" charset="0"/>
                <a:sym typeface="Wingdings 3" panose="05040102010807070707" pitchFamily="18" charset="2"/>
              </a:rPr>
              <a:t> </a:t>
            </a:r>
          </a:p>
          <a:p>
            <a:r>
              <a:rPr lang="en-US" sz="2000" b="1" dirty="0">
                <a:solidFill>
                  <a:schemeClr val="accent4">
                    <a:lumMod val="50000"/>
                  </a:schemeClr>
                </a:solidFill>
                <a:latin typeface="Calibri" panose="020F0502020204030204" pitchFamily="34" charset="0"/>
              </a:rPr>
              <a:t>Intended Outcomes</a:t>
            </a:r>
            <a:r>
              <a:rPr lang="en-US" sz="1600" b="1" dirty="0">
                <a:solidFill>
                  <a:schemeClr val="accent4">
                    <a:lumMod val="50000"/>
                  </a:schemeClr>
                </a:solidFill>
                <a:latin typeface="Calibri" panose="020F0502020204030204" pitchFamily="34" charset="0"/>
                <a:sym typeface="Wingdings 3" panose="05040102010807070707" pitchFamily="18" charset="2"/>
              </a:rPr>
              <a:t></a:t>
            </a:r>
            <a:r>
              <a:rPr lang="en-US" sz="1400" b="1" dirty="0">
                <a:solidFill>
                  <a:schemeClr val="accent4">
                    <a:lumMod val="50000"/>
                  </a:schemeClr>
                </a:solidFill>
                <a:latin typeface="Calibri" panose="020F0502020204030204" pitchFamily="34" charset="0"/>
                <a:sym typeface="Wingdings 3" panose="05040102010807070707" pitchFamily="18" charset="2"/>
              </a:rPr>
              <a:t> </a:t>
            </a:r>
            <a:r>
              <a:rPr lang="en-US" sz="2000" b="1" dirty="0">
                <a:solidFill>
                  <a:schemeClr val="accent4">
                    <a:lumMod val="50000"/>
                  </a:schemeClr>
                </a:solidFill>
                <a:latin typeface="Calibri" panose="020F0502020204030204" pitchFamily="34" charset="0"/>
              </a:rPr>
              <a:t>Performance Objectives</a:t>
            </a:r>
          </a:p>
        </p:txBody>
      </p:sp>
    </p:spTree>
    <p:extLst>
      <p:ext uri="{BB962C8B-B14F-4D97-AF65-F5344CB8AC3E}">
        <p14:creationId xmlns:p14="http://schemas.microsoft.com/office/powerpoint/2010/main" val="21290903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pPr>
            <a:endParaRPr lang="en-US" sz="1100" kern="0" dirty="0">
              <a:solidFill>
                <a:srgbClr val="330033"/>
              </a:solidFill>
              <a:latin typeface="Calibri" panose="020F0502020204030204" pitchFamily="34" charset="0"/>
            </a:endParaRPr>
          </a:p>
          <a:p>
            <a:pPr marL="274320" lvl="0" indent="-274320" fontAlgn="base">
              <a:spcAft>
                <a:spcPct val="0"/>
              </a:spcAft>
              <a:buClr>
                <a:srgbClr val="330033"/>
              </a:buClr>
              <a:buSzPct val="90000"/>
              <a:buFont typeface="+mj-lt"/>
              <a:buAutoNum type="arabicPeriod" startAt="5"/>
            </a:pPr>
            <a:r>
              <a:rPr lang="en-US" sz="2000" kern="0" dirty="0">
                <a:solidFill>
                  <a:srgbClr val="330033"/>
                </a:solidFill>
                <a:latin typeface="Calibri" panose="020F0502020204030204" pitchFamily="34" charset="0"/>
              </a:rPr>
              <a:t>Once the assessment measures, instruments, and metrics for the intended outcomes have been identified, the academic business unit must specify the performance objectives for each measure, instrument, and metric. Performance objectives are the desired measurable results (or targets) for the assessment measures, instruments, and metrics, and are used to determine whether the intended outcomes have been achieved.</a:t>
            </a:r>
          </a:p>
          <a:p>
            <a:pPr lvl="0" fontAlgn="base">
              <a:spcAft>
                <a:spcPct val="0"/>
              </a:spcAft>
              <a:buClr>
                <a:srgbClr val="330033"/>
              </a:buClr>
              <a:buSzPct val="90000"/>
            </a:pPr>
            <a:endParaRPr lang="en-US" sz="2000" kern="0" dirty="0">
              <a:solidFill>
                <a:srgbClr val="330033"/>
              </a:solidFill>
              <a:latin typeface="Calibri" panose="020F0502020204030204" pitchFamily="34" charset="0"/>
            </a:endParaRPr>
          </a:p>
          <a:p>
            <a:pPr lvl="0" fontAlgn="base">
              <a:spcAft>
                <a:spcPct val="0"/>
              </a:spcAft>
              <a:buClr>
                <a:srgbClr val="330033"/>
              </a:buClr>
              <a:buSzPct val="90000"/>
            </a:pPr>
            <a:r>
              <a:rPr lang="en-US" sz="2000" b="1" kern="0" dirty="0">
                <a:solidFill>
                  <a:srgbClr val="002060"/>
                </a:solidFill>
                <a:latin typeface="Calibri" panose="020F0502020204030204" pitchFamily="34" charset="0"/>
              </a:rPr>
              <a:t>This ‘top-down’ hierarchical structure of the outcomes assessment process is illustrated in the following graphic</a:t>
            </a:r>
            <a:r>
              <a:rPr lang="en-US" sz="2000" kern="0" dirty="0">
                <a:solidFill>
                  <a:srgbClr val="330033"/>
                </a:solidFill>
                <a:latin typeface="Calibri" panose="020F0502020204030204" pitchFamily="34" charset="0"/>
              </a:rPr>
              <a:t>:</a:t>
            </a:r>
          </a:p>
        </p:txBody>
      </p:sp>
      <p:sp>
        <p:nvSpPr>
          <p:cNvPr id="4"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The Hierarchy of Outcomes Assessment:</a:t>
            </a:r>
          </a:p>
          <a:p>
            <a:r>
              <a:rPr lang="en-US" sz="2000" b="1" dirty="0">
                <a:solidFill>
                  <a:schemeClr val="accent4">
                    <a:lumMod val="50000"/>
                  </a:schemeClr>
                </a:solidFill>
                <a:latin typeface="Calibri" panose="020F0502020204030204" pitchFamily="34" charset="0"/>
              </a:rPr>
              <a:t>‘Top-Down’ Flow of Mission </a:t>
            </a:r>
            <a:r>
              <a:rPr lang="en-US" sz="1600" b="1" dirty="0">
                <a:solidFill>
                  <a:schemeClr val="accent4">
                    <a:lumMod val="50000"/>
                  </a:schemeClr>
                </a:solidFill>
                <a:latin typeface="Calibri" panose="020F0502020204030204" pitchFamily="34" charset="0"/>
                <a:sym typeface="Wingdings 3" panose="05040102010807070707" pitchFamily="18" charset="2"/>
              </a:rPr>
              <a:t></a:t>
            </a:r>
            <a:r>
              <a:rPr lang="en-US" sz="1400" b="1" dirty="0">
                <a:solidFill>
                  <a:schemeClr val="accent4">
                    <a:lumMod val="50000"/>
                  </a:schemeClr>
                </a:solidFill>
                <a:latin typeface="Calibri" panose="020F0502020204030204" pitchFamily="34" charset="0"/>
                <a:sym typeface="Wingdings 3" panose="05040102010807070707" pitchFamily="18" charset="2"/>
              </a:rPr>
              <a:t> </a:t>
            </a:r>
            <a:r>
              <a:rPr lang="en-US" sz="2000" b="1" dirty="0">
                <a:solidFill>
                  <a:schemeClr val="accent4">
                    <a:lumMod val="50000"/>
                  </a:schemeClr>
                </a:solidFill>
                <a:latin typeface="Calibri" panose="020F0502020204030204" pitchFamily="34" charset="0"/>
              </a:rPr>
              <a:t>Goals </a:t>
            </a:r>
            <a:r>
              <a:rPr lang="en-US" sz="1600" b="1" dirty="0">
                <a:solidFill>
                  <a:schemeClr val="accent4">
                    <a:lumMod val="50000"/>
                  </a:schemeClr>
                </a:solidFill>
                <a:latin typeface="Calibri" panose="020F0502020204030204" pitchFamily="34" charset="0"/>
                <a:sym typeface="Wingdings 3" panose="05040102010807070707" pitchFamily="18" charset="2"/>
              </a:rPr>
              <a:t></a:t>
            </a:r>
            <a:r>
              <a:rPr lang="en-US" sz="1400" b="1" dirty="0">
                <a:solidFill>
                  <a:schemeClr val="accent4">
                    <a:lumMod val="50000"/>
                  </a:schemeClr>
                </a:solidFill>
                <a:latin typeface="Calibri" panose="020F0502020204030204" pitchFamily="34" charset="0"/>
                <a:sym typeface="Wingdings 3" panose="05040102010807070707" pitchFamily="18" charset="2"/>
              </a:rPr>
              <a:t> </a:t>
            </a:r>
          </a:p>
          <a:p>
            <a:r>
              <a:rPr lang="en-US" sz="2000" b="1" dirty="0">
                <a:solidFill>
                  <a:schemeClr val="accent4">
                    <a:lumMod val="50000"/>
                  </a:schemeClr>
                </a:solidFill>
                <a:latin typeface="Calibri" panose="020F0502020204030204" pitchFamily="34" charset="0"/>
              </a:rPr>
              <a:t>Intended Outcomes</a:t>
            </a:r>
            <a:r>
              <a:rPr lang="en-US" sz="1600" b="1" dirty="0">
                <a:solidFill>
                  <a:schemeClr val="accent4">
                    <a:lumMod val="50000"/>
                  </a:schemeClr>
                </a:solidFill>
                <a:latin typeface="Calibri" panose="020F0502020204030204" pitchFamily="34" charset="0"/>
                <a:sym typeface="Wingdings 3" panose="05040102010807070707" pitchFamily="18" charset="2"/>
              </a:rPr>
              <a:t></a:t>
            </a:r>
            <a:r>
              <a:rPr lang="en-US" sz="1400" b="1" dirty="0">
                <a:solidFill>
                  <a:schemeClr val="accent4">
                    <a:lumMod val="50000"/>
                  </a:schemeClr>
                </a:solidFill>
                <a:latin typeface="Calibri" panose="020F0502020204030204" pitchFamily="34" charset="0"/>
                <a:sym typeface="Wingdings 3" panose="05040102010807070707" pitchFamily="18" charset="2"/>
              </a:rPr>
              <a:t> </a:t>
            </a:r>
            <a:r>
              <a:rPr lang="en-US" sz="2000" b="1" dirty="0">
                <a:solidFill>
                  <a:schemeClr val="accent4">
                    <a:lumMod val="50000"/>
                  </a:schemeClr>
                </a:solidFill>
                <a:latin typeface="Calibri" panose="020F0502020204030204" pitchFamily="34" charset="0"/>
              </a:rPr>
              <a:t>Performance Objectives</a:t>
            </a:r>
          </a:p>
        </p:txBody>
      </p:sp>
    </p:spTree>
    <p:extLst>
      <p:ext uri="{BB962C8B-B14F-4D97-AF65-F5344CB8AC3E}">
        <p14:creationId xmlns:p14="http://schemas.microsoft.com/office/powerpoint/2010/main" val="24981116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left)">
                                      <p:cBhvr>
                                        <p:cTn id="1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Arrow Connector 27"/>
          <p:cNvCxnSpPr/>
          <p:nvPr/>
        </p:nvCxnSpPr>
        <p:spPr>
          <a:xfrm>
            <a:off x="304800" y="4095750"/>
            <a:ext cx="0" cy="457200"/>
          </a:xfrm>
          <a:prstGeom prst="straightConnector1">
            <a:avLst/>
          </a:prstGeom>
          <a:ln w="38100">
            <a:solidFill>
              <a:srgbClr val="002060"/>
            </a:solidFill>
            <a:tailEnd type="triangle"/>
          </a:ln>
        </p:spPr>
        <p:style>
          <a:lnRef idx="2">
            <a:schemeClr val="accent4"/>
          </a:lnRef>
          <a:fillRef idx="0">
            <a:schemeClr val="accent4"/>
          </a:fillRef>
          <a:effectRef idx="1">
            <a:schemeClr val="accent4"/>
          </a:effectRef>
          <a:fontRef idx="minor">
            <a:schemeClr val="tx1"/>
          </a:fontRef>
        </p:style>
      </p:cxnSp>
      <p:cxnSp>
        <p:nvCxnSpPr>
          <p:cNvPr id="27" name="Straight Arrow Connector 26"/>
          <p:cNvCxnSpPr/>
          <p:nvPr/>
        </p:nvCxnSpPr>
        <p:spPr>
          <a:xfrm>
            <a:off x="304800" y="3557016"/>
            <a:ext cx="0" cy="457200"/>
          </a:xfrm>
          <a:prstGeom prst="straightConnector1">
            <a:avLst/>
          </a:prstGeom>
          <a:ln w="38100">
            <a:solidFill>
              <a:srgbClr val="002060"/>
            </a:solidFill>
            <a:tailEnd type="triangle"/>
          </a:ln>
        </p:spPr>
        <p:style>
          <a:lnRef idx="2">
            <a:schemeClr val="accent4"/>
          </a:lnRef>
          <a:fillRef idx="0">
            <a:schemeClr val="accent4"/>
          </a:fillRef>
          <a:effectRef idx="1">
            <a:schemeClr val="accent4"/>
          </a:effectRef>
          <a:fontRef idx="minor">
            <a:schemeClr val="tx1"/>
          </a:fontRef>
        </p:style>
      </p:cxnSp>
      <p:cxnSp>
        <p:nvCxnSpPr>
          <p:cNvPr id="24" name="Straight Arrow Connector 23"/>
          <p:cNvCxnSpPr/>
          <p:nvPr/>
        </p:nvCxnSpPr>
        <p:spPr>
          <a:xfrm>
            <a:off x="298174" y="2483358"/>
            <a:ext cx="0" cy="1005840"/>
          </a:xfrm>
          <a:prstGeom prst="straightConnector1">
            <a:avLst/>
          </a:prstGeom>
          <a:ln w="38100">
            <a:solidFill>
              <a:srgbClr val="002060"/>
            </a:solidFill>
            <a:tailEnd type="triangle"/>
          </a:ln>
        </p:spPr>
        <p:style>
          <a:lnRef idx="2">
            <a:schemeClr val="accent4"/>
          </a:lnRef>
          <a:fillRef idx="0">
            <a:schemeClr val="accent4"/>
          </a:fillRef>
          <a:effectRef idx="1">
            <a:schemeClr val="accent4"/>
          </a:effectRef>
          <a:fontRef idx="minor">
            <a:schemeClr val="tx1"/>
          </a:fontRef>
        </p:style>
      </p:cxnSp>
      <p:cxnSp>
        <p:nvCxnSpPr>
          <p:cNvPr id="23" name="Straight Arrow Connector 22"/>
          <p:cNvCxnSpPr/>
          <p:nvPr/>
        </p:nvCxnSpPr>
        <p:spPr>
          <a:xfrm>
            <a:off x="298174" y="1956816"/>
            <a:ext cx="0" cy="457200"/>
          </a:xfrm>
          <a:prstGeom prst="straightConnector1">
            <a:avLst/>
          </a:prstGeom>
          <a:ln w="38100">
            <a:solidFill>
              <a:srgbClr val="002060"/>
            </a:solidFill>
            <a:tailEnd type="triangle"/>
          </a:ln>
        </p:spPr>
        <p:style>
          <a:lnRef idx="2">
            <a:schemeClr val="accent4"/>
          </a:lnRef>
          <a:fillRef idx="0">
            <a:schemeClr val="accent4"/>
          </a:fillRef>
          <a:effectRef idx="1">
            <a:schemeClr val="accent4"/>
          </a:effectRef>
          <a:fontRef idx="minor">
            <a:schemeClr val="tx1"/>
          </a:fontRef>
        </p:style>
      </p:cxnSp>
      <p:cxnSp>
        <p:nvCxnSpPr>
          <p:cNvPr id="7" name="Straight Arrow Connector 6"/>
          <p:cNvCxnSpPr/>
          <p:nvPr/>
        </p:nvCxnSpPr>
        <p:spPr>
          <a:xfrm>
            <a:off x="298174" y="1428750"/>
            <a:ext cx="0" cy="457200"/>
          </a:xfrm>
          <a:prstGeom prst="straightConnector1">
            <a:avLst/>
          </a:prstGeom>
          <a:ln w="38100">
            <a:solidFill>
              <a:srgbClr val="002060"/>
            </a:solidFill>
            <a:tailEnd type="triangle"/>
          </a:ln>
        </p:spPr>
        <p:style>
          <a:lnRef idx="2">
            <a:schemeClr val="accent4"/>
          </a:lnRef>
          <a:fillRef idx="0">
            <a:schemeClr val="accent4"/>
          </a:fillRef>
          <a:effectRef idx="1">
            <a:schemeClr val="accent4"/>
          </a:effectRef>
          <a:fontRef idx="minor">
            <a:schemeClr val="tx1"/>
          </a:fontRef>
        </p:style>
      </p:cxnSp>
      <p:pic>
        <p:nvPicPr>
          <p:cNvPr id="26" name="Picture 25"/>
          <p:cNvPicPr>
            <a:picLocks noChangeAspect="1"/>
          </p:cNvPicPr>
          <p:nvPr/>
        </p:nvPicPr>
        <p:blipFill rotWithShape="1">
          <a:blip r:embed="rId2">
            <a:extLst>
              <a:ext uri="{28A0092B-C50C-407E-A947-70E740481C1C}">
                <a14:useLocalDpi xmlns:a14="http://schemas.microsoft.com/office/drawing/2010/main" val="0"/>
              </a:ext>
            </a:extLst>
          </a:blip>
          <a:srcRect l="79627" t="86326" b="660"/>
          <a:stretch/>
        </p:blipFill>
        <p:spPr>
          <a:xfrm>
            <a:off x="7010400" y="4629150"/>
            <a:ext cx="1676756" cy="482346"/>
          </a:xfrm>
          <a:prstGeom prst="rect">
            <a:avLst/>
          </a:prstGeom>
        </p:spPr>
      </p:pic>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l="2" t="84286" r="20006" b="398"/>
          <a:stretch/>
        </p:blipFill>
        <p:spPr>
          <a:xfrm>
            <a:off x="456843" y="4552950"/>
            <a:ext cx="6583680" cy="567690"/>
          </a:xfrm>
          <a:prstGeom prst="rect">
            <a:avLst/>
          </a:prstGeom>
        </p:spPr>
      </p:pic>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2" t="26336" r="25561" b="44802"/>
          <a:stretch/>
        </p:blipFill>
        <p:spPr>
          <a:xfrm>
            <a:off x="456843" y="2404872"/>
            <a:ext cx="6126480" cy="1069848"/>
          </a:xfrm>
          <a:prstGeom prst="rect">
            <a:avLst/>
          </a:prstGeom>
        </p:spPr>
      </p:pic>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2" t="55200" r="20561" b="30246"/>
          <a:stretch/>
        </p:blipFill>
        <p:spPr>
          <a:xfrm>
            <a:off x="456843" y="3474720"/>
            <a:ext cx="6537960" cy="539496"/>
          </a:xfrm>
          <a:prstGeom prst="rect">
            <a:avLst/>
          </a:prstGeom>
        </p:spPr>
      </p:pic>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78701" t="26332" r="-4" b="45052"/>
          <a:stretch/>
        </p:blipFill>
        <p:spPr>
          <a:xfrm>
            <a:off x="6934200" y="2404872"/>
            <a:ext cx="1753313" cy="1060704"/>
          </a:xfrm>
          <a:prstGeom prst="rect">
            <a:avLst/>
          </a:prstGeom>
        </p:spPr>
      </p:pic>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79627" t="54946" b="30252"/>
          <a:stretch/>
        </p:blipFill>
        <p:spPr>
          <a:xfrm>
            <a:off x="7010400" y="3465576"/>
            <a:ext cx="1676756" cy="548640"/>
          </a:xfrm>
          <a:prstGeom prst="rect">
            <a:avLst/>
          </a:prstGeom>
        </p:spPr>
      </p:pic>
      <p:sp>
        <p:nvSpPr>
          <p:cNvPr id="22"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0" tIns="0" rIns="0" bIns="0" anchor="ctr"/>
          <a:lstStyle/>
          <a:p>
            <a:pPr algn="ctr"/>
            <a:r>
              <a:rPr lang="en-US" sz="2000" b="1" dirty="0">
                <a:solidFill>
                  <a:schemeClr val="accent4">
                    <a:lumMod val="50000"/>
                  </a:schemeClr>
                </a:solidFill>
                <a:latin typeface="Calibri" panose="020F0502020204030204" pitchFamily="34" charset="0"/>
              </a:rPr>
              <a:t>The Hierarchy of Outcomes Assessment</a:t>
            </a:r>
          </a:p>
          <a:p>
            <a:pPr algn="ctr"/>
            <a:r>
              <a:rPr lang="en-US" sz="2000" b="1" dirty="0">
                <a:solidFill>
                  <a:schemeClr val="accent4">
                    <a:lumMod val="50000"/>
                  </a:schemeClr>
                </a:solidFill>
                <a:latin typeface="Calibri" panose="020F0502020204030204" pitchFamily="34" charset="0"/>
              </a:rPr>
              <a:t>‘Top-Down’ Flow of Mission </a:t>
            </a:r>
            <a:r>
              <a:rPr lang="en-US" sz="1600" b="1" dirty="0">
                <a:solidFill>
                  <a:schemeClr val="accent4">
                    <a:lumMod val="50000"/>
                  </a:schemeClr>
                </a:solidFill>
                <a:latin typeface="Calibri" panose="020F0502020204030204" pitchFamily="34" charset="0"/>
                <a:sym typeface="Wingdings 3" panose="05040102010807070707" pitchFamily="18" charset="2"/>
              </a:rPr>
              <a:t></a:t>
            </a:r>
            <a:r>
              <a:rPr lang="en-US" sz="1400" b="1" dirty="0">
                <a:solidFill>
                  <a:schemeClr val="accent4">
                    <a:lumMod val="50000"/>
                  </a:schemeClr>
                </a:solidFill>
                <a:latin typeface="Calibri" panose="020F0502020204030204" pitchFamily="34" charset="0"/>
                <a:sym typeface="Wingdings 3" panose="05040102010807070707" pitchFamily="18" charset="2"/>
              </a:rPr>
              <a:t> </a:t>
            </a:r>
            <a:r>
              <a:rPr lang="en-US" sz="2000" b="1" dirty="0">
                <a:solidFill>
                  <a:schemeClr val="accent4">
                    <a:lumMod val="50000"/>
                  </a:schemeClr>
                </a:solidFill>
                <a:latin typeface="Calibri" panose="020F0502020204030204" pitchFamily="34" charset="0"/>
              </a:rPr>
              <a:t>Goals </a:t>
            </a:r>
            <a:r>
              <a:rPr lang="en-US" sz="1600" b="1" dirty="0">
                <a:solidFill>
                  <a:schemeClr val="accent4">
                    <a:lumMod val="50000"/>
                  </a:schemeClr>
                </a:solidFill>
                <a:latin typeface="Calibri" panose="020F0502020204030204" pitchFamily="34" charset="0"/>
                <a:sym typeface="Wingdings 3" panose="05040102010807070707" pitchFamily="18" charset="2"/>
              </a:rPr>
              <a:t></a:t>
            </a:r>
            <a:r>
              <a:rPr lang="en-US" sz="1400" b="1" dirty="0">
                <a:solidFill>
                  <a:schemeClr val="accent4">
                    <a:lumMod val="50000"/>
                  </a:schemeClr>
                </a:solidFill>
                <a:latin typeface="Calibri" panose="020F0502020204030204" pitchFamily="34" charset="0"/>
                <a:sym typeface="Wingdings 3" panose="05040102010807070707" pitchFamily="18" charset="2"/>
              </a:rPr>
              <a:t> </a:t>
            </a:r>
            <a:r>
              <a:rPr lang="en-US" sz="2000" b="1" dirty="0">
                <a:solidFill>
                  <a:schemeClr val="accent4">
                    <a:lumMod val="50000"/>
                  </a:schemeClr>
                </a:solidFill>
                <a:latin typeface="Calibri" panose="020F0502020204030204" pitchFamily="34" charset="0"/>
              </a:rPr>
              <a:t>Intended Outcomes </a:t>
            </a:r>
            <a:r>
              <a:rPr lang="en-US" sz="1600" b="1" dirty="0">
                <a:solidFill>
                  <a:schemeClr val="accent4">
                    <a:lumMod val="50000"/>
                  </a:schemeClr>
                </a:solidFill>
                <a:latin typeface="Calibri" panose="020F0502020204030204" pitchFamily="34" charset="0"/>
                <a:sym typeface="Wingdings 3" panose="05040102010807070707" pitchFamily="18" charset="2"/>
              </a:rPr>
              <a:t></a:t>
            </a:r>
            <a:r>
              <a:rPr lang="en-US" sz="1400" b="1" dirty="0">
                <a:solidFill>
                  <a:schemeClr val="accent4">
                    <a:lumMod val="50000"/>
                  </a:schemeClr>
                </a:solidFill>
                <a:latin typeface="Calibri" panose="020F0502020204030204" pitchFamily="34" charset="0"/>
                <a:sym typeface="Wingdings 3" panose="05040102010807070707" pitchFamily="18" charset="2"/>
              </a:rPr>
              <a:t> </a:t>
            </a:r>
            <a:r>
              <a:rPr lang="en-US" sz="2000" b="1" dirty="0">
                <a:solidFill>
                  <a:schemeClr val="accent4">
                    <a:lumMod val="50000"/>
                  </a:schemeClr>
                </a:solidFill>
                <a:latin typeface="Calibri" panose="020F0502020204030204" pitchFamily="34" charset="0"/>
              </a:rPr>
              <a:t>Performance Objectives</a:t>
            </a:r>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11779" b="73667"/>
          <a:stretch/>
        </p:blipFill>
        <p:spPr>
          <a:xfrm>
            <a:off x="456843" y="1865376"/>
            <a:ext cx="8230313" cy="539496"/>
          </a:xfrm>
          <a:prstGeom prst="rect">
            <a:avLst/>
          </a:prstGeom>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88159"/>
          <a:stretch/>
        </p:blipFill>
        <p:spPr>
          <a:xfrm>
            <a:off x="456843" y="1428750"/>
            <a:ext cx="8230313" cy="438912"/>
          </a:xfrm>
          <a:prstGeom prst="rect">
            <a:avLst/>
          </a:prstGeom>
        </p:spPr>
      </p:pic>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l="79627" t="69756" b="15443"/>
          <a:stretch/>
        </p:blipFill>
        <p:spPr>
          <a:xfrm>
            <a:off x="7010400" y="4014216"/>
            <a:ext cx="1676756" cy="548640"/>
          </a:xfrm>
          <a:prstGeom prst="rect">
            <a:avLst/>
          </a:prstGeom>
        </p:spPr>
      </p:pic>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2" t="69753" r="20006" b="15446"/>
          <a:stretch/>
        </p:blipFill>
        <p:spPr>
          <a:xfrm>
            <a:off x="456843" y="4014216"/>
            <a:ext cx="6583680" cy="548640"/>
          </a:xfrm>
          <a:prstGeom prst="rect">
            <a:avLst/>
          </a:prstGeom>
        </p:spPr>
      </p:pic>
      <p:cxnSp>
        <p:nvCxnSpPr>
          <p:cNvPr id="29" name="Straight Arrow Connector 28"/>
          <p:cNvCxnSpPr/>
          <p:nvPr/>
        </p:nvCxnSpPr>
        <p:spPr>
          <a:xfrm>
            <a:off x="8796528" y="1428750"/>
            <a:ext cx="0" cy="457200"/>
          </a:xfrm>
          <a:prstGeom prst="straightConnector1">
            <a:avLst/>
          </a:prstGeom>
          <a:ln w="38100">
            <a:solidFill>
              <a:srgbClr val="002060"/>
            </a:solidFill>
            <a:tailEnd type="triangle"/>
          </a:ln>
        </p:spPr>
        <p:style>
          <a:lnRef idx="2">
            <a:schemeClr val="accent4"/>
          </a:lnRef>
          <a:fillRef idx="0">
            <a:schemeClr val="accent4"/>
          </a:fillRef>
          <a:effectRef idx="1">
            <a:schemeClr val="accent4"/>
          </a:effectRef>
          <a:fontRef idx="minor">
            <a:schemeClr val="tx1"/>
          </a:fontRef>
        </p:style>
      </p:cxnSp>
      <p:cxnSp>
        <p:nvCxnSpPr>
          <p:cNvPr id="30" name="Straight Arrow Connector 29"/>
          <p:cNvCxnSpPr/>
          <p:nvPr/>
        </p:nvCxnSpPr>
        <p:spPr>
          <a:xfrm>
            <a:off x="8796528" y="1956816"/>
            <a:ext cx="0" cy="457200"/>
          </a:xfrm>
          <a:prstGeom prst="straightConnector1">
            <a:avLst/>
          </a:prstGeom>
          <a:ln w="38100">
            <a:solidFill>
              <a:srgbClr val="002060"/>
            </a:solidFill>
            <a:tailEnd type="triangle"/>
          </a:ln>
        </p:spPr>
        <p:style>
          <a:lnRef idx="2">
            <a:schemeClr val="accent4"/>
          </a:lnRef>
          <a:fillRef idx="0">
            <a:schemeClr val="accent4"/>
          </a:fillRef>
          <a:effectRef idx="1">
            <a:schemeClr val="accent4"/>
          </a:effectRef>
          <a:fontRef idx="minor">
            <a:schemeClr val="tx1"/>
          </a:fontRef>
        </p:style>
      </p:cxnSp>
      <p:cxnSp>
        <p:nvCxnSpPr>
          <p:cNvPr id="31" name="Straight Arrow Connector 30"/>
          <p:cNvCxnSpPr/>
          <p:nvPr/>
        </p:nvCxnSpPr>
        <p:spPr>
          <a:xfrm>
            <a:off x="8796528" y="2483358"/>
            <a:ext cx="0" cy="1005840"/>
          </a:xfrm>
          <a:prstGeom prst="straightConnector1">
            <a:avLst/>
          </a:prstGeom>
          <a:ln w="38100">
            <a:solidFill>
              <a:srgbClr val="002060"/>
            </a:solidFill>
            <a:tailEnd type="triangle"/>
          </a:ln>
        </p:spPr>
        <p:style>
          <a:lnRef idx="2">
            <a:schemeClr val="accent4"/>
          </a:lnRef>
          <a:fillRef idx="0">
            <a:schemeClr val="accent4"/>
          </a:fillRef>
          <a:effectRef idx="1">
            <a:schemeClr val="accent4"/>
          </a:effectRef>
          <a:fontRef idx="minor">
            <a:schemeClr val="tx1"/>
          </a:fontRef>
        </p:style>
      </p:cxnSp>
      <p:cxnSp>
        <p:nvCxnSpPr>
          <p:cNvPr id="32" name="Straight Arrow Connector 31"/>
          <p:cNvCxnSpPr/>
          <p:nvPr/>
        </p:nvCxnSpPr>
        <p:spPr>
          <a:xfrm>
            <a:off x="8796528" y="3557016"/>
            <a:ext cx="0" cy="457200"/>
          </a:xfrm>
          <a:prstGeom prst="straightConnector1">
            <a:avLst/>
          </a:prstGeom>
          <a:ln w="38100">
            <a:solidFill>
              <a:srgbClr val="002060"/>
            </a:solidFill>
            <a:tailEnd type="triangle"/>
          </a:ln>
        </p:spPr>
        <p:style>
          <a:lnRef idx="2">
            <a:schemeClr val="accent4"/>
          </a:lnRef>
          <a:fillRef idx="0">
            <a:schemeClr val="accent4"/>
          </a:fillRef>
          <a:effectRef idx="1">
            <a:schemeClr val="accent4"/>
          </a:effectRef>
          <a:fontRef idx="minor">
            <a:schemeClr val="tx1"/>
          </a:fontRef>
        </p:style>
      </p:cxnSp>
      <p:cxnSp>
        <p:nvCxnSpPr>
          <p:cNvPr id="33" name="Straight Arrow Connector 32"/>
          <p:cNvCxnSpPr/>
          <p:nvPr/>
        </p:nvCxnSpPr>
        <p:spPr>
          <a:xfrm>
            <a:off x="8796528" y="4095750"/>
            <a:ext cx="0" cy="457200"/>
          </a:xfrm>
          <a:prstGeom prst="straightConnector1">
            <a:avLst/>
          </a:prstGeom>
          <a:ln w="38100">
            <a:solidFill>
              <a:srgbClr val="002060"/>
            </a:solidFill>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3445225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ppt_x"/>
                                          </p:val>
                                        </p:tav>
                                        <p:tav tm="100000">
                                          <p:val>
                                            <p:strVal val="#ppt_x"/>
                                          </p:val>
                                        </p:tav>
                                      </p:tavLst>
                                    </p:anim>
                                    <p:anim calcmode="lin" valueType="num">
                                      <p:cBhvr additive="base">
                                        <p:cTn id="8" dur="10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750"/>
                                        <p:tgtEl>
                                          <p:spTgt spid="4"/>
                                        </p:tgtEl>
                                      </p:cBhvr>
                                    </p:animEffect>
                                  </p:childTnLst>
                                </p:cTn>
                              </p:par>
                              <p:par>
                                <p:cTn id="14" presetID="12" presetClass="entr" presetSubtype="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750"/>
                                        <p:tgtEl>
                                          <p:spTgt spid="7"/>
                                        </p:tgtEl>
                                        <p:attrNameLst>
                                          <p:attrName>ppt_y</p:attrName>
                                        </p:attrNameLst>
                                      </p:cBhvr>
                                      <p:tavLst>
                                        <p:tav tm="0">
                                          <p:val>
                                            <p:strVal val="#ppt_y-#ppt_h*1.125000"/>
                                          </p:val>
                                        </p:tav>
                                        <p:tav tm="100000">
                                          <p:val>
                                            <p:strVal val="#ppt_y"/>
                                          </p:val>
                                        </p:tav>
                                      </p:tavLst>
                                    </p:anim>
                                    <p:animEffect transition="in" filter="wipe(down)">
                                      <p:cBhvr>
                                        <p:cTn id="17" dur="750"/>
                                        <p:tgtEl>
                                          <p:spTgt spid="7"/>
                                        </p:tgtEl>
                                      </p:cBhvr>
                                    </p:animEffect>
                                  </p:childTnLst>
                                </p:cTn>
                              </p:par>
                              <p:par>
                                <p:cTn id="18" presetID="12" presetClass="entr" presetSubtype="1"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750"/>
                                        <p:tgtEl>
                                          <p:spTgt spid="29"/>
                                        </p:tgtEl>
                                        <p:attrNameLst>
                                          <p:attrName>ppt_y</p:attrName>
                                        </p:attrNameLst>
                                      </p:cBhvr>
                                      <p:tavLst>
                                        <p:tav tm="0">
                                          <p:val>
                                            <p:strVal val="#ppt_y-#ppt_h*1.125000"/>
                                          </p:val>
                                        </p:tav>
                                        <p:tav tm="100000">
                                          <p:val>
                                            <p:strVal val="#ppt_y"/>
                                          </p:val>
                                        </p:tav>
                                      </p:tavLst>
                                    </p:anim>
                                    <p:animEffect transition="in" filter="wipe(down)">
                                      <p:cBhvr>
                                        <p:cTn id="21" dur="75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par>
                                <p:cTn id="27" presetID="12" presetClass="entr" presetSubtype="1"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1000"/>
                                        <p:tgtEl>
                                          <p:spTgt spid="23"/>
                                        </p:tgtEl>
                                        <p:attrNameLst>
                                          <p:attrName>ppt_y</p:attrName>
                                        </p:attrNameLst>
                                      </p:cBhvr>
                                      <p:tavLst>
                                        <p:tav tm="0">
                                          <p:val>
                                            <p:strVal val="#ppt_y-#ppt_h*1.125000"/>
                                          </p:val>
                                        </p:tav>
                                        <p:tav tm="100000">
                                          <p:val>
                                            <p:strVal val="#ppt_y"/>
                                          </p:val>
                                        </p:tav>
                                      </p:tavLst>
                                    </p:anim>
                                    <p:animEffect transition="in" filter="wipe(down)">
                                      <p:cBhvr>
                                        <p:cTn id="30" dur="1000"/>
                                        <p:tgtEl>
                                          <p:spTgt spid="23"/>
                                        </p:tgtEl>
                                      </p:cBhvr>
                                    </p:animEffect>
                                  </p:childTnLst>
                                </p:cTn>
                              </p:par>
                              <p:par>
                                <p:cTn id="31" presetID="12" presetClass="entr" presetSubtype="1"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1000"/>
                                        <p:tgtEl>
                                          <p:spTgt spid="30"/>
                                        </p:tgtEl>
                                        <p:attrNameLst>
                                          <p:attrName>ppt_y</p:attrName>
                                        </p:attrNameLst>
                                      </p:cBhvr>
                                      <p:tavLst>
                                        <p:tav tm="0">
                                          <p:val>
                                            <p:strVal val="#ppt_y-#ppt_h*1.125000"/>
                                          </p:val>
                                        </p:tav>
                                        <p:tav tm="100000">
                                          <p:val>
                                            <p:strVal val="#ppt_y"/>
                                          </p:val>
                                        </p:tav>
                                      </p:tavLst>
                                    </p:anim>
                                    <p:animEffect transition="in" filter="wipe(down)">
                                      <p:cBhvr>
                                        <p:cTn id="34" dur="10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1000"/>
                                        <p:tgtEl>
                                          <p:spTgt spid="11"/>
                                        </p:tgtEl>
                                      </p:cBhvr>
                                    </p:animEffect>
                                  </p:childTnLst>
                                </p:cTn>
                              </p:par>
                              <p:par>
                                <p:cTn id="40" presetID="12" presetClass="entr" presetSubtype="1"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1000"/>
                                        <p:tgtEl>
                                          <p:spTgt spid="24"/>
                                        </p:tgtEl>
                                        <p:attrNameLst>
                                          <p:attrName>ppt_y</p:attrName>
                                        </p:attrNameLst>
                                      </p:cBhvr>
                                      <p:tavLst>
                                        <p:tav tm="0">
                                          <p:val>
                                            <p:strVal val="#ppt_y-#ppt_h*1.125000"/>
                                          </p:val>
                                        </p:tav>
                                        <p:tav tm="100000">
                                          <p:val>
                                            <p:strVal val="#ppt_y"/>
                                          </p:val>
                                        </p:tav>
                                      </p:tavLst>
                                    </p:anim>
                                    <p:animEffect transition="in" filter="wipe(down)">
                                      <p:cBhvr>
                                        <p:cTn id="43" dur="10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up)">
                                      <p:cBhvr>
                                        <p:cTn id="48" dur="1000"/>
                                        <p:tgtEl>
                                          <p:spTgt spid="13"/>
                                        </p:tgtEl>
                                      </p:cBhvr>
                                    </p:animEffect>
                                  </p:childTnLst>
                                </p:cTn>
                              </p:par>
                              <p:par>
                                <p:cTn id="49" presetID="12" presetClass="entr" presetSubtype="1"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1000"/>
                                        <p:tgtEl>
                                          <p:spTgt spid="27"/>
                                        </p:tgtEl>
                                        <p:attrNameLst>
                                          <p:attrName>ppt_y</p:attrName>
                                        </p:attrNameLst>
                                      </p:cBhvr>
                                      <p:tavLst>
                                        <p:tav tm="0">
                                          <p:val>
                                            <p:strVal val="#ppt_y-#ppt_h*1.125000"/>
                                          </p:val>
                                        </p:tav>
                                        <p:tav tm="100000">
                                          <p:val>
                                            <p:strVal val="#ppt_y"/>
                                          </p:val>
                                        </p:tav>
                                      </p:tavLst>
                                    </p:anim>
                                    <p:animEffect transition="in" filter="wipe(down)">
                                      <p:cBhvr>
                                        <p:cTn id="52" dur="10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up)">
                                      <p:cBhvr>
                                        <p:cTn id="57" dur="1000"/>
                                        <p:tgtEl>
                                          <p:spTgt spid="16"/>
                                        </p:tgtEl>
                                      </p:cBhvr>
                                    </p:animEffect>
                                  </p:childTnLst>
                                </p:cTn>
                              </p:par>
                              <p:par>
                                <p:cTn id="58" presetID="12" presetClass="entr" presetSubtype="1"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additive="base">
                                        <p:cTn id="60" dur="1000"/>
                                        <p:tgtEl>
                                          <p:spTgt spid="28"/>
                                        </p:tgtEl>
                                        <p:attrNameLst>
                                          <p:attrName>ppt_y</p:attrName>
                                        </p:attrNameLst>
                                      </p:cBhvr>
                                      <p:tavLst>
                                        <p:tav tm="0">
                                          <p:val>
                                            <p:strVal val="#ppt_y-#ppt_h*1.125000"/>
                                          </p:val>
                                        </p:tav>
                                        <p:tav tm="100000">
                                          <p:val>
                                            <p:strVal val="#ppt_y"/>
                                          </p:val>
                                        </p:tav>
                                      </p:tavLst>
                                    </p:anim>
                                    <p:animEffect transition="in" filter="wipe(down)">
                                      <p:cBhvr>
                                        <p:cTn id="61" dur="10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up)">
                                      <p:cBhvr>
                                        <p:cTn id="66" dur="1000"/>
                                        <p:tgtEl>
                                          <p:spTgt spid="17"/>
                                        </p:tgtEl>
                                      </p:cBhvr>
                                    </p:animEffect>
                                  </p:childTnLst>
                                </p:cTn>
                              </p:par>
                              <p:par>
                                <p:cTn id="67" presetID="12" presetClass="entr" presetSubtype="1"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additive="base">
                                        <p:cTn id="69" dur="1000"/>
                                        <p:tgtEl>
                                          <p:spTgt spid="31"/>
                                        </p:tgtEl>
                                        <p:attrNameLst>
                                          <p:attrName>ppt_y</p:attrName>
                                        </p:attrNameLst>
                                      </p:cBhvr>
                                      <p:tavLst>
                                        <p:tav tm="0">
                                          <p:val>
                                            <p:strVal val="#ppt_y-#ppt_h*1.125000"/>
                                          </p:val>
                                        </p:tav>
                                        <p:tav tm="100000">
                                          <p:val>
                                            <p:strVal val="#ppt_y"/>
                                          </p:val>
                                        </p:tav>
                                      </p:tavLst>
                                    </p:anim>
                                    <p:animEffect transition="in" filter="wipe(down)">
                                      <p:cBhvr>
                                        <p:cTn id="70" dur="10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up)">
                                      <p:cBhvr>
                                        <p:cTn id="75" dur="1000"/>
                                        <p:tgtEl>
                                          <p:spTgt spid="18"/>
                                        </p:tgtEl>
                                      </p:cBhvr>
                                    </p:animEffect>
                                  </p:childTnLst>
                                </p:cTn>
                              </p:par>
                              <p:par>
                                <p:cTn id="76" presetID="12" presetClass="entr" presetSubtype="1" fill="hold" nodeType="with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1000"/>
                                        <p:tgtEl>
                                          <p:spTgt spid="32"/>
                                        </p:tgtEl>
                                        <p:attrNameLst>
                                          <p:attrName>ppt_y</p:attrName>
                                        </p:attrNameLst>
                                      </p:cBhvr>
                                      <p:tavLst>
                                        <p:tav tm="0">
                                          <p:val>
                                            <p:strVal val="#ppt_y-#ppt_h*1.125000"/>
                                          </p:val>
                                        </p:tav>
                                        <p:tav tm="100000">
                                          <p:val>
                                            <p:strVal val="#ppt_y"/>
                                          </p:val>
                                        </p:tav>
                                      </p:tavLst>
                                    </p:anim>
                                    <p:animEffect transition="in" filter="wipe(down)">
                                      <p:cBhvr>
                                        <p:cTn id="79" dur="1000"/>
                                        <p:tgtEl>
                                          <p:spTgt spid="3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wipe(up)">
                                      <p:cBhvr>
                                        <p:cTn id="84" dur="1000"/>
                                        <p:tgtEl>
                                          <p:spTgt spid="15"/>
                                        </p:tgtEl>
                                      </p:cBhvr>
                                    </p:animEffect>
                                  </p:childTnLst>
                                </p:cTn>
                              </p:par>
                              <p:par>
                                <p:cTn id="85" presetID="12" presetClass="entr" presetSubtype="1" fill="hold" nodeType="with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additive="base">
                                        <p:cTn id="87" dur="1000"/>
                                        <p:tgtEl>
                                          <p:spTgt spid="33"/>
                                        </p:tgtEl>
                                        <p:attrNameLst>
                                          <p:attrName>ppt_y</p:attrName>
                                        </p:attrNameLst>
                                      </p:cBhvr>
                                      <p:tavLst>
                                        <p:tav tm="0">
                                          <p:val>
                                            <p:strVal val="#ppt_y-#ppt_h*1.125000"/>
                                          </p:val>
                                        </p:tav>
                                        <p:tav tm="100000">
                                          <p:val>
                                            <p:strVal val="#ppt_y"/>
                                          </p:val>
                                        </p:tav>
                                      </p:tavLst>
                                    </p:anim>
                                    <p:animEffect transition="in" filter="wipe(down)">
                                      <p:cBhvr>
                                        <p:cTn id="88" dur="1000"/>
                                        <p:tgtEl>
                                          <p:spTgt spid="33"/>
                                        </p:tgtEl>
                                      </p:cBhvr>
                                    </p:animEffect>
                                  </p:childTnLst>
                                </p:cTn>
                              </p:par>
                            </p:childTnLst>
                          </p:cTn>
                        </p:par>
                      </p:childTnLst>
                    </p:cTn>
                  </p:par>
                  <p:par>
                    <p:cTn id="89" fill="hold">
                      <p:stCondLst>
                        <p:cond delay="indefinite"/>
                      </p:stCondLst>
                      <p:childTnLst>
                        <p:par>
                          <p:cTn id="90" fill="hold">
                            <p:stCondLst>
                              <p:cond delay="0"/>
                            </p:stCondLst>
                            <p:childTnLst>
                              <p:par>
                                <p:cTn id="91" presetID="12" presetClass="entr" presetSubtype="1" fill="hold" nodeType="click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additive="base">
                                        <p:cTn id="93" dur="1000"/>
                                        <p:tgtEl>
                                          <p:spTgt spid="25"/>
                                        </p:tgtEl>
                                        <p:attrNameLst>
                                          <p:attrName>ppt_y</p:attrName>
                                        </p:attrNameLst>
                                      </p:cBhvr>
                                      <p:tavLst>
                                        <p:tav tm="0">
                                          <p:val>
                                            <p:strVal val="#ppt_y-#ppt_h*1.125000"/>
                                          </p:val>
                                        </p:tav>
                                        <p:tav tm="100000">
                                          <p:val>
                                            <p:strVal val="#ppt_y"/>
                                          </p:val>
                                        </p:tav>
                                      </p:tavLst>
                                    </p:anim>
                                    <p:animEffect transition="in" filter="wipe(down)">
                                      <p:cBhvr>
                                        <p:cTn id="94" dur="1000"/>
                                        <p:tgtEl>
                                          <p:spTgt spid="25"/>
                                        </p:tgtEl>
                                      </p:cBhvr>
                                    </p:animEffect>
                                  </p:childTnLst>
                                </p:cTn>
                              </p:par>
                            </p:childTnLst>
                          </p:cTn>
                        </p:par>
                      </p:childTnLst>
                    </p:cTn>
                  </p:par>
                  <p:par>
                    <p:cTn id="95" fill="hold">
                      <p:stCondLst>
                        <p:cond delay="indefinite"/>
                      </p:stCondLst>
                      <p:childTnLst>
                        <p:par>
                          <p:cTn id="96" fill="hold">
                            <p:stCondLst>
                              <p:cond delay="0"/>
                            </p:stCondLst>
                            <p:childTnLst>
                              <p:par>
                                <p:cTn id="97" presetID="12" presetClass="entr" presetSubtype="1" fill="hold" nodeType="click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additive="base">
                                        <p:cTn id="99" dur="1000"/>
                                        <p:tgtEl>
                                          <p:spTgt spid="26"/>
                                        </p:tgtEl>
                                        <p:attrNameLst>
                                          <p:attrName>ppt_y</p:attrName>
                                        </p:attrNameLst>
                                      </p:cBhvr>
                                      <p:tavLst>
                                        <p:tav tm="0">
                                          <p:val>
                                            <p:strVal val="#ppt_y-#ppt_h*1.125000"/>
                                          </p:val>
                                        </p:tav>
                                        <p:tav tm="100000">
                                          <p:val>
                                            <p:strVal val="#ppt_y"/>
                                          </p:val>
                                        </p:tav>
                                      </p:tavLst>
                                    </p:anim>
                                    <p:animEffect transition="in" filter="wipe(down)">
                                      <p:cBhvr>
                                        <p:cTn id="10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533400" y="1809750"/>
            <a:ext cx="1645920" cy="2834640"/>
          </a:xfrm>
          <a:prstGeom prst="rect">
            <a:avLst/>
          </a:prstGeom>
          <a:solidFill>
            <a:srgbClr val="002060"/>
          </a:solidFill>
          <a:ln w="50800" cap="sq" cmpd="dbl" algn="ctr">
            <a:no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nchor="ctr" anchorCtr="1"/>
          <a:lstStyle>
            <a:lvl1pPr marL="0" indent="0">
              <a:spcAft>
                <a:spcPts val="1000"/>
              </a:spcAft>
              <a:buNone/>
              <a:defRPr sz="1800"/>
            </a:lvl1pPr>
            <a:lvl2pPr>
              <a:buNone/>
              <a:defRPr sz="1200"/>
            </a:lvl2pPr>
            <a:lvl3pPr>
              <a:buNone/>
              <a:defRPr sz="1000"/>
            </a:lvl3pPr>
            <a:lvl4pPr>
              <a:buNone/>
              <a:defRPr sz="900"/>
            </a:lvl4pPr>
            <a:lvl5pPr>
              <a:buNone/>
              <a:defRPr sz="900"/>
            </a:lvl5pPr>
            <a:extLst/>
          </a:lstStyle>
          <a:p>
            <a:pPr marL="0" marR="0" lvl="0" indent="0" algn="ctr" defTabSz="914400" rtl="0" eaLnBrk="1" fontAlgn="auto" latinLnBrk="0" hangingPunct="1">
              <a:lnSpc>
                <a:spcPct val="100000"/>
              </a:lnSpc>
              <a:spcAft>
                <a:spcPts val="0"/>
              </a:spcAft>
              <a:buClr>
                <a:srgbClr val="C00000"/>
              </a:buClr>
              <a:buSzPct val="90000"/>
              <a:buFont typeface="Wingdings" pitchFamily="2" charset="2"/>
              <a:buNone/>
              <a:tabLst/>
              <a:defRPr/>
            </a:pPr>
            <a:r>
              <a:rPr lang="en-US" b="1" dirty="0">
                <a:latin typeface="Calibri" panose="020F0502020204030204" pitchFamily="34" charset="0"/>
              </a:rPr>
              <a:t>Evaluating</a:t>
            </a:r>
          </a:p>
          <a:p>
            <a:pPr marL="0" marR="0" lvl="0" indent="0" algn="ctr" defTabSz="914400" rtl="0" eaLnBrk="1" fontAlgn="auto" latinLnBrk="0" hangingPunct="1">
              <a:lnSpc>
                <a:spcPct val="100000"/>
              </a:lnSpc>
              <a:spcAft>
                <a:spcPts val="0"/>
              </a:spcAft>
              <a:buClr>
                <a:srgbClr val="C00000"/>
              </a:buClr>
              <a:buSzPct val="90000"/>
              <a:buFont typeface="Wingdings" pitchFamily="2" charset="2"/>
              <a:buNone/>
              <a:tabLst/>
              <a:defRPr/>
            </a:pPr>
            <a:r>
              <a:rPr kumimoji="0" lang="en-US" sz="1800" b="1" i="0" u="none" strike="noStrike" kern="1200" cap="none" spc="0" normalizeH="0" baseline="0" noProof="0" dirty="0">
                <a:ln>
                  <a:noFill/>
                </a:ln>
                <a:solidFill>
                  <a:schemeClr val="lt1"/>
                </a:solidFill>
                <a:effectLst/>
                <a:uLnTx/>
                <a:uFillTx/>
                <a:latin typeface="Calibri" panose="020F0502020204030204" pitchFamily="34" charset="0"/>
              </a:rPr>
              <a:t>Academic</a:t>
            </a:r>
            <a:endParaRPr lang="en-US" b="1" dirty="0">
              <a:latin typeface="Calibri" panose="020F0502020204030204" pitchFamily="34" charset="0"/>
            </a:endParaRPr>
          </a:p>
          <a:p>
            <a:pPr marL="0" marR="0" lvl="0" indent="0" algn="ctr" defTabSz="914400" rtl="0" eaLnBrk="1" fontAlgn="auto" latinLnBrk="0" hangingPunct="1">
              <a:lnSpc>
                <a:spcPct val="100000"/>
              </a:lnSpc>
              <a:spcAft>
                <a:spcPts val="0"/>
              </a:spcAft>
              <a:buClr>
                <a:srgbClr val="C00000"/>
              </a:buClr>
              <a:buSzPct val="90000"/>
              <a:buFont typeface="Wingdings" pitchFamily="2" charset="2"/>
              <a:buNone/>
              <a:tabLst/>
              <a:defRPr/>
            </a:pPr>
            <a:r>
              <a:rPr kumimoji="0" lang="en-US" sz="1800" b="1" i="0" u="none" strike="noStrike" kern="1200" cap="none" spc="0" normalizeH="0" baseline="0" noProof="0" dirty="0">
                <a:ln>
                  <a:noFill/>
                </a:ln>
                <a:solidFill>
                  <a:schemeClr val="lt1"/>
                </a:solidFill>
                <a:effectLst/>
                <a:uLnTx/>
                <a:uFillTx/>
                <a:latin typeface="Calibri" panose="020F0502020204030204" pitchFamily="34" charset="0"/>
              </a:rPr>
              <a:t>Quality</a:t>
            </a:r>
          </a:p>
        </p:txBody>
      </p:sp>
      <p:pic>
        <p:nvPicPr>
          <p:cNvPr id="4" name="Picture 3"/>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4043"/>
          <a:stretch/>
        </p:blipFill>
        <p:spPr>
          <a:xfrm>
            <a:off x="5918480" y="2258568"/>
            <a:ext cx="2692120" cy="1924050"/>
          </a:xfrm>
          <a:prstGeom prst="rect">
            <a:avLst/>
          </a:prstGeom>
        </p:spPr>
      </p:pic>
      <p:pic>
        <p:nvPicPr>
          <p:cNvPr id="5"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43200" y="2258568"/>
            <a:ext cx="3152775"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22"/>
          <p:cNvSpPr txBox="1">
            <a:spLocks noChangeArrowheads="1"/>
          </p:cNvSpPr>
          <p:nvPr/>
        </p:nvSpPr>
        <p:spPr bwMode="auto">
          <a:xfrm>
            <a:off x="0" y="0"/>
            <a:ext cx="9144000" cy="1123949"/>
          </a:xfrm>
          <a:prstGeom prst="rect">
            <a:avLst/>
          </a:prstGeom>
          <a:noFill/>
          <a:ln w="9525" algn="ctr">
            <a:noFill/>
            <a:miter lim="800000"/>
            <a:headEnd/>
            <a:tailEnd/>
          </a:ln>
          <a:effectLst/>
        </p:spPr>
        <p:txBody>
          <a:bodyPr lIns="0" tIns="0" rIns="0" bIns="0" anchor="ctr"/>
          <a:lstStyle/>
          <a:p>
            <a:pPr algn="ctr">
              <a:lnSpc>
                <a:spcPct val="100000"/>
              </a:lnSpc>
            </a:pPr>
            <a:r>
              <a:rPr lang="en-US" sz="2000" b="1" dirty="0">
                <a:solidFill>
                  <a:srgbClr val="1F2B59"/>
                </a:solidFill>
                <a:latin typeface="Calibri" panose="020F0502020204030204" pitchFamily="34" charset="0"/>
              </a:rPr>
              <a:t>Introduction to Outcomes Assessment</a:t>
            </a:r>
          </a:p>
        </p:txBody>
      </p:sp>
    </p:spTree>
    <p:extLst>
      <p:ext uri="{BB962C8B-B14F-4D97-AF65-F5344CB8AC3E}">
        <p14:creationId xmlns:p14="http://schemas.microsoft.com/office/powerpoint/2010/main" val="32698107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2" presetClass="entr" presetSubtype="8" fill="hold" nodeType="afterEffect">
                                  <p:stCondLst>
                                    <p:cond delay="1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p:tgtEl>
                                          <p:spTgt spid="5"/>
                                        </p:tgtEl>
                                        <p:attrNameLst>
                                          <p:attrName>ppt_x</p:attrName>
                                        </p:attrNameLst>
                                      </p:cBhvr>
                                      <p:tavLst>
                                        <p:tav tm="0">
                                          <p:val>
                                            <p:strVal val="#ppt_x-#ppt_w*1.125000"/>
                                          </p:val>
                                        </p:tav>
                                        <p:tav tm="100000">
                                          <p:val>
                                            <p:strVal val="#ppt_x"/>
                                          </p:val>
                                        </p:tav>
                                      </p:tavLst>
                                    </p:anim>
                                    <p:animEffect transition="in" filter="wipe(right)">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1+#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The Hierarchy of Outcomes Assessment:</a:t>
            </a:r>
          </a:p>
          <a:p>
            <a:r>
              <a:rPr lang="en-US" sz="2000" b="1" dirty="0">
                <a:solidFill>
                  <a:schemeClr val="accent4">
                    <a:lumMod val="50000"/>
                  </a:schemeClr>
                </a:solidFill>
                <a:latin typeface="Calibri" panose="020F0502020204030204" pitchFamily="34" charset="0"/>
              </a:rPr>
              <a:t>The ‘Bottom-Up’ Flow of Assessment</a:t>
            </a:r>
          </a:p>
        </p:txBody>
      </p:sp>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pPr>
            <a:endParaRPr lang="en-US" sz="1100" kern="0" dirty="0">
              <a:solidFill>
                <a:srgbClr val="330033"/>
              </a:solidFill>
              <a:latin typeface="Calibri" panose="020F0502020204030204" pitchFamily="34" charset="0"/>
            </a:endParaRPr>
          </a:p>
          <a:p>
            <a:pPr lvl="0" fontAlgn="base">
              <a:spcAft>
                <a:spcPct val="0"/>
              </a:spcAft>
              <a:buClr>
                <a:srgbClr val="002060"/>
              </a:buClr>
              <a:buSzPct val="80000"/>
            </a:pPr>
            <a:r>
              <a:rPr lang="en-US" sz="2000" b="1" kern="0" dirty="0">
                <a:solidFill>
                  <a:srgbClr val="002060"/>
                </a:solidFill>
                <a:latin typeface="Calibri" panose="020F0502020204030204" pitchFamily="34" charset="0"/>
              </a:rPr>
              <a:t>With the linkage between mission / broad-based goals / intended outcomes / performance objectives structured in this way:</a:t>
            </a:r>
          </a:p>
          <a:p>
            <a:pPr marL="274320" lvl="0" indent="-274320" fontAlgn="base">
              <a:spcBef>
                <a:spcPts val="12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Data generated through the student learning and operational assessment processes will constitute evidence of the extent of accomplishment of the intended outcomes.</a:t>
            </a:r>
          </a:p>
          <a:p>
            <a:pPr marL="274320" lvl="0" indent="-274320" fontAlgn="base">
              <a:spcBef>
                <a:spcPts val="20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Which constitutes evidence of the extent of accomplishment of the broad-based goals.</a:t>
            </a:r>
          </a:p>
          <a:p>
            <a:pPr marL="274320" lvl="0" indent="-274320" fontAlgn="base">
              <a:spcBef>
                <a:spcPts val="20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Which in turn constitutes evidence of the extent to which the academic business unit is accomplishing its mission.</a:t>
            </a:r>
          </a:p>
        </p:txBody>
      </p:sp>
    </p:spTree>
    <p:extLst>
      <p:ext uri="{BB962C8B-B14F-4D97-AF65-F5344CB8AC3E}">
        <p14:creationId xmlns:p14="http://schemas.microsoft.com/office/powerpoint/2010/main" val="33470885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1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0" y="0"/>
            <a:ext cx="9144000" cy="1123949"/>
            <a:chOff x="0" y="0"/>
            <a:chExt cx="9144000" cy="1123949"/>
          </a:xfrm>
        </p:grpSpPr>
        <p:sp>
          <p:nvSpPr>
            <p:cNvPr id="24" name="Text Box 22"/>
            <p:cNvSpPr txBox="1">
              <a:spLocks noChangeArrowheads="1"/>
            </p:cNvSpPr>
            <p:nvPr/>
          </p:nvSpPr>
          <p:spPr bwMode="auto">
            <a:xfrm>
              <a:off x="0" y="0"/>
              <a:ext cx="9144000" cy="1123949"/>
            </a:xfrm>
            <a:prstGeom prst="rect">
              <a:avLst/>
            </a:prstGeom>
            <a:noFill/>
            <a:ln w="9525" algn="ctr">
              <a:noFill/>
              <a:miter lim="800000"/>
              <a:headEnd/>
              <a:tailEnd/>
            </a:ln>
            <a:effectLst/>
          </p:spPr>
          <p:txBody>
            <a:bodyPr lIns="0" tIns="0" rIns="0" bIns="0" anchor="ctr"/>
            <a:lstStyle/>
            <a:p>
              <a:pPr algn="ctr"/>
              <a:r>
                <a:rPr lang="en-US" sz="2000" b="1" dirty="0">
                  <a:solidFill>
                    <a:schemeClr val="accent4">
                      <a:lumMod val="50000"/>
                    </a:schemeClr>
                  </a:solidFill>
                  <a:latin typeface="Calibri" panose="020F0502020204030204" pitchFamily="34" charset="0"/>
                </a:rPr>
                <a:t>‘Bottom-Up’ Flow of Assessment</a:t>
              </a:r>
            </a:p>
            <a:p>
              <a:pPr algn="ctr"/>
              <a:r>
                <a:rPr lang="en-US" sz="2000" b="1" dirty="0">
                  <a:solidFill>
                    <a:schemeClr val="accent4">
                      <a:lumMod val="50000"/>
                    </a:schemeClr>
                  </a:solidFill>
                  <a:latin typeface="Calibri" panose="020F0502020204030204" pitchFamily="34" charset="0"/>
                </a:rPr>
                <a:t>Evidence of Achievement of Intended Outcomes        Broad-Based Goals        Mission</a:t>
              </a:r>
            </a:p>
          </p:txBody>
        </p:sp>
        <p:sp>
          <p:nvSpPr>
            <p:cNvPr id="25" name="Right Arrow 24"/>
            <p:cNvSpPr/>
            <p:nvPr/>
          </p:nvSpPr>
          <p:spPr>
            <a:xfrm>
              <a:off x="5303520" y="640080"/>
              <a:ext cx="356616" cy="182880"/>
            </a:xfrm>
            <a:prstGeom prst="rightArrow">
              <a:avLst/>
            </a:prstGeom>
            <a:solidFill>
              <a:schemeClr val="accent4">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6" name="Right Arrow 25"/>
            <p:cNvSpPr/>
            <p:nvPr/>
          </p:nvSpPr>
          <p:spPr>
            <a:xfrm>
              <a:off x="7744968" y="640080"/>
              <a:ext cx="356616" cy="182880"/>
            </a:xfrm>
            <a:prstGeom prst="rightArrow">
              <a:avLst/>
            </a:prstGeom>
            <a:solidFill>
              <a:schemeClr val="accent4">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sp>
        <p:nvSpPr>
          <p:cNvPr id="2" name="Up Arrow 1"/>
          <p:cNvSpPr/>
          <p:nvPr/>
        </p:nvSpPr>
        <p:spPr>
          <a:xfrm>
            <a:off x="128016" y="1428750"/>
            <a:ext cx="227886" cy="3581400"/>
          </a:xfrm>
          <a:prstGeom prst="upArrow">
            <a:avLst/>
          </a:prstGeom>
          <a:solidFill>
            <a:schemeClr val="accent4">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4" name="Up Arrow 13"/>
          <p:cNvSpPr/>
          <p:nvPr/>
        </p:nvSpPr>
        <p:spPr>
          <a:xfrm>
            <a:off x="8763714" y="1429578"/>
            <a:ext cx="227886" cy="3581400"/>
          </a:xfrm>
          <a:prstGeom prst="upArrow">
            <a:avLst/>
          </a:prstGeom>
          <a:solidFill>
            <a:schemeClr val="accent4">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nvGrpSpPr>
          <p:cNvPr id="3" name="Group 2"/>
          <p:cNvGrpSpPr/>
          <p:nvPr/>
        </p:nvGrpSpPr>
        <p:grpSpPr>
          <a:xfrm>
            <a:off x="456843" y="1428750"/>
            <a:ext cx="8230670" cy="3691890"/>
            <a:chOff x="456843" y="1428750"/>
            <a:chExt cx="8230670" cy="3691890"/>
          </a:xfrm>
        </p:grpSpPr>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l="79627" t="86326" b="660"/>
            <a:stretch/>
          </p:blipFill>
          <p:spPr>
            <a:xfrm>
              <a:off x="7010400" y="4629150"/>
              <a:ext cx="1676756" cy="482346"/>
            </a:xfrm>
            <a:prstGeom prst="rect">
              <a:avLst/>
            </a:prstGeom>
          </p:spPr>
        </p:pic>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2" t="84286" r="20006" b="398"/>
            <a:stretch/>
          </p:blipFill>
          <p:spPr>
            <a:xfrm>
              <a:off x="456843" y="4552950"/>
              <a:ext cx="6583680" cy="567690"/>
            </a:xfrm>
            <a:prstGeom prst="rect">
              <a:avLst/>
            </a:prstGeom>
          </p:spPr>
        </p:pic>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2" t="26336" r="25561" b="44802"/>
            <a:stretch/>
          </p:blipFill>
          <p:spPr>
            <a:xfrm>
              <a:off x="456843" y="2404872"/>
              <a:ext cx="6126480" cy="1069848"/>
            </a:xfrm>
            <a:prstGeom prst="rect">
              <a:avLst/>
            </a:prstGeom>
          </p:spPr>
        </p:pic>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2" t="55200" r="20561" b="30246"/>
            <a:stretch/>
          </p:blipFill>
          <p:spPr>
            <a:xfrm>
              <a:off x="456843" y="3474720"/>
              <a:ext cx="6537960" cy="539496"/>
            </a:xfrm>
            <a:prstGeom prst="rect">
              <a:avLst/>
            </a:prstGeom>
          </p:spPr>
        </p:pic>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78701" t="26332" r="-4" b="45052"/>
            <a:stretch/>
          </p:blipFill>
          <p:spPr>
            <a:xfrm>
              <a:off x="6934200" y="2404872"/>
              <a:ext cx="1753313" cy="1060704"/>
            </a:xfrm>
            <a:prstGeom prst="rect">
              <a:avLst/>
            </a:prstGeom>
          </p:spPr>
        </p:pic>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79627" t="54946" b="30252"/>
            <a:stretch/>
          </p:blipFill>
          <p:spPr>
            <a:xfrm>
              <a:off x="7010400" y="3465576"/>
              <a:ext cx="1676756" cy="548640"/>
            </a:xfrm>
            <a:prstGeom prst="rect">
              <a:avLst/>
            </a:prstGeom>
          </p:spPr>
        </p:pic>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11779" b="73667"/>
            <a:stretch/>
          </p:blipFill>
          <p:spPr>
            <a:xfrm>
              <a:off x="456843" y="1865376"/>
              <a:ext cx="8230313" cy="539496"/>
            </a:xfrm>
            <a:prstGeom prst="rect">
              <a:avLst/>
            </a:prstGeom>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88159"/>
            <a:stretch/>
          </p:blipFill>
          <p:spPr>
            <a:xfrm>
              <a:off x="456843" y="1428750"/>
              <a:ext cx="8230313" cy="438912"/>
            </a:xfrm>
            <a:prstGeom prst="rect">
              <a:avLst/>
            </a:prstGeom>
          </p:spPr>
        </p:pic>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2" t="69753" r="20006" b="15446"/>
            <a:stretch/>
          </p:blipFill>
          <p:spPr>
            <a:xfrm>
              <a:off x="456843" y="4014216"/>
              <a:ext cx="6583680" cy="548640"/>
            </a:xfrm>
            <a:prstGeom prst="rect">
              <a:avLst/>
            </a:prstGeom>
          </p:spPr>
        </p:pic>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l="79627" t="69756" b="15443"/>
            <a:stretch/>
          </p:blipFill>
          <p:spPr>
            <a:xfrm>
              <a:off x="7010400" y="4014216"/>
              <a:ext cx="1676756" cy="548640"/>
            </a:xfrm>
            <a:prstGeom prst="rect">
              <a:avLst/>
            </a:prstGeom>
          </p:spPr>
        </p:pic>
      </p:grpSp>
      <p:sp>
        <p:nvSpPr>
          <p:cNvPr id="19" name="Rectangle 18"/>
          <p:cNvSpPr/>
          <p:nvPr/>
        </p:nvSpPr>
        <p:spPr>
          <a:xfrm>
            <a:off x="0" y="1124712"/>
            <a:ext cx="9144000" cy="18288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Tree>
    <p:extLst>
      <p:ext uri="{BB962C8B-B14F-4D97-AF65-F5344CB8AC3E}">
        <p14:creationId xmlns:p14="http://schemas.microsoft.com/office/powerpoint/2010/main" val="10276156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500"/>
                                        <p:tgtEl>
                                          <p:spTgt spid="3"/>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500"/>
                                        <p:tgtEl>
                                          <p:spTgt spid="2"/>
                                        </p:tgtEl>
                                        <p:attrNameLst>
                                          <p:attrName>ppt_y</p:attrName>
                                        </p:attrNameLst>
                                      </p:cBhvr>
                                      <p:tavLst>
                                        <p:tav tm="0">
                                          <p:val>
                                            <p:strVal val="#ppt_y+#ppt_h*1.125000"/>
                                          </p:val>
                                        </p:tav>
                                        <p:tav tm="100000">
                                          <p:val>
                                            <p:strVal val="#ppt_y"/>
                                          </p:val>
                                        </p:tav>
                                      </p:tavLst>
                                    </p:anim>
                                    <p:animEffect transition="in" filter="wipe(up)">
                                      <p:cBhvr>
                                        <p:cTn id="11" dur="1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1500"/>
                                        <p:tgtEl>
                                          <p:spTgt spid="14"/>
                                        </p:tgtEl>
                                        <p:attrNameLst>
                                          <p:attrName>ppt_y</p:attrName>
                                        </p:attrNameLst>
                                      </p:cBhvr>
                                      <p:tavLst>
                                        <p:tav tm="0">
                                          <p:val>
                                            <p:strVal val="#ppt_y+#ppt_h*1.125000"/>
                                          </p:val>
                                        </p:tav>
                                        <p:tav tm="100000">
                                          <p:val>
                                            <p:strVal val="#ppt_y"/>
                                          </p:val>
                                        </p:tav>
                                      </p:tavLst>
                                    </p:anim>
                                    <p:animEffect transition="in" filter="wipe(up)">
                                      <p:cBhvr>
                                        <p:cTn id="15" dur="1500"/>
                                        <p:tgtEl>
                                          <p:spTgt spid="14"/>
                                        </p:tgtEl>
                                      </p:cBhvr>
                                    </p:animEffect>
                                  </p:childTnLst>
                                </p:cTn>
                              </p:par>
                              <p:par>
                                <p:cTn id="16" presetID="12" presetClass="entr" presetSubtype="4"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1500"/>
                                        <p:tgtEl>
                                          <p:spTgt spid="23"/>
                                        </p:tgtEl>
                                        <p:attrNameLst>
                                          <p:attrName>ppt_y</p:attrName>
                                        </p:attrNameLst>
                                      </p:cBhvr>
                                      <p:tavLst>
                                        <p:tav tm="0">
                                          <p:val>
                                            <p:strVal val="#ppt_y+#ppt_h*1.125000"/>
                                          </p:val>
                                        </p:tav>
                                        <p:tav tm="100000">
                                          <p:val>
                                            <p:strVal val="#ppt_y"/>
                                          </p:val>
                                        </p:tav>
                                      </p:tavLst>
                                    </p:anim>
                                    <p:animEffect transition="in" filter="wipe(up)">
                                      <p:cBhvr>
                                        <p:cTn id="19" dur="1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6"/>
          <p:cNvSpPr txBox="1">
            <a:spLocks noChangeArrowheads="1"/>
          </p:cNvSpPr>
          <p:nvPr/>
        </p:nvSpPr>
        <p:spPr>
          <a:xfrm>
            <a:off x="533400" y="1307592"/>
            <a:ext cx="8610600" cy="3840480"/>
          </a:xfrm>
          <a:prstGeom prst="rect">
            <a:avLst/>
          </a:prstGeom>
          <a:noFill/>
          <a:ln/>
        </p:spPr>
        <p:txBody>
          <a:bodyPr lIns="182880" rIns="182880"/>
          <a:lstStyle/>
          <a:p>
            <a:pPr marL="342900" indent="-342900" fontAlgn="base">
              <a:spcBef>
                <a:spcPct val="0"/>
              </a:spcBef>
              <a:spcAft>
                <a:spcPct val="0"/>
              </a:spcAft>
              <a:buClr>
                <a:srgbClr val="330033"/>
              </a:buClr>
              <a:buSzPct val="90000"/>
              <a:defRPr/>
            </a:pPr>
            <a:endParaRPr lang="en-US" sz="1100" kern="0" dirty="0">
              <a:solidFill>
                <a:srgbClr val="330033"/>
              </a:solidFill>
              <a:latin typeface="Calibri" panose="020F0502020204030204" pitchFamily="34" charset="0"/>
            </a:endParaRPr>
          </a:p>
        </p:txBody>
      </p:sp>
      <p:sp>
        <p:nvSpPr>
          <p:cNvPr id="6" name="Rectangle 5"/>
          <p:cNvSpPr/>
          <p:nvPr/>
        </p:nvSpPr>
        <p:spPr>
          <a:xfrm>
            <a:off x="0" y="1307592"/>
            <a:ext cx="533400" cy="384048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vert="vert270" lIns="0" tIns="0" rIns="0" bIns="0" anchor="ctr" anchorCtr="0"/>
          <a:lstStyle/>
          <a:p>
            <a:pPr algn="ctr"/>
            <a:r>
              <a:rPr lang="en-US" sz="1600" b="1" dirty="0">
                <a:latin typeface="Calibri" panose="020F0502020204030204" pitchFamily="34" charset="0"/>
              </a:rPr>
              <a:t>Mission, Goals, Intended Outcomes,</a:t>
            </a:r>
          </a:p>
          <a:p>
            <a:pPr algn="ctr"/>
            <a:r>
              <a:rPr lang="en-US" sz="1600" b="1" dirty="0">
                <a:latin typeface="Calibri" panose="020F0502020204030204" pitchFamily="34" charset="0"/>
              </a:rPr>
              <a:t>and Performance Objectives</a:t>
            </a:r>
          </a:p>
        </p:txBody>
      </p:sp>
      <p:grpSp>
        <p:nvGrpSpPr>
          <p:cNvPr id="12" name="Group 11"/>
          <p:cNvGrpSpPr/>
          <p:nvPr/>
        </p:nvGrpSpPr>
        <p:grpSpPr>
          <a:xfrm>
            <a:off x="914400" y="1690878"/>
            <a:ext cx="1645920" cy="3090672"/>
            <a:chOff x="1066800" y="1690878"/>
            <a:chExt cx="1645920" cy="3090672"/>
          </a:xfrm>
          <a:solidFill>
            <a:srgbClr val="002060"/>
          </a:solidFill>
        </p:grpSpPr>
        <p:sp>
          <p:nvSpPr>
            <p:cNvPr id="5" name="Text Placeholder 2"/>
            <p:cNvSpPr txBox="1">
              <a:spLocks/>
            </p:cNvSpPr>
            <p:nvPr/>
          </p:nvSpPr>
          <p:spPr>
            <a:xfrm>
              <a:off x="1066800" y="1690878"/>
              <a:ext cx="1645920" cy="3090672"/>
            </a:xfrm>
            <a:prstGeom prst="rect">
              <a:avLst/>
            </a:prstGeom>
            <a:grpFill/>
            <a:ln w="50800" cap="sq" cmpd="dbl" algn="ctr">
              <a:no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nchor="ctr" anchorCtr="1"/>
            <a:lstStyle>
              <a:lvl1pPr marL="0" indent="0">
                <a:spcAft>
                  <a:spcPts val="1000"/>
                </a:spcAft>
                <a:buNone/>
                <a:defRPr sz="1800"/>
              </a:lvl1pPr>
              <a:lvl2pPr>
                <a:buNone/>
                <a:defRPr sz="1200"/>
              </a:lvl2pPr>
              <a:lvl3pPr>
                <a:buNone/>
                <a:defRPr sz="1000"/>
              </a:lvl3pPr>
              <a:lvl4pPr>
                <a:buNone/>
                <a:defRPr sz="900"/>
              </a:lvl4pPr>
              <a:lvl5pPr>
                <a:buNone/>
                <a:defRPr sz="900"/>
              </a:lvl5pPr>
              <a:extLst/>
            </a:lstStyle>
            <a:p>
              <a:pPr marL="0" marR="0" lvl="0" indent="0" algn="ctr" defTabSz="914400" rtl="0" eaLnBrk="1" fontAlgn="auto" latinLnBrk="0" hangingPunct="1">
                <a:lnSpc>
                  <a:spcPct val="100000"/>
                </a:lnSpc>
                <a:spcAft>
                  <a:spcPts val="0"/>
                </a:spcAft>
                <a:buClr>
                  <a:srgbClr val="C00000"/>
                </a:buClr>
                <a:buSzPct val="90000"/>
                <a:buFont typeface="Wingdings" pitchFamily="2" charset="2"/>
                <a:buNone/>
                <a:tabLst/>
                <a:defRPr/>
              </a:pPr>
              <a:r>
                <a:rPr kumimoji="0" lang="en-US" sz="1600" b="1" i="0" u="none" strike="noStrike" kern="1200" cap="none" spc="0" normalizeH="0" baseline="0" noProof="0" dirty="0">
                  <a:ln>
                    <a:noFill/>
                  </a:ln>
                  <a:solidFill>
                    <a:schemeClr val="lt1"/>
                  </a:solidFill>
                  <a:effectLst/>
                  <a:uLnTx/>
                  <a:uFillTx/>
                  <a:latin typeface="Calibri" panose="020F0502020204030204" pitchFamily="34" charset="0"/>
                </a:rPr>
                <a:t>The Hierarchical Flow from Institutional</a:t>
              </a:r>
              <a:r>
                <a:rPr lang="en-US" sz="1600" b="1" dirty="0">
                  <a:latin typeface="Calibri" panose="020F0502020204030204" pitchFamily="34" charset="0"/>
                </a:rPr>
                <a:t> Mission to Performance Objectives</a:t>
              </a:r>
            </a:p>
            <a:p>
              <a:pPr marL="0" marR="0" lvl="0" indent="0" algn="ctr" defTabSz="914400" rtl="0" eaLnBrk="1" fontAlgn="auto" latinLnBrk="0" hangingPunct="1">
                <a:lnSpc>
                  <a:spcPct val="100000"/>
                </a:lnSpc>
                <a:spcAft>
                  <a:spcPts val="0"/>
                </a:spcAft>
                <a:buClr>
                  <a:srgbClr val="C00000"/>
                </a:buClr>
                <a:buSzPct val="90000"/>
                <a:buFont typeface="Wingdings" pitchFamily="2" charset="2"/>
                <a:buNone/>
                <a:tabLst/>
                <a:defRPr/>
              </a:pPr>
              <a:endParaRPr kumimoji="0" lang="en-US" sz="400" i="0" u="none" strike="noStrike" kern="1200" cap="none" spc="0" normalizeH="0" baseline="0" noProof="0" dirty="0">
                <a:ln>
                  <a:noFill/>
                </a:ln>
                <a:solidFill>
                  <a:schemeClr val="lt1"/>
                </a:solidFill>
                <a:effectLst/>
                <a:uLnTx/>
                <a:uFillTx/>
                <a:latin typeface="Calibri" panose="020F0502020204030204" pitchFamily="34" charset="0"/>
              </a:endParaRPr>
            </a:p>
            <a:p>
              <a:pPr marL="0" marR="0" lvl="0" indent="0" algn="ctr" defTabSz="914400" rtl="0" eaLnBrk="1" fontAlgn="auto" latinLnBrk="0" hangingPunct="1">
                <a:lnSpc>
                  <a:spcPct val="100000"/>
                </a:lnSpc>
                <a:spcAft>
                  <a:spcPts val="0"/>
                </a:spcAft>
                <a:buClr>
                  <a:srgbClr val="C00000"/>
                </a:buClr>
                <a:buSzPct val="90000"/>
                <a:buFont typeface="Wingdings" pitchFamily="2" charset="2"/>
                <a:buNone/>
                <a:tabLst/>
                <a:defRPr/>
              </a:pPr>
              <a:endParaRPr lang="en-US" sz="1000" dirty="0">
                <a:latin typeface="Calibri" panose="020F0502020204030204" pitchFamily="34" charset="0"/>
              </a:endParaRPr>
            </a:p>
            <a:p>
              <a:pPr marL="0" marR="0" lvl="0" indent="0" algn="ctr" defTabSz="914400" rtl="0" eaLnBrk="1" fontAlgn="auto" latinLnBrk="0" hangingPunct="1">
                <a:lnSpc>
                  <a:spcPct val="100000"/>
                </a:lnSpc>
                <a:spcAft>
                  <a:spcPts val="0"/>
                </a:spcAft>
                <a:buClr>
                  <a:srgbClr val="C00000"/>
                </a:buClr>
                <a:buSzPct val="90000"/>
                <a:buFont typeface="Wingdings" pitchFamily="2" charset="2"/>
                <a:buNone/>
                <a:tabLst/>
                <a:defRPr/>
              </a:pPr>
              <a:endParaRPr lang="en-US" sz="400" dirty="0">
                <a:latin typeface="Calibri" panose="020F0502020204030204" pitchFamily="34" charset="0"/>
              </a:endParaRPr>
            </a:p>
            <a:p>
              <a:pPr marL="0" marR="0" lvl="0" indent="0" algn="ctr" defTabSz="914400" rtl="0" eaLnBrk="1" fontAlgn="auto" latinLnBrk="0" hangingPunct="1">
                <a:lnSpc>
                  <a:spcPct val="100000"/>
                </a:lnSpc>
                <a:spcAft>
                  <a:spcPts val="0"/>
                </a:spcAft>
                <a:buClr>
                  <a:srgbClr val="C00000"/>
                </a:buClr>
                <a:buSzPct val="90000"/>
                <a:buFont typeface="Wingdings" pitchFamily="2" charset="2"/>
                <a:buNone/>
                <a:tabLst/>
                <a:defRPr/>
              </a:pPr>
              <a:r>
                <a:rPr lang="en-US" sz="1600" b="1" dirty="0">
                  <a:latin typeface="Calibri" panose="020F0502020204030204" pitchFamily="34" charset="0"/>
                </a:rPr>
                <a:t>The Assessment Pyramid</a:t>
              </a:r>
              <a:endParaRPr kumimoji="0" lang="en-US" sz="1600" b="1" i="0" u="none" strike="noStrike" kern="1200" cap="none" spc="0" normalizeH="0" baseline="0" noProof="0" dirty="0">
                <a:ln>
                  <a:noFill/>
                </a:ln>
                <a:solidFill>
                  <a:schemeClr val="lt1"/>
                </a:solidFill>
                <a:effectLst/>
                <a:uLnTx/>
                <a:uFillTx/>
                <a:latin typeface="Calibri" panose="020F0502020204030204" pitchFamily="34" charset="0"/>
              </a:endParaRPr>
            </a:p>
          </p:txBody>
        </p:sp>
        <p:cxnSp>
          <p:nvCxnSpPr>
            <p:cNvPr id="4" name="Straight Connector 3"/>
            <p:cNvCxnSpPr/>
            <p:nvPr/>
          </p:nvCxnSpPr>
          <p:spPr>
            <a:xfrm>
              <a:off x="1197864" y="3790950"/>
              <a:ext cx="1371600" cy="0"/>
            </a:xfrm>
            <a:prstGeom prst="line">
              <a:avLst/>
            </a:prstGeom>
            <a:grpFill/>
            <a:ln>
              <a:no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505200" y="4069080"/>
            <a:ext cx="4572000" cy="722376"/>
            <a:chOff x="3505200" y="4069080"/>
            <a:chExt cx="4572000" cy="722376"/>
          </a:xfrm>
        </p:grpSpPr>
        <p:pic>
          <p:nvPicPr>
            <p:cNvPr id="2" name="Picture 1"/>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76821" b="474"/>
            <a:stretch/>
          </p:blipFill>
          <p:spPr>
            <a:xfrm>
              <a:off x="4648200" y="4069080"/>
              <a:ext cx="3429000" cy="722376"/>
            </a:xfrm>
            <a:prstGeom prst="rect">
              <a:avLst/>
            </a:prstGeom>
          </p:spPr>
        </p:pic>
        <p:sp>
          <p:nvSpPr>
            <p:cNvPr id="18" name="Down Arrow 17"/>
            <p:cNvSpPr/>
            <p:nvPr/>
          </p:nvSpPr>
          <p:spPr>
            <a:xfrm>
              <a:off x="3505200" y="4069080"/>
              <a:ext cx="182880" cy="722376"/>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3505200" y="3456432"/>
            <a:ext cx="4572000" cy="621792"/>
            <a:chOff x="3505200" y="3456432"/>
            <a:chExt cx="4572000" cy="621792"/>
          </a:xfrm>
        </p:grpSpPr>
        <p:pic>
          <p:nvPicPr>
            <p:cNvPr id="7" name="Picture 6"/>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7455" b="23001"/>
            <a:stretch/>
          </p:blipFill>
          <p:spPr>
            <a:xfrm>
              <a:off x="4648200" y="3456432"/>
              <a:ext cx="3429000" cy="621792"/>
            </a:xfrm>
            <a:prstGeom prst="rect">
              <a:avLst/>
            </a:prstGeom>
          </p:spPr>
        </p:pic>
        <p:sp>
          <p:nvSpPr>
            <p:cNvPr id="17" name="Down Arrow 16"/>
            <p:cNvSpPr/>
            <p:nvPr/>
          </p:nvSpPr>
          <p:spPr>
            <a:xfrm>
              <a:off x="3505200" y="3456432"/>
              <a:ext cx="182880" cy="59436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p:cNvGrpSpPr/>
          <p:nvPr/>
        </p:nvGrpSpPr>
        <p:grpSpPr>
          <a:xfrm>
            <a:off x="3505200" y="2898648"/>
            <a:ext cx="4572000" cy="576072"/>
            <a:chOff x="3505200" y="2898648"/>
            <a:chExt cx="4572000" cy="576072"/>
          </a:xfrm>
        </p:grpSpPr>
        <p:pic>
          <p:nvPicPr>
            <p:cNvPr id="8" name="Picture 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39731" b="42162"/>
            <a:stretch/>
          </p:blipFill>
          <p:spPr>
            <a:xfrm>
              <a:off x="4648200" y="2898648"/>
              <a:ext cx="3429000" cy="576072"/>
            </a:xfrm>
            <a:prstGeom prst="rect">
              <a:avLst/>
            </a:prstGeom>
          </p:spPr>
        </p:pic>
        <p:sp>
          <p:nvSpPr>
            <p:cNvPr id="15" name="Down Arrow 14"/>
            <p:cNvSpPr/>
            <p:nvPr/>
          </p:nvSpPr>
          <p:spPr>
            <a:xfrm>
              <a:off x="3505200" y="2898648"/>
              <a:ext cx="182880" cy="539496"/>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p:cNvGrpSpPr/>
          <p:nvPr/>
        </p:nvGrpSpPr>
        <p:grpSpPr>
          <a:xfrm>
            <a:off x="3505200" y="2395728"/>
            <a:ext cx="4572000" cy="521208"/>
            <a:chOff x="3505200" y="2395728"/>
            <a:chExt cx="4572000" cy="521208"/>
          </a:xfrm>
        </p:grpSpPr>
        <p:pic>
          <p:nvPicPr>
            <p:cNvPr id="9" name="Picture 8"/>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3845" b="59773"/>
            <a:stretch/>
          </p:blipFill>
          <p:spPr>
            <a:xfrm>
              <a:off x="4648200" y="2395728"/>
              <a:ext cx="3429000" cy="521208"/>
            </a:xfrm>
            <a:prstGeom prst="rect">
              <a:avLst/>
            </a:prstGeom>
          </p:spPr>
        </p:pic>
        <p:sp>
          <p:nvSpPr>
            <p:cNvPr id="14" name="Down Arrow 13"/>
            <p:cNvSpPr/>
            <p:nvPr/>
          </p:nvSpPr>
          <p:spPr>
            <a:xfrm>
              <a:off x="3505200" y="2395728"/>
              <a:ext cx="182880" cy="484632"/>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p:cNvGrpSpPr/>
          <p:nvPr/>
        </p:nvGrpSpPr>
        <p:grpSpPr>
          <a:xfrm>
            <a:off x="3505200" y="1636776"/>
            <a:ext cx="4572000" cy="768477"/>
            <a:chOff x="3505200" y="1636776"/>
            <a:chExt cx="4572000" cy="768477"/>
          </a:xfrm>
        </p:grpSpPr>
        <p:pic>
          <p:nvPicPr>
            <p:cNvPr id="10" name="Picture 9"/>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 b="75855"/>
            <a:stretch/>
          </p:blipFill>
          <p:spPr>
            <a:xfrm>
              <a:off x="4648200" y="1637157"/>
              <a:ext cx="3429000" cy="768096"/>
            </a:xfrm>
            <a:prstGeom prst="rect">
              <a:avLst/>
            </a:prstGeom>
          </p:spPr>
        </p:pic>
        <p:sp>
          <p:nvSpPr>
            <p:cNvPr id="13" name="Down Arrow 12"/>
            <p:cNvSpPr/>
            <p:nvPr/>
          </p:nvSpPr>
          <p:spPr>
            <a:xfrm>
              <a:off x="3505200" y="1636776"/>
              <a:ext cx="182880" cy="740664"/>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The Hierarchy of Outcomes Assessment </a:t>
            </a:r>
          </a:p>
        </p:txBody>
      </p:sp>
    </p:spTree>
    <p:extLst>
      <p:ext uri="{BB962C8B-B14F-4D97-AF65-F5344CB8AC3E}">
        <p14:creationId xmlns:p14="http://schemas.microsoft.com/office/powerpoint/2010/main" val="8651396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p:tgtEl>
                                          <p:spTgt spid="6"/>
                                        </p:tgtEl>
                                        <p:attrNameLst>
                                          <p:attrName>ppt_y</p:attrName>
                                        </p:attrNameLst>
                                      </p:cBhvr>
                                      <p:tavLst>
                                        <p:tav tm="0">
                                          <p:val>
                                            <p:strVal val="#ppt_y+#ppt_h*1.125000"/>
                                          </p:val>
                                        </p:tav>
                                        <p:tav tm="100000">
                                          <p:val>
                                            <p:strVal val="#ppt_y"/>
                                          </p:val>
                                        </p:tav>
                                      </p:tavLst>
                                    </p:anim>
                                    <p:animEffect transition="in" filter="wipe(up)">
                                      <p:cBhvr>
                                        <p:cTn id="8" dur="1250"/>
                                        <p:tgtEl>
                                          <p:spTgt spid="6"/>
                                        </p:tgtEl>
                                      </p:cBhvr>
                                    </p:animEffect>
                                  </p:childTnLst>
                                </p:cTn>
                              </p:par>
                            </p:childTnLst>
                          </p:cTn>
                        </p:par>
                        <p:par>
                          <p:cTn id="9" fill="hold">
                            <p:stCondLst>
                              <p:cond delay="1250"/>
                            </p:stCondLst>
                            <p:childTnLst>
                              <p:par>
                                <p:cTn id="10" presetID="12" presetClass="entr" presetSubtype="8" fill="hold" nodeType="afterEffect">
                                  <p:stCondLst>
                                    <p:cond delay="75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1000"/>
                                        <p:tgtEl>
                                          <p:spTgt spid="12"/>
                                        </p:tgtEl>
                                        <p:attrNameLst>
                                          <p:attrName>ppt_x</p:attrName>
                                        </p:attrNameLst>
                                      </p:cBhvr>
                                      <p:tavLst>
                                        <p:tav tm="0">
                                          <p:val>
                                            <p:strVal val="#ppt_x-#ppt_w*1.125000"/>
                                          </p:val>
                                        </p:tav>
                                        <p:tav tm="100000">
                                          <p:val>
                                            <p:strVal val="#ppt_x"/>
                                          </p:val>
                                        </p:tav>
                                      </p:tavLst>
                                    </p:anim>
                                    <p:animEffect transition="in" filter="wipe(right)">
                                      <p:cBhvr>
                                        <p:cTn id="13" dur="1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10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10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up)">
                                      <p:cBhvr>
                                        <p:cTn id="33" dur="10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up)">
                                      <p:cBhvr>
                                        <p:cTn id="38"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indent="-342900" fontAlgn="base">
              <a:spcBef>
                <a:spcPct val="0"/>
              </a:spcBef>
              <a:spcAft>
                <a:spcPct val="0"/>
              </a:spcAft>
              <a:buClr>
                <a:srgbClr val="330033"/>
              </a:buClr>
              <a:buSzPct val="90000"/>
              <a:defRPr/>
            </a:pPr>
            <a:endParaRPr lang="en-US" sz="1100" kern="0" dirty="0">
              <a:solidFill>
                <a:srgbClr val="330033"/>
              </a:solidFill>
              <a:latin typeface="Calibri" panose="020F0502020204030204" pitchFamily="34" charset="0"/>
            </a:endParaRPr>
          </a:p>
          <a:p>
            <a:pPr fontAlgn="base">
              <a:spcBef>
                <a:spcPct val="0"/>
              </a:spcBef>
              <a:spcAft>
                <a:spcPct val="0"/>
              </a:spcAft>
              <a:buClr>
                <a:schemeClr val="accent5">
                  <a:lumMod val="50000"/>
                </a:schemeClr>
              </a:buClr>
              <a:buSzPct val="85000"/>
              <a:defRPr/>
            </a:pPr>
            <a:r>
              <a:rPr lang="en-US" sz="1750" b="1" kern="0" dirty="0">
                <a:solidFill>
                  <a:srgbClr val="002060"/>
                </a:solidFill>
                <a:latin typeface="Calibri" panose="020F0502020204030204" pitchFamily="34" charset="0"/>
              </a:rPr>
              <a:t>The downward flow in the </a:t>
            </a:r>
            <a:r>
              <a:rPr lang="en-US" sz="1750" b="1" i="1" kern="0" dirty="0">
                <a:solidFill>
                  <a:srgbClr val="A50021"/>
                </a:solidFill>
                <a:latin typeface="Calibri" panose="020F0502020204030204" pitchFamily="34" charset="0"/>
              </a:rPr>
              <a:t>Assessment Pyramid </a:t>
            </a:r>
            <a:r>
              <a:rPr lang="en-US" sz="1750" b="1" kern="0" dirty="0">
                <a:solidFill>
                  <a:srgbClr val="002060"/>
                </a:solidFill>
                <a:latin typeface="Calibri" panose="020F0502020204030204" pitchFamily="34" charset="0"/>
              </a:rPr>
              <a:t>indicates that</a:t>
            </a:r>
            <a:r>
              <a:rPr lang="en-US" sz="1750" kern="0" dirty="0">
                <a:solidFill>
                  <a:srgbClr val="330033"/>
                </a:solidFill>
                <a:latin typeface="Calibri" panose="020F0502020204030204" pitchFamily="34" charset="0"/>
              </a:rPr>
              <a:t>:</a:t>
            </a:r>
          </a:p>
          <a:p>
            <a:pPr marL="274320" indent="-274320" fontAlgn="base">
              <a:spcBef>
                <a:spcPts val="1100"/>
              </a:spcBef>
              <a:spcAft>
                <a:spcPct val="0"/>
              </a:spcAft>
              <a:buClr>
                <a:srgbClr val="002060"/>
              </a:buClr>
              <a:buSzPct val="80000"/>
              <a:buFont typeface="Wingdings" panose="05000000000000000000" pitchFamily="2" charset="2"/>
              <a:buChar char="q"/>
              <a:defRPr/>
            </a:pPr>
            <a:r>
              <a:rPr lang="en-US" sz="1700" kern="0" dirty="0">
                <a:solidFill>
                  <a:srgbClr val="330033"/>
                </a:solidFill>
                <a:latin typeface="Calibri" panose="020F0502020204030204" pitchFamily="34" charset="0"/>
              </a:rPr>
              <a:t>The mission of the academic business unit flows from the institutional mission and should be consistent with and contribute to the institutional mission.</a:t>
            </a:r>
          </a:p>
          <a:p>
            <a:pPr marL="274320" indent="-274320" fontAlgn="base">
              <a:spcBef>
                <a:spcPts val="1000"/>
              </a:spcBef>
              <a:spcAft>
                <a:spcPct val="0"/>
              </a:spcAft>
              <a:buClr>
                <a:srgbClr val="002060"/>
              </a:buClr>
              <a:buSzPct val="80000"/>
              <a:buFont typeface="Wingdings" panose="05000000000000000000" pitchFamily="2" charset="2"/>
              <a:buChar char="q"/>
              <a:defRPr/>
            </a:pPr>
            <a:r>
              <a:rPr lang="en-US" sz="1700" kern="0" dirty="0">
                <a:solidFill>
                  <a:srgbClr val="330033"/>
                </a:solidFill>
                <a:latin typeface="Calibri" panose="020F0502020204030204" pitchFamily="34" charset="0"/>
              </a:rPr>
              <a:t>The broad-based goals flow from the mission of the academic business unit with multiple goals associated with the mission and each goal relating to some aspect of the mission.</a:t>
            </a:r>
          </a:p>
          <a:p>
            <a:pPr marL="274320" indent="-274320" fontAlgn="base">
              <a:spcBef>
                <a:spcPts val="1000"/>
              </a:spcBef>
              <a:spcAft>
                <a:spcPct val="0"/>
              </a:spcAft>
              <a:buClr>
                <a:srgbClr val="002060"/>
              </a:buClr>
              <a:buSzPct val="80000"/>
              <a:buFont typeface="Wingdings" panose="05000000000000000000" pitchFamily="2" charset="2"/>
              <a:buChar char="q"/>
              <a:defRPr/>
            </a:pPr>
            <a:r>
              <a:rPr lang="en-US" sz="1700" kern="0" dirty="0">
                <a:solidFill>
                  <a:srgbClr val="330033"/>
                </a:solidFill>
                <a:latin typeface="Calibri" panose="020F0502020204030204" pitchFamily="34" charset="0"/>
              </a:rPr>
              <a:t>Intended outcomes flow from the broad-based goals with multiple intended outcomes associated with each goal.</a:t>
            </a:r>
          </a:p>
          <a:p>
            <a:pPr marL="274320" indent="-274320" fontAlgn="base">
              <a:spcBef>
                <a:spcPts val="1000"/>
              </a:spcBef>
              <a:spcAft>
                <a:spcPct val="0"/>
              </a:spcAft>
              <a:buClr>
                <a:srgbClr val="002060"/>
              </a:buClr>
              <a:buSzPct val="80000"/>
              <a:buFont typeface="Wingdings" panose="05000000000000000000" pitchFamily="2" charset="2"/>
              <a:buChar char="q"/>
              <a:defRPr/>
            </a:pPr>
            <a:r>
              <a:rPr lang="en-US" sz="1700" kern="0" dirty="0">
                <a:solidFill>
                  <a:srgbClr val="330033"/>
                </a:solidFill>
                <a:latin typeface="Calibri" panose="020F0502020204030204" pitchFamily="34" charset="0"/>
              </a:rPr>
              <a:t>Performance objectives flow from the intended outcomes with multiple objectives associated with each intended outcome.</a:t>
            </a:r>
          </a:p>
          <a:p>
            <a:pPr marL="274320" indent="-274320" fontAlgn="base">
              <a:spcBef>
                <a:spcPts val="1000"/>
              </a:spcBef>
              <a:spcAft>
                <a:spcPct val="0"/>
              </a:spcAft>
              <a:buClr>
                <a:srgbClr val="002060"/>
              </a:buClr>
              <a:buSzPct val="80000"/>
              <a:buFont typeface="Wingdings" panose="05000000000000000000" pitchFamily="2" charset="2"/>
              <a:buChar char="q"/>
              <a:defRPr/>
            </a:pPr>
            <a:r>
              <a:rPr lang="en-US" sz="1700" kern="0" dirty="0">
                <a:solidFill>
                  <a:srgbClr val="330033"/>
                </a:solidFill>
                <a:latin typeface="Calibri" panose="020F0502020204030204" pitchFamily="34" charset="0"/>
              </a:rPr>
              <a:t>Evidence of accomplishment of desired results at a given level in the pyramid would then constitute evidence of accomplishment of the desired results in the level above it.</a:t>
            </a:r>
          </a:p>
        </p:txBody>
      </p:sp>
      <p:sp>
        <p:nvSpPr>
          <p:cNvPr id="5"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The Hierarchy of Outcomes Assessment </a:t>
            </a:r>
          </a:p>
        </p:txBody>
      </p:sp>
    </p:spTree>
    <p:extLst>
      <p:ext uri="{BB962C8B-B14F-4D97-AF65-F5344CB8AC3E}">
        <p14:creationId xmlns:p14="http://schemas.microsoft.com/office/powerpoint/2010/main" val="22493963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p:cTn id="1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p:cTn id="3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p:cTn id="3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6"/>
          <p:cNvSpPr txBox="1">
            <a:spLocks noChangeArrowheads="1"/>
          </p:cNvSpPr>
          <p:nvPr/>
        </p:nvSpPr>
        <p:spPr>
          <a:xfrm>
            <a:off x="533400" y="1307592"/>
            <a:ext cx="8610600" cy="3840480"/>
          </a:xfrm>
          <a:prstGeom prst="rect">
            <a:avLst/>
          </a:prstGeom>
          <a:noFill/>
          <a:ln/>
        </p:spPr>
        <p:txBody>
          <a:bodyPr lIns="182880" rIns="182880"/>
          <a:lstStyle/>
          <a:p>
            <a:pPr marL="342900" indent="-342900" fontAlgn="base">
              <a:spcBef>
                <a:spcPct val="0"/>
              </a:spcBef>
              <a:spcAft>
                <a:spcPct val="0"/>
              </a:spcAft>
              <a:buClr>
                <a:srgbClr val="330033"/>
              </a:buClr>
              <a:buSzPct val="90000"/>
              <a:defRPr/>
            </a:pPr>
            <a:endParaRPr lang="en-US" sz="1100" kern="0" dirty="0">
              <a:solidFill>
                <a:srgbClr val="330033"/>
              </a:solidFill>
              <a:latin typeface="Calibri" panose="020F0502020204030204" pitchFamily="34" charset="0"/>
            </a:endParaRPr>
          </a:p>
        </p:txBody>
      </p:sp>
      <p:sp>
        <p:nvSpPr>
          <p:cNvPr id="11" name="Rectangle 10"/>
          <p:cNvSpPr/>
          <p:nvPr/>
        </p:nvSpPr>
        <p:spPr>
          <a:xfrm>
            <a:off x="0" y="1307592"/>
            <a:ext cx="533400" cy="384048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vert="vert270" lIns="0" tIns="0" rIns="0" bIns="0" anchor="ctr" anchorCtr="0"/>
          <a:lstStyle/>
          <a:p>
            <a:pPr algn="ctr"/>
            <a:r>
              <a:rPr lang="en-US" sz="1600" b="1" dirty="0">
                <a:solidFill>
                  <a:schemeClr val="bg1"/>
                </a:solidFill>
                <a:latin typeface="Calibri" panose="020F0502020204030204" pitchFamily="34" charset="0"/>
              </a:rPr>
              <a:t>Mission, Goals, Intended Outcomes,</a:t>
            </a:r>
          </a:p>
          <a:p>
            <a:pPr algn="ctr"/>
            <a:r>
              <a:rPr lang="en-US" sz="1600" b="1" dirty="0">
                <a:solidFill>
                  <a:schemeClr val="bg1"/>
                </a:solidFill>
                <a:latin typeface="Calibri" panose="020F0502020204030204" pitchFamily="34" charset="0"/>
              </a:rPr>
              <a:t>and Performance Objectives</a:t>
            </a:r>
          </a:p>
        </p:txBody>
      </p:sp>
      <p:grpSp>
        <p:nvGrpSpPr>
          <p:cNvPr id="2" name="Group 1"/>
          <p:cNvGrpSpPr/>
          <p:nvPr/>
        </p:nvGrpSpPr>
        <p:grpSpPr>
          <a:xfrm>
            <a:off x="914400" y="1690878"/>
            <a:ext cx="1645920" cy="3090672"/>
            <a:chOff x="1066800" y="1690878"/>
            <a:chExt cx="1645920" cy="3090672"/>
          </a:xfrm>
          <a:solidFill>
            <a:srgbClr val="002060"/>
          </a:solidFill>
        </p:grpSpPr>
        <p:sp>
          <p:nvSpPr>
            <p:cNvPr id="5" name="Text Placeholder 2"/>
            <p:cNvSpPr txBox="1">
              <a:spLocks/>
            </p:cNvSpPr>
            <p:nvPr/>
          </p:nvSpPr>
          <p:spPr>
            <a:xfrm>
              <a:off x="1066800" y="1690878"/>
              <a:ext cx="1645920" cy="3090672"/>
            </a:xfrm>
            <a:prstGeom prst="rect">
              <a:avLst/>
            </a:prstGeom>
            <a:grpFill/>
            <a:ln w="50800" cap="sq" cmpd="dbl" algn="ctr">
              <a:no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nchor="ctr" anchorCtr="1"/>
            <a:lstStyle>
              <a:lvl1pPr marL="0" indent="0">
                <a:spcAft>
                  <a:spcPts val="1000"/>
                </a:spcAft>
                <a:buNone/>
                <a:defRPr sz="1800"/>
              </a:lvl1pPr>
              <a:lvl2pPr>
                <a:buNone/>
                <a:defRPr sz="1200"/>
              </a:lvl2pPr>
              <a:lvl3pPr>
                <a:buNone/>
                <a:defRPr sz="1000"/>
              </a:lvl3pPr>
              <a:lvl4pPr>
                <a:buNone/>
                <a:defRPr sz="900"/>
              </a:lvl4pPr>
              <a:lvl5pPr>
                <a:buNone/>
                <a:defRPr sz="900"/>
              </a:lvl5pPr>
              <a:extLst/>
            </a:lstStyle>
            <a:p>
              <a:pPr marL="0" marR="0" lvl="0" indent="0" algn="ctr" defTabSz="914400" rtl="0" eaLnBrk="1" fontAlgn="auto" latinLnBrk="0" hangingPunct="1">
                <a:lnSpc>
                  <a:spcPct val="100000"/>
                </a:lnSpc>
                <a:spcAft>
                  <a:spcPts val="0"/>
                </a:spcAft>
                <a:buClr>
                  <a:srgbClr val="C00000"/>
                </a:buClr>
                <a:buSzPct val="90000"/>
                <a:buFont typeface="Wingdings" pitchFamily="2" charset="2"/>
                <a:buNone/>
                <a:tabLst/>
                <a:defRPr/>
              </a:pPr>
              <a:r>
                <a:rPr kumimoji="0" lang="en-US" sz="1600" b="1" i="0" u="none" strike="noStrike" kern="1200" cap="none" spc="0" normalizeH="0" baseline="0" noProof="0" dirty="0">
                  <a:ln>
                    <a:noFill/>
                  </a:ln>
                  <a:solidFill>
                    <a:schemeClr val="lt1"/>
                  </a:solidFill>
                  <a:effectLst/>
                  <a:uLnTx/>
                  <a:uFillTx/>
                  <a:latin typeface="Calibri" panose="020F0502020204030204" pitchFamily="34" charset="0"/>
                </a:rPr>
                <a:t>The Flow from  the Broad </a:t>
              </a:r>
              <a:r>
                <a:rPr kumimoji="0" lang="en-US" sz="1600" b="1" i="0" u="none" strike="noStrike" kern="1200" cap="none" spc="0" normalizeH="0" noProof="0" dirty="0">
                  <a:ln>
                    <a:noFill/>
                  </a:ln>
                  <a:solidFill>
                    <a:schemeClr val="lt1"/>
                  </a:solidFill>
                  <a:effectLst/>
                  <a:uLnTx/>
                  <a:uFillTx/>
                  <a:latin typeface="Calibri" panose="020F0502020204030204" pitchFamily="34" charset="0"/>
                </a:rPr>
                <a:t>to the Specific</a:t>
              </a:r>
            </a:p>
            <a:p>
              <a:pPr marL="0" marR="0" lvl="0" indent="0" algn="ctr" defTabSz="914400" rtl="0" eaLnBrk="1" fontAlgn="auto" latinLnBrk="0" hangingPunct="1">
                <a:lnSpc>
                  <a:spcPct val="100000"/>
                </a:lnSpc>
                <a:spcAft>
                  <a:spcPts val="0"/>
                </a:spcAft>
                <a:buClr>
                  <a:srgbClr val="C00000"/>
                </a:buClr>
                <a:buSzPct val="90000"/>
                <a:buFont typeface="Wingdings" pitchFamily="2" charset="2"/>
                <a:buNone/>
                <a:tabLst/>
                <a:defRPr/>
              </a:pPr>
              <a:endParaRPr kumimoji="0" lang="en-US" sz="400" b="1" i="0" u="none" strike="noStrike" kern="1200" cap="none" spc="0" normalizeH="0" noProof="0" dirty="0">
                <a:ln>
                  <a:noFill/>
                </a:ln>
                <a:solidFill>
                  <a:schemeClr val="lt1"/>
                </a:solidFill>
                <a:effectLst/>
                <a:uLnTx/>
                <a:uFillTx/>
                <a:latin typeface="Calibri" panose="020F0502020204030204" pitchFamily="34" charset="0"/>
              </a:endParaRPr>
            </a:p>
            <a:p>
              <a:pPr marL="0" marR="0" lvl="0" indent="0" algn="ctr" defTabSz="914400" rtl="0" eaLnBrk="1" fontAlgn="auto" latinLnBrk="0" hangingPunct="1">
                <a:lnSpc>
                  <a:spcPct val="100000"/>
                </a:lnSpc>
                <a:spcAft>
                  <a:spcPts val="0"/>
                </a:spcAft>
                <a:buClr>
                  <a:srgbClr val="C00000"/>
                </a:buClr>
                <a:buSzPct val="90000"/>
                <a:buFont typeface="Wingdings" pitchFamily="2" charset="2"/>
                <a:buNone/>
                <a:tabLst/>
                <a:defRPr/>
              </a:pPr>
              <a:endParaRPr lang="en-US" sz="1000" baseline="0" dirty="0">
                <a:latin typeface="Calibri" panose="020F0502020204030204" pitchFamily="34" charset="0"/>
              </a:endParaRPr>
            </a:p>
            <a:p>
              <a:pPr marL="0" marR="0" lvl="0" indent="0" algn="ctr" defTabSz="914400" rtl="0" eaLnBrk="1" fontAlgn="auto" latinLnBrk="0" hangingPunct="1">
                <a:lnSpc>
                  <a:spcPct val="100000"/>
                </a:lnSpc>
                <a:spcAft>
                  <a:spcPts val="0"/>
                </a:spcAft>
                <a:buClr>
                  <a:srgbClr val="C00000"/>
                </a:buClr>
                <a:buSzPct val="90000"/>
                <a:buFont typeface="Wingdings" pitchFamily="2" charset="2"/>
                <a:buNone/>
                <a:tabLst/>
                <a:defRPr/>
              </a:pPr>
              <a:endParaRPr kumimoji="0" lang="en-US" sz="400" i="0" u="none" strike="noStrike" kern="1200" cap="none" spc="0" normalizeH="0" noProof="0" dirty="0">
                <a:ln>
                  <a:noFill/>
                </a:ln>
                <a:solidFill>
                  <a:schemeClr val="lt1"/>
                </a:solidFill>
                <a:effectLst/>
                <a:uLnTx/>
                <a:uFillTx/>
                <a:latin typeface="Calibri" panose="020F0502020204030204" pitchFamily="34" charset="0"/>
              </a:endParaRPr>
            </a:p>
            <a:p>
              <a:pPr marL="0" marR="0" lvl="0" indent="0" algn="ctr" defTabSz="914400" rtl="0" eaLnBrk="1" fontAlgn="auto" latinLnBrk="0" hangingPunct="1">
                <a:lnSpc>
                  <a:spcPct val="100000"/>
                </a:lnSpc>
                <a:spcAft>
                  <a:spcPts val="0"/>
                </a:spcAft>
                <a:buClr>
                  <a:srgbClr val="C00000"/>
                </a:buClr>
                <a:buSzPct val="90000"/>
                <a:buFont typeface="Wingdings" pitchFamily="2" charset="2"/>
                <a:buNone/>
                <a:tabLst/>
                <a:defRPr/>
              </a:pPr>
              <a:r>
                <a:rPr kumimoji="0" lang="en-US" sz="1600" b="1" i="0" u="none" strike="noStrike" kern="1200" cap="none" spc="0" normalizeH="0" noProof="0" dirty="0">
                  <a:ln>
                    <a:noFill/>
                  </a:ln>
                  <a:solidFill>
                    <a:schemeClr val="lt1"/>
                  </a:solidFill>
                  <a:effectLst/>
                  <a:uLnTx/>
                  <a:uFillTx/>
                  <a:latin typeface="Calibri" panose="020F0502020204030204" pitchFamily="34" charset="0"/>
                </a:rPr>
                <a:t>The Inverted Assessment Pyramid</a:t>
              </a:r>
              <a:endParaRPr kumimoji="0" lang="en-US" sz="1600" b="1" i="0" u="none" strike="noStrike" kern="1200" cap="none" spc="0" normalizeH="0" baseline="0" noProof="0" dirty="0">
                <a:ln>
                  <a:noFill/>
                </a:ln>
                <a:solidFill>
                  <a:schemeClr val="lt1"/>
                </a:solidFill>
                <a:effectLst/>
                <a:uLnTx/>
                <a:uFillTx/>
                <a:latin typeface="Calibri" panose="020F0502020204030204" pitchFamily="34" charset="0"/>
              </a:endParaRPr>
            </a:p>
          </p:txBody>
        </p:sp>
        <p:cxnSp>
          <p:nvCxnSpPr>
            <p:cNvPr id="12" name="Straight Connector 11"/>
            <p:cNvCxnSpPr/>
            <p:nvPr/>
          </p:nvCxnSpPr>
          <p:spPr>
            <a:xfrm>
              <a:off x="1197864" y="3310128"/>
              <a:ext cx="1371600" cy="0"/>
            </a:xfrm>
            <a:prstGeom prst="line">
              <a:avLst/>
            </a:prstGeom>
            <a:grpFill/>
            <a:ln>
              <a:noFill/>
            </a:ln>
          </p:spPr>
          <p:style>
            <a:lnRef idx="1">
              <a:schemeClr val="accent1"/>
            </a:lnRef>
            <a:fillRef idx="0">
              <a:schemeClr val="accent1"/>
            </a:fillRef>
            <a:effectRef idx="0">
              <a:schemeClr val="accent1"/>
            </a:effectRef>
            <a:fontRef idx="minor">
              <a:schemeClr val="tx1"/>
            </a:fontRef>
          </p:style>
        </p:cxnSp>
      </p:grpSp>
      <p:sp>
        <p:nvSpPr>
          <p:cNvPr id="26"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The Hierarchy of Outcomes Assessment </a:t>
            </a:r>
          </a:p>
        </p:txBody>
      </p:sp>
      <p:grpSp>
        <p:nvGrpSpPr>
          <p:cNvPr id="25" name="Group 24"/>
          <p:cNvGrpSpPr/>
          <p:nvPr/>
        </p:nvGrpSpPr>
        <p:grpSpPr>
          <a:xfrm>
            <a:off x="3703320" y="4019550"/>
            <a:ext cx="4526280" cy="969264"/>
            <a:chOff x="3703320" y="4019550"/>
            <a:chExt cx="4526280" cy="969264"/>
          </a:xfrm>
        </p:grpSpPr>
        <p:pic>
          <p:nvPicPr>
            <p:cNvPr id="3" name="Picture 2"/>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72522" b="196"/>
            <a:stretch/>
          </p:blipFill>
          <p:spPr>
            <a:xfrm>
              <a:off x="4800600" y="4019550"/>
              <a:ext cx="3429000" cy="969264"/>
            </a:xfrm>
            <a:prstGeom prst="rect">
              <a:avLst/>
            </a:prstGeom>
          </p:spPr>
        </p:pic>
        <p:sp>
          <p:nvSpPr>
            <p:cNvPr id="18" name="Down Arrow 17"/>
            <p:cNvSpPr/>
            <p:nvPr/>
          </p:nvSpPr>
          <p:spPr>
            <a:xfrm>
              <a:off x="3703320" y="4050792"/>
              <a:ext cx="182880" cy="73152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3703320" y="3511296"/>
            <a:ext cx="4526280" cy="539496"/>
            <a:chOff x="3703320" y="3511296"/>
            <a:chExt cx="4526280" cy="539496"/>
          </a:xfrm>
        </p:grpSpPr>
        <p:pic>
          <p:nvPicPr>
            <p:cNvPr id="7" name="Picture 6"/>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8107" b="26706"/>
            <a:stretch/>
          </p:blipFill>
          <p:spPr>
            <a:xfrm>
              <a:off x="4800600" y="3511296"/>
              <a:ext cx="3429000" cy="539496"/>
            </a:xfrm>
            <a:prstGeom prst="rect">
              <a:avLst/>
            </a:prstGeom>
          </p:spPr>
        </p:pic>
        <p:sp>
          <p:nvSpPr>
            <p:cNvPr id="17" name="Down Arrow 16"/>
            <p:cNvSpPr/>
            <p:nvPr/>
          </p:nvSpPr>
          <p:spPr>
            <a:xfrm>
              <a:off x="3703320" y="3529585"/>
              <a:ext cx="182880" cy="493776"/>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p:cNvGrpSpPr/>
          <p:nvPr/>
        </p:nvGrpSpPr>
        <p:grpSpPr>
          <a:xfrm>
            <a:off x="3703320" y="2962656"/>
            <a:ext cx="4526280" cy="576072"/>
            <a:chOff x="3703320" y="2962656"/>
            <a:chExt cx="4526280" cy="576072"/>
          </a:xfrm>
        </p:grpSpPr>
        <p:pic>
          <p:nvPicPr>
            <p:cNvPr id="8" name="Picture 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42536" b="41249"/>
            <a:stretch/>
          </p:blipFill>
          <p:spPr>
            <a:xfrm>
              <a:off x="4800600" y="2962656"/>
              <a:ext cx="3429000" cy="576072"/>
            </a:xfrm>
            <a:prstGeom prst="rect">
              <a:avLst/>
            </a:prstGeom>
          </p:spPr>
        </p:pic>
        <p:sp>
          <p:nvSpPr>
            <p:cNvPr id="15" name="Down Arrow 14"/>
            <p:cNvSpPr/>
            <p:nvPr/>
          </p:nvSpPr>
          <p:spPr>
            <a:xfrm>
              <a:off x="3703320" y="2971800"/>
              <a:ext cx="182880" cy="530352"/>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3703320" y="2359152"/>
            <a:ext cx="4526280" cy="621792"/>
            <a:chOff x="3703320" y="2359152"/>
            <a:chExt cx="4526280" cy="621792"/>
          </a:xfrm>
        </p:grpSpPr>
        <p:pic>
          <p:nvPicPr>
            <p:cNvPr id="9" name="Picture 8"/>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5805" b="56950"/>
            <a:stretch/>
          </p:blipFill>
          <p:spPr>
            <a:xfrm>
              <a:off x="4800600" y="2368296"/>
              <a:ext cx="3429000" cy="612648"/>
            </a:xfrm>
            <a:prstGeom prst="rect">
              <a:avLst/>
            </a:prstGeom>
          </p:spPr>
        </p:pic>
        <p:sp>
          <p:nvSpPr>
            <p:cNvPr id="14" name="Down Arrow 13"/>
            <p:cNvSpPr/>
            <p:nvPr/>
          </p:nvSpPr>
          <p:spPr>
            <a:xfrm>
              <a:off x="3703320" y="2359152"/>
              <a:ext cx="182880" cy="585216"/>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3703320" y="1451419"/>
            <a:ext cx="4526280" cy="914400"/>
            <a:chOff x="3703320" y="1451419"/>
            <a:chExt cx="4526280" cy="914400"/>
          </a:xfrm>
        </p:grpSpPr>
        <p:pic>
          <p:nvPicPr>
            <p:cNvPr id="10" name="Picture 9"/>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 b="74263"/>
            <a:stretch/>
          </p:blipFill>
          <p:spPr>
            <a:xfrm>
              <a:off x="4800600" y="1451419"/>
              <a:ext cx="3429000" cy="914400"/>
            </a:xfrm>
            <a:prstGeom prst="rect">
              <a:avLst/>
            </a:prstGeom>
          </p:spPr>
        </p:pic>
        <p:sp>
          <p:nvSpPr>
            <p:cNvPr id="13" name="Down Arrow 12"/>
            <p:cNvSpPr/>
            <p:nvPr/>
          </p:nvSpPr>
          <p:spPr>
            <a:xfrm>
              <a:off x="3703320" y="1654300"/>
              <a:ext cx="182880" cy="68580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848332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250"/>
                                        <p:tgtEl>
                                          <p:spTgt spid="11"/>
                                        </p:tgtEl>
                                        <p:attrNameLst>
                                          <p:attrName>ppt_y</p:attrName>
                                        </p:attrNameLst>
                                      </p:cBhvr>
                                      <p:tavLst>
                                        <p:tav tm="0">
                                          <p:val>
                                            <p:strVal val="#ppt_y+#ppt_h*1.125000"/>
                                          </p:val>
                                        </p:tav>
                                        <p:tav tm="100000">
                                          <p:val>
                                            <p:strVal val="#ppt_y"/>
                                          </p:val>
                                        </p:tav>
                                      </p:tavLst>
                                    </p:anim>
                                    <p:animEffect transition="in" filter="wipe(up)">
                                      <p:cBhvr>
                                        <p:cTn id="8" dur="1250"/>
                                        <p:tgtEl>
                                          <p:spTgt spid="11"/>
                                        </p:tgtEl>
                                      </p:cBhvr>
                                    </p:animEffect>
                                  </p:childTnLst>
                                </p:cTn>
                              </p:par>
                            </p:childTnLst>
                          </p:cTn>
                        </p:par>
                        <p:par>
                          <p:cTn id="9" fill="hold">
                            <p:stCondLst>
                              <p:cond delay="1250"/>
                            </p:stCondLst>
                            <p:childTnLst>
                              <p:par>
                                <p:cTn id="10" presetID="12" presetClass="entr" presetSubtype="8" fill="hold" nodeType="afterEffect">
                                  <p:stCondLst>
                                    <p:cond delay="75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p:tgtEl>
                                          <p:spTgt spid="2"/>
                                        </p:tgtEl>
                                        <p:attrNameLst>
                                          <p:attrName>ppt_x</p:attrName>
                                        </p:attrNameLst>
                                      </p:cBhvr>
                                      <p:tavLst>
                                        <p:tav tm="0">
                                          <p:val>
                                            <p:strVal val="#ppt_x-#ppt_w*1.125000"/>
                                          </p:val>
                                        </p:tav>
                                        <p:tav tm="100000">
                                          <p:val>
                                            <p:strVal val="#ppt_x"/>
                                          </p:val>
                                        </p:tav>
                                      </p:tavLst>
                                    </p:anim>
                                    <p:animEffect transition="in" filter="wipe(right)">
                                      <p:cBhvr>
                                        <p:cTn id="13" dur="1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up)">
                                      <p:cBhvr>
                                        <p:cTn id="18" dur="10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1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up)">
                                      <p:cBhvr>
                                        <p:cTn id="28" dur="10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up)">
                                      <p:cBhvr>
                                        <p:cTn id="33" dur="10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up)">
                                      <p:cBhvr>
                                        <p:cTn id="3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indent="-342900" fontAlgn="base">
              <a:spcBef>
                <a:spcPct val="0"/>
              </a:spcBef>
              <a:spcAft>
                <a:spcPct val="0"/>
              </a:spcAft>
              <a:buClr>
                <a:srgbClr val="330033"/>
              </a:buClr>
              <a:buSzPct val="90000"/>
              <a:defRPr/>
            </a:pPr>
            <a:endParaRPr lang="en-US" sz="1100" kern="0" dirty="0">
              <a:solidFill>
                <a:srgbClr val="330033"/>
              </a:solidFill>
              <a:latin typeface="Calibri" panose="020F0502020204030204" pitchFamily="34" charset="0"/>
            </a:endParaRPr>
          </a:p>
          <a:p>
            <a:pPr fontAlgn="base">
              <a:spcBef>
                <a:spcPct val="0"/>
              </a:spcBef>
              <a:spcAft>
                <a:spcPct val="0"/>
              </a:spcAft>
              <a:buClr>
                <a:schemeClr val="accent5">
                  <a:lumMod val="50000"/>
                </a:schemeClr>
              </a:buClr>
              <a:buSzPct val="85000"/>
              <a:defRPr/>
            </a:pPr>
            <a:r>
              <a:rPr lang="en-US" sz="1900" b="1" kern="0" dirty="0">
                <a:solidFill>
                  <a:srgbClr val="002060"/>
                </a:solidFill>
                <a:latin typeface="Calibri" panose="020F0502020204030204" pitchFamily="34" charset="0"/>
              </a:rPr>
              <a:t>The downward flow in the </a:t>
            </a:r>
            <a:r>
              <a:rPr lang="en-US" sz="1900" b="1" i="1" kern="0" dirty="0">
                <a:solidFill>
                  <a:srgbClr val="33C5AE"/>
                </a:solidFill>
                <a:latin typeface="Calibri" panose="020F0502020204030204" pitchFamily="34" charset="0"/>
              </a:rPr>
              <a:t>Inverted Assessment Pyramid </a:t>
            </a:r>
            <a:r>
              <a:rPr lang="en-US" sz="1900" b="1" kern="0" dirty="0">
                <a:solidFill>
                  <a:srgbClr val="002060"/>
                </a:solidFill>
                <a:latin typeface="Calibri" panose="020F0502020204030204" pitchFamily="34" charset="0"/>
              </a:rPr>
              <a:t>indicates that</a:t>
            </a:r>
            <a:r>
              <a:rPr lang="en-US" sz="1900" kern="0" dirty="0">
                <a:solidFill>
                  <a:srgbClr val="330033"/>
                </a:solidFill>
                <a:latin typeface="Calibri" panose="020F0502020204030204" pitchFamily="34" charset="0"/>
              </a:rPr>
              <a:t>:</a:t>
            </a:r>
          </a:p>
          <a:p>
            <a:pPr marL="274320" indent="-274320" fontAlgn="base">
              <a:spcBef>
                <a:spcPts val="1200"/>
              </a:spcBef>
              <a:spcAft>
                <a:spcPct val="0"/>
              </a:spcAft>
              <a:buClr>
                <a:srgbClr val="002060"/>
              </a:buClr>
              <a:buSzPct val="80000"/>
              <a:buFont typeface="Wingdings" panose="05000000000000000000" pitchFamily="2" charset="2"/>
              <a:buChar char="q"/>
              <a:defRPr/>
            </a:pPr>
            <a:r>
              <a:rPr lang="en-US" sz="1850" kern="0" dirty="0">
                <a:solidFill>
                  <a:srgbClr val="330033"/>
                </a:solidFill>
                <a:latin typeface="Calibri" panose="020F0502020204030204" pitchFamily="34" charset="0"/>
              </a:rPr>
              <a:t>We progress from the broad and general to the narrow and specific.</a:t>
            </a:r>
          </a:p>
          <a:p>
            <a:pPr marL="274320" indent="-274320" fontAlgn="base">
              <a:spcBef>
                <a:spcPts val="1800"/>
              </a:spcBef>
              <a:spcAft>
                <a:spcPct val="0"/>
              </a:spcAft>
              <a:buClr>
                <a:srgbClr val="002060"/>
              </a:buClr>
              <a:buSzPct val="80000"/>
              <a:buFont typeface="Wingdings" panose="05000000000000000000" pitchFamily="2" charset="2"/>
              <a:buChar char="q"/>
              <a:defRPr/>
            </a:pPr>
            <a:r>
              <a:rPr lang="en-US" sz="1850" kern="0" dirty="0">
                <a:solidFill>
                  <a:srgbClr val="330033"/>
                </a:solidFill>
                <a:latin typeface="Calibri" panose="020F0502020204030204" pitchFamily="34" charset="0"/>
              </a:rPr>
              <a:t>Mission and goals are generally too broadly stated in order to be measurable in and of themselves.</a:t>
            </a:r>
          </a:p>
          <a:p>
            <a:pPr marL="274320" indent="-274320" fontAlgn="base">
              <a:spcBef>
                <a:spcPts val="1800"/>
              </a:spcBef>
              <a:spcAft>
                <a:spcPct val="0"/>
              </a:spcAft>
              <a:buClr>
                <a:srgbClr val="002060"/>
              </a:buClr>
              <a:buSzPct val="80000"/>
              <a:buFont typeface="Wingdings" panose="05000000000000000000" pitchFamily="2" charset="2"/>
              <a:buChar char="q"/>
              <a:defRPr/>
            </a:pPr>
            <a:r>
              <a:rPr lang="en-US" sz="1850" kern="0" dirty="0">
                <a:solidFill>
                  <a:srgbClr val="330033"/>
                </a:solidFill>
                <a:latin typeface="Calibri" panose="020F0502020204030204" pitchFamily="34" charset="0"/>
              </a:rPr>
              <a:t>Intended outcomes and performance objectives need to be articulated in order to make the goals specific and to describe what the goals actually mean.</a:t>
            </a:r>
          </a:p>
          <a:p>
            <a:pPr marL="274320" indent="-274320" fontAlgn="base">
              <a:spcBef>
                <a:spcPts val="1800"/>
              </a:spcBef>
              <a:spcAft>
                <a:spcPct val="0"/>
              </a:spcAft>
              <a:buClr>
                <a:srgbClr val="002060"/>
              </a:buClr>
              <a:buSzPct val="80000"/>
              <a:buFont typeface="Wingdings" panose="05000000000000000000" pitchFamily="2" charset="2"/>
              <a:buChar char="q"/>
              <a:defRPr/>
            </a:pPr>
            <a:r>
              <a:rPr lang="en-US" sz="1850" kern="0" dirty="0">
                <a:solidFill>
                  <a:srgbClr val="330033"/>
                </a:solidFill>
                <a:latin typeface="Calibri" panose="020F0502020204030204" pitchFamily="34" charset="0"/>
              </a:rPr>
              <a:t>Intended outcomes and performance objectives provide the necessary degree of specificity and measurability required in order to determine the extent of student learning, operational effectiveness, and mission and goal accomplishment.</a:t>
            </a:r>
          </a:p>
        </p:txBody>
      </p:sp>
      <p:sp>
        <p:nvSpPr>
          <p:cNvPr id="5"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The Hierarchy of Outcomes Assessment </a:t>
            </a:r>
          </a:p>
        </p:txBody>
      </p:sp>
    </p:spTree>
    <p:extLst>
      <p:ext uri="{BB962C8B-B14F-4D97-AF65-F5344CB8AC3E}">
        <p14:creationId xmlns:p14="http://schemas.microsoft.com/office/powerpoint/2010/main" val="13509917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p:cTn id="1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p:cTn id="3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Aft>
                <a:spcPct val="0"/>
              </a:spcAft>
              <a:buClr>
                <a:srgbClr val="330033"/>
              </a:buClr>
              <a:buSzPct val="90000"/>
              <a:defRPr/>
            </a:pPr>
            <a:endParaRPr lang="en-US" sz="1100" kern="0" dirty="0">
              <a:solidFill>
                <a:srgbClr val="330033"/>
              </a:solidFill>
              <a:latin typeface="Calibri" panose="020F0502020204030204" pitchFamily="34" charset="0"/>
            </a:endParaRPr>
          </a:p>
          <a:p>
            <a:pPr marL="274320" lvl="0" indent="-274320" fontAlgn="base">
              <a:spcAft>
                <a:spcPct val="0"/>
              </a:spcAft>
              <a:buClr>
                <a:srgbClr val="002060"/>
              </a:buClr>
              <a:buSzPct val="80000"/>
              <a:buFont typeface="Wingdings" panose="05000000000000000000" pitchFamily="2" charset="2"/>
              <a:buChar char="q"/>
              <a:defRPr/>
            </a:pPr>
            <a:r>
              <a:rPr lang="en-US" sz="2000" kern="0" dirty="0">
                <a:solidFill>
                  <a:srgbClr val="330033"/>
                </a:solidFill>
                <a:latin typeface="Calibri" panose="020F0502020204030204" pitchFamily="34" charset="0"/>
              </a:rPr>
              <a:t>The quality of an academic business unit’s performance                        depends on its efforts at continuous improvement.</a:t>
            </a:r>
          </a:p>
          <a:p>
            <a:pPr marL="274320" lvl="0" indent="-274320" fontAlgn="base">
              <a:spcBef>
                <a:spcPts val="3600"/>
              </a:spcBef>
              <a:spcAft>
                <a:spcPct val="0"/>
              </a:spcAft>
              <a:buClr>
                <a:srgbClr val="002060"/>
              </a:buClr>
              <a:buSzPct val="80000"/>
              <a:buFont typeface="Wingdings" panose="05000000000000000000" pitchFamily="2" charset="2"/>
              <a:buChar char="q"/>
              <a:defRPr/>
            </a:pPr>
            <a:r>
              <a:rPr lang="en-US" sz="2000" kern="0" dirty="0">
                <a:solidFill>
                  <a:srgbClr val="330033"/>
                </a:solidFill>
                <a:latin typeface="Calibri" panose="020F0502020204030204" pitchFamily="34" charset="0"/>
              </a:rPr>
              <a:t>This requires any necessary changes and improvements                                that are identified as result of the outcomes assessment                        process to be incorporated into its planning process for the future.</a:t>
            </a:r>
          </a:p>
          <a:p>
            <a:pPr marL="274320" lvl="0" indent="-274320" fontAlgn="base">
              <a:spcBef>
                <a:spcPts val="3600"/>
              </a:spcBef>
              <a:spcAft>
                <a:spcPct val="0"/>
              </a:spcAft>
              <a:buClr>
                <a:srgbClr val="002060"/>
              </a:buClr>
              <a:buSzPct val="80000"/>
              <a:buFont typeface="Wingdings" panose="05000000000000000000" pitchFamily="2" charset="2"/>
              <a:buChar char="q"/>
              <a:defRPr/>
            </a:pPr>
            <a:r>
              <a:rPr lang="en-US" sz="2000" kern="0" dirty="0">
                <a:solidFill>
                  <a:srgbClr val="330033"/>
                </a:solidFill>
                <a:latin typeface="Calibri" panose="020F0502020204030204" pitchFamily="34" charset="0"/>
              </a:rPr>
              <a:t>An academic business unit’s outcomes assessment process must provide for the linkage of its outcomes assessment and strategic planning and budgeting processes.</a:t>
            </a:r>
          </a:p>
          <a:p>
            <a:pPr marL="342900" lvl="0" indent="-342900" fontAlgn="base">
              <a:spcBef>
                <a:spcPts val="1800"/>
              </a:spcBef>
              <a:spcAft>
                <a:spcPct val="0"/>
              </a:spcAft>
              <a:buClr>
                <a:srgbClr val="A50021"/>
              </a:buClr>
              <a:buSzPct val="90000"/>
              <a:buFont typeface="Wingdings" pitchFamily="2" charset="2"/>
              <a:buChar char="§"/>
              <a:defRPr/>
            </a:pPr>
            <a:endParaRPr lang="en-US" sz="2000" kern="0" dirty="0">
              <a:solidFill>
                <a:srgbClr val="330033"/>
              </a:solidFill>
              <a:latin typeface="Calibri" panose="020F0502020204030204" pitchFamily="34" charset="0"/>
            </a:endParaRPr>
          </a:p>
        </p:txBody>
      </p:sp>
      <p:sp>
        <p:nvSpPr>
          <p:cNvPr id="5"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Section IV: Linkage of Outcomes Assessment</a:t>
            </a:r>
          </a:p>
          <a:p>
            <a:pPr>
              <a:lnSpc>
                <a:spcPct val="100000"/>
              </a:lnSpc>
            </a:pPr>
            <a:r>
              <a:rPr lang="en-US" sz="2000" b="1" dirty="0">
                <a:solidFill>
                  <a:schemeClr val="accent4">
                    <a:lumMod val="50000"/>
                  </a:schemeClr>
                </a:solidFill>
                <a:latin typeface="Calibri" panose="020F0502020204030204" pitchFamily="34" charset="0"/>
              </a:rPr>
              <a:t>with Strategic Planning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1491503"/>
            <a:ext cx="2011680" cy="1504569"/>
          </a:xfrm>
          <a:prstGeom prst="roundRect">
            <a:avLst>
              <a:gd name="adj" fmla="val 8594"/>
            </a:avLst>
          </a:prstGeom>
          <a:solidFill>
            <a:srgbClr val="FFFFFF">
              <a:shade val="85000"/>
            </a:srgbClr>
          </a:solidFill>
          <a:ln>
            <a:noFill/>
          </a:ln>
          <a:effec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Aft>
                <a:spcPct val="0"/>
              </a:spcAft>
              <a:buClr>
                <a:srgbClr val="330033"/>
              </a:buClr>
              <a:buSzPct val="90000"/>
              <a:defRPr/>
            </a:pPr>
            <a:endParaRPr lang="en-US" sz="1100" kern="0" dirty="0">
              <a:solidFill>
                <a:srgbClr val="330033"/>
              </a:solidFill>
              <a:latin typeface="Calibri" panose="020F0502020204030204" pitchFamily="34" charset="0"/>
            </a:endParaRPr>
          </a:p>
          <a:p>
            <a:pPr lvl="0" fontAlgn="base">
              <a:spcBef>
                <a:spcPct val="0"/>
              </a:spcBef>
              <a:spcAft>
                <a:spcPct val="0"/>
              </a:spcAft>
              <a:buClr>
                <a:schemeClr val="accent5">
                  <a:lumMod val="50000"/>
                </a:schemeClr>
              </a:buClr>
              <a:buSzPct val="85000"/>
            </a:pPr>
            <a:r>
              <a:rPr lang="en-US" sz="2000" b="1" kern="0" dirty="0">
                <a:solidFill>
                  <a:srgbClr val="002060"/>
                </a:solidFill>
                <a:latin typeface="Calibri" panose="020F0502020204030204" pitchFamily="34" charset="0"/>
              </a:rPr>
              <a:t>The outcomes assessment plan must:</a:t>
            </a:r>
          </a:p>
          <a:p>
            <a:pPr marL="274320" lvl="0" indent="-274320" fontAlgn="base">
              <a:spcBef>
                <a:spcPts val="18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describe the academic business unit and institutional strategic planning and budgeting processes (structures, steps, timetables, etc.).</a:t>
            </a:r>
          </a:p>
          <a:p>
            <a:pPr marL="274320" lvl="0" indent="-274320" fontAlgn="base">
              <a:spcBef>
                <a:spcPts val="18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describe the ways in which the results from implementing the outcomes assessment plan (i.e., changes and improvements needed) are linked to the strategic planning processes of both the academic business unit and the institution.</a:t>
            </a:r>
          </a:p>
          <a:p>
            <a:pPr marL="274320" lvl="0" indent="-274320" fontAlgn="base">
              <a:spcBef>
                <a:spcPts val="18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describe the ways in which the academic business unit’s outcomes assessment process is linked to the institutional budgeting process.</a:t>
            </a:r>
            <a:endParaRPr lang="en-US" sz="2000" dirty="0">
              <a:solidFill>
                <a:srgbClr val="990033"/>
              </a:solidFill>
              <a:latin typeface="Calibri" panose="020F0502020204030204" pitchFamily="34" charset="0"/>
            </a:endParaRPr>
          </a:p>
        </p:txBody>
      </p:sp>
      <p:sp>
        <p:nvSpPr>
          <p:cNvPr id="5"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Section IV: Linkage of Outcomes Assessment</a:t>
            </a:r>
          </a:p>
          <a:p>
            <a:pPr>
              <a:lnSpc>
                <a:spcPct val="100000"/>
              </a:lnSpc>
            </a:pPr>
            <a:r>
              <a:rPr lang="en-US" sz="2000" b="1" dirty="0">
                <a:solidFill>
                  <a:schemeClr val="accent4">
                    <a:lumMod val="50000"/>
                  </a:schemeClr>
                </a:solidFill>
                <a:latin typeface="Calibri" panose="020F0502020204030204" pitchFamily="34" charset="0"/>
              </a:rPr>
              <a:t>with Strategic Planning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p:cTn id="1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Aft>
                <a:spcPct val="0"/>
              </a:spcAft>
              <a:buClr>
                <a:srgbClr val="330033"/>
              </a:buClr>
              <a:buSzPct val="90000"/>
              <a:defRPr/>
            </a:pPr>
            <a:endParaRPr lang="en-US" sz="1100" kern="0" dirty="0">
              <a:solidFill>
                <a:srgbClr val="330033"/>
              </a:solidFill>
              <a:latin typeface="Calibri" panose="020F0502020204030204" pitchFamily="34" charset="0"/>
            </a:endParaRPr>
          </a:p>
          <a:p>
            <a:pPr lvl="0" fontAlgn="base">
              <a:spcBef>
                <a:spcPct val="0"/>
              </a:spcBef>
              <a:spcAft>
                <a:spcPct val="0"/>
              </a:spcAft>
              <a:buClr>
                <a:schemeClr val="accent5">
                  <a:lumMod val="50000"/>
                </a:schemeClr>
              </a:buClr>
              <a:buSzPct val="85000"/>
            </a:pPr>
            <a:r>
              <a:rPr lang="en-US" sz="2000" b="1" kern="0" dirty="0">
                <a:solidFill>
                  <a:srgbClr val="002060"/>
                </a:solidFill>
                <a:latin typeface="Calibri" panose="020F0502020204030204" pitchFamily="34" charset="0"/>
              </a:rPr>
              <a:t>The final component of an outcomes assessment plan; the appendix must contain</a:t>
            </a:r>
            <a:r>
              <a:rPr lang="en-US" sz="2000" kern="0" dirty="0">
                <a:solidFill>
                  <a:srgbClr val="330033"/>
                </a:solidFill>
                <a:latin typeface="Calibri" panose="020F0502020204030204" pitchFamily="34" charset="0"/>
              </a:rPr>
              <a:t>:</a:t>
            </a:r>
          </a:p>
          <a:p>
            <a:pPr marL="274320" lvl="1" indent="-274320" fontAlgn="base">
              <a:spcBef>
                <a:spcPts val="12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blank copies of the measurement instruments (assessment tools) that are used in the academic business unit’s student learning and operational assessment processes.</a:t>
            </a:r>
          </a:p>
          <a:p>
            <a:pPr marL="274320" lvl="1" indent="-274320" fontAlgn="base">
              <a:spcBef>
                <a:spcPts val="24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blank copies of the associated evaluation rubrics that will be used to evaluate performance on the direct learning measurement tools.</a:t>
            </a:r>
            <a:endParaRPr lang="en-US" sz="2000" dirty="0">
              <a:solidFill>
                <a:srgbClr val="990033"/>
              </a:solidFill>
              <a:latin typeface="Calibri" panose="020F0502020204030204" pitchFamily="34" charset="0"/>
            </a:endParaRPr>
          </a:p>
        </p:txBody>
      </p:sp>
      <p:sp>
        <p:nvSpPr>
          <p:cNvPr id="5"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Section V: Appendix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1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24712"/>
            <a:ext cx="9144000" cy="74295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r>
              <a:rPr lang="en-US" b="1" dirty="0">
                <a:latin typeface="Calibri" panose="020F0502020204030204" pitchFamily="34" charset="0"/>
              </a:rPr>
              <a:t>Assessment and Continuous Improvement</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p:tgtEl>
                                          <p:spTgt spid="2"/>
                                        </p:tgtEl>
                                        <p:attrNameLst>
                                          <p:attrName>ppt_x</p:attrName>
                                        </p:attrNameLst>
                                      </p:cBhvr>
                                      <p:tavLst>
                                        <p:tav tm="0">
                                          <p:val>
                                            <p:strVal val="#ppt_x+#ppt_w*1.125000"/>
                                          </p:val>
                                        </p:tav>
                                        <p:tav tm="100000">
                                          <p:val>
                                            <p:strVal val="#ppt_x"/>
                                          </p:val>
                                        </p:tav>
                                      </p:tavLst>
                                    </p:anim>
                                    <p:animEffect transition="in" filter="wipe(left)">
                                      <p:cBhvr>
                                        <p:cTn id="8"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a:xfrm>
            <a:off x="533400" y="1307592"/>
            <a:ext cx="8610600" cy="3840480"/>
          </a:xfrm>
          <a:prstGeom prst="rect">
            <a:avLst/>
          </a:prstGeom>
          <a:noFill/>
          <a:ln/>
        </p:spPr>
        <p:txBody>
          <a:bodyPr lIns="182880" rIns="182880"/>
          <a:lstStyle/>
          <a:p>
            <a:pPr marL="342900" marR="0" lvl="0" indent="-342900" algn="l" defTabSz="914400" rtl="0" eaLnBrk="1" fontAlgn="base" latinLnBrk="0" hangingPunct="1">
              <a:spcBef>
                <a:spcPct val="0"/>
              </a:spcBef>
              <a:spcAft>
                <a:spcPct val="0"/>
              </a:spcAft>
              <a:buClr>
                <a:srgbClr val="330033"/>
              </a:buClr>
              <a:buSzPct val="90000"/>
              <a:buFont typeface="Wingdings" pitchFamily="2" charset="2"/>
              <a:buNone/>
              <a:tabLst/>
              <a:defRPr/>
            </a:pPr>
            <a:endParaRPr kumimoji="0" lang="en-US" sz="1000" b="0" i="0" strike="noStrike" kern="0" cap="none" spc="0" normalizeH="0" baseline="0" noProof="0" dirty="0">
              <a:ln>
                <a:noFill/>
              </a:ln>
              <a:solidFill>
                <a:srgbClr val="330033"/>
              </a:solidFill>
              <a:effectLst/>
              <a:uLnTx/>
              <a:uFillTx/>
              <a:latin typeface="Calibri" panose="020F0502020204030204" pitchFamily="34" charset="0"/>
            </a:endParaRPr>
          </a:p>
          <a:p>
            <a:pPr marR="0" lvl="0" algn="l" defTabSz="914400" rtl="0" eaLnBrk="1" fontAlgn="base" latinLnBrk="0" hangingPunct="1">
              <a:spcBef>
                <a:spcPct val="50000"/>
              </a:spcBef>
              <a:spcAft>
                <a:spcPct val="0"/>
              </a:spcAft>
              <a:buClr>
                <a:srgbClr val="A50021"/>
              </a:buClr>
              <a:buSzPct val="90000"/>
              <a:tabLst/>
              <a:defRPr/>
            </a:pPr>
            <a:endParaRPr kumimoji="0" lang="en-US" sz="2000" b="0" i="0" u="none" strike="noStrike" kern="0" cap="none" spc="0" normalizeH="0" baseline="0" noProof="0" dirty="0">
              <a:ln>
                <a:noFill/>
              </a:ln>
              <a:solidFill>
                <a:srgbClr val="330033"/>
              </a:solidFill>
              <a:effectLst/>
              <a:uLnTx/>
              <a:uFillTx/>
              <a:latin typeface="Calibri" panose="020F0502020204030204" pitchFamily="34" charset="0"/>
            </a:endParaRPr>
          </a:p>
          <a:p>
            <a:pPr marR="0" lvl="0" algn="l" defTabSz="914400" rtl="0" eaLnBrk="1" fontAlgn="base" latinLnBrk="0" hangingPunct="1">
              <a:spcBef>
                <a:spcPts val="1200"/>
              </a:spcBef>
              <a:spcAft>
                <a:spcPct val="0"/>
              </a:spcAft>
              <a:buClr>
                <a:srgbClr val="A50021"/>
              </a:buClr>
              <a:buSzPct val="90000"/>
              <a:tabLst/>
              <a:defRPr/>
            </a:pPr>
            <a:endParaRPr kumimoji="0" lang="en-US" sz="2000" b="0" i="0" u="none" strike="noStrike" kern="0" cap="none" spc="0" normalizeH="0" baseline="0" noProof="0" dirty="0">
              <a:ln>
                <a:noFill/>
              </a:ln>
              <a:solidFill>
                <a:srgbClr val="330033"/>
              </a:solidFill>
              <a:effectLst/>
              <a:uLnTx/>
              <a:uFillTx/>
              <a:latin typeface="Calibri" panose="020F0502020204030204" pitchFamily="34" charset="0"/>
            </a:endParaRPr>
          </a:p>
          <a:p>
            <a:pPr marL="274320" marR="0" lvl="0" indent="-274320" algn="l" defTabSz="914400" rtl="0" eaLnBrk="1" fontAlgn="base" latinLnBrk="0" hangingPunct="1">
              <a:spcBef>
                <a:spcPts val="1200"/>
              </a:spcBef>
              <a:spcAft>
                <a:spcPct val="0"/>
              </a:spcAft>
              <a:buClr>
                <a:srgbClr val="002060"/>
              </a:buClr>
              <a:buSzPct val="80000"/>
              <a:buFont typeface="Wingdings" panose="05000000000000000000" pitchFamily="2" charset="2"/>
              <a:buChar char="q"/>
              <a:tabLst/>
              <a:defRPr/>
            </a:pPr>
            <a:r>
              <a:rPr kumimoji="0" lang="en-US" sz="2000" b="0" i="0" u="none" strike="noStrike" kern="0" cap="none" spc="0" normalizeH="0" baseline="0" noProof="0" dirty="0">
                <a:ln>
                  <a:noFill/>
                </a:ln>
                <a:solidFill>
                  <a:srgbClr val="330033"/>
                </a:solidFill>
                <a:effectLst/>
                <a:uLnTx/>
                <a:uFillTx/>
                <a:latin typeface="Calibri" panose="020F0502020204030204" pitchFamily="34" charset="0"/>
              </a:rPr>
              <a:t>Workshop focuses on the following questions:</a:t>
            </a:r>
          </a:p>
          <a:p>
            <a:pPr marR="0" lvl="1" indent="-182880" algn="l" defTabSz="914400" rtl="0" eaLnBrk="1" fontAlgn="base" latinLnBrk="0" hangingPunct="1">
              <a:spcBef>
                <a:spcPts val="1200"/>
              </a:spcBef>
              <a:spcAft>
                <a:spcPct val="0"/>
              </a:spcAft>
              <a:buClr>
                <a:srgbClr val="002060"/>
              </a:buClr>
              <a:buSzPct val="90000"/>
              <a:buFont typeface="Wingdings" panose="05000000000000000000" pitchFamily="2" charset="2"/>
              <a:buChar char="§"/>
              <a:tabLst/>
              <a:defRPr/>
            </a:pPr>
            <a:r>
              <a:rPr kumimoji="0" lang="en-US" sz="1900" b="0" i="0" u="none" strike="noStrike" kern="0" cap="none" spc="0" normalizeH="0" baseline="0" noProof="0" dirty="0">
                <a:ln>
                  <a:noFill/>
                </a:ln>
                <a:solidFill>
                  <a:srgbClr val="330033"/>
                </a:solidFill>
                <a:effectLst/>
                <a:uLnTx/>
                <a:uFillTx/>
                <a:latin typeface="Calibri" panose="020F0502020204030204" pitchFamily="34" charset="0"/>
              </a:rPr>
              <a:t>What is outcomes assessment?</a:t>
            </a:r>
          </a:p>
          <a:p>
            <a:pPr marR="0" lvl="1" indent="-182880" algn="l" defTabSz="914400" rtl="0" eaLnBrk="1" fontAlgn="base" latinLnBrk="0" hangingPunct="1">
              <a:spcBef>
                <a:spcPts val="1200"/>
              </a:spcBef>
              <a:spcAft>
                <a:spcPct val="0"/>
              </a:spcAft>
              <a:buClr>
                <a:srgbClr val="002060"/>
              </a:buClr>
              <a:buSzPct val="90000"/>
              <a:buFont typeface="Wingdings" panose="05000000000000000000" pitchFamily="2" charset="2"/>
              <a:buChar char="§"/>
              <a:tabLst/>
              <a:defRPr/>
            </a:pPr>
            <a:r>
              <a:rPr kumimoji="0" lang="en-US" sz="1900" b="0" i="0" u="none" strike="noStrike" kern="0" cap="none" spc="0" normalizeH="0" baseline="0" noProof="0" dirty="0">
                <a:ln>
                  <a:noFill/>
                </a:ln>
                <a:solidFill>
                  <a:srgbClr val="330033"/>
                </a:solidFill>
                <a:effectLst/>
                <a:uLnTx/>
                <a:uFillTx/>
                <a:latin typeface="Calibri" panose="020F0502020204030204" pitchFamily="34" charset="0"/>
              </a:rPr>
              <a:t>What are the purposes and benefits of a program of outcomes assessment?</a:t>
            </a:r>
          </a:p>
          <a:p>
            <a:pPr marR="0" lvl="1" indent="-182880" algn="l" defTabSz="914400" rtl="0" eaLnBrk="1" fontAlgn="base" latinLnBrk="0" hangingPunct="1">
              <a:spcBef>
                <a:spcPts val="1200"/>
              </a:spcBef>
              <a:spcAft>
                <a:spcPct val="0"/>
              </a:spcAft>
              <a:buClr>
                <a:srgbClr val="002060"/>
              </a:buClr>
              <a:buSzPct val="90000"/>
              <a:buFont typeface="Wingdings" panose="05000000000000000000" pitchFamily="2" charset="2"/>
              <a:buChar char="§"/>
              <a:tabLst/>
              <a:defRPr/>
            </a:pPr>
            <a:r>
              <a:rPr kumimoji="0" lang="en-US" sz="1900" b="0" i="0" u="none" strike="noStrike" kern="0" cap="none" spc="0" normalizeH="0" baseline="0" noProof="0" dirty="0">
                <a:ln>
                  <a:noFill/>
                </a:ln>
                <a:solidFill>
                  <a:srgbClr val="330033"/>
                </a:solidFill>
                <a:effectLst/>
                <a:uLnTx/>
                <a:uFillTx/>
                <a:latin typeface="Calibri" panose="020F0502020204030204" pitchFamily="34" charset="0"/>
              </a:rPr>
              <a:t>What are the key components of an outcomes assessment plan?</a:t>
            </a:r>
          </a:p>
          <a:p>
            <a:pPr marR="0" lvl="1" indent="-182880" algn="l" defTabSz="914400" rtl="0" eaLnBrk="1" fontAlgn="base" latinLnBrk="0" hangingPunct="1">
              <a:spcBef>
                <a:spcPts val="1200"/>
              </a:spcBef>
              <a:spcAft>
                <a:spcPct val="0"/>
              </a:spcAft>
              <a:buClr>
                <a:srgbClr val="002060"/>
              </a:buClr>
              <a:buSzPct val="90000"/>
              <a:buFont typeface="Wingdings" panose="05000000000000000000" pitchFamily="2" charset="2"/>
              <a:buChar char="§"/>
              <a:tabLst/>
              <a:defRPr/>
            </a:pPr>
            <a:r>
              <a:rPr kumimoji="0" lang="en-US" sz="1900" b="0" i="0" u="none" strike="noStrike" kern="0" cap="none" spc="0" normalizeH="0" baseline="0" noProof="0" dirty="0">
                <a:ln>
                  <a:noFill/>
                </a:ln>
                <a:solidFill>
                  <a:srgbClr val="330033"/>
                </a:solidFill>
                <a:effectLst/>
                <a:uLnTx/>
                <a:uFillTx/>
                <a:latin typeface="Calibri" panose="020F0502020204030204" pitchFamily="34" charset="0"/>
              </a:rPr>
              <a:t>How is the process of outcomes assessment used for the purpose of continuous improvement and advancing academic quality?</a:t>
            </a:r>
          </a:p>
        </p:txBody>
      </p:sp>
      <p:sp>
        <p:nvSpPr>
          <p:cNvPr id="3" name="Rectangle 3"/>
          <p:cNvSpPr txBox="1">
            <a:spLocks noChangeArrowheads="1"/>
          </p:cNvSpPr>
          <p:nvPr/>
        </p:nvSpPr>
        <p:spPr>
          <a:xfrm>
            <a:off x="533400" y="1307592"/>
            <a:ext cx="6797040" cy="1156716"/>
          </a:xfrm>
          <a:prstGeom prst="rect">
            <a:avLst/>
          </a:prstGeom>
          <a:noFill/>
          <a:ln/>
        </p:spPr>
        <p:txBody>
          <a:bodyPr lIns="182880" rIns="182880"/>
          <a:lstStyle/>
          <a:p>
            <a:pPr marL="342900" marR="0" lvl="0" indent="-342900" algn="l" defTabSz="914400" rtl="0" eaLnBrk="1" fontAlgn="base" latinLnBrk="0" hangingPunct="1">
              <a:lnSpc>
                <a:spcPct val="100000"/>
              </a:lnSpc>
              <a:spcBef>
                <a:spcPct val="0"/>
              </a:spcBef>
              <a:spcAft>
                <a:spcPct val="0"/>
              </a:spcAft>
              <a:buClr>
                <a:srgbClr val="330033"/>
              </a:buClr>
              <a:buSzPct val="90000"/>
              <a:buFont typeface="Wingdings" pitchFamily="2" charset="2"/>
              <a:buNone/>
              <a:tabLst/>
              <a:defRPr/>
            </a:pPr>
            <a:endParaRPr kumimoji="0" lang="en-US" sz="1100" b="0" i="0" u="none" strike="noStrike" kern="0" cap="none" spc="0" normalizeH="0" baseline="0" noProof="0" dirty="0">
              <a:ln>
                <a:noFill/>
              </a:ln>
              <a:solidFill>
                <a:srgbClr val="330033"/>
              </a:solidFill>
              <a:effectLst/>
              <a:uLnTx/>
              <a:uFillTx/>
              <a:latin typeface="Calibri" panose="020F0502020204030204" pitchFamily="34" charset="0"/>
            </a:endParaRPr>
          </a:p>
          <a:p>
            <a:pPr marL="274320" lvl="0" indent="-274320" fontAlgn="base">
              <a:spcAft>
                <a:spcPct val="0"/>
              </a:spcAft>
              <a:buClr>
                <a:srgbClr val="002060"/>
              </a:buClr>
              <a:buSzPct val="80000"/>
              <a:buFont typeface="Wingdings" panose="05000000000000000000" pitchFamily="2" charset="2"/>
              <a:buChar char="q"/>
              <a:defRPr/>
            </a:pPr>
            <a:r>
              <a:rPr lang="en-US" sz="2000" kern="0" dirty="0">
                <a:solidFill>
                  <a:srgbClr val="330033"/>
                </a:solidFill>
                <a:latin typeface="Calibri" panose="020F0502020204030204" pitchFamily="34" charset="0"/>
              </a:rPr>
              <a:t>Measuring and advancing academic quality is accomplished by engaging in a comprehensive program of outcomes assessment.</a:t>
            </a:r>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10400" y="1325880"/>
            <a:ext cx="2011680" cy="1537503"/>
          </a:xfrm>
          <a:prstGeom prst="rect">
            <a:avLst/>
          </a:prstGeom>
        </p:spPr>
      </p:pic>
      <p:sp>
        <p:nvSpPr>
          <p:cNvPr id="6"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rgbClr val="002060"/>
                </a:solidFill>
                <a:latin typeface="Calibri" panose="020F0502020204030204" pitchFamily="34" charset="0"/>
              </a:rPr>
              <a:t>Introduction to Outcomes Assessment</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par>
                                <p:cTn id="9" presetID="2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75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4">
                                            <p:bg/>
                                          </p:spTgt>
                                        </p:tgtEl>
                                        <p:attrNameLst>
                                          <p:attrName>style.visibility</p:attrName>
                                        </p:attrNameLst>
                                      </p:cBhvr>
                                      <p:to>
                                        <p:strVal val="visible"/>
                                      </p:to>
                                    </p:set>
                                    <p:anim calcmode="lin" valueType="num">
                                      <p:cBhvr>
                                        <p:cTn id="16" dur="500" fill="hold"/>
                                        <p:tgtEl>
                                          <p:spTgt spid="4">
                                            <p:bg/>
                                          </p:spTgt>
                                        </p:tgtEl>
                                        <p:attrNameLst>
                                          <p:attrName>ppt_w</p:attrName>
                                        </p:attrNameLst>
                                      </p:cBhvr>
                                      <p:tavLst>
                                        <p:tav tm="0">
                                          <p:val>
                                            <p:fltVal val="0"/>
                                          </p:val>
                                        </p:tav>
                                        <p:tav tm="100000">
                                          <p:val>
                                            <p:strVal val="#ppt_w"/>
                                          </p:val>
                                        </p:tav>
                                      </p:tavLst>
                                    </p:anim>
                                    <p:anim calcmode="lin" valueType="num">
                                      <p:cBhvr>
                                        <p:cTn id="17" dur="500" fill="hold"/>
                                        <p:tgtEl>
                                          <p:spTgt spid="4">
                                            <p:bg/>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p:cTn id="22"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 calcmode="lin" valueType="num">
                                      <p:cBhvr>
                                        <p:cTn id="34"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4">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 calcmode="lin" valueType="num">
                                      <p:cBhvr>
                                        <p:cTn id="40"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1" dur="500" fill="hold"/>
                                        <p:tgtEl>
                                          <p:spTgt spid="4">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grpId="0" nodeType="clickEffect">
                                  <p:stCondLst>
                                    <p:cond delay="0"/>
                                  </p:stCondLst>
                                  <p:childTnLst>
                                    <p:set>
                                      <p:cBhvr>
                                        <p:cTn id="45" dur="1" fill="hold">
                                          <p:stCondLst>
                                            <p:cond delay="0"/>
                                          </p:stCondLst>
                                        </p:cTn>
                                        <p:tgtEl>
                                          <p:spTgt spid="4">
                                            <p:txEl>
                                              <p:pRg st="7" end="7"/>
                                            </p:txEl>
                                          </p:spTgt>
                                        </p:tgtEl>
                                        <p:attrNameLst>
                                          <p:attrName>style.visibility</p:attrName>
                                        </p:attrNameLst>
                                      </p:cBhvr>
                                      <p:to>
                                        <p:strVal val="visible"/>
                                      </p:to>
                                    </p:set>
                                    <p:anim calcmode="lin" valueType="num">
                                      <p:cBhvr>
                                        <p:cTn id="4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47" dur="500" fill="hold"/>
                                        <p:tgtEl>
                                          <p:spTgt spid="4">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Aft>
                <a:spcPct val="0"/>
              </a:spcAft>
              <a:buClr>
                <a:srgbClr val="330033"/>
              </a:buClr>
              <a:buSzPct val="90000"/>
              <a:defRPr/>
            </a:pPr>
            <a:endParaRPr lang="en-US" sz="1400" kern="0" dirty="0">
              <a:solidFill>
                <a:srgbClr val="330033"/>
              </a:solidFill>
              <a:latin typeface="Calibri" panose="020F0502020204030204" pitchFamily="34" charset="0"/>
            </a:endParaRPr>
          </a:p>
          <a:p>
            <a:pPr lvl="0" fontAlgn="base">
              <a:spcBef>
                <a:spcPts val="1500"/>
              </a:spcBef>
              <a:spcAft>
                <a:spcPct val="0"/>
              </a:spcAft>
              <a:buClr>
                <a:srgbClr val="A50021"/>
              </a:buClr>
              <a:buSzPct val="90000"/>
            </a:pPr>
            <a:endParaRPr lang="en-US" sz="2000" kern="0" dirty="0">
              <a:solidFill>
                <a:srgbClr val="330033"/>
              </a:solidFill>
              <a:latin typeface="Calibri" panose="020F0502020204030204" pitchFamily="34" charset="0"/>
            </a:endParaRPr>
          </a:p>
          <a:p>
            <a:pPr lvl="0" fontAlgn="base">
              <a:spcBef>
                <a:spcPts val="1500"/>
              </a:spcBef>
              <a:spcAft>
                <a:spcPct val="0"/>
              </a:spcAft>
              <a:buClr>
                <a:srgbClr val="A50021"/>
              </a:buClr>
              <a:buSzPct val="90000"/>
            </a:pPr>
            <a:endParaRPr lang="en-US" sz="2000" kern="0" dirty="0">
              <a:solidFill>
                <a:srgbClr val="330033"/>
              </a:solidFill>
              <a:latin typeface="Calibri" panose="020F0502020204030204" pitchFamily="34" charset="0"/>
            </a:endParaRPr>
          </a:p>
          <a:p>
            <a:pPr marL="274320" lvl="0" indent="-274320" fontAlgn="base">
              <a:spcBef>
                <a:spcPts val="24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For the purpose of continuous improvement:</a:t>
            </a:r>
          </a:p>
          <a:p>
            <a:pPr lvl="1" indent="-182880" fontAlgn="base">
              <a:spcBef>
                <a:spcPts val="1200"/>
              </a:spcBef>
              <a:spcAft>
                <a:spcPct val="0"/>
              </a:spcAft>
              <a:buClr>
                <a:srgbClr val="002060"/>
              </a:buClr>
              <a:buSzPct val="90000"/>
              <a:buFont typeface="Wingdings" panose="05000000000000000000" pitchFamily="2" charset="2"/>
              <a:buChar char="§"/>
            </a:pPr>
            <a:r>
              <a:rPr lang="en-US" sz="1900" kern="0" dirty="0">
                <a:solidFill>
                  <a:srgbClr val="330033"/>
                </a:solidFill>
                <a:latin typeface="Calibri" panose="020F0502020204030204" pitchFamily="34" charset="0"/>
              </a:rPr>
              <a:t>Assessment needs to be linked to/embedded in decision-making processes that impact those things that are important to the academic business unit, i.e., assessment needs to be incorporated into strategic planning and budgeting processes.</a:t>
            </a:r>
          </a:p>
          <a:p>
            <a:pPr lvl="1" indent="-182880" fontAlgn="base">
              <a:spcBef>
                <a:spcPts val="1200"/>
              </a:spcBef>
              <a:spcAft>
                <a:spcPct val="0"/>
              </a:spcAft>
              <a:buClr>
                <a:srgbClr val="002060"/>
              </a:buClr>
              <a:buSzPct val="90000"/>
              <a:buFont typeface="Wingdings" panose="05000000000000000000" pitchFamily="2" charset="2"/>
              <a:buChar char="§"/>
            </a:pPr>
            <a:r>
              <a:rPr lang="en-US" sz="1900" kern="0" dirty="0">
                <a:solidFill>
                  <a:srgbClr val="330033"/>
                </a:solidFill>
                <a:latin typeface="Calibri" panose="020F0502020204030204" pitchFamily="34" charset="0"/>
              </a:rPr>
              <a:t>Outcomes assessment needs to be ongoing and cyclical.</a:t>
            </a:r>
          </a:p>
        </p:txBody>
      </p:sp>
      <p:sp>
        <p:nvSpPr>
          <p:cNvPr id="6" name="Rectangle 6"/>
          <p:cNvSpPr txBox="1">
            <a:spLocks noChangeArrowheads="1"/>
          </p:cNvSpPr>
          <p:nvPr/>
        </p:nvSpPr>
        <p:spPr>
          <a:xfrm>
            <a:off x="533400" y="1307592"/>
            <a:ext cx="6870317" cy="1475121"/>
          </a:xfrm>
          <a:prstGeom prst="rect">
            <a:avLst/>
          </a:prstGeom>
          <a:noFill/>
          <a:ln/>
        </p:spPr>
        <p:txBody>
          <a:bodyPr lIns="0" rIns="182880"/>
          <a:lstStyle/>
          <a:p>
            <a:pPr marL="342900" lvl="0" indent="-342900" fontAlgn="base">
              <a:spcAft>
                <a:spcPct val="0"/>
              </a:spcAft>
              <a:buClr>
                <a:srgbClr val="330033"/>
              </a:buClr>
              <a:buSzPct val="90000"/>
              <a:defRPr/>
            </a:pPr>
            <a:endParaRPr lang="en-US" sz="1100" kern="0" dirty="0">
              <a:solidFill>
                <a:srgbClr val="330033"/>
              </a:solidFill>
              <a:latin typeface="Calibri" panose="020F0502020204030204" pitchFamily="34" charset="0"/>
            </a:endParaRPr>
          </a:p>
          <a:p>
            <a:pPr marL="457200" lvl="0" indent="-274320" fontAlgn="base">
              <a:spcAft>
                <a:spcPct val="0"/>
              </a:spcAft>
              <a:buClr>
                <a:srgbClr val="002060"/>
              </a:buClr>
              <a:buSzPct val="80000"/>
              <a:buFont typeface="Wingdings" panose="05000000000000000000" pitchFamily="2" charset="2"/>
              <a:buChar char="q"/>
              <a:defRPr/>
            </a:pPr>
            <a:r>
              <a:rPr lang="en-US" sz="2000" kern="0" dirty="0">
                <a:solidFill>
                  <a:srgbClr val="330033"/>
                </a:solidFill>
                <a:latin typeface="Calibri" panose="020F0502020204030204" pitchFamily="34" charset="0"/>
              </a:rPr>
              <a:t>Assessment is not an end in itself, but a means to an end.</a:t>
            </a:r>
          </a:p>
          <a:p>
            <a:pPr marL="457200" lvl="0" indent="-274320" fontAlgn="base">
              <a:spcBef>
                <a:spcPts val="1500"/>
              </a:spcBef>
              <a:spcAft>
                <a:spcPct val="0"/>
              </a:spcAft>
              <a:buClr>
                <a:srgbClr val="002060"/>
              </a:buClr>
              <a:buSzPct val="80000"/>
              <a:buFont typeface="Wingdings" panose="05000000000000000000" pitchFamily="2" charset="2"/>
              <a:buChar char="q"/>
              <a:defRPr/>
            </a:pPr>
            <a:r>
              <a:rPr lang="en-US" sz="2000" kern="0" dirty="0">
                <a:solidFill>
                  <a:srgbClr val="330033"/>
                </a:solidFill>
                <a:latin typeface="Calibri" panose="020F0502020204030204" pitchFamily="34" charset="0"/>
              </a:rPr>
              <a:t>The quality of an academic business unit’s performance depends on its efforts at continuous improvement.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1581150"/>
            <a:ext cx="1511683" cy="1341009"/>
          </a:xfrm>
          <a:prstGeom prst="rect">
            <a:avLst/>
          </a:prstGeom>
          <a:ln>
            <a:noFill/>
          </a:ln>
          <a:effectLst>
            <a:outerShdw blurRad="292100" dist="139700" dir="2700000" algn="tl" rotWithShape="0">
              <a:srgbClr val="333333">
                <a:alpha val="65000"/>
              </a:srgbClr>
            </a:outerShdw>
          </a:effectLst>
        </p:spPr>
      </p:pic>
      <p:sp>
        <p:nvSpPr>
          <p:cNvPr id="8"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Assessment and Continuous Improvement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2" end="2"/>
                                            </p:txEl>
                                          </p:spTgt>
                                        </p:tgtEl>
                                        <p:attrNameLst>
                                          <p:attrName>ppt_h</p:attrName>
                                        </p:attrNameLst>
                                      </p:cBhvr>
                                      <p:tavLst>
                                        <p:tav tm="0">
                                          <p:val>
                                            <p:fltVal val="0"/>
                                          </p:val>
                                        </p:tav>
                                        <p:tav tm="100000">
                                          <p:val>
                                            <p:strVal val="#ppt_h"/>
                                          </p:val>
                                        </p:tav>
                                      </p:tavLst>
                                    </p:anim>
                                  </p:childTnLst>
                                </p:cTn>
                              </p:par>
                              <p:par>
                                <p:cTn id="21" presetID="21" presetClass="entr" presetSubtype="1"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1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p:cTn id="4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Aft>
                <a:spcPct val="0"/>
              </a:spcAft>
              <a:buClr>
                <a:srgbClr val="330033"/>
              </a:buClr>
              <a:buSzPct val="90000"/>
            </a:pPr>
            <a:endParaRPr lang="en-US" sz="1100" kern="0" dirty="0">
              <a:solidFill>
                <a:srgbClr val="330033"/>
              </a:solidFill>
              <a:latin typeface="Calibri" panose="020F0502020204030204" pitchFamily="34" charset="0"/>
            </a:endParaRPr>
          </a:p>
          <a:p>
            <a:pPr marL="342900" lvl="0" indent="-342900" fontAlgn="base">
              <a:spcAft>
                <a:spcPct val="0"/>
              </a:spcAft>
              <a:buClr>
                <a:srgbClr val="330033"/>
              </a:buClr>
              <a:buSzPct val="90000"/>
            </a:pPr>
            <a:endParaRPr lang="en-US" sz="1100" kern="0" dirty="0">
              <a:solidFill>
                <a:srgbClr val="330033"/>
              </a:solidFill>
              <a:latin typeface="Calibri" panose="020F0502020204030204" pitchFamily="34" charset="0"/>
            </a:endParaRPr>
          </a:p>
          <a:p>
            <a:pPr marL="342900" lvl="0" indent="-342900" fontAlgn="base">
              <a:spcAft>
                <a:spcPct val="0"/>
              </a:spcAft>
              <a:buClr>
                <a:srgbClr val="330033"/>
              </a:buClr>
              <a:buSzPct val="90000"/>
            </a:pPr>
            <a:endParaRPr lang="en-US" sz="1100" kern="0" dirty="0">
              <a:solidFill>
                <a:srgbClr val="330033"/>
              </a:solidFill>
              <a:latin typeface="Calibri" panose="020F0502020204030204" pitchFamily="34" charset="0"/>
            </a:endParaRPr>
          </a:p>
          <a:p>
            <a:pPr marL="342900" lvl="0" indent="-342900" fontAlgn="base">
              <a:spcAft>
                <a:spcPct val="0"/>
              </a:spcAft>
              <a:buClr>
                <a:srgbClr val="330033"/>
              </a:buClr>
              <a:buSzPct val="90000"/>
            </a:pPr>
            <a:endParaRPr lang="en-US" sz="1100" kern="0" dirty="0">
              <a:solidFill>
                <a:srgbClr val="330033"/>
              </a:solidFill>
              <a:latin typeface="Calibri" panose="020F0502020204030204" pitchFamily="34" charset="0"/>
            </a:endParaRPr>
          </a:p>
          <a:p>
            <a:pPr marL="342900" lvl="0" indent="-342900" fontAlgn="base">
              <a:spcAft>
                <a:spcPct val="0"/>
              </a:spcAft>
              <a:buClr>
                <a:srgbClr val="330033"/>
              </a:buClr>
              <a:buSzPct val="90000"/>
            </a:pPr>
            <a:endParaRPr lang="en-US" sz="1100" kern="0" dirty="0">
              <a:solidFill>
                <a:srgbClr val="330033"/>
              </a:solidFill>
              <a:latin typeface="Calibri" panose="020F0502020204030204" pitchFamily="34" charset="0"/>
            </a:endParaRPr>
          </a:p>
          <a:p>
            <a:pPr marL="342900" lvl="0" indent="-342900" fontAlgn="base">
              <a:spcAft>
                <a:spcPct val="0"/>
              </a:spcAft>
              <a:buClr>
                <a:srgbClr val="330033"/>
              </a:buClr>
              <a:buSzPct val="90000"/>
            </a:pPr>
            <a:endParaRPr lang="en-US" sz="1100" kern="0" dirty="0">
              <a:solidFill>
                <a:srgbClr val="330033"/>
              </a:solidFill>
              <a:latin typeface="Calibri" panose="020F0502020204030204" pitchFamily="34" charset="0"/>
            </a:endParaRPr>
          </a:p>
          <a:p>
            <a:pPr marL="274320" indent="-274320" defTabSz="365760" fontAlgn="base">
              <a:spcBef>
                <a:spcPts val="3000"/>
              </a:spcBef>
              <a:spcAft>
                <a:spcPct val="0"/>
              </a:spcAft>
              <a:buClr>
                <a:srgbClr val="002060"/>
              </a:buClr>
              <a:buSzPct val="80000"/>
              <a:buFont typeface="Wingdings" panose="05000000000000000000" pitchFamily="2" charset="2"/>
              <a:buChar char="q"/>
            </a:pPr>
            <a:r>
              <a:rPr lang="en-US" sz="1900" kern="0" dirty="0">
                <a:solidFill>
                  <a:srgbClr val="330033"/>
                </a:solidFill>
                <a:latin typeface="Calibri" panose="020F0502020204030204" pitchFamily="34" charset="0"/>
              </a:rPr>
              <a:t>Continuous improvement is a circular or cyclical process that links the planning, implementation, and evaluation phases of the quality management system with feedback and adjustment mechanisms.</a:t>
            </a:r>
          </a:p>
          <a:p>
            <a:pPr marL="274320" lvl="0" indent="-274320" defTabSz="365760" fontAlgn="base">
              <a:spcBef>
                <a:spcPts val="3000"/>
              </a:spcBef>
              <a:spcAft>
                <a:spcPct val="0"/>
              </a:spcAft>
              <a:buClr>
                <a:srgbClr val="002060"/>
              </a:buClr>
              <a:buSzPct val="80000"/>
              <a:buFont typeface="Wingdings" panose="05000000000000000000" pitchFamily="2" charset="2"/>
              <a:buChar char="q"/>
            </a:pPr>
            <a:r>
              <a:rPr lang="en-US" sz="1900" kern="0" dirty="0">
                <a:solidFill>
                  <a:srgbClr val="330033"/>
                </a:solidFill>
                <a:latin typeface="Calibri" panose="020F0502020204030204" pitchFamily="34" charset="0"/>
              </a:rPr>
              <a:t>The IACBE’s assessment process is based on the PDCA (Plan-Do-Check-Act; Plan-Do-Check-Adjust) Cycle or Deming Cycle: an iterative management method for continuous quality improvement.</a:t>
            </a:r>
          </a:p>
        </p:txBody>
      </p:sp>
      <p:sp>
        <p:nvSpPr>
          <p:cNvPr id="3" name="Rectangle 6"/>
          <p:cNvSpPr txBox="1">
            <a:spLocks noChangeArrowheads="1"/>
          </p:cNvSpPr>
          <p:nvPr/>
        </p:nvSpPr>
        <p:spPr>
          <a:xfrm>
            <a:off x="533400" y="1307593"/>
            <a:ext cx="6492240" cy="1035557"/>
          </a:xfrm>
          <a:prstGeom prst="rect">
            <a:avLst/>
          </a:prstGeom>
          <a:solidFill>
            <a:srgbClr val="E8F0F4"/>
          </a:solidFill>
          <a:ln/>
        </p:spPr>
        <p:txBody>
          <a:bodyPr lIns="91440" rIns="91440"/>
          <a:lstStyle/>
          <a:p>
            <a:pPr lvl="0" fontAlgn="base">
              <a:spcAft>
                <a:spcPct val="0"/>
              </a:spcAft>
              <a:buClr>
                <a:srgbClr val="A50021"/>
              </a:buClr>
              <a:buSzPct val="90000"/>
            </a:pPr>
            <a:endParaRPr lang="en-US" sz="1100" kern="0" dirty="0">
              <a:solidFill>
                <a:srgbClr val="330033"/>
              </a:solidFill>
              <a:latin typeface="Calibri" panose="020F0502020204030204" pitchFamily="34" charset="0"/>
            </a:endParaRPr>
          </a:p>
          <a:p>
            <a:pPr marL="365760" lvl="0" indent="-274320" fontAlgn="base">
              <a:spcAft>
                <a:spcPct val="0"/>
              </a:spcAft>
              <a:buClr>
                <a:srgbClr val="002060"/>
              </a:buClr>
              <a:buSzPct val="80000"/>
              <a:buFont typeface="Wingdings" panose="05000000000000000000" pitchFamily="2" charset="2"/>
              <a:buChar char="q"/>
            </a:pPr>
            <a:r>
              <a:rPr lang="en-US" sz="1900" kern="0" dirty="0">
                <a:solidFill>
                  <a:srgbClr val="330033"/>
                </a:solidFill>
                <a:latin typeface="Calibri" panose="020F0502020204030204" pitchFamily="34" charset="0"/>
              </a:rPr>
              <a:t>An effective outcomes assessment plan leads to continuously improving quality in all organizational activities.</a:t>
            </a:r>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53200" y="1428750"/>
            <a:ext cx="2011680" cy="1262888"/>
          </a:xfrm>
          <a:prstGeom prst="rect">
            <a:avLst/>
          </a:prstGeom>
        </p:spPr>
      </p:pic>
      <p:sp>
        <p:nvSpPr>
          <p:cNvPr id="6"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Continuous Quality Improvement and </a:t>
            </a:r>
          </a:p>
          <a:p>
            <a:pPr>
              <a:lnSpc>
                <a:spcPct val="100000"/>
              </a:lnSpc>
            </a:pPr>
            <a:r>
              <a:rPr lang="en-US" sz="2000" b="1" dirty="0">
                <a:solidFill>
                  <a:schemeClr val="accent4">
                    <a:lumMod val="50000"/>
                  </a:schemeClr>
                </a:solidFill>
                <a:latin typeface="Calibri" panose="020F0502020204030204" pitchFamily="34" charset="0"/>
              </a:rPr>
              <a:t>		the Deming Cycle </a:t>
            </a:r>
          </a:p>
        </p:txBody>
      </p:sp>
    </p:spTree>
    <p:extLst>
      <p:ext uri="{BB962C8B-B14F-4D97-AF65-F5344CB8AC3E}">
        <p14:creationId xmlns:p14="http://schemas.microsoft.com/office/powerpoint/2010/main" val="37844060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par>
                                <p:cTn id="15" presetID="21" presetClass="entr" presetSubtype="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 calcmode="lin" valueType="num">
                                      <p:cBhvr>
                                        <p:cTn id="2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 calcmode="lin" valueType="num">
                                      <p:cBhvr>
                                        <p:cTn id="28"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3400" y="1809750"/>
            <a:ext cx="4038600" cy="2834640"/>
            <a:chOff x="533400" y="1809750"/>
            <a:chExt cx="5043436" cy="2834640"/>
          </a:xfrm>
          <a:noFill/>
        </p:grpSpPr>
        <p:sp>
          <p:nvSpPr>
            <p:cNvPr id="3" name="Text Placeholder 2"/>
            <p:cNvSpPr txBox="1">
              <a:spLocks/>
            </p:cNvSpPr>
            <p:nvPr/>
          </p:nvSpPr>
          <p:spPr>
            <a:xfrm>
              <a:off x="533400" y="1809750"/>
              <a:ext cx="1920240" cy="2834640"/>
            </a:xfrm>
            <a:prstGeom prst="rect">
              <a:avLst/>
            </a:prstGeom>
            <a:grpFill/>
            <a:ln w="50800" cap="sq" cmpd="dbl" algn="ctr">
              <a:no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nchor="ctr" anchorCtr="1"/>
            <a:lstStyle>
              <a:lvl1pPr marL="0" indent="0">
                <a:spcAft>
                  <a:spcPts val="1000"/>
                </a:spcAft>
                <a:buNone/>
                <a:defRPr sz="1800"/>
              </a:lvl1pPr>
              <a:lvl2pPr>
                <a:buNone/>
                <a:defRPr sz="1200"/>
              </a:lvl2pPr>
              <a:lvl3pPr>
                <a:buNone/>
                <a:defRPr sz="1000"/>
              </a:lvl3pPr>
              <a:lvl4pPr>
                <a:buNone/>
                <a:defRPr sz="900"/>
              </a:lvl4pPr>
              <a:lvl5pPr>
                <a:buNone/>
                <a:defRPr sz="900"/>
              </a:lvl5pPr>
              <a:extLst/>
            </a:lstStyle>
            <a:p>
              <a:pPr algn="ctr">
                <a:spcAft>
                  <a:spcPts val="0"/>
                </a:spcAft>
                <a:buClr>
                  <a:srgbClr val="C00000"/>
                </a:buClr>
                <a:buSzPct val="90000"/>
                <a:buFont typeface="Wingdings" pitchFamily="2" charset="2"/>
                <a:buNone/>
                <a:defRPr/>
              </a:pPr>
              <a:endParaRPr lang="en-US" b="1" dirty="0">
                <a:solidFill>
                  <a:schemeClr val="accent4">
                    <a:lumMod val="50000"/>
                  </a:schemeClr>
                </a:solidFill>
                <a:latin typeface="Calibri" panose="020F0502020204030204" pitchFamily="34" charset="0"/>
              </a:endParaRPr>
            </a:p>
          </p:txBody>
        </p:sp>
        <p:pic>
          <p:nvPicPr>
            <p:cNvPr id="4" name="Picture 3"/>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54391"/>
            <a:stretch/>
          </p:blipFill>
          <p:spPr>
            <a:xfrm>
              <a:off x="2246265" y="2114550"/>
              <a:ext cx="3330571" cy="1943100"/>
            </a:xfrm>
            <a:prstGeom prst="rect">
              <a:avLst/>
            </a:prstGeom>
            <a:grpFill/>
            <a:ln>
              <a:noFill/>
            </a:ln>
          </p:spPr>
        </p:pic>
      </p:grpSp>
      <p:pic>
        <p:nvPicPr>
          <p:cNvPr id="5" name="Picture 4"/>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1269"/>
          <a:stretch/>
        </p:blipFill>
        <p:spPr>
          <a:xfrm>
            <a:off x="5908431" y="2258568"/>
            <a:ext cx="2854569" cy="1943100"/>
          </a:xfrm>
          <a:prstGeom prst="rect">
            <a:avLst/>
          </a:prstGeom>
        </p:spPr>
      </p:pic>
      <p:sp>
        <p:nvSpPr>
          <p:cNvPr id="6"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0" tIns="0" rIns="0" bIns="0" anchor="ctr"/>
          <a:lstStyle/>
          <a:p>
            <a:pPr algn="ctr">
              <a:lnSpc>
                <a:spcPct val="100000"/>
              </a:lnSpc>
            </a:pPr>
            <a:r>
              <a:rPr lang="en-US" sz="2000" b="1" dirty="0">
                <a:solidFill>
                  <a:srgbClr val="1F2B59"/>
                </a:solidFill>
                <a:latin typeface="Calibri" panose="020F0502020204030204" pitchFamily="34" charset="0"/>
              </a:rPr>
              <a:t>Continuous Quality Improvement and the Deming Cycle</a:t>
            </a:r>
            <a:endParaRPr lang="en-US" sz="2000" b="1" dirty="0">
              <a:solidFill>
                <a:srgbClr val="1F2B59"/>
              </a:solidFill>
              <a:effectLst/>
              <a:latin typeface="Calibri" panose="020F0502020204030204" pitchFamily="34" charset="0"/>
            </a:endParaRPr>
          </a:p>
        </p:txBody>
      </p:sp>
    </p:spTree>
    <p:extLst>
      <p:ext uri="{BB962C8B-B14F-4D97-AF65-F5344CB8AC3E}">
        <p14:creationId xmlns:p14="http://schemas.microsoft.com/office/powerpoint/2010/main" val="2732754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1" presetClass="entr" presetSubtype="1" fill="hold" nodeType="after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Aft>
                <a:spcPct val="0"/>
              </a:spcAft>
              <a:buClr>
                <a:srgbClr val="330033"/>
              </a:buClr>
              <a:buSzPct val="90000"/>
            </a:pPr>
            <a:endParaRPr lang="en-US" sz="1100" kern="0" dirty="0">
              <a:solidFill>
                <a:srgbClr val="330033"/>
              </a:solidFill>
              <a:latin typeface="Calibri" panose="020F0502020204030204" pitchFamily="34" charset="0"/>
            </a:endParaRPr>
          </a:p>
          <a:p>
            <a:pPr marL="274320" lvl="0" indent="-274320" fontAlgn="base">
              <a:spcAft>
                <a:spcPct val="0"/>
              </a:spcAft>
              <a:buClr>
                <a:srgbClr val="002060"/>
              </a:buClr>
              <a:buSzPct val="80000"/>
              <a:buFont typeface="Wingdings" panose="05000000000000000000" pitchFamily="2" charset="2"/>
              <a:buChar char="q"/>
            </a:pPr>
            <a:r>
              <a:rPr lang="en-US" sz="1900" b="1" kern="0" dirty="0">
                <a:solidFill>
                  <a:srgbClr val="002060"/>
                </a:solidFill>
                <a:latin typeface="Calibri" panose="020F0502020204030204" pitchFamily="34" charset="0"/>
              </a:rPr>
              <a:t>PLAN</a:t>
            </a:r>
            <a:r>
              <a:rPr lang="en-US" sz="1900" kern="0" dirty="0">
                <a:solidFill>
                  <a:srgbClr val="330033"/>
                </a:solidFill>
                <a:latin typeface="Calibri" panose="020F0502020204030204" pitchFamily="34" charset="0"/>
              </a:rPr>
              <a:t>: Establish objectives and processes necessary to deliver results in accordance with targets or goals.</a:t>
            </a:r>
          </a:p>
          <a:p>
            <a:pPr marL="274320" lvl="0" indent="-274320" fontAlgn="base">
              <a:spcBef>
                <a:spcPts val="1500"/>
              </a:spcBef>
              <a:spcAft>
                <a:spcPct val="0"/>
              </a:spcAft>
              <a:buClr>
                <a:srgbClr val="002060"/>
              </a:buClr>
              <a:buSzPct val="80000"/>
              <a:buFont typeface="Wingdings" panose="05000000000000000000" pitchFamily="2" charset="2"/>
              <a:buChar char="q"/>
            </a:pPr>
            <a:r>
              <a:rPr lang="en-US" sz="1900" b="1" kern="0" dirty="0">
                <a:solidFill>
                  <a:srgbClr val="002060"/>
                </a:solidFill>
                <a:latin typeface="Calibri" panose="020F0502020204030204" pitchFamily="34" charset="0"/>
              </a:rPr>
              <a:t>DO</a:t>
            </a:r>
            <a:r>
              <a:rPr lang="en-US" sz="1900" kern="0" dirty="0">
                <a:solidFill>
                  <a:srgbClr val="330033"/>
                </a:solidFill>
                <a:latin typeface="Calibri" panose="020F0502020204030204" pitchFamily="34" charset="0"/>
              </a:rPr>
              <a:t>: Execute the plan and implement the processes; collect data for analysis in the following steps.</a:t>
            </a:r>
          </a:p>
          <a:p>
            <a:pPr marL="274320" lvl="0" indent="-274320" fontAlgn="base">
              <a:spcBef>
                <a:spcPts val="1500"/>
              </a:spcBef>
              <a:spcAft>
                <a:spcPct val="0"/>
              </a:spcAft>
              <a:buClr>
                <a:srgbClr val="002060"/>
              </a:buClr>
              <a:buSzPct val="80000"/>
              <a:buFont typeface="Wingdings" panose="05000000000000000000" pitchFamily="2" charset="2"/>
              <a:buChar char="q"/>
            </a:pPr>
            <a:r>
              <a:rPr lang="en-US" sz="1900" b="1" kern="0" dirty="0">
                <a:solidFill>
                  <a:srgbClr val="002060"/>
                </a:solidFill>
                <a:latin typeface="Calibri" panose="020F0502020204030204" pitchFamily="34" charset="0"/>
              </a:rPr>
              <a:t>CHECK</a:t>
            </a:r>
            <a:r>
              <a:rPr lang="en-US" sz="1900" kern="0" dirty="0">
                <a:solidFill>
                  <a:srgbClr val="330033"/>
                </a:solidFill>
                <a:latin typeface="Calibri" panose="020F0502020204030204" pitchFamily="34" charset="0"/>
              </a:rPr>
              <a:t>: Analyze the actual results (measured and collected in the previous step) and compare against the expected results (the targets or goals from the “Plan” step); determine any differences. Look for deviations from the plan.</a:t>
            </a:r>
          </a:p>
          <a:p>
            <a:pPr marL="274320" lvl="0" indent="-274320" fontAlgn="base">
              <a:spcBef>
                <a:spcPts val="1500"/>
              </a:spcBef>
              <a:spcAft>
                <a:spcPct val="0"/>
              </a:spcAft>
              <a:buClr>
                <a:srgbClr val="002060"/>
              </a:buClr>
              <a:buSzPct val="80000"/>
              <a:buFont typeface="Wingdings" panose="05000000000000000000" pitchFamily="2" charset="2"/>
              <a:buChar char="q"/>
            </a:pPr>
            <a:r>
              <a:rPr lang="en-US" sz="1900" b="1" kern="0" dirty="0">
                <a:solidFill>
                  <a:srgbClr val="002060"/>
                </a:solidFill>
                <a:latin typeface="Calibri" panose="020F0502020204030204" pitchFamily="34" charset="0"/>
              </a:rPr>
              <a:t>ACT/ADJUST</a:t>
            </a:r>
            <a:r>
              <a:rPr lang="en-US" sz="1900" kern="0" dirty="0">
                <a:solidFill>
                  <a:srgbClr val="330033"/>
                </a:solidFill>
                <a:latin typeface="Calibri" panose="020F0502020204030204" pitchFamily="34" charset="0"/>
              </a:rPr>
              <a:t>: Identify corrective actions in cases where differences exist between actual and planned results; determine areas in which to apply changes and improvements.</a:t>
            </a:r>
          </a:p>
        </p:txBody>
      </p:sp>
      <p:sp>
        <p:nvSpPr>
          <p:cNvPr id="3" name="Down Arrow 2"/>
          <p:cNvSpPr/>
          <p:nvPr/>
        </p:nvSpPr>
        <p:spPr>
          <a:xfrm>
            <a:off x="704088" y="1865376"/>
            <a:ext cx="182880" cy="38404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own Arrow 3"/>
          <p:cNvSpPr/>
          <p:nvPr/>
        </p:nvSpPr>
        <p:spPr>
          <a:xfrm>
            <a:off x="704088" y="2642616"/>
            <a:ext cx="182880" cy="38404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wn Arrow 4"/>
          <p:cNvSpPr/>
          <p:nvPr/>
        </p:nvSpPr>
        <p:spPr>
          <a:xfrm>
            <a:off x="704088" y="3401568"/>
            <a:ext cx="182880" cy="694944"/>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Steps in the Deming Cycle </a:t>
            </a:r>
          </a:p>
        </p:txBody>
      </p:sp>
    </p:spTree>
    <p:extLst>
      <p:ext uri="{BB962C8B-B14F-4D97-AF65-F5344CB8AC3E}">
        <p14:creationId xmlns:p14="http://schemas.microsoft.com/office/powerpoint/2010/main" val="24021570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10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1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500"/>
                                        <p:tgtEl>
                                          <p:spTgt spid="4"/>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wipe(left)">
                                      <p:cBhvr>
                                        <p:cTn id="31" dur="1000"/>
                                        <p:tgtEl>
                                          <p:spTgt spid="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up)">
                                      <p:cBhvr>
                                        <p:cTn id="36" dur="500"/>
                                        <p:tgtEl>
                                          <p:spTgt spid="5"/>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wipe(left)">
                                      <p:cBhvr>
                                        <p:cTn id="40"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Aft>
                <a:spcPct val="0"/>
              </a:spcAft>
              <a:buClr>
                <a:srgbClr val="330033"/>
              </a:buClr>
              <a:buSzPct val="90000"/>
            </a:pPr>
            <a:endParaRPr lang="en-US" sz="1100" kern="0" dirty="0">
              <a:solidFill>
                <a:srgbClr val="330033"/>
              </a:solidFill>
              <a:latin typeface="Calibri" panose="020F0502020204030204" pitchFamily="34" charset="0"/>
            </a:endParaRPr>
          </a:p>
          <a:p>
            <a:pPr marL="274320" lvl="0" indent="-274320" fontAlgn="base">
              <a:spcAft>
                <a:spcPct val="0"/>
              </a:spcAft>
              <a:buClr>
                <a:srgbClr val="002060"/>
              </a:buClr>
              <a:buSzPct val="80000"/>
              <a:buFont typeface="Wingdings" panose="05000000000000000000" pitchFamily="2" charset="2"/>
              <a:buChar char="q"/>
            </a:pPr>
            <a:r>
              <a:rPr lang="en-US" sz="1900" kern="0" dirty="0">
                <a:solidFill>
                  <a:srgbClr val="330033"/>
                </a:solidFill>
                <a:latin typeface="Calibri" panose="020F0502020204030204" pitchFamily="34" charset="0"/>
              </a:rPr>
              <a:t>The IACBE’s accreditation criteria require an academic business unit to develop and implement a comprehensive quality assessment and enhancement system involving an ongoing cyclical process based on the Deming Cycle.</a:t>
            </a:r>
          </a:p>
          <a:p>
            <a:pPr marL="274320" lvl="0" indent="-274320" fontAlgn="base">
              <a:spcBef>
                <a:spcPts val="900"/>
              </a:spcBef>
              <a:spcAft>
                <a:spcPct val="0"/>
              </a:spcAft>
              <a:buClr>
                <a:srgbClr val="002060"/>
              </a:buClr>
              <a:buSzPct val="80000"/>
              <a:buFont typeface="Wingdings" panose="05000000000000000000" pitchFamily="2" charset="2"/>
              <a:buChar char="q"/>
            </a:pPr>
            <a:r>
              <a:rPr lang="en-US" sz="1900" kern="0" dirty="0">
                <a:solidFill>
                  <a:srgbClr val="330033"/>
                </a:solidFill>
                <a:latin typeface="Calibri" panose="020F0502020204030204" pitchFamily="34" charset="0"/>
              </a:rPr>
              <a:t>This process includes planning, execution, evaluation, and feedback phases for continuous improvement.</a:t>
            </a:r>
          </a:p>
          <a:p>
            <a:pPr marL="274320" lvl="0" indent="-274320" fontAlgn="base">
              <a:spcBef>
                <a:spcPts val="900"/>
              </a:spcBef>
              <a:spcAft>
                <a:spcPct val="0"/>
              </a:spcAft>
              <a:buClr>
                <a:srgbClr val="002060"/>
              </a:buClr>
              <a:buSzPct val="80000"/>
              <a:buFont typeface="Wingdings" panose="05000000000000000000" pitchFamily="2" charset="2"/>
              <a:buChar char="q"/>
            </a:pPr>
            <a:r>
              <a:rPr lang="en-US" sz="1900" kern="0" dirty="0">
                <a:solidFill>
                  <a:srgbClr val="330033"/>
                </a:solidFill>
                <a:latin typeface="Calibri" panose="020F0502020204030204" pitchFamily="34" charset="0"/>
              </a:rPr>
              <a:t>This continual assessment cycle requires the academic business unit to use assessment results to </a:t>
            </a:r>
            <a:r>
              <a:rPr lang="en-US" sz="1900" b="1" kern="0" dirty="0">
                <a:solidFill>
                  <a:srgbClr val="002060"/>
                </a:solidFill>
                <a:latin typeface="Calibri" panose="020F0502020204030204" pitchFamily="34" charset="0"/>
              </a:rPr>
              <a:t>(i)</a:t>
            </a:r>
            <a:r>
              <a:rPr lang="en-US" sz="1900" kern="0" dirty="0">
                <a:solidFill>
                  <a:srgbClr val="330033"/>
                </a:solidFill>
                <a:latin typeface="Calibri" panose="020F0502020204030204" pitchFamily="34" charset="0"/>
              </a:rPr>
              <a:t> identify changes and improvements that are needed in its business programs, processes, and activities; </a:t>
            </a:r>
            <a:r>
              <a:rPr lang="en-US" sz="1900" b="1" kern="0" dirty="0">
                <a:solidFill>
                  <a:srgbClr val="002060"/>
                </a:solidFill>
                <a:latin typeface="Calibri" panose="020F0502020204030204" pitchFamily="34" charset="0"/>
              </a:rPr>
              <a:t>(ii)</a:t>
            </a:r>
            <a:r>
              <a:rPr lang="en-US" sz="1900" kern="0" dirty="0">
                <a:solidFill>
                  <a:srgbClr val="330033"/>
                </a:solidFill>
                <a:latin typeface="Calibri" panose="020F0502020204030204" pitchFamily="34" charset="0"/>
              </a:rPr>
              <a:t> develop action plans for making those changes and improvements; </a:t>
            </a:r>
            <a:r>
              <a:rPr lang="en-US" sz="1900" b="1" kern="0" dirty="0">
                <a:solidFill>
                  <a:srgbClr val="002060"/>
                </a:solidFill>
                <a:latin typeface="Calibri" panose="020F0502020204030204" pitchFamily="34" charset="0"/>
              </a:rPr>
              <a:t>(iii)</a:t>
            </a:r>
            <a:r>
              <a:rPr lang="en-US" sz="1900" kern="0" dirty="0">
                <a:solidFill>
                  <a:srgbClr val="330033"/>
                </a:solidFill>
                <a:latin typeface="Calibri" panose="020F0502020204030204" pitchFamily="34" charset="0"/>
              </a:rPr>
              <a:t> execute/implement the action plans; </a:t>
            </a:r>
            <a:r>
              <a:rPr lang="en-US" sz="1900" b="1" kern="0" dirty="0">
                <a:solidFill>
                  <a:srgbClr val="002060"/>
                </a:solidFill>
                <a:latin typeface="Calibri" panose="020F0502020204030204" pitchFamily="34" charset="0"/>
              </a:rPr>
              <a:t>(iv)</a:t>
            </a:r>
            <a:r>
              <a:rPr lang="en-US" sz="1900" kern="0" dirty="0">
                <a:solidFill>
                  <a:srgbClr val="330033"/>
                </a:solidFill>
                <a:latin typeface="Calibri" panose="020F0502020204030204" pitchFamily="34" charset="0"/>
              </a:rPr>
              <a:t> evaluate the extent to which the action plans resulted in the desired outcomes; and </a:t>
            </a:r>
            <a:r>
              <a:rPr lang="en-US" sz="1900" b="1" kern="0" dirty="0">
                <a:solidFill>
                  <a:srgbClr val="002060"/>
                </a:solidFill>
                <a:latin typeface="Calibri" panose="020F0502020204030204" pitchFamily="34" charset="0"/>
              </a:rPr>
              <a:t>(v)</a:t>
            </a:r>
            <a:r>
              <a:rPr lang="en-US" sz="1900" kern="0" dirty="0">
                <a:solidFill>
                  <a:srgbClr val="330033"/>
                </a:solidFill>
                <a:latin typeface="Calibri" panose="020F0502020204030204" pitchFamily="34" charset="0"/>
              </a:rPr>
              <a:t> repeat the process.</a:t>
            </a:r>
          </a:p>
        </p:txBody>
      </p:sp>
      <p:sp>
        <p:nvSpPr>
          <p:cNvPr id="4"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The IACBE’s Outcomes Assessment Process</a:t>
            </a:r>
          </a:p>
          <a:p>
            <a:pPr>
              <a:lnSpc>
                <a:spcPct val="100000"/>
              </a:lnSpc>
            </a:pPr>
            <a:r>
              <a:rPr lang="en-US" sz="2000" b="1" dirty="0">
                <a:solidFill>
                  <a:schemeClr val="accent4">
                    <a:lumMod val="50000"/>
                  </a:schemeClr>
                </a:solidFill>
                <a:latin typeface="Calibri" panose="020F0502020204030204" pitchFamily="34" charset="0"/>
              </a:rPr>
              <a:t>and the Deming Cycle</a:t>
            </a:r>
          </a:p>
        </p:txBody>
      </p:sp>
    </p:spTree>
    <p:extLst>
      <p:ext uri="{BB962C8B-B14F-4D97-AF65-F5344CB8AC3E}">
        <p14:creationId xmlns:p14="http://schemas.microsoft.com/office/powerpoint/2010/main" val="35022611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p:cTn id="25"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txBox="1">
            <a:spLocks noChangeArrowheads="1"/>
          </p:cNvSpPr>
          <p:nvPr/>
        </p:nvSpPr>
        <p:spPr>
          <a:xfrm>
            <a:off x="546100" y="1309370"/>
            <a:ext cx="8610600" cy="3840480"/>
          </a:xfrm>
          <a:prstGeom prst="rect">
            <a:avLst/>
          </a:prstGeom>
          <a:noFill/>
          <a:ln/>
        </p:spPr>
        <p:txBody>
          <a:bodyPr lIns="91440" rIns="91440"/>
          <a:lstStyle/>
          <a:p>
            <a:pPr marL="342900" lvl="0" indent="-342900" algn="ctr" fontAlgn="base">
              <a:spcBef>
                <a:spcPct val="100000"/>
              </a:spcBef>
              <a:spcAft>
                <a:spcPct val="0"/>
              </a:spcAft>
              <a:buClr>
                <a:srgbClr val="330033"/>
              </a:buClr>
              <a:buSzPct val="90000"/>
            </a:pPr>
            <a:endParaRPr lang="en-US" sz="2000" kern="0" dirty="0">
              <a:solidFill>
                <a:srgbClr val="330033"/>
              </a:solidFill>
              <a:latin typeface="Times New Roman"/>
            </a:endParaRPr>
          </a:p>
        </p:txBody>
      </p:sp>
      <p:sp>
        <p:nvSpPr>
          <p:cNvPr id="5" name="Text Placeholder 2"/>
          <p:cNvSpPr txBox="1">
            <a:spLocks/>
          </p:cNvSpPr>
          <p:nvPr/>
        </p:nvSpPr>
        <p:spPr>
          <a:xfrm>
            <a:off x="1069848" y="1801368"/>
            <a:ext cx="1645920" cy="2834640"/>
          </a:xfrm>
          <a:prstGeom prst="rect">
            <a:avLst/>
          </a:prstGeom>
          <a:solidFill>
            <a:srgbClr val="002060"/>
          </a:solidFill>
          <a:ln w="50800" cap="sq" cmpd="dbl" algn="ctr">
            <a:no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nchor="ctr" anchorCtr="1"/>
          <a:lstStyle>
            <a:lvl1pPr marL="0" indent="0">
              <a:spcAft>
                <a:spcPts val="1000"/>
              </a:spcAft>
              <a:buNone/>
              <a:defRPr sz="1800"/>
            </a:lvl1pPr>
            <a:lvl2pPr>
              <a:buNone/>
              <a:defRPr sz="1200"/>
            </a:lvl2pPr>
            <a:lvl3pPr>
              <a:buNone/>
              <a:defRPr sz="1000"/>
            </a:lvl3pPr>
            <a:lvl4pPr>
              <a:buNone/>
              <a:defRPr sz="900"/>
            </a:lvl4pPr>
            <a:lvl5pPr>
              <a:buNone/>
              <a:defRPr sz="900"/>
            </a:lvl5pPr>
            <a:extLst/>
          </a:lstStyle>
          <a:p>
            <a:pPr marL="0" marR="0" lvl="0" indent="0" algn="ctr" defTabSz="914400" rtl="0" eaLnBrk="1" fontAlgn="auto" latinLnBrk="0" hangingPunct="1">
              <a:lnSpc>
                <a:spcPct val="100000"/>
              </a:lnSpc>
              <a:spcAft>
                <a:spcPts val="0"/>
              </a:spcAft>
              <a:buClr>
                <a:srgbClr val="C00000"/>
              </a:buClr>
              <a:buSzPct val="90000"/>
              <a:buFont typeface="Wingdings" pitchFamily="2" charset="2"/>
              <a:buNone/>
              <a:tabLst/>
              <a:defRPr/>
            </a:pPr>
            <a:r>
              <a:rPr kumimoji="0" lang="en-US" sz="1800" b="1" i="0" u="none" strike="noStrike" kern="1200" cap="none" spc="0" normalizeH="0" baseline="0" noProof="0" dirty="0">
                <a:ln>
                  <a:noFill/>
                </a:ln>
                <a:solidFill>
                  <a:schemeClr val="lt1"/>
                </a:solidFill>
                <a:effectLst/>
                <a:uLnTx/>
                <a:uFillTx/>
                <a:latin typeface="Calibri" panose="020F0502020204030204" pitchFamily="34" charset="0"/>
              </a:rPr>
              <a:t>The Assessment Feedback</a:t>
            </a:r>
            <a:r>
              <a:rPr kumimoji="0" lang="en-US" sz="1800" b="1" i="0" u="none" strike="noStrike" kern="1200" cap="none" spc="0" normalizeH="0" noProof="0" dirty="0">
                <a:ln>
                  <a:noFill/>
                </a:ln>
                <a:solidFill>
                  <a:schemeClr val="lt1"/>
                </a:solidFill>
                <a:effectLst/>
                <a:uLnTx/>
                <a:uFillTx/>
                <a:latin typeface="Calibri" panose="020F0502020204030204" pitchFamily="34" charset="0"/>
              </a:rPr>
              <a:t> Loop</a:t>
            </a:r>
            <a:endParaRPr kumimoji="0" lang="en-US" sz="1800" b="1" i="0" u="none" strike="noStrike" kern="1200" cap="none" spc="0" normalizeH="0" baseline="0" noProof="0" dirty="0">
              <a:ln>
                <a:noFill/>
              </a:ln>
              <a:solidFill>
                <a:schemeClr val="lt1"/>
              </a:solidFill>
              <a:effectLst/>
              <a:uLnTx/>
              <a:uFillTx/>
              <a:latin typeface="Calibri" panose="020F0502020204030204" pitchFamily="34" charset="0"/>
            </a:endParaRPr>
          </a:p>
        </p:txBody>
      </p:sp>
      <p:sp>
        <p:nvSpPr>
          <p:cNvPr id="18" name="TextBox 17"/>
          <p:cNvSpPr txBox="1"/>
          <p:nvPr/>
        </p:nvSpPr>
        <p:spPr>
          <a:xfrm>
            <a:off x="4798287" y="3052240"/>
            <a:ext cx="1680268" cy="307777"/>
          </a:xfrm>
          <a:prstGeom prst="rect">
            <a:avLst/>
          </a:prstGeom>
          <a:noFill/>
        </p:spPr>
        <p:txBody>
          <a:bodyPr wrap="none" rtlCol="0">
            <a:spAutoFit/>
          </a:bodyPr>
          <a:lstStyle/>
          <a:p>
            <a:r>
              <a:rPr lang="en-US" sz="1400" b="1" i="1" dirty="0">
                <a:solidFill>
                  <a:schemeClr val="accent4">
                    <a:lumMod val="50000"/>
                  </a:schemeClr>
                </a:solidFill>
                <a:latin typeface="Arial Rounded MT Bold" pitchFamily="34" charset="0"/>
              </a:rPr>
              <a:t>Closing-the-Loop</a:t>
            </a:r>
          </a:p>
        </p:txBody>
      </p:sp>
      <p:grpSp>
        <p:nvGrpSpPr>
          <p:cNvPr id="13" name="Group 12"/>
          <p:cNvGrpSpPr/>
          <p:nvPr/>
        </p:nvGrpSpPr>
        <p:grpSpPr>
          <a:xfrm>
            <a:off x="6364224" y="2660904"/>
            <a:ext cx="1714500" cy="2228850"/>
            <a:chOff x="6364224" y="2660904"/>
            <a:chExt cx="1714500" cy="2228850"/>
          </a:xfrm>
        </p:grpSpPr>
        <p:pic>
          <p:nvPicPr>
            <p:cNvPr id="14" name="Picture 1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64224" y="2660904"/>
              <a:ext cx="1714500" cy="2228850"/>
            </a:xfrm>
            <a:prstGeom prst="rect">
              <a:avLst/>
            </a:prstGeom>
          </p:spPr>
        </p:pic>
        <p:sp>
          <p:nvSpPr>
            <p:cNvPr id="15" name="TextBox 14"/>
            <p:cNvSpPr txBox="1"/>
            <p:nvPr/>
          </p:nvSpPr>
          <p:spPr>
            <a:xfrm>
              <a:off x="6477000" y="4095751"/>
              <a:ext cx="1447800" cy="649224"/>
            </a:xfrm>
            <a:prstGeom prst="rect">
              <a:avLst/>
            </a:prstGeom>
            <a:solidFill>
              <a:srgbClr val="002060"/>
            </a:solidFill>
          </p:spPr>
          <p:txBody>
            <a:bodyPr wrap="square" lIns="0" tIns="0" rIns="0" bIns="0" rtlCol="0" anchor="ctr" anchorCtr="0">
              <a:noAutofit/>
            </a:bodyPr>
            <a:lstStyle/>
            <a:p>
              <a:pPr algn="ctr"/>
              <a:r>
                <a:rPr lang="en-US" sz="1000" dirty="0">
                  <a:solidFill>
                    <a:prstClr val="white"/>
                  </a:solidFill>
                  <a:latin typeface="Arial" panose="020B0604020202020204" pitchFamily="34" charset="0"/>
                  <a:cs typeface="Arial" panose="020B0604020202020204" pitchFamily="34" charset="0"/>
                </a:rPr>
                <a:t>Prepare strategies</a:t>
              </a:r>
            </a:p>
            <a:p>
              <a:pPr algn="ctr"/>
              <a:r>
                <a:rPr lang="en-US" sz="1000" dirty="0">
                  <a:solidFill>
                    <a:prstClr val="white"/>
                  </a:solidFill>
                  <a:latin typeface="Arial" panose="020B0604020202020204" pitchFamily="34" charset="0"/>
                  <a:cs typeface="Arial" panose="020B0604020202020204" pitchFamily="34" charset="0"/>
                </a:rPr>
                <a:t>and action plans</a:t>
              </a:r>
            </a:p>
          </p:txBody>
        </p:sp>
      </p:grpSp>
      <p:grpSp>
        <p:nvGrpSpPr>
          <p:cNvPr id="16" name="Group 15"/>
          <p:cNvGrpSpPr/>
          <p:nvPr/>
        </p:nvGrpSpPr>
        <p:grpSpPr>
          <a:xfrm>
            <a:off x="3291840" y="3910291"/>
            <a:ext cx="2990850" cy="981075"/>
            <a:chOff x="3291840" y="3910291"/>
            <a:chExt cx="2990850" cy="981075"/>
          </a:xfrm>
        </p:grpSpPr>
        <p:pic>
          <p:nvPicPr>
            <p:cNvPr id="17" name="Picture 1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91840" y="3910291"/>
              <a:ext cx="2990850" cy="981075"/>
            </a:xfrm>
            <a:prstGeom prst="rect">
              <a:avLst/>
            </a:prstGeom>
          </p:spPr>
        </p:pic>
        <p:sp>
          <p:nvSpPr>
            <p:cNvPr id="19" name="TextBox 18"/>
            <p:cNvSpPr txBox="1"/>
            <p:nvPr/>
          </p:nvSpPr>
          <p:spPr>
            <a:xfrm>
              <a:off x="3390900" y="4095751"/>
              <a:ext cx="1447800" cy="649224"/>
            </a:xfrm>
            <a:prstGeom prst="rect">
              <a:avLst/>
            </a:prstGeom>
            <a:solidFill>
              <a:srgbClr val="002060"/>
            </a:solidFill>
          </p:spPr>
          <p:txBody>
            <a:bodyPr wrap="square" lIns="0" tIns="0" rIns="0" bIns="0" rtlCol="0" anchor="ctr" anchorCtr="0">
              <a:noAutofit/>
            </a:bodyPr>
            <a:lstStyle/>
            <a:p>
              <a:pPr algn="ctr"/>
              <a:r>
                <a:rPr lang="en-US" sz="1000" dirty="0">
                  <a:solidFill>
                    <a:prstClr val="white"/>
                  </a:solidFill>
                  <a:latin typeface="Arial" panose="020B0604020202020204" pitchFamily="34" charset="0"/>
                  <a:cs typeface="Arial" panose="020B0604020202020204" pitchFamily="34" charset="0"/>
                </a:rPr>
                <a:t>Execute strategies</a:t>
              </a:r>
            </a:p>
            <a:p>
              <a:pPr algn="ctr"/>
              <a:r>
                <a:rPr lang="en-US" sz="1000" dirty="0">
                  <a:solidFill>
                    <a:prstClr val="white"/>
                  </a:solidFill>
                  <a:latin typeface="Arial" panose="020B0604020202020204" pitchFamily="34" charset="0"/>
                  <a:cs typeface="Arial" panose="020B0604020202020204" pitchFamily="34" charset="0"/>
                </a:rPr>
                <a:t>and action plans</a:t>
              </a:r>
            </a:p>
          </p:txBody>
        </p:sp>
      </p:grpSp>
      <p:grpSp>
        <p:nvGrpSpPr>
          <p:cNvPr id="20" name="Group 19"/>
          <p:cNvGrpSpPr/>
          <p:nvPr/>
        </p:nvGrpSpPr>
        <p:grpSpPr>
          <a:xfrm>
            <a:off x="3291840" y="1508760"/>
            <a:ext cx="1714500" cy="2362200"/>
            <a:chOff x="3291840" y="1505620"/>
            <a:chExt cx="1714500" cy="2362200"/>
          </a:xfrm>
        </p:grpSpPr>
        <p:pic>
          <p:nvPicPr>
            <p:cNvPr id="21" name="Picture 20"/>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91840" y="1505620"/>
              <a:ext cx="1714500" cy="2362200"/>
            </a:xfrm>
            <a:prstGeom prst="rect">
              <a:avLst/>
            </a:prstGeom>
          </p:spPr>
        </p:pic>
        <p:sp>
          <p:nvSpPr>
            <p:cNvPr id="22" name="TextBox 21"/>
            <p:cNvSpPr txBox="1"/>
            <p:nvPr/>
          </p:nvSpPr>
          <p:spPr>
            <a:xfrm>
              <a:off x="3390900" y="1693926"/>
              <a:ext cx="1447800" cy="649224"/>
            </a:xfrm>
            <a:prstGeom prst="rect">
              <a:avLst/>
            </a:prstGeom>
            <a:solidFill>
              <a:srgbClr val="002060"/>
            </a:solidFill>
          </p:spPr>
          <p:txBody>
            <a:bodyPr wrap="square" lIns="0" tIns="0" rIns="0" bIns="0" rtlCol="0" anchor="ctr" anchorCtr="0">
              <a:noAutofit/>
            </a:bodyPr>
            <a:lstStyle/>
            <a:p>
              <a:pPr algn="ctr"/>
              <a:r>
                <a:rPr lang="en-US" sz="1000" dirty="0">
                  <a:solidFill>
                    <a:prstClr val="white"/>
                  </a:solidFill>
                  <a:latin typeface="Arial" panose="020B0604020202020204" pitchFamily="34" charset="0"/>
                  <a:cs typeface="Arial" panose="020B0604020202020204" pitchFamily="34" charset="0"/>
                </a:rPr>
                <a:t>Carry out</a:t>
              </a:r>
            </a:p>
            <a:p>
              <a:pPr algn="ctr"/>
              <a:r>
                <a:rPr lang="en-US" sz="1000" dirty="0">
                  <a:solidFill>
                    <a:prstClr val="white"/>
                  </a:solidFill>
                  <a:latin typeface="Arial" panose="020B0604020202020204" pitchFamily="34" charset="0"/>
                  <a:cs typeface="Arial" panose="020B0604020202020204" pitchFamily="34" charset="0"/>
                </a:rPr>
                <a:t>assessment</a:t>
              </a:r>
            </a:p>
            <a:p>
              <a:pPr algn="ctr"/>
              <a:r>
                <a:rPr lang="en-US" sz="1000" dirty="0">
                  <a:solidFill>
                    <a:prstClr val="white"/>
                  </a:solidFill>
                  <a:latin typeface="Arial" panose="020B0604020202020204" pitchFamily="34" charset="0"/>
                  <a:cs typeface="Arial" panose="020B0604020202020204" pitchFamily="34" charset="0"/>
                </a:rPr>
                <a:t>activities again</a:t>
              </a:r>
            </a:p>
          </p:txBody>
        </p:sp>
      </p:grpSp>
      <p:sp>
        <p:nvSpPr>
          <p:cNvPr id="24"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rgbClr val="1F2B59"/>
                </a:solidFill>
                <a:latin typeface="Calibri" panose="020F0502020204030204" pitchFamily="34" charset="0"/>
              </a:rPr>
              <a:t>The Assessment Cycle</a:t>
            </a:r>
          </a:p>
        </p:txBody>
      </p:sp>
      <p:grpSp>
        <p:nvGrpSpPr>
          <p:cNvPr id="3" name="Group 2"/>
          <p:cNvGrpSpPr/>
          <p:nvPr/>
        </p:nvGrpSpPr>
        <p:grpSpPr>
          <a:xfrm>
            <a:off x="5036485" y="1504950"/>
            <a:ext cx="3048000" cy="1095375"/>
            <a:chOff x="5036485" y="1504950"/>
            <a:chExt cx="3048000" cy="1095375"/>
          </a:xfrm>
        </p:grpSpPr>
        <p:pic>
          <p:nvPicPr>
            <p:cNvPr id="26" name="Picture 25"/>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36485" y="1504950"/>
              <a:ext cx="3048000" cy="1095375"/>
            </a:xfrm>
            <a:prstGeom prst="rect">
              <a:avLst/>
            </a:prstGeom>
          </p:spPr>
        </p:pic>
        <p:sp>
          <p:nvSpPr>
            <p:cNvPr id="27" name="TextBox 26"/>
            <p:cNvSpPr txBox="1"/>
            <p:nvPr/>
          </p:nvSpPr>
          <p:spPr>
            <a:xfrm>
              <a:off x="6477000" y="1693926"/>
              <a:ext cx="1447800" cy="649224"/>
            </a:xfrm>
            <a:prstGeom prst="rect">
              <a:avLst/>
            </a:prstGeom>
            <a:solidFill>
              <a:srgbClr val="002060"/>
            </a:solidFill>
          </p:spPr>
          <p:txBody>
            <a:bodyPr wrap="square" lIns="0" tIns="0" rIns="0" bIns="0" rtlCol="0" anchor="ctr" anchorCtr="0">
              <a:noAutofit/>
            </a:bodyPr>
            <a:lstStyle/>
            <a:p>
              <a:pPr algn="ctr"/>
              <a:r>
                <a:rPr lang="en-US" sz="1000" dirty="0">
                  <a:solidFill>
                    <a:prstClr val="white"/>
                  </a:solidFill>
                  <a:latin typeface="Arial" panose="020B0604020202020204" pitchFamily="34" charset="0"/>
                  <a:cs typeface="Arial" panose="020B0604020202020204" pitchFamily="34" charset="0"/>
                </a:rPr>
                <a:t>Determine realized outcomes</a:t>
              </a:r>
            </a:p>
          </p:txBody>
        </p:sp>
      </p:grpSp>
      <p:grpSp>
        <p:nvGrpSpPr>
          <p:cNvPr id="29" name="Group 28"/>
          <p:cNvGrpSpPr/>
          <p:nvPr/>
        </p:nvGrpSpPr>
        <p:grpSpPr>
          <a:xfrm>
            <a:off x="3291840" y="1508760"/>
            <a:ext cx="1714500" cy="981075"/>
            <a:chOff x="3291840" y="1508760"/>
            <a:chExt cx="1714500" cy="981075"/>
          </a:xfrm>
        </p:grpSpPr>
        <p:pic>
          <p:nvPicPr>
            <p:cNvPr id="30" name="Picture 29"/>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91840" y="1508760"/>
              <a:ext cx="1714500" cy="981075"/>
            </a:xfrm>
            <a:prstGeom prst="rect">
              <a:avLst/>
            </a:prstGeom>
          </p:spPr>
        </p:pic>
        <p:sp>
          <p:nvSpPr>
            <p:cNvPr id="31" name="TextBox 30"/>
            <p:cNvSpPr txBox="1"/>
            <p:nvPr/>
          </p:nvSpPr>
          <p:spPr>
            <a:xfrm>
              <a:off x="3390900" y="1693926"/>
              <a:ext cx="1447800" cy="649224"/>
            </a:xfrm>
            <a:prstGeom prst="rect">
              <a:avLst/>
            </a:prstGeom>
            <a:solidFill>
              <a:srgbClr val="002060"/>
            </a:solidFill>
          </p:spPr>
          <p:txBody>
            <a:bodyPr wrap="square" lIns="0" tIns="0" rIns="0" bIns="0" rtlCol="0" anchor="ctr" anchorCtr="0">
              <a:noAutofit/>
            </a:bodyPr>
            <a:lstStyle/>
            <a:p>
              <a:pPr algn="ctr"/>
              <a:r>
                <a:rPr lang="en-US" sz="1000" dirty="0">
                  <a:solidFill>
                    <a:prstClr val="white"/>
                  </a:solidFill>
                  <a:latin typeface="Arial" panose="020B0604020202020204" pitchFamily="34" charset="0"/>
                  <a:cs typeface="Arial" panose="020B0604020202020204" pitchFamily="34" charset="0"/>
                </a:rPr>
                <a:t>Carry out</a:t>
              </a:r>
            </a:p>
            <a:p>
              <a:pPr algn="ctr"/>
              <a:r>
                <a:rPr lang="en-US" sz="1000" dirty="0">
                  <a:solidFill>
                    <a:prstClr val="white"/>
                  </a:solidFill>
                  <a:latin typeface="Arial" panose="020B0604020202020204" pitchFamily="34" charset="0"/>
                  <a:cs typeface="Arial" panose="020B0604020202020204" pitchFamily="34" charset="0"/>
                </a:rPr>
                <a:t>assessment</a:t>
              </a:r>
            </a:p>
            <a:p>
              <a:pPr algn="ctr"/>
              <a:r>
                <a:rPr lang="en-US" sz="1000" dirty="0">
                  <a:solidFill>
                    <a:prstClr val="white"/>
                  </a:solidFill>
                  <a:latin typeface="Arial" panose="020B0604020202020204" pitchFamily="34" charset="0"/>
                  <a:cs typeface="Arial" panose="020B0604020202020204" pitchFamily="34" charset="0"/>
                </a:rPr>
                <a:t>activities again</a:t>
              </a:r>
            </a:p>
          </p:txBody>
        </p:sp>
      </p:grpSp>
    </p:spTree>
    <p:extLst>
      <p:ext uri="{BB962C8B-B14F-4D97-AF65-F5344CB8AC3E}">
        <p14:creationId xmlns:p14="http://schemas.microsoft.com/office/powerpoint/2010/main" val="27432215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anim calcmode="lin" valueType="num">
                                      <p:cBhvr>
                                        <p:cTn id="13" dur="2000" fill="hold"/>
                                        <p:tgtEl>
                                          <p:spTgt spid="18"/>
                                        </p:tgtEl>
                                        <p:attrNameLst>
                                          <p:attrName>style.rotation</p:attrName>
                                        </p:attrNameLst>
                                      </p:cBhvr>
                                      <p:tavLst>
                                        <p:tav tm="0">
                                          <p:val>
                                            <p:fltVal val="720"/>
                                          </p:val>
                                        </p:tav>
                                        <p:tav tm="100000">
                                          <p:val>
                                            <p:fltVal val="0"/>
                                          </p:val>
                                        </p:tav>
                                      </p:tavLst>
                                    </p:anim>
                                    <p:anim calcmode="lin" valueType="num">
                                      <p:cBhvr>
                                        <p:cTn id="14" dur="2000" fill="hold"/>
                                        <p:tgtEl>
                                          <p:spTgt spid="18"/>
                                        </p:tgtEl>
                                        <p:attrNameLst>
                                          <p:attrName>ppt_h</p:attrName>
                                        </p:attrNameLst>
                                      </p:cBhvr>
                                      <p:tavLst>
                                        <p:tav tm="0">
                                          <p:val>
                                            <p:fltVal val="0"/>
                                          </p:val>
                                        </p:tav>
                                        <p:tav tm="100000">
                                          <p:val>
                                            <p:strVal val="#ppt_h"/>
                                          </p:val>
                                        </p:tav>
                                      </p:tavLst>
                                    </p:anim>
                                    <p:anim calcmode="lin" valueType="num">
                                      <p:cBhvr>
                                        <p:cTn id="15" dur="2000" fill="hold"/>
                                        <p:tgtEl>
                                          <p:spTgt spid="1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Aft>
                <a:spcPct val="0"/>
              </a:spcAft>
              <a:buClr>
                <a:srgbClr val="330033"/>
              </a:buClr>
              <a:buSzPct val="90000"/>
            </a:pPr>
            <a:endParaRPr lang="en-US" sz="1100" kern="0" dirty="0">
              <a:solidFill>
                <a:srgbClr val="330033"/>
              </a:solidFill>
              <a:latin typeface="Calibri" panose="020F0502020204030204" pitchFamily="34" charset="0"/>
            </a:endParaRPr>
          </a:p>
          <a:p>
            <a:pPr marL="274320" lvl="0" indent="-274320" fontAlgn="base">
              <a:spcAft>
                <a:spcPct val="0"/>
              </a:spcAft>
              <a:buClr>
                <a:srgbClr val="002060"/>
              </a:buClr>
              <a:buSzPct val="80000"/>
              <a:buFont typeface="Wingdings" panose="05000000000000000000" pitchFamily="2" charset="2"/>
              <a:buChar char="q"/>
            </a:pPr>
            <a:r>
              <a:rPr lang="en-US" sz="1900" kern="0" dirty="0">
                <a:latin typeface="Calibri" panose="020F0502020204030204" pitchFamily="34" charset="0"/>
              </a:rPr>
              <a:t>Articulate goals and intended outcomes for students and for the academic business unit </a:t>
            </a:r>
            <a:r>
              <a:rPr lang="en-US" sz="1900" b="1" kern="0" dirty="0">
                <a:solidFill>
                  <a:srgbClr val="A50021"/>
                </a:solidFill>
                <a:latin typeface="Calibri" panose="020F0502020204030204" pitchFamily="34" charset="0"/>
              </a:rPr>
              <a:t>⇒</a:t>
            </a:r>
            <a:r>
              <a:rPr lang="en-US" sz="1900" kern="0" dirty="0">
                <a:latin typeface="Calibri" panose="020F0502020204030204" pitchFamily="34" charset="0"/>
              </a:rPr>
              <a:t> the “</a:t>
            </a:r>
            <a:r>
              <a:rPr lang="en-US" sz="1900" b="1" kern="0" dirty="0">
                <a:solidFill>
                  <a:srgbClr val="002060"/>
                </a:solidFill>
                <a:latin typeface="Calibri" panose="020F0502020204030204" pitchFamily="34" charset="0"/>
              </a:rPr>
              <a:t>Plan</a:t>
            </a:r>
            <a:r>
              <a:rPr lang="en-US" sz="1900" kern="0" dirty="0">
                <a:latin typeface="Calibri" panose="020F0502020204030204" pitchFamily="34" charset="0"/>
              </a:rPr>
              <a:t>” phase of the Deming Cycle</a:t>
            </a:r>
            <a:r>
              <a:rPr lang="en-US" sz="1900" kern="0" dirty="0">
                <a:solidFill>
                  <a:srgbClr val="330033"/>
                </a:solidFill>
                <a:latin typeface="Calibri" panose="020F0502020204030204" pitchFamily="34" charset="0"/>
              </a:rPr>
              <a:t>.</a:t>
            </a:r>
          </a:p>
          <a:p>
            <a:pPr marL="274320" lvl="0" indent="-274320" fontAlgn="base">
              <a:spcBef>
                <a:spcPts val="900"/>
              </a:spcBef>
              <a:spcAft>
                <a:spcPct val="0"/>
              </a:spcAft>
              <a:buClr>
                <a:srgbClr val="002060"/>
              </a:buClr>
              <a:buSzPct val="80000"/>
              <a:buFont typeface="Wingdings" panose="05000000000000000000" pitchFamily="2" charset="2"/>
              <a:buChar char="q"/>
            </a:pPr>
            <a:r>
              <a:rPr lang="en-US" sz="1850" kern="0" dirty="0">
                <a:solidFill>
                  <a:srgbClr val="330033"/>
                </a:solidFill>
                <a:latin typeface="Calibri" panose="020F0502020204030204" pitchFamily="34" charset="0"/>
              </a:rPr>
              <a:t>Use assessment tools to gather data and information pertaining to the goals and intended outcomes </a:t>
            </a:r>
            <a:r>
              <a:rPr lang="en-US" sz="1850" b="1" kern="0" dirty="0">
                <a:solidFill>
                  <a:srgbClr val="A50021"/>
                </a:solidFill>
                <a:latin typeface="Calibri" panose="020F0502020204030204" pitchFamily="34" charset="0"/>
              </a:rPr>
              <a:t>⇒</a:t>
            </a:r>
            <a:r>
              <a:rPr lang="en-US" sz="1850" kern="0" dirty="0">
                <a:solidFill>
                  <a:srgbClr val="330033"/>
                </a:solidFill>
                <a:latin typeface="Calibri" panose="020F0502020204030204" pitchFamily="34" charset="0"/>
              </a:rPr>
              <a:t> the “</a:t>
            </a:r>
            <a:r>
              <a:rPr lang="en-US" sz="1850" b="1" kern="0" dirty="0">
                <a:solidFill>
                  <a:srgbClr val="002060"/>
                </a:solidFill>
                <a:latin typeface="Calibri" panose="020F0502020204030204" pitchFamily="34" charset="0"/>
              </a:rPr>
              <a:t>Do</a:t>
            </a:r>
            <a:r>
              <a:rPr lang="en-US" sz="1850" kern="0" dirty="0">
                <a:solidFill>
                  <a:srgbClr val="330033"/>
                </a:solidFill>
                <a:latin typeface="Calibri" panose="020F0502020204030204" pitchFamily="34" charset="0"/>
              </a:rPr>
              <a:t>” phase of the Deming Cycle.</a:t>
            </a:r>
          </a:p>
          <a:p>
            <a:pPr marL="274320" lvl="0" indent="-274320" fontAlgn="base">
              <a:spcBef>
                <a:spcPts val="900"/>
              </a:spcBef>
              <a:spcAft>
                <a:spcPct val="0"/>
              </a:spcAft>
              <a:buClr>
                <a:srgbClr val="002060"/>
              </a:buClr>
              <a:buSzPct val="80000"/>
              <a:buFont typeface="Wingdings" panose="05000000000000000000" pitchFamily="2" charset="2"/>
              <a:buChar char="q"/>
            </a:pPr>
            <a:r>
              <a:rPr lang="en-US" sz="1850" kern="0" dirty="0">
                <a:solidFill>
                  <a:srgbClr val="330033"/>
                </a:solidFill>
                <a:latin typeface="Calibri" panose="020F0502020204030204" pitchFamily="34" charset="0"/>
              </a:rPr>
              <a:t>Analyze and evaluate the assessment results to determine the extent to which students and the academic business unit are achieving the desired goals and outcomes </a:t>
            </a:r>
            <a:r>
              <a:rPr lang="en-US" sz="1850" b="1" kern="0" dirty="0">
                <a:solidFill>
                  <a:srgbClr val="A50021"/>
                </a:solidFill>
                <a:latin typeface="Calibri" panose="020F0502020204030204" pitchFamily="34" charset="0"/>
              </a:rPr>
              <a:t>⇒</a:t>
            </a:r>
            <a:r>
              <a:rPr lang="en-US" sz="1850" kern="0" dirty="0">
                <a:solidFill>
                  <a:srgbClr val="330033"/>
                </a:solidFill>
                <a:latin typeface="Calibri" panose="020F0502020204030204" pitchFamily="34" charset="0"/>
              </a:rPr>
              <a:t> the “</a:t>
            </a:r>
            <a:r>
              <a:rPr lang="en-US" sz="1850" b="1" kern="0" dirty="0">
                <a:solidFill>
                  <a:srgbClr val="002060"/>
                </a:solidFill>
                <a:latin typeface="Calibri" panose="020F0502020204030204" pitchFamily="34" charset="0"/>
              </a:rPr>
              <a:t>Check</a:t>
            </a:r>
            <a:r>
              <a:rPr lang="en-US" sz="1850" kern="0" dirty="0">
                <a:solidFill>
                  <a:srgbClr val="330033"/>
                </a:solidFill>
                <a:latin typeface="Calibri" panose="020F0502020204030204" pitchFamily="34" charset="0"/>
              </a:rPr>
              <a:t>” phase of the Deming Cycle.</a:t>
            </a:r>
          </a:p>
          <a:p>
            <a:pPr marL="274320" lvl="0" indent="-274320" fontAlgn="base">
              <a:spcBef>
                <a:spcPts val="900"/>
              </a:spcBef>
              <a:spcAft>
                <a:spcPct val="0"/>
              </a:spcAft>
              <a:buClr>
                <a:srgbClr val="002060"/>
              </a:buClr>
              <a:buSzPct val="80000"/>
              <a:buFont typeface="Wingdings" panose="05000000000000000000" pitchFamily="2" charset="2"/>
              <a:buChar char="q"/>
            </a:pPr>
            <a:r>
              <a:rPr lang="en-US" sz="1850" kern="0" dirty="0">
                <a:solidFill>
                  <a:srgbClr val="330033"/>
                </a:solidFill>
                <a:latin typeface="Calibri" panose="020F0502020204030204" pitchFamily="34" charset="0"/>
              </a:rPr>
              <a:t>Identify changes and improvements that are needed (in curricula, resources, processes, etc.); prepare and execute strategies and action plans to implement the identified changes and improvements </a:t>
            </a:r>
            <a:r>
              <a:rPr lang="en-US" sz="1850" b="1" kern="0" dirty="0">
                <a:solidFill>
                  <a:srgbClr val="A50021"/>
                </a:solidFill>
                <a:latin typeface="Calibri" panose="020F0502020204030204" pitchFamily="34" charset="0"/>
              </a:rPr>
              <a:t>⇒</a:t>
            </a:r>
            <a:r>
              <a:rPr lang="en-US" sz="1850" kern="0" dirty="0">
                <a:solidFill>
                  <a:srgbClr val="330033"/>
                </a:solidFill>
                <a:latin typeface="Calibri" panose="020F0502020204030204" pitchFamily="34" charset="0"/>
              </a:rPr>
              <a:t> the “</a:t>
            </a:r>
            <a:r>
              <a:rPr lang="en-US" sz="1850" b="1" kern="0" dirty="0">
                <a:solidFill>
                  <a:srgbClr val="002060"/>
                </a:solidFill>
                <a:latin typeface="Calibri" panose="020F0502020204030204" pitchFamily="34" charset="0"/>
              </a:rPr>
              <a:t>Act/Adjust</a:t>
            </a:r>
            <a:r>
              <a:rPr lang="en-US" sz="1850" kern="0" dirty="0">
                <a:solidFill>
                  <a:srgbClr val="330033"/>
                </a:solidFill>
                <a:latin typeface="Calibri" panose="020F0502020204030204" pitchFamily="34" charset="0"/>
              </a:rPr>
              <a:t>” phase of the Deming Cycle.</a:t>
            </a:r>
          </a:p>
        </p:txBody>
      </p:sp>
      <p:sp>
        <p:nvSpPr>
          <p:cNvPr id="3" name="Down Arrow 2"/>
          <p:cNvSpPr/>
          <p:nvPr/>
        </p:nvSpPr>
        <p:spPr>
          <a:xfrm>
            <a:off x="704088" y="1837944"/>
            <a:ext cx="182880" cy="36576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own Arrow 3"/>
          <p:cNvSpPr/>
          <p:nvPr/>
        </p:nvSpPr>
        <p:spPr>
          <a:xfrm>
            <a:off x="704088" y="2523744"/>
            <a:ext cx="182880" cy="36576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wn Arrow 4"/>
          <p:cNvSpPr/>
          <p:nvPr/>
        </p:nvSpPr>
        <p:spPr>
          <a:xfrm>
            <a:off x="704088" y="3191256"/>
            <a:ext cx="182880" cy="667512"/>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rgbClr val="1F2B59"/>
                </a:solidFill>
                <a:latin typeface="Calibri" panose="020F0502020204030204" pitchFamily="34" charset="0"/>
              </a:rPr>
              <a:t>The IACBE’s Deming-Based Assessment Cycle</a:t>
            </a:r>
          </a:p>
        </p:txBody>
      </p:sp>
    </p:spTree>
    <p:extLst>
      <p:ext uri="{BB962C8B-B14F-4D97-AF65-F5344CB8AC3E}">
        <p14:creationId xmlns:p14="http://schemas.microsoft.com/office/powerpoint/2010/main" val="41148355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10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1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500"/>
                                        <p:tgtEl>
                                          <p:spTgt spid="4"/>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wipe(left)">
                                      <p:cBhvr>
                                        <p:cTn id="31" dur="1000"/>
                                        <p:tgtEl>
                                          <p:spTgt spid="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up)">
                                      <p:cBhvr>
                                        <p:cTn id="36" dur="500"/>
                                        <p:tgtEl>
                                          <p:spTgt spid="5"/>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2">
                                            <p:txEl>
                                              <p:pRg st="4" end="4"/>
                                            </p:txEl>
                                          </p:spTgt>
                                        </p:tgtEl>
                                        <p:attrNameLst>
                                          <p:attrName>style.visibility</p:attrName>
                                        </p:attrNameLst>
                                      </p:cBhvr>
                                      <p:to>
                                        <p:strVal val="visible"/>
                                      </p:to>
                                    </p:set>
                                    <p:animEffect transition="in" filter="wipe(left)">
                                      <p:cBhvr>
                                        <p:cTn id="40"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Aft>
                <a:spcPct val="0"/>
              </a:spcAft>
              <a:buClr>
                <a:srgbClr val="330033"/>
              </a:buClr>
              <a:buSzPct val="90000"/>
            </a:pPr>
            <a:endParaRPr lang="en-US" sz="1100" kern="0" dirty="0">
              <a:solidFill>
                <a:srgbClr val="330033"/>
              </a:solidFill>
              <a:latin typeface="Calibri" panose="020F0502020204030204" pitchFamily="34" charset="0"/>
            </a:endParaRPr>
          </a:p>
          <a:p>
            <a:pPr marL="274320" lvl="0" indent="-274320" fontAlgn="base">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The feedback process is critically important for continuous improvement in  the academic business unit.</a:t>
            </a:r>
          </a:p>
          <a:p>
            <a:pPr marL="274320" lvl="0" indent="-274320" fontAlgn="base">
              <a:spcBef>
                <a:spcPts val="34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Assessment has been called a “technology” for enhancing the feedback concerning the impact of educational policies and practices;</a:t>
            </a:r>
            <a:r>
              <a:rPr lang="en-US" sz="1400" kern="0" baseline="60000" dirty="0">
                <a:solidFill>
                  <a:srgbClr val="330033"/>
                </a:solidFill>
                <a:latin typeface="Calibri" panose="020F0502020204030204" pitchFamily="34" charset="0"/>
              </a:rPr>
              <a:t>1</a:t>
            </a:r>
            <a:r>
              <a:rPr lang="en-US" sz="2000" kern="0" baseline="30000" dirty="0">
                <a:solidFill>
                  <a:srgbClr val="330033"/>
                </a:solidFill>
                <a:latin typeface="Calibri" panose="020F0502020204030204" pitchFamily="34" charset="0"/>
              </a:rPr>
              <a:t> </a:t>
            </a:r>
            <a:r>
              <a:rPr lang="en-US" sz="2000" kern="0" dirty="0">
                <a:solidFill>
                  <a:srgbClr val="330033"/>
                </a:solidFill>
                <a:latin typeface="Calibri" panose="020F0502020204030204" pitchFamily="34" charset="0"/>
              </a:rPr>
              <a:t>and…</a:t>
            </a:r>
            <a:endParaRPr lang="en-US" sz="2000" kern="0" baseline="40000" dirty="0">
              <a:solidFill>
                <a:srgbClr val="330033"/>
              </a:solidFill>
              <a:latin typeface="Calibri" panose="020F0502020204030204" pitchFamily="34" charset="0"/>
            </a:endParaRPr>
          </a:p>
          <a:p>
            <a:pPr marL="274320" lvl="0" indent="-274320" fontAlgn="base">
              <a:spcBef>
                <a:spcPts val="34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It is likened to a dancer’s mirror, which enhances and makes more systematic the dancer’s ability to critique and correct his/her own performance.</a:t>
            </a:r>
            <a:r>
              <a:rPr lang="en-US" sz="1400" kern="0" baseline="60000" dirty="0">
                <a:solidFill>
                  <a:srgbClr val="330033"/>
                </a:solidFill>
                <a:latin typeface="Calibri" panose="020F0502020204030204" pitchFamily="34" charset="0"/>
              </a:rPr>
              <a:t>2</a:t>
            </a:r>
          </a:p>
        </p:txBody>
      </p:sp>
      <p:sp>
        <p:nvSpPr>
          <p:cNvPr id="3" name="Text Box 8"/>
          <p:cNvSpPr txBox="1">
            <a:spLocks noChangeArrowheads="1"/>
          </p:cNvSpPr>
          <p:nvPr/>
        </p:nvSpPr>
        <p:spPr bwMode="auto">
          <a:xfrm>
            <a:off x="722376" y="4686240"/>
            <a:ext cx="8421624" cy="400110"/>
          </a:xfrm>
          <a:prstGeom prst="rect">
            <a:avLst/>
          </a:prstGeom>
          <a:noFill/>
          <a:ln w="9525" algn="ctr">
            <a:noFill/>
            <a:miter lim="800000"/>
            <a:headEnd/>
            <a:tailEnd/>
          </a:ln>
          <a:effectLst/>
        </p:spPr>
        <p:txBody>
          <a:bodyPr wrap="square" lIns="0" anchor="ctr" anchorCtr="0">
            <a:spAutoFit/>
          </a:bodyPr>
          <a:lstStyle/>
          <a:p>
            <a:pPr marR="0" lvl="0" indent="0" defTabSz="18288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30000" noProof="0" dirty="0">
                <a:ln>
                  <a:noFill/>
                </a:ln>
                <a:solidFill>
                  <a:srgbClr val="002060"/>
                </a:solidFill>
                <a:effectLst/>
                <a:uLnTx/>
                <a:uFillTx/>
                <a:latin typeface="Arial" pitchFamily="34" charset="0"/>
                <a:cs typeface="Arial" pitchFamily="34" charset="0"/>
              </a:rPr>
              <a:t>1, 2</a:t>
            </a:r>
            <a:r>
              <a:rPr kumimoji="0" lang="en-US" sz="1000" b="0" i="0" u="none" strike="noStrike" kern="0" cap="none" spc="0" normalizeH="0" baseline="0" noProof="0" dirty="0">
                <a:ln>
                  <a:noFill/>
                </a:ln>
                <a:solidFill>
                  <a:srgbClr val="002060"/>
                </a:solidFill>
                <a:effectLst/>
                <a:uLnTx/>
                <a:uFillTx/>
                <a:latin typeface="Arial" pitchFamily="34" charset="0"/>
                <a:cs typeface="Arial" pitchFamily="34" charset="0"/>
              </a:rPr>
              <a:t> Astin, A.W., </a:t>
            </a:r>
            <a:r>
              <a:rPr kumimoji="0" lang="en-US" sz="1000" b="0" i="1" u="none" strike="noStrike" kern="0" cap="none" spc="0" normalizeH="0" baseline="0" noProof="0" dirty="0">
                <a:ln>
                  <a:noFill/>
                </a:ln>
                <a:solidFill>
                  <a:srgbClr val="002060"/>
                </a:solidFill>
                <a:effectLst/>
                <a:uLnTx/>
                <a:uFillTx/>
                <a:latin typeface="Arial" pitchFamily="34" charset="0"/>
                <a:cs typeface="Arial" pitchFamily="34" charset="0"/>
              </a:rPr>
              <a:t>Assessment for Excellence: The Philosophy and Practice of Assessment and Evaluation in Higher Education</a:t>
            </a:r>
            <a:r>
              <a:rPr kumimoji="0" lang="en-US" sz="1000" b="0" i="0" u="none" strike="noStrike" kern="0" cap="none" spc="0" normalizeH="0" baseline="0" noProof="0" dirty="0">
                <a:ln>
                  <a:noFill/>
                </a:ln>
                <a:solidFill>
                  <a:srgbClr val="002060"/>
                </a:solidFill>
                <a:effectLst/>
                <a:uLnTx/>
                <a:uFillTx/>
                <a:latin typeface="Arial" pitchFamily="34" charset="0"/>
                <a:cs typeface="Arial" pitchFamily="34" charset="0"/>
              </a:rPr>
              <a:t>, American Council on   	Education Series on Higher Education, Onyx Press, 1993.</a:t>
            </a:r>
          </a:p>
        </p:txBody>
      </p:sp>
      <p:sp>
        <p:nvSpPr>
          <p:cNvPr id="5"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rgbClr val="1F2B59"/>
                </a:solidFill>
                <a:latin typeface="Calibri" panose="020F0502020204030204" pitchFamily="34" charset="0"/>
              </a:rPr>
              <a:t>The Assessment Cycle</a:t>
            </a:r>
          </a:p>
        </p:txBody>
      </p:sp>
    </p:spTree>
    <p:extLst>
      <p:ext uri="{BB962C8B-B14F-4D97-AF65-F5344CB8AC3E}">
        <p14:creationId xmlns:p14="http://schemas.microsoft.com/office/powerpoint/2010/main" val="37549032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p:cTn id="19"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3" end="3"/>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24712"/>
            <a:ext cx="9144000" cy="74295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r>
              <a:rPr lang="en-US" b="1" dirty="0">
                <a:latin typeface="Calibri" panose="020F0502020204030204" pitchFamily="34" charset="0"/>
              </a:rPr>
              <a:t>Summary and Conclusion</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p:tgtEl>
                                          <p:spTgt spid="2"/>
                                        </p:tgtEl>
                                        <p:attrNameLst>
                                          <p:attrName>ppt_x</p:attrName>
                                        </p:attrNameLst>
                                      </p:cBhvr>
                                      <p:tavLst>
                                        <p:tav tm="0">
                                          <p:val>
                                            <p:strVal val="#ppt_x+#ppt_w*1.125000"/>
                                          </p:val>
                                        </p:tav>
                                        <p:tav tm="100000">
                                          <p:val>
                                            <p:strVal val="#ppt_x"/>
                                          </p:val>
                                        </p:tav>
                                      </p:tavLst>
                                    </p:anim>
                                    <p:animEffect transition="in" filter="wipe(left)">
                                      <p:cBhvr>
                                        <p:cTn id="8"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lvl="0" fontAlgn="base">
              <a:spcBef>
                <a:spcPts val="1200"/>
              </a:spcBef>
              <a:spcAft>
                <a:spcPct val="0"/>
              </a:spcAft>
              <a:buClr>
                <a:srgbClr val="A50021"/>
              </a:buClr>
              <a:buSzPct val="90000"/>
            </a:pPr>
            <a:endParaRPr lang="en-US" sz="1100" kern="0" dirty="0">
              <a:solidFill>
                <a:srgbClr val="330033"/>
              </a:solidFill>
              <a:latin typeface="Calibri" panose="020F0502020204030204" pitchFamily="34" charset="0"/>
            </a:endParaRPr>
          </a:p>
          <a:p>
            <a:pPr marL="274320" lvl="0" indent="-274320" fontAlgn="base">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The IACBE emphasizes measurable outcomes, evidence-based decision-making processes, and continuous improvement.</a:t>
            </a:r>
          </a:p>
          <a:p>
            <a:pPr marL="274320" lvl="0" indent="-274320" fontAlgn="base">
              <a:spcBef>
                <a:spcPts val="12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Outcomes assessment is a continuous and cyclical process of collecting, analyzing, and evaluating the results (or outcomes) of various educational processes.</a:t>
            </a:r>
          </a:p>
          <a:p>
            <a:pPr marL="274320" lvl="0" indent="-274320" fontAlgn="base">
              <a:spcBef>
                <a:spcPts val="12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Outcomes assessment is a means of measuring and improving academic business unit effectiveness:</a:t>
            </a:r>
          </a:p>
          <a:p>
            <a:pPr lvl="1" indent="-182880" fontAlgn="base">
              <a:spcBef>
                <a:spcPts val="600"/>
              </a:spcBef>
              <a:spcAft>
                <a:spcPct val="0"/>
              </a:spcAft>
              <a:buClr>
                <a:srgbClr val="002060"/>
              </a:buClr>
              <a:buSzPct val="90000"/>
              <a:buFont typeface="Wingdings" panose="05000000000000000000" pitchFamily="2" charset="2"/>
              <a:buChar char="§"/>
            </a:pPr>
            <a:r>
              <a:rPr lang="en-US" kern="0" dirty="0">
                <a:solidFill>
                  <a:srgbClr val="330033"/>
                </a:solidFill>
                <a:latin typeface="Calibri" panose="020F0502020204030204" pitchFamily="34" charset="0"/>
              </a:rPr>
              <a:t>Extent of accomplishment of mission and broad-based goals</a:t>
            </a:r>
          </a:p>
          <a:p>
            <a:pPr lvl="1" indent="-182880" fontAlgn="base">
              <a:spcBef>
                <a:spcPts val="600"/>
              </a:spcBef>
              <a:spcAft>
                <a:spcPct val="0"/>
              </a:spcAft>
              <a:buClr>
                <a:srgbClr val="002060"/>
              </a:buClr>
              <a:buSzPct val="90000"/>
              <a:buFont typeface="Wingdings" panose="05000000000000000000" pitchFamily="2" charset="2"/>
              <a:buChar char="§"/>
            </a:pPr>
            <a:r>
              <a:rPr lang="en-US" kern="0" dirty="0">
                <a:solidFill>
                  <a:srgbClr val="330033"/>
                </a:solidFill>
                <a:latin typeface="Calibri" panose="020F0502020204030204" pitchFamily="34" charset="0"/>
              </a:rPr>
              <a:t>Extent of accomplishment of intended student learning outcomes</a:t>
            </a:r>
          </a:p>
          <a:p>
            <a:pPr lvl="1" indent="-182880" fontAlgn="base">
              <a:spcBef>
                <a:spcPts val="600"/>
              </a:spcBef>
              <a:spcAft>
                <a:spcPct val="0"/>
              </a:spcAft>
              <a:buClr>
                <a:srgbClr val="002060"/>
              </a:buClr>
              <a:buSzPct val="90000"/>
              <a:buFont typeface="Wingdings" panose="05000000000000000000" pitchFamily="2" charset="2"/>
              <a:buChar char="§"/>
            </a:pPr>
            <a:r>
              <a:rPr lang="en-US" kern="0" dirty="0">
                <a:solidFill>
                  <a:srgbClr val="330033"/>
                </a:solidFill>
                <a:latin typeface="Calibri" panose="020F0502020204030204" pitchFamily="34" charset="0"/>
              </a:rPr>
              <a:t>Extent of accomplishment of intended operational outcomes</a:t>
            </a:r>
          </a:p>
        </p:txBody>
      </p:sp>
      <p:sp>
        <p:nvSpPr>
          <p:cNvPr id="5"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Summary and Conclusion</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3" presetClass="entr" presetSubtype="16" fill="hold" nodeType="after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p:cTn id="3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0" y="1294638"/>
            <a:ext cx="9144000" cy="3867912"/>
          </a:xfrm>
          <a:prstGeom prst="rect">
            <a:avLst/>
          </a:prstGeom>
          <a:noFill/>
        </p:spPr>
        <p:txBody>
          <a:bodyPr lIns="0" rIns="0"/>
          <a:lstStyle/>
          <a:p>
            <a:pPr marR="0" lvl="0" algn="l" defTabSz="914400" rtl="0" eaLnBrk="1" fontAlgn="base" latinLnBrk="0" hangingPunct="1">
              <a:spcBef>
                <a:spcPct val="0"/>
              </a:spcBef>
              <a:spcAft>
                <a:spcPct val="0"/>
              </a:spcAft>
              <a:buClr>
                <a:srgbClr val="330033"/>
              </a:buClr>
              <a:buSzPct val="90000"/>
              <a:buFont typeface="Wingdings" pitchFamily="2" charset="2"/>
              <a:buNone/>
              <a:tabLst/>
              <a:defRPr/>
            </a:pPr>
            <a:endParaRPr lang="en-US" sz="1600" kern="0" dirty="0">
              <a:solidFill>
                <a:srgbClr val="330033"/>
              </a:solidFill>
              <a:latin typeface="Calibri" panose="020F0502020204030204" pitchFamily="34" charset="0"/>
            </a:endParaRPr>
          </a:p>
        </p:txBody>
      </p:sp>
      <p:sp>
        <p:nvSpPr>
          <p:cNvPr id="8"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0" tIns="0" rIns="0" bIns="0" anchor="ctr"/>
          <a:lstStyle/>
          <a:p>
            <a:pPr algn="ctr">
              <a:lnSpc>
                <a:spcPct val="100000"/>
              </a:lnSpc>
            </a:pPr>
            <a:r>
              <a:rPr lang="en-US" sz="2000" b="1" dirty="0">
                <a:solidFill>
                  <a:srgbClr val="002060"/>
                </a:solidFill>
                <a:latin typeface="Calibri" panose="020F0502020204030204" pitchFamily="34" charset="0"/>
              </a:rPr>
              <a:t>Introduction to Outcomes Assessment</a:t>
            </a:r>
          </a:p>
        </p:txBody>
      </p:sp>
      <p:grpSp>
        <p:nvGrpSpPr>
          <p:cNvPr id="9" name="Group 8"/>
          <p:cNvGrpSpPr/>
          <p:nvPr/>
        </p:nvGrpSpPr>
        <p:grpSpPr>
          <a:xfrm>
            <a:off x="0" y="2760590"/>
            <a:ext cx="9144000" cy="2405770"/>
            <a:chOff x="0" y="2760590"/>
            <a:chExt cx="9144000" cy="2405770"/>
          </a:xfrm>
        </p:grpSpPr>
        <p:sp>
          <p:nvSpPr>
            <p:cNvPr id="10" name="Rectangle 9"/>
            <p:cNvSpPr/>
            <p:nvPr/>
          </p:nvSpPr>
          <p:spPr>
            <a:xfrm>
              <a:off x="0" y="3943350"/>
              <a:ext cx="9144000" cy="122301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b="0" dirty="0">
                <a:solidFill>
                  <a:schemeClr val="bg1"/>
                </a:solidFill>
                <a:latin typeface="Arial Rounded MT Bold" pitchFamily="34" charset="0"/>
                <a:cs typeface="Times New Roman" pitchFamily="18" charset="0"/>
              </a:endParaRPr>
            </a:p>
          </p:txBody>
        </p:sp>
        <p:sp>
          <p:nvSpPr>
            <p:cNvPr id="11" name="Text Box 26"/>
            <p:cNvSpPr txBox="1">
              <a:spLocks noChangeArrowheads="1"/>
            </p:cNvSpPr>
            <p:nvPr/>
          </p:nvSpPr>
          <p:spPr bwMode="auto">
            <a:xfrm>
              <a:off x="1170432" y="2760590"/>
              <a:ext cx="6803136" cy="1487560"/>
            </a:xfrm>
            <a:prstGeom prst="rect">
              <a:avLst/>
            </a:prstGeom>
            <a:solidFill>
              <a:schemeClr val="bg1"/>
            </a:solidFill>
            <a:ln w="38100" cmpd="sng" algn="ctr">
              <a:solidFill>
                <a:srgbClr val="002060"/>
              </a:solidFill>
              <a:miter lim="800000"/>
              <a:headEnd/>
              <a:tailEnd/>
            </a:ln>
            <a:effectLst/>
          </p:spPr>
          <p:txBody>
            <a:bodyPr tIns="45720" bIns="91440"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2060"/>
                  </a:solidFill>
                  <a:effectLst/>
                  <a:uLnTx/>
                  <a:uFillTx/>
                  <a:latin typeface="Calibri" panose="020F0502020204030204" pitchFamily="34" charset="0"/>
                </a:rPr>
                <a:t>The systematic collection, analysis, evaluation, and interpretation of information pertaining to student learning and business unit operations in order to inform decision making about the ways in which to improve learning, teaching, and the overall effectiveness of the business</a:t>
              </a:r>
              <a:r>
                <a:rPr kumimoji="0" lang="en-US" b="1" i="0" u="none" strike="noStrike" kern="0" cap="none" spc="0" normalizeH="0" noProof="0" dirty="0">
                  <a:ln>
                    <a:noFill/>
                  </a:ln>
                  <a:solidFill>
                    <a:srgbClr val="002060"/>
                  </a:solidFill>
                  <a:effectLst/>
                  <a:uLnTx/>
                  <a:uFillTx/>
                  <a:latin typeface="Calibri" panose="020F0502020204030204" pitchFamily="34" charset="0"/>
                </a:rPr>
                <a:t> unit</a:t>
              </a:r>
              <a:endParaRPr kumimoji="0" lang="en-US" b="1" i="0" u="none" strike="noStrike" kern="0" cap="none" spc="0" normalizeH="0" baseline="0" noProof="0" dirty="0">
                <a:ln>
                  <a:noFill/>
                </a:ln>
                <a:solidFill>
                  <a:srgbClr val="002060"/>
                </a:solidFill>
                <a:effectLst/>
                <a:uLnTx/>
                <a:uFillTx/>
                <a:latin typeface="Calibri" panose="020F0502020204030204" pitchFamily="34" charset="0"/>
              </a:endParaRPr>
            </a:p>
          </p:txBody>
        </p:sp>
      </p:grpSp>
      <p:sp>
        <p:nvSpPr>
          <p:cNvPr id="12" name="Rectangle 24"/>
          <p:cNvSpPr>
            <a:spLocks noChangeArrowheads="1"/>
          </p:cNvSpPr>
          <p:nvPr/>
        </p:nvSpPr>
        <p:spPr bwMode="auto">
          <a:xfrm>
            <a:off x="0" y="4379843"/>
            <a:ext cx="9144000" cy="782707"/>
          </a:xfrm>
          <a:prstGeom prst="rect">
            <a:avLst/>
          </a:prstGeom>
          <a:noFill/>
          <a:ln w="9525">
            <a:noFill/>
            <a:miter lim="800000"/>
            <a:headEnd/>
            <a:tailEnd/>
          </a:ln>
          <a:effectLst/>
        </p:spPr>
        <p:txBody>
          <a:bodyPr lIns="182880" tIns="0" rIns="182880" bIns="0" anchor="ctr"/>
          <a:lstStyle/>
          <a:p>
            <a:pPr algn="ctr"/>
            <a:r>
              <a:rPr lang="en-US" altLang="en-US" sz="1600" b="1" dirty="0">
                <a:solidFill>
                  <a:schemeClr val="bg1"/>
                </a:solidFill>
                <a:latin typeface="Calibri" panose="020F0502020204030204" pitchFamily="34" charset="0"/>
                <a:cs typeface="Arial" charset="0"/>
              </a:rPr>
              <a:t>The process of outcomes assessment provides the framework for</a:t>
            </a:r>
          </a:p>
          <a:p>
            <a:pPr algn="ctr"/>
            <a:r>
              <a:rPr lang="en-US" altLang="en-US" sz="1600" b="1" dirty="0">
                <a:solidFill>
                  <a:schemeClr val="bg1"/>
                </a:solidFill>
                <a:latin typeface="Calibri" panose="020F0502020204030204" pitchFamily="34" charset="0"/>
                <a:cs typeface="Arial" charset="0"/>
              </a:rPr>
              <a:t>your quality management system.</a:t>
            </a:r>
            <a:endParaRPr lang="en-US" altLang="en-US" sz="1600" b="1" baseline="0" dirty="0">
              <a:solidFill>
                <a:schemeClr val="bg1"/>
              </a:solidFill>
              <a:latin typeface="Calibri" panose="020F0502020204030204" pitchFamily="34" charset="0"/>
              <a:cs typeface="Arial" charset="0"/>
            </a:endParaRPr>
          </a:p>
        </p:txBody>
      </p:sp>
      <p:grpSp>
        <p:nvGrpSpPr>
          <p:cNvPr id="13" name="Group 12"/>
          <p:cNvGrpSpPr/>
          <p:nvPr/>
        </p:nvGrpSpPr>
        <p:grpSpPr>
          <a:xfrm>
            <a:off x="1839443" y="1290828"/>
            <a:ext cx="5465113" cy="1465952"/>
            <a:chOff x="1795090" y="1290828"/>
            <a:chExt cx="5465113" cy="1465952"/>
          </a:xfrm>
        </p:grpSpPr>
        <p:sp>
          <p:nvSpPr>
            <p:cNvPr id="14" name="TextBox 13"/>
            <p:cNvSpPr txBox="1"/>
            <p:nvPr/>
          </p:nvSpPr>
          <p:spPr>
            <a:xfrm>
              <a:off x="3986916" y="1290828"/>
              <a:ext cx="3273287" cy="1465952"/>
            </a:xfrm>
            <a:prstGeom prst="rect">
              <a:avLst/>
            </a:prstGeom>
            <a:noFill/>
          </p:spPr>
          <p:txBody>
            <a:bodyPr wrap="none" lIns="0" rIns="0" rtlCol="0" anchor="ctr">
              <a:noAutofit/>
            </a:bodyPr>
            <a:lstStyle/>
            <a:p>
              <a:r>
                <a:rPr lang="en-US" sz="2000" b="1" dirty="0">
                  <a:solidFill>
                    <a:srgbClr val="002060"/>
                  </a:solidFill>
                  <a:latin typeface="Calibri" panose="020F0502020204030204" pitchFamily="34" charset="0"/>
                </a:rPr>
                <a:t>What is outcomes assessment?</a:t>
              </a:r>
            </a:p>
          </p:txBody>
        </p:sp>
        <p:pic>
          <p:nvPicPr>
            <p:cNvPr id="15" name="Picture 1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95090" y="1388598"/>
              <a:ext cx="2103120" cy="1261872"/>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lide(fromBottom)">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750" fill="hold"/>
                                        <p:tgtEl>
                                          <p:spTgt spid="12"/>
                                        </p:tgtEl>
                                        <p:attrNameLst>
                                          <p:attrName>ppt_x</p:attrName>
                                        </p:attrNameLst>
                                      </p:cBhvr>
                                      <p:tavLst>
                                        <p:tav tm="0">
                                          <p:val>
                                            <p:strVal val="#ppt_x"/>
                                          </p:val>
                                        </p:tav>
                                        <p:tav tm="100000">
                                          <p:val>
                                            <p:strVal val="#ppt_x"/>
                                          </p:val>
                                        </p:tav>
                                      </p:tavLst>
                                    </p:anim>
                                    <p:anim calcmode="lin" valueType="num">
                                      <p:cBhvr additive="base">
                                        <p:cTn id="19"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lvl="0" fontAlgn="base">
              <a:spcBef>
                <a:spcPct val="50000"/>
              </a:spcBef>
              <a:spcAft>
                <a:spcPct val="0"/>
              </a:spcAft>
              <a:buClr>
                <a:srgbClr val="A50021"/>
              </a:buClr>
              <a:buSzPct val="90000"/>
            </a:pPr>
            <a:endParaRPr lang="en-US" sz="1100" kern="0" dirty="0">
              <a:solidFill>
                <a:srgbClr val="330033"/>
              </a:solidFill>
              <a:latin typeface="Calibri" panose="020F0502020204030204" pitchFamily="34" charset="0"/>
            </a:endParaRPr>
          </a:p>
          <a:p>
            <a:pPr marL="274320" lvl="0" indent="-274320" fontAlgn="base">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An outcomes assessment plan must include the following content areas:</a:t>
            </a:r>
          </a:p>
          <a:p>
            <a:pPr lvl="1" indent="-228600" fontAlgn="base">
              <a:spcBef>
                <a:spcPts val="1200"/>
              </a:spcBef>
              <a:spcAft>
                <a:spcPct val="0"/>
              </a:spcAft>
              <a:buClr>
                <a:srgbClr val="002060"/>
              </a:buClr>
              <a:buSzPct val="100000"/>
              <a:buFont typeface="+mj-lt"/>
              <a:buAutoNum type="arabicPeriod"/>
            </a:pPr>
            <a:r>
              <a:rPr lang="en-US" kern="0" dirty="0">
                <a:solidFill>
                  <a:srgbClr val="330033"/>
                </a:solidFill>
                <a:latin typeface="Calibri" panose="020F0502020204030204" pitchFamily="34" charset="0"/>
              </a:rPr>
              <a:t>Mission and Broad-Based Goals</a:t>
            </a:r>
          </a:p>
          <a:p>
            <a:pPr lvl="1" indent="-228600" fontAlgn="base">
              <a:spcBef>
                <a:spcPts val="1100"/>
              </a:spcBef>
              <a:spcAft>
                <a:spcPct val="0"/>
              </a:spcAft>
              <a:buClr>
                <a:srgbClr val="002060"/>
              </a:buClr>
              <a:buSzPct val="100000"/>
              <a:buFont typeface="+mj-lt"/>
              <a:buAutoNum type="arabicPeriod"/>
            </a:pPr>
            <a:r>
              <a:rPr lang="en-US" kern="0" dirty="0">
                <a:solidFill>
                  <a:srgbClr val="330033"/>
                </a:solidFill>
                <a:latin typeface="Calibri" panose="020F0502020204030204" pitchFamily="34" charset="0"/>
              </a:rPr>
              <a:t>Student Learning Assessment</a:t>
            </a:r>
          </a:p>
          <a:p>
            <a:pPr lvl="1" indent="-228600" fontAlgn="base">
              <a:spcBef>
                <a:spcPts val="1100"/>
              </a:spcBef>
              <a:spcAft>
                <a:spcPct val="0"/>
              </a:spcAft>
              <a:buClr>
                <a:srgbClr val="002060"/>
              </a:buClr>
              <a:buSzPct val="100000"/>
              <a:buFont typeface="+mj-lt"/>
              <a:buAutoNum type="arabicPeriod"/>
            </a:pPr>
            <a:r>
              <a:rPr lang="en-US" kern="0" dirty="0">
                <a:solidFill>
                  <a:srgbClr val="330033"/>
                </a:solidFill>
                <a:latin typeface="Calibri" panose="020F0502020204030204" pitchFamily="34" charset="0"/>
              </a:rPr>
              <a:t>Operational Assessment</a:t>
            </a:r>
          </a:p>
          <a:p>
            <a:pPr lvl="1" indent="-228600" fontAlgn="base">
              <a:spcBef>
                <a:spcPts val="1100"/>
              </a:spcBef>
              <a:spcAft>
                <a:spcPct val="0"/>
              </a:spcAft>
              <a:buClr>
                <a:srgbClr val="002060"/>
              </a:buClr>
              <a:buSzPct val="100000"/>
              <a:buFont typeface="+mj-lt"/>
              <a:buAutoNum type="arabicPeriod"/>
            </a:pPr>
            <a:r>
              <a:rPr lang="en-US" kern="0" dirty="0">
                <a:solidFill>
                  <a:srgbClr val="330033"/>
                </a:solidFill>
                <a:latin typeface="Calibri" panose="020F0502020204030204" pitchFamily="34" charset="0"/>
              </a:rPr>
              <a:t>Description of Linkage with Strategic Planning</a:t>
            </a:r>
          </a:p>
          <a:p>
            <a:pPr lvl="1" indent="-228600" fontAlgn="base">
              <a:spcBef>
                <a:spcPts val="1100"/>
              </a:spcBef>
              <a:spcAft>
                <a:spcPct val="0"/>
              </a:spcAft>
              <a:buClr>
                <a:srgbClr val="002060"/>
              </a:buClr>
              <a:buSzPct val="100000"/>
              <a:buFont typeface="+mj-lt"/>
              <a:buAutoNum type="arabicPeriod"/>
            </a:pPr>
            <a:r>
              <a:rPr lang="en-US" kern="0" dirty="0">
                <a:solidFill>
                  <a:srgbClr val="330033"/>
                </a:solidFill>
                <a:latin typeface="Calibri" panose="020F0502020204030204" pitchFamily="34" charset="0"/>
              </a:rPr>
              <a:t>Appendix</a:t>
            </a:r>
          </a:p>
          <a:p>
            <a:pPr marL="274320" lvl="0" indent="-274320" fontAlgn="base">
              <a:spcBef>
                <a:spcPts val="12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For the purpose of quality advancement and continuous improvement, outcomes assessment needs to be cyclical (with feedback processes) and linked to strategic planning and budgeting.</a:t>
            </a:r>
          </a:p>
        </p:txBody>
      </p:sp>
      <p:sp>
        <p:nvSpPr>
          <p:cNvPr id="5"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Summary and Conclusion</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p:cTn id="1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2" end="2"/>
                                            </p:txEl>
                                          </p:spTgt>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3" end="3"/>
                                            </p:txEl>
                                          </p:spTgt>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p:cTn id="2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5" end="5"/>
                                            </p:txEl>
                                          </p:spTgt>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p:cTn id="2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p:cTn id="3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lvl="0" fontAlgn="base">
              <a:spcBef>
                <a:spcPct val="0"/>
              </a:spcBef>
              <a:spcAft>
                <a:spcPct val="0"/>
              </a:spcAft>
              <a:buClr>
                <a:srgbClr val="A50021"/>
              </a:buClr>
              <a:buSzPct val="90000"/>
            </a:pPr>
            <a:endParaRPr lang="en-US" sz="1100" kern="0" dirty="0">
              <a:solidFill>
                <a:srgbClr val="330033"/>
              </a:solidFill>
              <a:latin typeface="Calibri" panose="020F0502020204030204" pitchFamily="34" charset="0"/>
            </a:endParaRPr>
          </a:p>
          <a:p>
            <a:pPr marL="274320" lvl="0" indent="-274320" fontAlgn="base">
              <a:spcBef>
                <a:spcPct val="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Closing-the-loop, or the feedback process, in outcomes assessment involves:</a:t>
            </a:r>
          </a:p>
          <a:p>
            <a:pPr lvl="1" indent="-182880" fontAlgn="base">
              <a:spcBef>
                <a:spcPts val="1000"/>
              </a:spcBef>
              <a:spcAft>
                <a:spcPct val="0"/>
              </a:spcAft>
              <a:buClr>
                <a:srgbClr val="002060"/>
              </a:buClr>
              <a:buSzPct val="90000"/>
              <a:buFont typeface="Wingdings" panose="05000000000000000000" pitchFamily="2" charset="2"/>
              <a:buChar char="§"/>
            </a:pPr>
            <a:r>
              <a:rPr lang="en-US" sz="1900" kern="0" dirty="0">
                <a:solidFill>
                  <a:srgbClr val="330033"/>
                </a:solidFill>
                <a:latin typeface="Calibri" panose="020F0502020204030204" pitchFamily="34" charset="0"/>
              </a:rPr>
              <a:t>using appropriate measurement tools and performance indicators to evaluate the extent to which mission, goals, and intended outcomes are being accomplished.</a:t>
            </a:r>
          </a:p>
          <a:p>
            <a:pPr lvl="1" indent="-182880" fontAlgn="base">
              <a:spcBef>
                <a:spcPts val="1000"/>
              </a:spcBef>
              <a:spcAft>
                <a:spcPct val="0"/>
              </a:spcAft>
              <a:buClr>
                <a:srgbClr val="002060"/>
              </a:buClr>
              <a:buSzPct val="90000"/>
              <a:buFont typeface="Wingdings" panose="05000000000000000000" pitchFamily="2" charset="2"/>
              <a:buChar char="§"/>
            </a:pPr>
            <a:r>
              <a:rPr lang="en-US" sz="1900" kern="0" dirty="0">
                <a:solidFill>
                  <a:srgbClr val="330033"/>
                </a:solidFill>
                <a:latin typeface="Calibri" panose="020F0502020204030204" pitchFamily="34" charset="0"/>
              </a:rPr>
              <a:t>identifying changes and improvements that are needed in order to close the gaps between where we are and where we want to be.</a:t>
            </a:r>
          </a:p>
          <a:p>
            <a:pPr lvl="1" indent="-182880" fontAlgn="base">
              <a:spcBef>
                <a:spcPts val="1000"/>
              </a:spcBef>
              <a:spcAft>
                <a:spcPct val="0"/>
              </a:spcAft>
              <a:buClr>
                <a:srgbClr val="002060"/>
              </a:buClr>
              <a:buSzPct val="90000"/>
              <a:buFont typeface="Wingdings" panose="05000000000000000000" pitchFamily="2" charset="2"/>
              <a:buChar char="§"/>
            </a:pPr>
            <a:r>
              <a:rPr lang="en-US" sz="1900" kern="0" dirty="0">
                <a:solidFill>
                  <a:srgbClr val="330033"/>
                </a:solidFill>
                <a:latin typeface="Calibri" panose="020F0502020204030204" pitchFamily="34" charset="0"/>
              </a:rPr>
              <a:t>preparing and executing action plans to implement strategies for making those changes and improvements.</a:t>
            </a:r>
          </a:p>
          <a:p>
            <a:pPr lvl="1" indent="-182880" fontAlgn="base">
              <a:spcBef>
                <a:spcPts val="1000"/>
              </a:spcBef>
              <a:spcAft>
                <a:spcPct val="0"/>
              </a:spcAft>
              <a:buClr>
                <a:srgbClr val="002060"/>
              </a:buClr>
              <a:buSzPct val="90000"/>
              <a:buFont typeface="Wingdings" panose="05000000000000000000" pitchFamily="2" charset="2"/>
              <a:buChar char="§"/>
            </a:pPr>
            <a:r>
              <a:rPr lang="en-US" sz="1900" kern="0" dirty="0">
                <a:solidFill>
                  <a:srgbClr val="330033"/>
                </a:solidFill>
                <a:latin typeface="Calibri" panose="020F0502020204030204" pitchFamily="34" charset="0"/>
              </a:rPr>
              <a:t>determining the realized outcomes from the implementation of those action plans.</a:t>
            </a:r>
          </a:p>
        </p:txBody>
      </p:sp>
      <p:sp>
        <p:nvSpPr>
          <p:cNvPr id="5"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Summary and Conclusion</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90750"/>
            <a:ext cx="9144000" cy="74295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r>
              <a:rPr lang="en-US" b="1" dirty="0">
                <a:latin typeface="Calibri" panose="020F0502020204030204" pitchFamily="34" charset="0"/>
              </a:rPr>
              <a:t>Questions?</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p:tgtEl>
                                          <p:spTgt spid="2"/>
                                        </p:tgtEl>
                                        <p:attrNameLst>
                                          <p:attrName>ppt_x</p:attrName>
                                        </p:attrNameLst>
                                      </p:cBhvr>
                                      <p:tavLst>
                                        <p:tav tm="0">
                                          <p:val>
                                            <p:strVal val="#ppt_x+#ppt_w*1.125000"/>
                                          </p:val>
                                        </p:tav>
                                        <p:tav tm="100000">
                                          <p:val>
                                            <p:strVal val="#ppt_x"/>
                                          </p:val>
                                        </p:tav>
                                      </p:tavLst>
                                    </p:anim>
                                    <p:animEffect transition="in" filter="wipe(left)">
                                      <p:cBhvr>
                                        <p:cTn id="8"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0" y="1307592"/>
            <a:ext cx="9144000" cy="3867912"/>
          </a:xfrm>
          <a:prstGeom prst="rect">
            <a:avLst/>
          </a:prstGeom>
          <a:solidFill>
            <a:schemeClr val="bg1"/>
          </a:solidFill>
          <a:ln/>
        </p:spPr>
        <p:txBody>
          <a:bodyPr lIns="91440" rIns="91440"/>
          <a:lstStyle/>
          <a:p>
            <a:pPr lvl="0" fontAlgn="base">
              <a:spcBef>
                <a:spcPts val="1200"/>
              </a:spcBef>
              <a:spcAft>
                <a:spcPct val="0"/>
              </a:spcAft>
              <a:buClr>
                <a:srgbClr val="A50021"/>
              </a:buClr>
              <a:buSzPct val="90000"/>
            </a:pPr>
            <a:endParaRPr lang="en-US" sz="1000" kern="0" dirty="0">
              <a:solidFill>
                <a:srgbClr val="330033"/>
              </a:solidFill>
              <a:latin typeface="Times New Roman"/>
            </a:endParaRPr>
          </a:p>
        </p:txBody>
      </p:sp>
      <p:sp>
        <p:nvSpPr>
          <p:cNvPr id="5" name="Rectangle 17"/>
          <p:cNvSpPr>
            <a:spLocks noChangeArrowheads="1"/>
          </p:cNvSpPr>
          <p:nvPr/>
        </p:nvSpPr>
        <p:spPr bwMode="auto">
          <a:xfrm>
            <a:off x="0" y="265"/>
            <a:ext cx="9144000" cy="1123685"/>
          </a:xfrm>
          <a:prstGeom prst="rect">
            <a:avLst/>
          </a:prstGeom>
          <a:noFill/>
          <a:ln w="9525">
            <a:noFill/>
            <a:miter lim="800000"/>
            <a:headEnd/>
            <a:tailEnd/>
          </a:ln>
          <a:effectLst/>
        </p:spPr>
        <p:txBody>
          <a:bodyPr lIns="0" rIns="0" anchor="ctr" anchorCtr="0"/>
          <a:lstStyle/>
          <a:p>
            <a:pPr algn="ctr"/>
            <a:r>
              <a:rPr lang="en-US" sz="2400" b="1" dirty="0">
                <a:solidFill>
                  <a:schemeClr val="accent4">
                    <a:lumMod val="50000"/>
                  </a:schemeClr>
                </a:solidFill>
                <a:effectLst/>
                <a:latin typeface="Calibri" panose="020F0502020204030204" pitchFamily="34" charset="0"/>
                <a:cs typeface="Times New Roman" pitchFamily="18" charset="0"/>
              </a:rPr>
              <a:t>International Accreditation Council for Business Education</a:t>
            </a:r>
          </a:p>
        </p:txBody>
      </p:sp>
      <p:sp>
        <p:nvSpPr>
          <p:cNvPr id="8" name="Rectangle 7"/>
          <p:cNvSpPr/>
          <p:nvPr/>
        </p:nvSpPr>
        <p:spPr>
          <a:xfrm>
            <a:off x="457200" y="3714754"/>
            <a:ext cx="8229600" cy="850718"/>
          </a:xfrm>
          <a:prstGeom prst="rect">
            <a:avLst/>
          </a:prstGeom>
          <a:solidFill>
            <a:srgbClr val="00206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bIns="91440" anchor="ctr"/>
          <a:lstStyle/>
          <a:p>
            <a:pPr algn="ctr"/>
            <a:r>
              <a:rPr lang="en-US" sz="2000" b="1" dirty="0">
                <a:solidFill>
                  <a:prstClr val="white"/>
                </a:solidFill>
                <a:latin typeface="Calibri" panose="020F0502020204030204" pitchFamily="34" charset="0"/>
                <a:cs typeface="Times New Roman" pitchFamily="18" charset="0"/>
              </a:rPr>
              <a:t>Thank You for Your Attention and Participation!</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3160" y="1970426"/>
            <a:ext cx="4297680" cy="1081493"/>
          </a:xfrm>
          <a:prstGeom prst="rect">
            <a:avLst/>
          </a:prstGeom>
        </p:spPr>
      </p:pic>
    </p:spTree>
    <p:extLst>
      <p:ext uri="{BB962C8B-B14F-4D97-AF65-F5344CB8AC3E}">
        <p14:creationId xmlns:p14="http://schemas.microsoft.com/office/powerpoint/2010/main" val="12852452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marR="0" lvl="0" indent="-342900" algn="l" defTabSz="914400" rtl="0" eaLnBrk="1" fontAlgn="base" latinLnBrk="0" hangingPunct="1">
              <a:spcBef>
                <a:spcPct val="0"/>
              </a:spcBef>
              <a:spcAft>
                <a:spcPct val="0"/>
              </a:spcAft>
              <a:buClr>
                <a:srgbClr val="330033"/>
              </a:buClr>
              <a:buSzPct val="90000"/>
              <a:buFont typeface="Wingdings" pitchFamily="2" charset="2"/>
              <a:buNone/>
              <a:tabLst/>
              <a:defRPr/>
            </a:pPr>
            <a:endParaRPr kumimoji="0" lang="en-US" sz="1100" b="0" i="0" strike="noStrike" kern="0" cap="none" spc="0" normalizeH="0" baseline="0" noProof="0" dirty="0">
              <a:ln>
                <a:noFill/>
              </a:ln>
              <a:solidFill>
                <a:srgbClr val="330033"/>
              </a:solidFill>
              <a:effectLst/>
              <a:uLnTx/>
              <a:uFillTx/>
              <a:latin typeface="Calibri" panose="020F0502020204030204" pitchFamily="34" charset="0"/>
            </a:endParaRPr>
          </a:p>
          <a:p>
            <a:pPr lvl="0" fontAlgn="base">
              <a:spcAft>
                <a:spcPct val="0"/>
              </a:spcAft>
              <a:buClr>
                <a:schemeClr val="accent5">
                  <a:lumMod val="50000"/>
                </a:schemeClr>
              </a:buClr>
              <a:buSzPct val="80000"/>
              <a:defRPr/>
            </a:pPr>
            <a:r>
              <a:rPr lang="en-US" sz="2000" b="1" kern="0" dirty="0">
                <a:solidFill>
                  <a:srgbClr val="002060"/>
                </a:solidFill>
                <a:latin typeface="Calibri" panose="020F0502020204030204" pitchFamily="34" charset="0"/>
              </a:rPr>
              <a:t>Outcomes assessment</a:t>
            </a:r>
            <a:r>
              <a:rPr lang="en-US" sz="2000" kern="0" dirty="0">
                <a:solidFill>
                  <a:srgbClr val="330033"/>
                </a:solidFill>
                <a:latin typeface="Calibri" panose="020F0502020204030204" pitchFamily="34" charset="0"/>
              </a:rPr>
              <a:t>:</a:t>
            </a:r>
          </a:p>
          <a:p>
            <a:pPr marL="274320" lvl="1" indent="-274320" fontAlgn="base">
              <a:spcBef>
                <a:spcPts val="1200"/>
              </a:spcBef>
              <a:spcAft>
                <a:spcPct val="0"/>
              </a:spcAft>
              <a:buClr>
                <a:srgbClr val="002060"/>
              </a:buClr>
              <a:buSzPct val="80000"/>
              <a:buFont typeface="Wingdings" panose="05000000000000000000" pitchFamily="2" charset="2"/>
              <a:buChar char="q"/>
              <a:defRPr/>
            </a:pPr>
            <a:r>
              <a:rPr lang="en-US" sz="2000" kern="0" dirty="0">
                <a:solidFill>
                  <a:srgbClr val="330033"/>
                </a:solidFill>
                <a:latin typeface="Calibri" panose="020F0502020204030204" pitchFamily="34" charset="0"/>
              </a:rPr>
              <a:t>is a process that is intended to support institutional decision making.</a:t>
            </a:r>
          </a:p>
          <a:p>
            <a:pPr marL="274320" lvl="1" indent="-274320" fontAlgn="base">
              <a:spcBef>
                <a:spcPts val="1200"/>
              </a:spcBef>
              <a:spcAft>
                <a:spcPct val="0"/>
              </a:spcAft>
              <a:buClr>
                <a:srgbClr val="002060"/>
              </a:buClr>
              <a:buSzPct val="80000"/>
              <a:buFont typeface="Wingdings" panose="05000000000000000000" pitchFamily="2" charset="2"/>
              <a:buChar char="q"/>
              <a:defRPr/>
            </a:pPr>
            <a:r>
              <a:rPr lang="en-US" sz="2000" kern="0" dirty="0">
                <a:solidFill>
                  <a:srgbClr val="330033"/>
                </a:solidFill>
                <a:latin typeface="Calibri" panose="020F0502020204030204" pitchFamily="34" charset="0"/>
              </a:rPr>
              <a:t>gathers indicators of student learning and operational effectiveness that are useful for academic business unit and institutional action.</a:t>
            </a:r>
          </a:p>
          <a:p>
            <a:pPr marL="274320" lvl="1" indent="-274320" fontAlgn="base">
              <a:spcBef>
                <a:spcPts val="1200"/>
              </a:spcBef>
              <a:spcAft>
                <a:spcPct val="0"/>
              </a:spcAft>
              <a:buClr>
                <a:srgbClr val="002060"/>
              </a:buClr>
              <a:buSzPct val="80000"/>
              <a:buFont typeface="Wingdings" panose="05000000000000000000" pitchFamily="2" charset="2"/>
              <a:buChar char="q"/>
              <a:defRPr/>
            </a:pPr>
            <a:r>
              <a:rPr lang="en-US" sz="2000" kern="0" dirty="0">
                <a:solidFill>
                  <a:srgbClr val="330033"/>
                </a:solidFill>
                <a:latin typeface="Calibri" panose="020F0502020204030204" pitchFamily="34" charset="0"/>
              </a:rPr>
              <a:t>involves basing decisions about curriculum, pedagogy, staffing, advising, student support, and other aspects of the educational process upon the best possible data pertaining to student learning and academic business unit operations.</a:t>
            </a:r>
          </a:p>
          <a:p>
            <a:pPr marL="274320" lvl="1" indent="-274320" fontAlgn="base">
              <a:spcBef>
                <a:spcPts val="1200"/>
              </a:spcBef>
              <a:spcAft>
                <a:spcPct val="0"/>
              </a:spcAft>
              <a:buClr>
                <a:srgbClr val="002060"/>
              </a:buClr>
              <a:buSzPct val="80000"/>
              <a:buFont typeface="Wingdings" panose="05000000000000000000" pitchFamily="2" charset="2"/>
              <a:buChar char="q"/>
              <a:defRPr/>
            </a:pPr>
            <a:r>
              <a:rPr lang="en-US" sz="2000" kern="0" dirty="0">
                <a:solidFill>
                  <a:srgbClr val="330033"/>
                </a:solidFill>
                <a:latin typeface="Calibri" panose="020F0502020204030204" pitchFamily="34" charset="0"/>
              </a:rPr>
              <a:t>requires feedback processes and links to strategic planning.</a:t>
            </a:r>
          </a:p>
        </p:txBody>
      </p:sp>
      <p:sp>
        <p:nvSpPr>
          <p:cNvPr id="4"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rgbClr val="002060"/>
                </a:solidFill>
                <a:latin typeface="Calibri" panose="020F0502020204030204" pitchFamily="34" charset="0"/>
              </a:rPr>
              <a:t>Introduction to Outcomes Assessment</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1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pPr>
            <a:endParaRPr lang="en-US" sz="1100" kern="0" dirty="0">
              <a:solidFill>
                <a:srgbClr val="330033"/>
              </a:solidFill>
              <a:latin typeface="Calibri" panose="020F0502020204030204" pitchFamily="34" charset="0"/>
            </a:endParaRPr>
          </a:p>
          <a:p>
            <a:pPr marL="274320" lvl="0" indent="-274320" fontAlgn="base">
              <a:spcBef>
                <a:spcPct val="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We need to be in compliance with the accreditation standards and principles of our institutional accrediting and oversight bodies and the IACBE.</a:t>
            </a:r>
          </a:p>
          <a:p>
            <a:pPr marL="274320" lvl="0" indent="-274320" fontAlgn="base">
              <a:spcBef>
                <a:spcPts val="24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More motivating reasons:</a:t>
            </a:r>
          </a:p>
          <a:p>
            <a:pPr lvl="1" indent="-182880" fontAlgn="base">
              <a:spcBef>
                <a:spcPct val="60000"/>
              </a:spcBef>
              <a:spcAft>
                <a:spcPct val="0"/>
              </a:spcAft>
              <a:buClr>
                <a:srgbClr val="002060"/>
              </a:buClr>
              <a:buSzPct val="90000"/>
              <a:buFont typeface="Wingdings" panose="05000000000000000000" pitchFamily="2" charset="2"/>
              <a:buChar char="§"/>
            </a:pPr>
            <a:r>
              <a:rPr lang="en-US" sz="2000" kern="0" dirty="0">
                <a:solidFill>
                  <a:srgbClr val="330033"/>
                </a:solidFill>
                <a:latin typeface="Calibri" panose="020F0502020204030204" pitchFamily="34" charset="0"/>
              </a:rPr>
              <a:t>We want to help our students learn and to prepare them for tomorrow’s workplace.</a:t>
            </a:r>
          </a:p>
          <a:p>
            <a:pPr lvl="1" indent="-182880" fontAlgn="base">
              <a:spcBef>
                <a:spcPts val="1500"/>
              </a:spcBef>
              <a:spcAft>
                <a:spcPct val="0"/>
              </a:spcAft>
              <a:buClr>
                <a:srgbClr val="002060"/>
              </a:buClr>
              <a:buSzPct val="90000"/>
              <a:buFont typeface="Wingdings" panose="05000000000000000000" pitchFamily="2" charset="2"/>
              <a:buChar char="§"/>
            </a:pPr>
            <a:r>
              <a:rPr lang="en-US" sz="2000" kern="0" dirty="0">
                <a:solidFill>
                  <a:srgbClr val="330033"/>
                </a:solidFill>
                <a:latin typeface="Calibri" panose="020F0502020204030204" pitchFamily="34" charset="0"/>
              </a:rPr>
              <a:t>We want to move our schools forward and strive toward excellence in business education.</a:t>
            </a:r>
          </a:p>
          <a:p>
            <a:pPr lvl="1" indent="-182880" fontAlgn="base">
              <a:spcBef>
                <a:spcPts val="1500"/>
              </a:spcBef>
              <a:spcAft>
                <a:spcPct val="0"/>
              </a:spcAft>
              <a:buClr>
                <a:srgbClr val="002060"/>
              </a:buClr>
              <a:buSzPct val="90000"/>
              <a:buFont typeface="Wingdings" panose="05000000000000000000" pitchFamily="2" charset="2"/>
              <a:buChar char="§"/>
            </a:pPr>
            <a:r>
              <a:rPr lang="en-US" sz="2000" kern="0" dirty="0">
                <a:solidFill>
                  <a:srgbClr val="330033"/>
                </a:solidFill>
                <a:latin typeface="Calibri" panose="020F0502020204030204" pitchFamily="34" charset="0"/>
              </a:rPr>
              <a:t>We want to get better at both.</a:t>
            </a:r>
            <a:endParaRPr kumimoji="0" lang="en-US" sz="2000" b="0" i="0" u="none" strike="noStrike" kern="0" cap="none" spc="0" normalizeH="0" baseline="0" noProof="0" dirty="0">
              <a:ln>
                <a:noFill/>
              </a:ln>
              <a:solidFill>
                <a:srgbClr val="330033"/>
              </a:solidFill>
              <a:effectLst/>
              <a:uLnTx/>
              <a:uFillTx/>
              <a:latin typeface="Calibri" panose="020F0502020204030204" pitchFamily="34" charset="0"/>
            </a:endParaRPr>
          </a:p>
        </p:txBody>
      </p:sp>
      <p:sp>
        <p:nvSpPr>
          <p:cNvPr id="4"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rgbClr val="002060"/>
                </a:solidFill>
                <a:latin typeface="Calibri" panose="020F0502020204030204" pitchFamily="34" charset="0"/>
              </a:rPr>
              <a:t>Reasons for Engaging in Outcomes Assessment</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3" end="3"/>
                                            </p:txEl>
                                          </p:spTgt>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pPr>
            <a:endParaRPr lang="en-US" sz="1100" kern="0" dirty="0">
              <a:solidFill>
                <a:srgbClr val="330033"/>
              </a:solidFill>
              <a:latin typeface="Calibri" panose="020F0502020204030204" pitchFamily="34" charset="0"/>
            </a:endParaRPr>
          </a:p>
          <a:p>
            <a:pPr marL="274320" lvl="0" indent="-274320" fontAlgn="base">
              <a:spcBef>
                <a:spcPct val="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Provides more effective (evidence-driven) basis for planning and budgeting (resource allocation)</a:t>
            </a:r>
          </a:p>
          <a:p>
            <a:pPr marL="274320" lvl="0" indent="-274320" fontAlgn="base">
              <a:spcBef>
                <a:spcPts val="18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Provides intentional and focused framework for continuous improvement:</a:t>
            </a:r>
          </a:p>
          <a:p>
            <a:pPr lvl="1" indent="-182880" fontAlgn="base">
              <a:lnSpc>
                <a:spcPct val="50000"/>
              </a:lnSpc>
              <a:spcBef>
                <a:spcPts val="1500"/>
              </a:spcBef>
              <a:spcAft>
                <a:spcPct val="0"/>
              </a:spcAft>
              <a:buClr>
                <a:srgbClr val="002060"/>
              </a:buClr>
              <a:buSzPct val="90000"/>
              <a:buFont typeface="Wingdings" panose="05000000000000000000" pitchFamily="2" charset="2"/>
              <a:buChar char="§"/>
            </a:pPr>
            <a:r>
              <a:rPr lang="en-US" sz="2000" kern="0" dirty="0">
                <a:solidFill>
                  <a:srgbClr val="330033"/>
                </a:solidFill>
                <a:latin typeface="Calibri" panose="020F0502020204030204" pitchFamily="34" charset="0"/>
              </a:rPr>
              <a:t>Curriculum/Course Content</a:t>
            </a:r>
          </a:p>
          <a:p>
            <a:pPr lvl="1" indent="-182880" fontAlgn="base">
              <a:lnSpc>
                <a:spcPct val="50000"/>
              </a:lnSpc>
              <a:spcBef>
                <a:spcPts val="1500"/>
              </a:spcBef>
              <a:spcAft>
                <a:spcPct val="0"/>
              </a:spcAft>
              <a:buClr>
                <a:srgbClr val="002060"/>
              </a:buClr>
              <a:buSzPct val="90000"/>
              <a:buFont typeface="Wingdings" panose="05000000000000000000" pitchFamily="2" charset="2"/>
              <a:buChar char="§"/>
            </a:pPr>
            <a:r>
              <a:rPr lang="en-US" sz="2000" kern="0" dirty="0">
                <a:solidFill>
                  <a:srgbClr val="330033"/>
                </a:solidFill>
                <a:latin typeface="Calibri" panose="020F0502020204030204" pitchFamily="34" charset="0"/>
              </a:rPr>
              <a:t>Teaching Methods</a:t>
            </a:r>
          </a:p>
          <a:p>
            <a:pPr lvl="1" indent="-182880" fontAlgn="base">
              <a:lnSpc>
                <a:spcPct val="50000"/>
              </a:lnSpc>
              <a:spcBef>
                <a:spcPts val="1500"/>
              </a:spcBef>
              <a:spcAft>
                <a:spcPct val="0"/>
              </a:spcAft>
              <a:buClr>
                <a:srgbClr val="002060"/>
              </a:buClr>
              <a:buSzPct val="90000"/>
              <a:buFont typeface="Wingdings" panose="05000000000000000000" pitchFamily="2" charset="2"/>
              <a:buChar char="§"/>
            </a:pPr>
            <a:r>
              <a:rPr lang="en-US" sz="2000" kern="0" dirty="0">
                <a:solidFill>
                  <a:srgbClr val="330033"/>
                </a:solidFill>
                <a:latin typeface="Calibri" panose="020F0502020204030204" pitchFamily="34" charset="0"/>
              </a:rPr>
              <a:t>Instructional and Other Resources</a:t>
            </a:r>
          </a:p>
          <a:p>
            <a:pPr lvl="1" indent="-182880" fontAlgn="base">
              <a:lnSpc>
                <a:spcPct val="50000"/>
              </a:lnSpc>
              <a:spcBef>
                <a:spcPts val="1500"/>
              </a:spcBef>
              <a:spcAft>
                <a:spcPct val="0"/>
              </a:spcAft>
              <a:buClr>
                <a:srgbClr val="002060"/>
              </a:buClr>
              <a:buSzPct val="90000"/>
              <a:buFont typeface="Wingdings" panose="05000000000000000000" pitchFamily="2" charset="2"/>
              <a:buChar char="§"/>
            </a:pPr>
            <a:r>
              <a:rPr lang="en-US" sz="2000" kern="0" dirty="0">
                <a:solidFill>
                  <a:srgbClr val="330033"/>
                </a:solidFill>
                <a:latin typeface="Calibri" panose="020F0502020204030204" pitchFamily="34" charset="0"/>
              </a:rPr>
              <a:t>Academic/Student Support Services</a:t>
            </a:r>
          </a:p>
          <a:p>
            <a:pPr lvl="1" indent="-182880" fontAlgn="base">
              <a:lnSpc>
                <a:spcPct val="50000"/>
              </a:lnSpc>
              <a:spcBef>
                <a:spcPts val="1500"/>
              </a:spcBef>
              <a:spcAft>
                <a:spcPct val="0"/>
              </a:spcAft>
              <a:buClr>
                <a:srgbClr val="002060"/>
              </a:buClr>
              <a:buSzPct val="90000"/>
              <a:buFont typeface="Wingdings" panose="05000000000000000000" pitchFamily="2" charset="2"/>
              <a:buChar char="§"/>
            </a:pPr>
            <a:r>
              <a:rPr lang="en-US" sz="2000" kern="0" dirty="0">
                <a:solidFill>
                  <a:srgbClr val="330033"/>
                </a:solidFill>
                <a:latin typeface="Calibri" panose="020F0502020204030204" pitchFamily="34" charset="0"/>
              </a:rPr>
              <a:t>Staffing, etc.</a:t>
            </a:r>
          </a:p>
          <a:p>
            <a:pPr marL="274320" lvl="0" indent="-274320" fontAlgn="base">
              <a:spcBef>
                <a:spcPts val="18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Means of measuring and improving overall institutional effectiveness</a:t>
            </a:r>
            <a:endParaRPr kumimoji="0" lang="en-US" b="0" i="0" u="none" strike="noStrike" kern="0" cap="none" spc="0" normalizeH="0" baseline="0" noProof="0" dirty="0">
              <a:ln>
                <a:noFill/>
              </a:ln>
              <a:solidFill>
                <a:srgbClr val="330033"/>
              </a:solidFill>
              <a:effectLst/>
              <a:uLnTx/>
              <a:uFillTx/>
              <a:latin typeface="Calibri" panose="020F0502020204030204" pitchFamily="34" charset="0"/>
            </a:endParaRPr>
          </a:p>
        </p:txBody>
      </p:sp>
      <p:sp>
        <p:nvSpPr>
          <p:cNvPr id="4"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rgbClr val="002060"/>
                </a:solidFill>
                <a:latin typeface="Calibri" panose="020F0502020204030204" pitchFamily="34" charset="0"/>
              </a:rPr>
              <a:t>Benefits of Outcomes Assessment</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3" end="3"/>
                                            </p:txEl>
                                          </p:spTgt>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6" end="6"/>
                                            </p:txEl>
                                          </p:spTgt>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p:cTn id="3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p:cTn id="4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pPr>
            <a:endParaRPr lang="en-US" sz="1100" kern="0" dirty="0">
              <a:solidFill>
                <a:srgbClr val="330033"/>
              </a:solidFill>
              <a:latin typeface="Calibri" panose="020F0502020204030204" pitchFamily="34" charset="0"/>
            </a:endParaRPr>
          </a:p>
          <a:p>
            <a:pPr lvl="0" fontAlgn="base">
              <a:spcAft>
                <a:spcPct val="0"/>
              </a:spcAft>
              <a:buClr>
                <a:schemeClr val="accent5">
                  <a:lumMod val="50000"/>
                </a:schemeClr>
              </a:buClr>
              <a:buSzPct val="80000"/>
            </a:pPr>
            <a:r>
              <a:rPr lang="en-US" sz="2000" b="1" kern="0" dirty="0">
                <a:solidFill>
                  <a:srgbClr val="002060"/>
                </a:solidFill>
                <a:latin typeface="Calibri" panose="020F0502020204030204" pitchFamily="34" charset="0"/>
              </a:rPr>
              <a:t>Overall academic business unit (or institutional) effectiveness can be considered to be composed of the following areas</a:t>
            </a:r>
            <a:r>
              <a:rPr lang="en-US" sz="2000" kern="0" dirty="0">
                <a:solidFill>
                  <a:srgbClr val="330033"/>
                </a:solidFill>
                <a:latin typeface="Calibri" panose="020F0502020204030204" pitchFamily="34" charset="0"/>
              </a:rPr>
              <a:t>:</a:t>
            </a:r>
          </a:p>
          <a:p>
            <a:pPr marL="274320" lvl="1" indent="-274320" fontAlgn="base">
              <a:spcBef>
                <a:spcPts val="24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Extent of accomplishment of mission and broad-based goals</a:t>
            </a:r>
          </a:p>
          <a:p>
            <a:pPr marL="274320" lvl="1" indent="-274320" fontAlgn="base">
              <a:spcBef>
                <a:spcPts val="54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Extent of accomplishment of intended student learning outcomes</a:t>
            </a:r>
          </a:p>
          <a:p>
            <a:pPr marL="274320" lvl="1" indent="-274320" fontAlgn="base">
              <a:spcBef>
                <a:spcPts val="54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Extent of accomplishment of intended operational outcomes</a:t>
            </a:r>
          </a:p>
        </p:txBody>
      </p:sp>
      <p:sp>
        <p:nvSpPr>
          <p:cNvPr id="5"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rgbClr val="002060"/>
                </a:solidFill>
                <a:latin typeface="Calibri" panose="020F0502020204030204" pitchFamily="34" charset="0"/>
              </a:rPr>
              <a:t>Outcomes Assessment and Overall Effectiveness</a:t>
            </a:r>
          </a:p>
        </p:txBody>
      </p:sp>
    </p:spTree>
    <p:extLst>
      <p:ext uri="{BB962C8B-B14F-4D97-AF65-F5344CB8AC3E}">
        <p14:creationId xmlns:p14="http://schemas.microsoft.com/office/powerpoint/2010/main" val="39556686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left)">
                                      <p:cBhvr>
                                        <p:cTn id="13" dur="10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p:cTn id="1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4">
                                            <p:txEl>
                                              <p:pRg st="2" end="2"/>
                                            </p:txEl>
                                          </p:spTgt>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p:cTn id="22"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3" end="3"/>
                                            </p:txEl>
                                          </p:spTgt>
                                        </p:tgtEl>
                                        <p:attrNameLst>
                                          <p:attrName>ppt_h</p:attrName>
                                        </p:attrNameLst>
                                      </p:cBhvr>
                                      <p:tavLst>
                                        <p:tav tm="0">
                                          <p:val>
                                            <p:flt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 calcmode="lin" valueType="num">
                                      <p:cBhvr>
                                        <p:cTn id="26"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4">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6"/>
          <p:cNvSpPr txBox="1">
            <a:spLocks noChangeArrowheads="1"/>
          </p:cNvSpPr>
          <p:nvPr/>
        </p:nvSpPr>
        <p:spPr>
          <a:xfrm>
            <a:off x="533400" y="1307592"/>
            <a:ext cx="8610600" cy="3840480"/>
          </a:xfrm>
          <a:prstGeom prst="rect">
            <a:avLst/>
          </a:prstGeom>
          <a:noFill/>
          <a:ln/>
        </p:spPr>
        <p:txBody>
          <a:bodyPr lIns="91440" rIns="91440"/>
          <a:lstStyle/>
          <a:p>
            <a:pPr lvl="0" indent="-342900" algn="ctr" fontAlgn="base">
              <a:spcBef>
                <a:spcPct val="0"/>
              </a:spcBef>
              <a:spcAft>
                <a:spcPct val="0"/>
              </a:spcAft>
              <a:buClr>
                <a:srgbClr val="330033"/>
              </a:buClr>
              <a:buSzPct val="90000"/>
            </a:pPr>
            <a:endParaRPr lang="en-US" sz="2000" kern="0" dirty="0">
              <a:solidFill>
                <a:srgbClr val="330033"/>
              </a:solidFill>
              <a:latin typeface="Times New Roman"/>
            </a:endParaRPr>
          </a:p>
        </p:txBody>
      </p:sp>
      <p:sp>
        <p:nvSpPr>
          <p:cNvPr id="35" name="Rectangle 34"/>
          <p:cNvSpPr/>
          <p:nvPr/>
        </p:nvSpPr>
        <p:spPr>
          <a:xfrm>
            <a:off x="0" y="1307592"/>
            <a:ext cx="533400" cy="384048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vert="vert270" tIns="0" bIns="0" anchor="ctr"/>
          <a:lstStyle/>
          <a:p>
            <a:pPr algn="ctr"/>
            <a:r>
              <a:rPr lang="en-US" b="1" dirty="0">
                <a:solidFill>
                  <a:schemeClr val="bg1"/>
                </a:solidFill>
                <a:latin typeface="Calibri" panose="020F0502020204030204" pitchFamily="34" charset="0"/>
              </a:rPr>
              <a:t>Measuring Overall Effectiveness</a:t>
            </a:r>
          </a:p>
        </p:txBody>
      </p:sp>
      <p:sp>
        <p:nvSpPr>
          <p:cNvPr id="23" name="Text Box 5"/>
          <p:cNvSpPr txBox="1">
            <a:spLocks noChangeArrowheads="1"/>
          </p:cNvSpPr>
          <p:nvPr/>
        </p:nvSpPr>
        <p:spPr bwMode="auto">
          <a:xfrm>
            <a:off x="2362200" y="1581150"/>
            <a:ext cx="4865434" cy="307777"/>
          </a:xfrm>
          <a:prstGeom prst="rect">
            <a:avLst/>
          </a:prstGeom>
          <a:solidFill>
            <a:srgbClr val="002060"/>
          </a:solidFill>
          <a:ln w="19050" algn="ctr">
            <a:noFill/>
            <a:miter lim="800000"/>
            <a:headEnd/>
            <a:tailEnd/>
          </a:ln>
          <a:effectLst>
            <a:outerShdw blurRad="50800" dist="38100" dir="2700000" algn="tl" rotWithShape="0">
              <a:prstClr val="black">
                <a:alpha val="40000"/>
              </a:prstClr>
            </a:outerShdw>
          </a:effectLst>
        </p:spPr>
        <p:txBody>
          <a:bodyPr wrap="square" anchor="ctr" anchorCtr="1">
            <a:noAutofit/>
          </a:bodyPr>
          <a:lstStyle/>
          <a:p>
            <a:pPr lvl="0">
              <a:defRPr/>
            </a:pPr>
            <a:r>
              <a:rPr kumimoji="0" lang="en-US" sz="1100" b="1" i="0" u="none" strike="noStrike" kern="0" cap="none" spc="0" normalizeH="0" baseline="0" noProof="0" dirty="0">
                <a:ln>
                  <a:noFill/>
                </a:ln>
                <a:solidFill>
                  <a:schemeClr val="bg1"/>
                </a:solidFill>
                <a:effectLst/>
                <a:uLnTx/>
                <a:uFillTx/>
                <a:latin typeface="Arial" charset="0"/>
                <a:cs typeface="Arial" charset="0"/>
              </a:rPr>
              <a:t>Academic Business Unit </a:t>
            </a:r>
            <a:r>
              <a:rPr lang="en-US" sz="1100" b="1" kern="0" dirty="0">
                <a:solidFill>
                  <a:schemeClr val="bg1"/>
                </a:solidFill>
                <a:latin typeface="Arial" charset="0"/>
                <a:cs typeface="Arial" charset="0"/>
              </a:rPr>
              <a:t>Effectiveness and Outcomes Assessment</a:t>
            </a:r>
            <a:endParaRPr kumimoji="0" lang="en-US" sz="1100" b="1" i="0" u="none" strike="noStrike" kern="0" cap="none" spc="0" normalizeH="0" baseline="0" noProof="0" dirty="0">
              <a:ln>
                <a:noFill/>
              </a:ln>
              <a:solidFill>
                <a:schemeClr val="bg1"/>
              </a:solidFill>
              <a:effectLst/>
              <a:uLnTx/>
              <a:uFillTx/>
              <a:latin typeface="Arial" charset="0"/>
              <a:cs typeface="Arial" charset="0"/>
            </a:endParaRPr>
          </a:p>
        </p:txBody>
      </p:sp>
      <p:sp>
        <p:nvSpPr>
          <p:cNvPr id="24" name="Text Box 6"/>
          <p:cNvSpPr txBox="1">
            <a:spLocks noChangeArrowheads="1"/>
          </p:cNvSpPr>
          <p:nvPr/>
        </p:nvSpPr>
        <p:spPr bwMode="auto">
          <a:xfrm>
            <a:off x="4014216" y="2221992"/>
            <a:ext cx="1554480" cy="384048"/>
          </a:xfrm>
          <a:prstGeom prst="rect">
            <a:avLst/>
          </a:prstGeom>
          <a:solidFill>
            <a:srgbClr val="002060"/>
          </a:solidFill>
          <a:ln w="19050" algn="ctr">
            <a:noFill/>
            <a:miter lim="800000"/>
            <a:headEnd/>
            <a:tailEnd/>
          </a:ln>
          <a:effectLst>
            <a:outerShdw blurRad="50800" dist="38100" dir="2700000" algn="tl" rotWithShape="0">
              <a:prstClr val="black">
                <a:alpha val="40000"/>
              </a:prstClr>
            </a:outerShdw>
          </a:effectLst>
        </p:spPr>
        <p:txBody>
          <a:bodyPr lIns="0" r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chemeClr val="bg1"/>
                </a:solidFill>
                <a:effectLst/>
                <a:uLnTx/>
                <a:uFillTx/>
                <a:latin typeface="Arial" charset="0"/>
                <a:cs typeface="Arial" charset="0"/>
              </a:rPr>
              <a:t>Student Learning</a:t>
            </a:r>
          </a:p>
        </p:txBody>
      </p:sp>
      <p:sp>
        <p:nvSpPr>
          <p:cNvPr id="25" name="Text Box 8"/>
          <p:cNvSpPr txBox="1">
            <a:spLocks noChangeArrowheads="1"/>
          </p:cNvSpPr>
          <p:nvPr/>
        </p:nvSpPr>
        <p:spPr bwMode="auto">
          <a:xfrm>
            <a:off x="5074920" y="2971800"/>
            <a:ext cx="1005840" cy="384048"/>
          </a:xfrm>
          <a:prstGeom prst="rect">
            <a:avLst/>
          </a:prstGeom>
          <a:solidFill>
            <a:srgbClr val="002060"/>
          </a:solidFill>
          <a:ln w="19050" algn="ctr">
            <a:noFill/>
            <a:miter lim="800000"/>
            <a:headEnd/>
            <a:tailEnd/>
          </a:ln>
          <a:effectLst>
            <a:outerShdw blurRad="50800" dist="38100" dir="2700000" algn="tl" rotWithShape="0">
              <a:prstClr val="black">
                <a:alpha val="40000"/>
              </a:prstClr>
            </a:outerShdw>
          </a:effectLst>
        </p:spPr>
        <p:txBody>
          <a:bodyPr wrap="none"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chemeClr val="bg1"/>
                </a:solidFill>
                <a:effectLst/>
                <a:uLnTx/>
                <a:uFillTx/>
                <a:latin typeface="Arial" charset="0"/>
                <a:cs typeface="Arial" charset="0"/>
              </a:rPr>
              <a:t>Skills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chemeClr val="bg1"/>
                </a:solidFill>
                <a:effectLst/>
                <a:uLnTx/>
                <a:uFillTx/>
                <a:latin typeface="Arial" charset="0"/>
                <a:cs typeface="Arial" charset="0"/>
              </a:rPr>
              <a:t>Development</a:t>
            </a:r>
          </a:p>
        </p:txBody>
      </p:sp>
      <p:sp>
        <p:nvSpPr>
          <p:cNvPr id="26" name="Text Box 11"/>
          <p:cNvSpPr txBox="1">
            <a:spLocks noChangeArrowheads="1"/>
          </p:cNvSpPr>
          <p:nvPr/>
        </p:nvSpPr>
        <p:spPr bwMode="auto">
          <a:xfrm>
            <a:off x="6705600" y="2224918"/>
            <a:ext cx="1554480" cy="384048"/>
          </a:xfrm>
          <a:prstGeom prst="rect">
            <a:avLst/>
          </a:prstGeom>
          <a:solidFill>
            <a:srgbClr val="002060"/>
          </a:solidFill>
          <a:ln w="19050" algn="ctr">
            <a:noFill/>
            <a:miter lim="800000"/>
            <a:headEnd/>
            <a:tailEnd/>
          </a:ln>
          <a:effectLst>
            <a:outerShdw blurRad="50800" dist="38100" dir="2700000" algn="tl" rotWithShape="0">
              <a:prstClr val="black">
                <a:alpha val="40000"/>
              </a:prstClr>
            </a:outerShdw>
          </a:effectLst>
        </p:spPr>
        <p:txBody>
          <a:bodyPr lIns="0" r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chemeClr val="bg1"/>
                </a:solidFill>
                <a:effectLst/>
                <a:uLnTx/>
                <a:uFillTx/>
                <a:latin typeface="Arial" charset="0"/>
                <a:cs typeface="Arial" charset="0"/>
              </a:rPr>
              <a:t>Operational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chemeClr val="bg1"/>
                </a:solidFill>
                <a:effectLst/>
                <a:uLnTx/>
                <a:uFillTx/>
                <a:latin typeface="Arial" charset="0"/>
                <a:cs typeface="Arial" charset="0"/>
              </a:rPr>
              <a:t>Effectiveness</a:t>
            </a:r>
          </a:p>
        </p:txBody>
      </p:sp>
      <p:sp>
        <p:nvSpPr>
          <p:cNvPr id="27" name="Text Box 12"/>
          <p:cNvSpPr txBox="1">
            <a:spLocks noChangeArrowheads="1"/>
          </p:cNvSpPr>
          <p:nvPr/>
        </p:nvSpPr>
        <p:spPr bwMode="auto">
          <a:xfrm>
            <a:off x="1307592" y="2224918"/>
            <a:ext cx="1554480" cy="384048"/>
          </a:xfrm>
          <a:prstGeom prst="rect">
            <a:avLst/>
          </a:prstGeom>
          <a:solidFill>
            <a:srgbClr val="002060"/>
          </a:solidFill>
          <a:ln w="19050" algn="ctr">
            <a:noFill/>
            <a:miter lim="800000"/>
            <a:headEnd/>
            <a:tailEnd/>
          </a:ln>
          <a:effectLst>
            <a:outerShdw blurRad="50800" dist="38100" dir="2700000" algn="tl" rotWithShape="0">
              <a:prstClr val="black">
                <a:alpha val="40000"/>
              </a:prstClr>
            </a:outerShdw>
          </a:effectLst>
        </p:spPr>
        <p:txBody>
          <a:bodyPr lIns="0" r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chemeClr val="bg1"/>
                </a:solidFill>
                <a:effectLst/>
                <a:uLnTx/>
                <a:uFillTx/>
                <a:latin typeface="Arial" charset="0"/>
                <a:cs typeface="Arial" charset="0"/>
              </a:rPr>
              <a:t>Mission and Goals</a:t>
            </a:r>
          </a:p>
        </p:txBody>
      </p:sp>
      <p:sp>
        <p:nvSpPr>
          <p:cNvPr id="28" name="Line 13"/>
          <p:cNvSpPr>
            <a:spLocks noChangeShapeType="1"/>
          </p:cNvSpPr>
          <p:nvPr/>
        </p:nvSpPr>
        <p:spPr bwMode="auto">
          <a:xfrm flipH="1">
            <a:off x="2066544" y="1737514"/>
            <a:ext cx="295656" cy="484632"/>
          </a:xfrm>
          <a:prstGeom prst="line">
            <a:avLst/>
          </a:prstGeom>
          <a:noFill/>
          <a:ln w="15875">
            <a:solidFill>
              <a:srgbClr val="990033"/>
            </a:solid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a:ln>
                <a:noFill/>
              </a:ln>
              <a:solidFill>
                <a:sysClr val="windowText" lastClr="000000"/>
              </a:solidFill>
              <a:effectLst/>
              <a:uLnTx/>
              <a:uFillTx/>
            </a:endParaRPr>
          </a:p>
        </p:txBody>
      </p:sp>
      <p:sp>
        <p:nvSpPr>
          <p:cNvPr id="29" name="Line 14"/>
          <p:cNvSpPr>
            <a:spLocks noChangeShapeType="1"/>
          </p:cNvSpPr>
          <p:nvPr/>
        </p:nvSpPr>
        <p:spPr bwMode="auto">
          <a:xfrm>
            <a:off x="7227634" y="1735037"/>
            <a:ext cx="292608" cy="484632"/>
          </a:xfrm>
          <a:prstGeom prst="line">
            <a:avLst/>
          </a:prstGeom>
          <a:noFill/>
          <a:ln w="15875">
            <a:solidFill>
              <a:srgbClr val="990033"/>
            </a:solid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0" name="Line 15"/>
          <p:cNvSpPr>
            <a:spLocks noChangeShapeType="1"/>
          </p:cNvSpPr>
          <p:nvPr/>
        </p:nvSpPr>
        <p:spPr bwMode="auto">
          <a:xfrm flipV="1">
            <a:off x="4800600" y="1883664"/>
            <a:ext cx="0" cy="338328"/>
          </a:xfrm>
          <a:prstGeom prst="line">
            <a:avLst/>
          </a:prstGeom>
          <a:noFill/>
          <a:ln w="15875">
            <a:solidFill>
              <a:srgbClr val="990033"/>
            </a:solid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a:ln>
                <a:noFill/>
              </a:ln>
              <a:solidFill>
                <a:sysClr val="windowText" lastClr="000000"/>
              </a:solidFill>
              <a:effectLst/>
              <a:uLnTx/>
              <a:uFillTx/>
            </a:endParaRPr>
          </a:p>
        </p:txBody>
      </p:sp>
      <p:sp>
        <p:nvSpPr>
          <p:cNvPr id="31" name="Line 18"/>
          <p:cNvSpPr>
            <a:spLocks noChangeShapeType="1"/>
          </p:cNvSpPr>
          <p:nvPr/>
        </p:nvSpPr>
        <p:spPr bwMode="auto">
          <a:xfrm flipH="1">
            <a:off x="4005072" y="2615184"/>
            <a:ext cx="786384" cy="365760"/>
          </a:xfrm>
          <a:prstGeom prst="line">
            <a:avLst/>
          </a:prstGeom>
          <a:noFill/>
          <a:ln w="15875">
            <a:solidFill>
              <a:srgbClr val="990033"/>
            </a:solid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a:ln>
                <a:noFill/>
              </a:ln>
              <a:solidFill>
                <a:sysClr val="windowText" lastClr="000000"/>
              </a:solidFill>
              <a:effectLst/>
              <a:uLnTx/>
              <a:uFillTx/>
            </a:endParaRPr>
          </a:p>
        </p:txBody>
      </p:sp>
      <p:sp>
        <p:nvSpPr>
          <p:cNvPr id="32" name="Line 19"/>
          <p:cNvSpPr>
            <a:spLocks noChangeShapeType="1"/>
          </p:cNvSpPr>
          <p:nvPr/>
        </p:nvSpPr>
        <p:spPr bwMode="auto">
          <a:xfrm>
            <a:off x="4791455" y="2615184"/>
            <a:ext cx="800861" cy="365760"/>
          </a:xfrm>
          <a:prstGeom prst="line">
            <a:avLst/>
          </a:prstGeom>
          <a:noFill/>
          <a:ln w="15875">
            <a:solidFill>
              <a:srgbClr val="990033"/>
            </a:solidFill>
            <a:round/>
            <a:headEnd/>
            <a:tailEn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a:ln>
                <a:noFill/>
              </a:ln>
              <a:solidFill>
                <a:sysClr val="windowText" lastClr="000000"/>
              </a:solidFill>
              <a:effectLst/>
              <a:uLnTx/>
              <a:uFillTx/>
            </a:endParaRPr>
          </a:p>
        </p:txBody>
      </p:sp>
      <p:sp>
        <p:nvSpPr>
          <p:cNvPr id="33" name="Text Box 22"/>
          <p:cNvSpPr txBox="1">
            <a:spLocks noChangeArrowheads="1"/>
          </p:cNvSpPr>
          <p:nvPr/>
        </p:nvSpPr>
        <p:spPr bwMode="auto">
          <a:xfrm>
            <a:off x="3429000" y="3848862"/>
            <a:ext cx="1178417" cy="1161288"/>
          </a:xfrm>
          <a:prstGeom prst="rect">
            <a:avLst/>
          </a:prstGeom>
          <a:noFill/>
          <a:ln w="9525" algn="ctr">
            <a:noFill/>
            <a:miter lim="800000"/>
            <a:headEnd/>
            <a:tailEnd/>
          </a:ln>
        </p:spPr>
        <p:txBody>
          <a:bodyPr wrap="square">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2060"/>
                </a:solidFill>
                <a:effectLst/>
                <a:uLnTx/>
                <a:uFillTx/>
                <a:latin typeface="Arial" charset="0"/>
                <a:cs typeface="Arial" charset="0"/>
              </a:rPr>
              <a:t>Evidence that students learned what they were supposed to learn in their</a:t>
            </a:r>
            <a:r>
              <a:rPr kumimoji="0" lang="en-US" sz="1000" b="1" i="0" u="none" strike="noStrike" kern="0" cap="none" spc="0" normalizeH="0" noProof="0" dirty="0">
                <a:ln>
                  <a:noFill/>
                </a:ln>
                <a:solidFill>
                  <a:srgbClr val="002060"/>
                </a:solidFill>
                <a:effectLst/>
                <a:uLnTx/>
                <a:uFillTx/>
                <a:latin typeface="Arial" charset="0"/>
                <a:cs typeface="Arial" charset="0"/>
              </a:rPr>
              <a:t> fields of study</a:t>
            </a:r>
            <a:endParaRPr kumimoji="0" lang="en-US" sz="1000" b="1" i="0" u="none" strike="noStrike" kern="0" cap="none" spc="0" normalizeH="0" baseline="0" noProof="0" dirty="0">
              <a:ln>
                <a:noFill/>
              </a:ln>
              <a:solidFill>
                <a:srgbClr val="002060"/>
              </a:solidFill>
              <a:effectLst/>
              <a:uLnTx/>
              <a:uFillTx/>
              <a:latin typeface="Arial" charset="0"/>
              <a:cs typeface="Arial" charset="0"/>
            </a:endParaRPr>
          </a:p>
        </p:txBody>
      </p:sp>
      <p:sp>
        <p:nvSpPr>
          <p:cNvPr id="34" name="Text Box 23"/>
          <p:cNvSpPr txBox="1">
            <a:spLocks noChangeArrowheads="1"/>
          </p:cNvSpPr>
          <p:nvPr/>
        </p:nvSpPr>
        <p:spPr bwMode="auto">
          <a:xfrm>
            <a:off x="4864608" y="3848862"/>
            <a:ext cx="1455419" cy="1161288"/>
          </a:xfrm>
          <a:prstGeom prst="rect">
            <a:avLst/>
          </a:prstGeom>
          <a:noFill/>
          <a:ln w="9525" algn="ctr">
            <a:noFill/>
            <a:miter lim="800000"/>
            <a:headEnd/>
            <a:tailEnd/>
          </a:ln>
        </p:spPr>
        <p:txBody>
          <a:bodyPr wrap="square">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2060"/>
                </a:solidFill>
                <a:effectLst/>
                <a:uLnTx/>
                <a:uFillTx/>
                <a:latin typeface="Arial" charset="0"/>
                <a:cs typeface="Arial" charset="0"/>
              </a:rPr>
              <a:t>Evidence that</a:t>
            </a:r>
            <a:r>
              <a:rPr kumimoji="0" lang="en-US" sz="1000" b="1" i="0" u="none" strike="noStrike" kern="0" cap="none" spc="0" normalizeH="0" noProof="0" dirty="0">
                <a:ln>
                  <a:noFill/>
                </a:ln>
                <a:solidFill>
                  <a:srgbClr val="002060"/>
                </a:solidFill>
                <a:effectLst/>
                <a:uLnTx/>
                <a:uFillTx/>
                <a:latin typeface="Arial" charset="0"/>
                <a:cs typeface="Arial" charset="0"/>
              </a:rPr>
              <a:t> </a:t>
            </a:r>
            <a:r>
              <a:rPr kumimoji="0" lang="en-US" sz="1000" b="1" i="0" u="none" strike="noStrike" kern="0" cap="none" spc="0" normalizeH="0" baseline="0" noProof="0" dirty="0">
                <a:ln>
                  <a:noFill/>
                </a:ln>
                <a:solidFill>
                  <a:srgbClr val="002060"/>
                </a:solidFill>
                <a:effectLst/>
                <a:uLnTx/>
                <a:uFillTx/>
                <a:latin typeface="Arial" charset="0"/>
                <a:cs typeface="Arial" charset="0"/>
              </a:rPr>
              <a:t>students have acquired </a:t>
            </a:r>
            <a:r>
              <a:rPr lang="en-US" sz="1000" b="1" kern="0" dirty="0">
                <a:solidFill>
                  <a:srgbClr val="002060"/>
                </a:solidFill>
                <a:latin typeface="Arial" charset="0"/>
                <a:cs typeface="Arial" charset="0"/>
              </a:rPr>
              <a:t>t</a:t>
            </a:r>
            <a:r>
              <a:rPr kumimoji="0" lang="en-US" sz="1000" b="1" i="0" u="none" strike="noStrike" kern="0" cap="none" spc="0" normalizeH="0" baseline="0" noProof="0" dirty="0">
                <a:ln>
                  <a:noFill/>
                </a:ln>
                <a:solidFill>
                  <a:srgbClr val="002060"/>
                </a:solidFill>
                <a:effectLst/>
                <a:uLnTx/>
                <a:uFillTx/>
                <a:latin typeface="Arial" charset="0"/>
                <a:cs typeface="Arial" charset="0"/>
              </a:rPr>
              <a:t>he appropriate</a:t>
            </a:r>
            <a:r>
              <a:rPr kumimoji="0" lang="en-US" sz="1000" b="1" i="0" u="none" strike="noStrike" kern="0" cap="none" spc="0" normalizeH="0" noProof="0" dirty="0">
                <a:ln>
                  <a:noFill/>
                </a:ln>
                <a:solidFill>
                  <a:srgbClr val="002060"/>
                </a:solidFill>
                <a:effectLst/>
                <a:uLnTx/>
                <a:uFillTx/>
                <a:latin typeface="Arial" charset="0"/>
                <a:cs typeface="Arial" charset="0"/>
              </a:rPr>
              <a:t> </a:t>
            </a:r>
            <a:r>
              <a:rPr kumimoji="0" lang="en-US" sz="1000" b="1" i="0" u="none" strike="noStrike" kern="0" cap="none" spc="0" normalizeH="0" baseline="0" noProof="0" dirty="0">
                <a:ln>
                  <a:noFill/>
                </a:ln>
                <a:solidFill>
                  <a:srgbClr val="002060"/>
                </a:solidFill>
                <a:effectLst/>
                <a:uLnTx/>
                <a:uFillTx/>
                <a:latin typeface="Arial" charset="0"/>
                <a:cs typeface="Arial" charset="0"/>
              </a:rPr>
              <a:t>business-related, professional skills</a:t>
            </a:r>
          </a:p>
        </p:txBody>
      </p:sp>
      <p:sp>
        <p:nvSpPr>
          <p:cNvPr id="55" name="Text Box 25"/>
          <p:cNvSpPr txBox="1">
            <a:spLocks noChangeArrowheads="1"/>
          </p:cNvSpPr>
          <p:nvPr/>
        </p:nvSpPr>
        <p:spPr bwMode="auto">
          <a:xfrm>
            <a:off x="6858000" y="3850268"/>
            <a:ext cx="1371600" cy="1159882"/>
          </a:xfrm>
          <a:prstGeom prst="rect">
            <a:avLst/>
          </a:prstGeom>
          <a:noFill/>
          <a:ln w="9525" algn="ctr">
            <a:noFill/>
            <a:miter lim="800000"/>
            <a:headEnd/>
            <a:tailEnd/>
          </a:ln>
        </p:spPr>
        <p:txBody>
          <a:bodyPr wrap="square">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2060"/>
                </a:solidFill>
                <a:effectLst/>
                <a:uLnTx/>
                <a:uFillTx/>
                <a:latin typeface="Arial" charset="0"/>
                <a:cs typeface="Arial" charset="0"/>
              </a:rPr>
              <a:t>Evidence that the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2060"/>
                </a:solidFill>
                <a:effectLst/>
                <a:uLnTx/>
                <a:uFillTx/>
                <a:latin typeface="Arial" charset="0"/>
                <a:cs typeface="Arial" charset="0"/>
              </a:rPr>
              <a:t>resources and processes of the academic business unit are organized</a:t>
            </a:r>
            <a:r>
              <a:rPr kumimoji="0" lang="en-US" sz="1000" b="1" i="0" u="none" strike="noStrike" kern="0" cap="none" spc="0" normalizeH="0" noProof="0" dirty="0">
                <a:ln>
                  <a:noFill/>
                </a:ln>
                <a:solidFill>
                  <a:srgbClr val="002060"/>
                </a:solidFill>
                <a:effectLst/>
                <a:uLnTx/>
                <a:uFillTx/>
                <a:latin typeface="Arial" charset="0"/>
                <a:cs typeface="Arial" charset="0"/>
              </a:rPr>
              <a:t> and deployed effectively</a:t>
            </a:r>
            <a:endParaRPr kumimoji="0" lang="en-US" sz="1000" b="1" i="0" u="none" strike="noStrike" kern="0" cap="none" spc="0" normalizeH="0" baseline="0" noProof="0" dirty="0">
              <a:ln>
                <a:noFill/>
              </a:ln>
              <a:solidFill>
                <a:srgbClr val="002060"/>
              </a:solidFill>
              <a:effectLst/>
              <a:uLnTx/>
              <a:uFillTx/>
              <a:latin typeface="Arial" charset="0"/>
              <a:cs typeface="Arial" charset="0"/>
            </a:endParaRPr>
          </a:p>
        </p:txBody>
      </p:sp>
      <p:sp>
        <p:nvSpPr>
          <p:cNvPr id="56" name="Line 26"/>
          <p:cNvSpPr>
            <a:spLocks noChangeShapeType="1"/>
          </p:cNvSpPr>
          <p:nvPr/>
        </p:nvSpPr>
        <p:spPr bwMode="auto">
          <a:xfrm flipH="1" flipV="1">
            <a:off x="2056838" y="2615184"/>
            <a:ext cx="9705" cy="1234440"/>
          </a:xfrm>
          <a:prstGeom prst="line">
            <a:avLst/>
          </a:prstGeom>
          <a:noFill/>
          <a:ln w="15875">
            <a:solidFill>
              <a:srgbClr val="990033"/>
            </a:solidFill>
            <a:round/>
            <a:headEnd/>
            <a:tailEnd type="triangl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a:ln>
                <a:noFill/>
              </a:ln>
              <a:solidFill>
                <a:sysClr val="windowText" lastClr="000000"/>
              </a:solidFill>
              <a:effectLst/>
              <a:uLnTx/>
              <a:uFillTx/>
            </a:endParaRPr>
          </a:p>
        </p:txBody>
      </p:sp>
      <p:sp>
        <p:nvSpPr>
          <p:cNvPr id="57" name="Line 27"/>
          <p:cNvSpPr>
            <a:spLocks noChangeShapeType="1"/>
          </p:cNvSpPr>
          <p:nvPr/>
        </p:nvSpPr>
        <p:spPr bwMode="auto">
          <a:xfrm flipV="1">
            <a:off x="4023360" y="3355848"/>
            <a:ext cx="0" cy="502920"/>
          </a:xfrm>
          <a:prstGeom prst="line">
            <a:avLst/>
          </a:prstGeom>
          <a:noFill/>
          <a:ln w="15875">
            <a:solidFill>
              <a:srgbClr val="990033"/>
            </a:solidFill>
            <a:round/>
            <a:headEnd/>
            <a:tailEnd type="triangl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sysClr val="windowText" lastClr="000000"/>
                </a:solidFill>
                <a:effectLst/>
                <a:uLnTx/>
                <a:uFillTx/>
              </a:rPr>
              <a:t>                              </a:t>
            </a:r>
          </a:p>
        </p:txBody>
      </p:sp>
      <p:sp>
        <p:nvSpPr>
          <p:cNvPr id="58" name="Line 29"/>
          <p:cNvSpPr>
            <a:spLocks noChangeShapeType="1"/>
          </p:cNvSpPr>
          <p:nvPr/>
        </p:nvSpPr>
        <p:spPr bwMode="auto">
          <a:xfrm flipV="1">
            <a:off x="5588873" y="3355848"/>
            <a:ext cx="0" cy="502920"/>
          </a:xfrm>
          <a:prstGeom prst="line">
            <a:avLst/>
          </a:prstGeom>
          <a:noFill/>
          <a:ln w="15875">
            <a:solidFill>
              <a:srgbClr val="990033"/>
            </a:solidFill>
            <a:round/>
            <a:headEnd/>
            <a:tailEnd type="triangl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a:ln>
                <a:noFill/>
              </a:ln>
              <a:solidFill>
                <a:sysClr val="windowText" lastClr="000000"/>
              </a:solidFill>
              <a:effectLst/>
              <a:uLnTx/>
              <a:uFillTx/>
            </a:endParaRPr>
          </a:p>
        </p:txBody>
      </p:sp>
      <p:sp>
        <p:nvSpPr>
          <p:cNvPr id="59" name="Line 31"/>
          <p:cNvSpPr>
            <a:spLocks noChangeShapeType="1"/>
          </p:cNvSpPr>
          <p:nvPr/>
        </p:nvSpPr>
        <p:spPr bwMode="auto">
          <a:xfrm flipV="1">
            <a:off x="7543800" y="2615183"/>
            <a:ext cx="0" cy="1234440"/>
          </a:xfrm>
          <a:prstGeom prst="line">
            <a:avLst/>
          </a:prstGeom>
          <a:noFill/>
          <a:ln w="15875">
            <a:solidFill>
              <a:srgbClr val="990033"/>
            </a:solidFill>
            <a:round/>
            <a:headEnd/>
            <a:tailEnd type="triangle" w="med" len="med"/>
          </a:ln>
          <a:effectLst>
            <a:outerShdw blurRad="50800" dist="38100" dir="2700000" algn="tl" rotWithShape="0">
              <a:prstClr val="black">
                <a:alpha val="40000"/>
              </a:prst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dirty="0">
              <a:ln>
                <a:noFill/>
              </a:ln>
              <a:solidFill>
                <a:sysClr val="windowText" lastClr="000000"/>
              </a:solidFill>
              <a:effectLst/>
              <a:uLnTx/>
              <a:uFillTx/>
            </a:endParaRPr>
          </a:p>
        </p:txBody>
      </p:sp>
      <p:sp>
        <p:nvSpPr>
          <p:cNvPr id="60" name="Text Box 20"/>
          <p:cNvSpPr txBox="1">
            <a:spLocks noChangeArrowheads="1"/>
          </p:cNvSpPr>
          <p:nvPr/>
        </p:nvSpPr>
        <p:spPr bwMode="auto">
          <a:xfrm>
            <a:off x="1289304" y="3850268"/>
            <a:ext cx="1554479" cy="1159882"/>
          </a:xfrm>
          <a:prstGeom prst="rect">
            <a:avLst/>
          </a:prstGeom>
          <a:noFill/>
          <a:ln w="9525" algn="ctr">
            <a:noFill/>
            <a:miter lim="800000"/>
            <a:headEnd/>
            <a:tailEnd/>
          </a:ln>
        </p:spPr>
        <p:txBody>
          <a:bodyPr wrap="square">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2060"/>
                </a:solidFill>
                <a:effectLst/>
                <a:uLnTx/>
                <a:uFillTx/>
                <a:latin typeface="Arial" charset="0"/>
                <a:cs typeface="Arial" charset="0"/>
              </a:rPr>
              <a:t>Evidence that the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2060"/>
                </a:solidFill>
                <a:effectLst/>
                <a:uLnTx/>
                <a:uFillTx/>
                <a:latin typeface="Arial" charset="0"/>
                <a:cs typeface="Arial" charset="0"/>
              </a:rPr>
              <a:t>mission and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2060"/>
                </a:solidFill>
                <a:effectLst/>
                <a:uLnTx/>
                <a:uFillTx/>
                <a:latin typeface="Arial" charset="0"/>
                <a:cs typeface="Arial" charset="0"/>
              </a:rPr>
              <a:t>broad-based goals of the academic business unit are being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2060"/>
                </a:solidFill>
                <a:effectLst/>
                <a:uLnTx/>
                <a:uFillTx/>
                <a:latin typeface="Arial" charset="0"/>
                <a:cs typeface="Arial" charset="0"/>
              </a:rPr>
              <a:t>accomplished</a:t>
            </a:r>
          </a:p>
        </p:txBody>
      </p:sp>
      <p:sp>
        <p:nvSpPr>
          <p:cNvPr id="61" name="Text Box 7"/>
          <p:cNvSpPr txBox="1">
            <a:spLocks noChangeArrowheads="1"/>
          </p:cNvSpPr>
          <p:nvPr/>
        </p:nvSpPr>
        <p:spPr bwMode="auto">
          <a:xfrm>
            <a:off x="3502152" y="2971800"/>
            <a:ext cx="1005840" cy="384048"/>
          </a:xfrm>
          <a:prstGeom prst="rect">
            <a:avLst/>
          </a:prstGeom>
          <a:solidFill>
            <a:srgbClr val="002060"/>
          </a:solidFill>
          <a:ln w="19050" algn="ctr">
            <a:noFill/>
            <a:miter lim="800000"/>
            <a:headEnd/>
            <a:tailEnd/>
          </a:ln>
          <a:effectLst>
            <a:outerShdw blurRad="50800" dist="38100" dir="2700000" algn="tl" rotWithShape="0">
              <a:prstClr val="black">
                <a:alpha val="40000"/>
              </a:prstClr>
            </a:outerShdw>
          </a:effectLst>
        </p:spPr>
        <p:txBody>
          <a:bodyPr lIns="0" tIns="0" rIns="0" bIns="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chemeClr val="bg1"/>
                </a:solidFill>
                <a:effectLst/>
                <a:uLnTx/>
                <a:uFillTx/>
                <a:latin typeface="Arial" charset="0"/>
                <a:cs typeface="Arial" charset="0"/>
              </a:rPr>
              <a:t>Disciplinary</a:t>
            </a:r>
            <a:r>
              <a:rPr kumimoji="0" lang="en-US" sz="1100" b="1" i="0" u="none" strike="noStrike" kern="0" cap="none" spc="0" normalizeH="0" noProof="0" dirty="0">
                <a:ln>
                  <a:noFill/>
                </a:ln>
                <a:solidFill>
                  <a:schemeClr val="bg1"/>
                </a:solidFill>
                <a:effectLst/>
                <a:uLnTx/>
                <a:uFillTx/>
                <a:latin typeface="Arial" charset="0"/>
                <a:cs typeface="Arial" charset="0"/>
              </a:rPr>
              <a:t> Knowledge</a:t>
            </a:r>
            <a:endParaRPr kumimoji="0" lang="en-US" sz="1100" b="1" i="0" u="none" strike="noStrike" kern="0" cap="none" spc="0" normalizeH="0" baseline="0" noProof="0" dirty="0">
              <a:ln>
                <a:noFill/>
              </a:ln>
              <a:solidFill>
                <a:schemeClr val="bg1"/>
              </a:solidFill>
              <a:effectLst/>
              <a:uLnTx/>
              <a:uFillTx/>
              <a:latin typeface="Arial" charset="0"/>
              <a:cs typeface="Arial" charset="0"/>
            </a:endParaRPr>
          </a:p>
        </p:txBody>
      </p:sp>
      <p:sp>
        <p:nvSpPr>
          <p:cNvPr id="37"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rgbClr val="002060"/>
                </a:solidFill>
                <a:latin typeface="Calibri" panose="020F0502020204030204" pitchFamily="34" charset="0"/>
              </a:rPr>
              <a:t>Outcomes Assessment and Overall Effectiveness</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slide(fromBottom)">
                                      <p:cBhvr>
                                        <p:cTn id="7" dur="1000"/>
                                        <p:tgtEl>
                                          <p:spTgt spid="35"/>
                                        </p:tgtEl>
                                      </p:cBhvr>
                                    </p:animEffect>
                                  </p:childTnLst>
                                </p:cTn>
                              </p:par>
                            </p:childTnLst>
                          </p:cTn>
                        </p:par>
                        <p:par>
                          <p:cTn id="8" fill="hold">
                            <p:stCondLst>
                              <p:cond delay="1000"/>
                            </p:stCondLst>
                            <p:childTnLst>
                              <p:par>
                                <p:cTn id="9" presetID="42" presetClass="entr" presetSubtype="0" fill="hold" grpId="0" nodeType="afterEffect">
                                  <p:stCondLst>
                                    <p:cond delay="75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1000"/>
                                        <p:tgtEl>
                                          <p:spTgt spid="30"/>
                                        </p:tgtEl>
                                      </p:cBhvr>
                                    </p:animEffect>
                                    <p:anim calcmode="lin" valueType="num">
                                      <p:cBhvr>
                                        <p:cTn id="24" dur="1000" fill="hold"/>
                                        <p:tgtEl>
                                          <p:spTgt spid="30"/>
                                        </p:tgtEl>
                                        <p:attrNameLst>
                                          <p:attrName>ppt_x</p:attrName>
                                        </p:attrNameLst>
                                      </p:cBhvr>
                                      <p:tavLst>
                                        <p:tav tm="0">
                                          <p:val>
                                            <p:strVal val="#ppt_x"/>
                                          </p:val>
                                        </p:tav>
                                        <p:tav tm="100000">
                                          <p:val>
                                            <p:strVal val="#ppt_x"/>
                                          </p:val>
                                        </p:tav>
                                      </p:tavLst>
                                    </p:anim>
                                    <p:anim calcmode="lin" valueType="num">
                                      <p:cBhvr>
                                        <p:cTn id="25" dur="1000" fill="hold"/>
                                        <p:tgtEl>
                                          <p:spTgt spid="3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anim calcmode="lin" valueType="num">
                                      <p:cBhvr>
                                        <p:cTn id="34" dur="1000" fill="hold"/>
                                        <p:tgtEl>
                                          <p:spTgt spid="26"/>
                                        </p:tgtEl>
                                        <p:attrNameLst>
                                          <p:attrName>ppt_x</p:attrName>
                                        </p:attrNameLst>
                                      </p:cBhvr>
                                      <p:tavLst>
                                        <p:tav tm="0">
                                          <p:val>
                                            <p:strVal val="#ppt_x"/>
                                          </p:val>
                                        </p:tav>
                                        <p:tav tm="100000">
                                          <p:val>
                                            <p:strVal val="#ppt_x"/>
                                          </p:val>
                                        </p:tav>
                                      </p:tavLst>
                                    </p:anim>
                                    <p:anim calcmode="lin" valueType="num">
                                      <p:cBhvr>
                                        <p:cTn id="35" dur="1000" fill="hold"/>
                                        <p:tgtEl>
                                          <p:spTgt spid="2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1000" fill="hold"/>
                                        <p:tgtEl>
                                          <p:spTgt spid="31"/>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1000" fill="hold"/>
                                        <p:tgtEl>
                                          <p:spTgt spid="32"/>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fade">
                                      <p:cBhvr>
                                        <p:cTn id="72" dur="1000"/>
                                        <p:tgtEl>
                                          <p:spTgt spid="56"/>
                                        </p:tgtEl>
                                      </p:cBhvr>
                                    </p:animEffect>
                                    <p:anim calcmode="lin" valueType="num">
                                      <p:cBhvr>
                                        <p:cTn id="73" dur="1000" fill="hold"/>
                                        <p:tgtEl>
                                          <p:spTgt spid="56"/>
                                        </p:tgtEl>
                                        <p:attrNameLst>
                                          <p:attrName>ppt_x</p:attrName>
                                        </p:attrNameLst>
                                      </p:cBhvr>
                                      <p:tavLst>
                                        <p:tav tm="0">
                                          <p:val>
                                            <p:strVal val="#ppt_x"/>
                                          </p:val>
                                        </p:tav>
                                        <p:tav tm="100000">
                                          <p:val>
                                            <p:strVal val="#ppt_x"/>
                                          </p:val>
                                        </p:tav>
                                      </p:tavLst>
                                    </p:anim>
                                    <p:anim calcmode="lin" valueType="num">
                                      <p:cBhvr>
                                        <p:cTn id="74" dur="1000" fill="hold"/>
                                        <p:tgtEl>
                                          <p:spTgt spid="5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57"/>
                                        </p:tgtEl>
                                        <p:attrNameLst>
                                          <p:attrName>style.visibility</p:attrName>
                                        </p:attrNameLst>
                                      </p:cBhvr>
                                      <p:to>
                                        <p:strVal val="visible"/>
                                      </p:to>
                                    </p:set>
                                    <p:animEffect transition="in" filter="fade">
                                      <p:cBhvr>
                                        <p:cTn id="77" dur="1000"/>
                                        <p:tgtEl>
                                          <p:spTgt spid="57"/>
                                        </p:tgtEl>
                                      </p:cBhvr>
                                    </p:animEffect>
                                    <p:anim calcmode="lin" valueType="num">
                                      <p:cBhvr>
                                        <p:cTn id="78" dur="1000" fill="hold"/>
                                        <p:tgtEl>
                                          <p:spTgt spid="57"/>
                                        </p:tgtEl>
                                        <p:attrNameLst>
                                          <p:attrName>ppt_x</p:attrName>
                                        </p:attrNameLst>
                                      </p:cBhvr>
                                      <p:tavLst>
                                        <p:tav tm="0">
                                          <p:val>
                                            <p:strVal val="#ppt_x"/>
                                          </p:val>
                                        </p:tav>
                                        <p:tav tm="100000">
                                          <p:val>
                                            <p:strVal val="#ppt_x"/>
                                          </p:val>
                                        </p:tav>
                                      </p:tavLst>
                                    </p:anim>
                                    <p:anim calcmode="lin" valueType="num">
                                      <p:cBhvr>
                                        <p:cTn id="79" dur="1000" fill="hold"/>
                                        <p:tgtEl>
                                          <p:spTgt spid="57"/>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fade">
                                      <p:cBhvr>
                                        <p:cTn id="82" dur="1000"/>
                                        <p:tgtEl>
                                          <p:spTgt spid="58"/>
                                        </p:tgtEl>
                                      </p:cBhvr>
                                    </p:animEffect>
                                    <p:anim calcmode="lin" valueType="num">
                                      <p:cBhvr>
                                        <p:cTn id="83" dur="1000" fill="hold"/>
                                        <p:tgtEl>
                                          <p:spTgt spid="58"/>
                                        </p:tgtEl>
                                        <p:attrNameLst>
                                          <p:attrName>ppt_x</p:attrName>
                                        </p:attrNameLst>
                                      </p:cBhvr>
                                      <p:tavLst>
                                        <p:tav tm="0">
                                          <p:val>
                                            <p:strVal val="#ppt_x"/>
                                          </p:val>
                                        </p:tav>
                                        <p:tav tm="100000">
                                          <p:val>
                                            <p:strVal val="#ppt_x"/>
                                          </p:val>
                                        </p:tav>
                                      </p:tavLst>
                                    </p:anim>
                                    <p:anim calcmode="lin" valueType="num">
                                      <p:cBhvr>
                                        <p:cTn id="84" dur="1000" fill="hold"/>
                                        <p:tgtEl>
                                          <p:spTgt spid="5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fade">
                                      <p:cBhvr>
                                        <p:cTn id="87" dur="1000"/>
                                        <p:tgtEl>
                                          <p:spTgt spid="59"/>
                                        </p:tgtEl>
                                      </p:cBhvr>
                                    </p:animEffect>
                                    <p:anim calcmode="lin" valueType="num">
                                      <p:cBhvr>
                                        <p:cTn id="88" dur="1000" fill="hold"/>
                                        <p:tgtEl>
                                          <p:spTgt spid="59"/>
                                        </p:tgtEl>
                                        <p:attrNameLst>
                                          <p:attrName>ppt_x</p:attrName>
                                        </p:attrNameLst>
                                      </p:cBhvr>
                                      <p:tavLst>
                                        <p:tav tm="0">
                                          <p:val>
                                            <p:strVal val="#ppt_x"/>
                                          </p:val>
                                        </p:tav>
                                        <p:tav tm="100000">
                                          <p:val>
                                            <p:strVal val="#ppt_x"/>
                                          </p:val>
                                        </p:tav>
                                      </p:tavLst>
                                    </p:anim>
                                    <p:anim calcmode="lin" valueType="num">
                                      <p:cBhvr>
                                        <p:cTn id="89" dur="1000" fill="hold"/>
                                        <p:tgtEl>
                                          <p:spTgt spid="59"/>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0"/>
                                        </p:tgtEl>
                                        <p:attrNameLst>
                                          <p:attrName>style.visibility</p:attrName>
                                        </p:attrNameLst>
                                      </p:cBhvr>
                                      <p:to>
                                        <p:strVal val="visible"/>
                                      </p:to>
                                    </p:set>
                                    <p:animEffect transition="in" filter="fade">
                                      <p:cBhvr>
                                        <p:cTn id="92" dur="1000"/>
                                        <p:tgtEl>
                                          <p:spTgt spid="60"/>
                                        </p:tgtEl>
                                      </p:cBhvr>
                                    </p:animEffect>
                                    <p:anim calcmode="lin" valueType="num">
                                      <p:cBhvr>
                                        <p:cTn id="93" dur="1000" fill="hold"/>
                                        <p:tgtEl>
                                          <p:spTgt spid="60"/>
                                        </p:tgtEl>
                                        <p:attrNameLst>
                                          <p:attrName>ppt_x</p:attrName>
                                        </p:attrNameLst>
                                      </p:cBhvr>
                                      <p:tavLst>
                                        <p:tav tm="0">
                                          <p:val>
                                            <p:strVal val="#ppt_x"/>
                                          </p:val>
                                        </p:tav>
                                        <p:tav tm="100000">
                                          <p:val>
                                            <p:strVal val="#ppt_x"/>
                                          </p:val>
                                        </p:tav>
                                      </p:tavLst>
                                    </p:anim>
                                    <p:anim calcmode="lin" valueType="num">
                                      <p:cBhvr>
                                        <p:cTn id="94" dur="1000" fill="hold"/>
                                        <p:tgtEl>
                                          <p:spTgt spid="60"/>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1000"/>
                                        <p:tgtEl>
                                          <p:spTgt spid="33"/>
                                        </p:tgtEl>
                                      </p:cBhvr>
                                    </p:animEffect>
                                    <p:anim calcmode="lin" valueType="num">
                                      <p:cBhvr>
                                        <p:cTn id="98" dur="1000" fill="hold"/>
                                        <p:tgtEl>
                                          <p:spTgt spid="33"/>
                                        </p:tgtEl>
                                        <p:attrNameLst>
                                          <p:attrName>ppt_x</p:attrName>
                                        </p:attrNameLst>
                                      </p:cBhvr>
                                      <p:tavLst>
                                        <p:tav tm="0">
                                          <p:val>
                                            <p:strVal val="#ppt_x"/>
                                          </p:val>
                                        </p:tav>
                                        <p:tav tm="100000">
                                          <p:val>
                                            <p:strVal val="#ppt_x"/>
                                          </p:val>
                                        </p:tav>
                                      </p:tavLst>
                                    </p:anim>
                                    <p:anim calcmode="lin" valueType="num">
                                      <p:cBhvr>
                                        <p:cTn id="99" dur="1000" fill="hold"/>
                                        <p:tgtEl>
                                          <p:spTgt spid="33"/>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55"/>
                                        </p:tgtEl>
                                        <p:attrNameLst>
                                          <p:attrName>style.visibility</p:attrName>
                                        </p:attrNameLst>
                                      </p:cBhvr>
                                      <p:to>
                                        <p:strVal val="visible"/>
                                      </p:to>
                                    </p:set>
                                    <p:animEffect transition="in" filter="fade">
                                      <p:cBhvr>
                                        <p:cTn id="107" dur="1000"/>
                                        <p:tgtEl>
                                          <p:spTgt spid="55"/>
                                        </p:tgtEl>
                                      </p:cBhvr>
                                    </p:animEffect>
                                    <p:anim calcmode="lin" valueType="num">
                                      <p:cBhvr>
                                        <p:cTn id="108" dur="1000" fill="hold"/>
                                        <p:tgtEl>
                                          <p:spTgt spid="55"/>
                                        </p:tgtEl>
                                        <p:attrNameLst>
                                          <p:attrName>ppt_x</p:attrName>
                                        </p:attrNameLst>
                                      </p:cBhvr>
                                      <p:tavLst>
                                        <p:tav tm="0">
                                          <p:val>
                                            <p:strVal val="#ppt_x"/>
                                          </p:val>
                                        </p:tav>
                                        <p:tav tm="100000">
                                          <p:val>
                                            <p:strVal val="#ppt_x"/>
                                          </p:val>
                                        </p:tav>
                                      </p:tavLst>
                                    </p:anim>
                                    <p:anim calcmode="lin" valueType="num">
                                      <p:cBhvr>
                                        <p:cTn id="109" dur="1000" fill="hold"/>
                                        <p:tgtEl>
                                          <p:spTgt spid="55"/>
                                        </p:tgtEl>
                                        <p:attrNameLst>
                                          <p:attrName>ppt_y</p:attrName>
                                        </p:attrNameLst>
                                      </p:cBhvr>
                                      <p:tavLst>
                                        <p:tav tm="0">
                                          <p:val>
                                            <p:strVal val="#ppt_y+.1"/>
                                          </p:val>
                                        </p:tav>
                                        <p:tav tm="100000">
                                          <p:val>
                                            <p:strVal val="#ppt_y"/>
                                          </p:val>
                                        </p:tav>
                                      </p:tavLst>
                                    </p:anim>
                                  </p:childTnLst>
                                </p:cTn>
                              </p:par>
                            </p:childTnLst>
                          </p:cTn>
                        </p:par>
                        <p:par>
                          <p:cTn id="110" fill="hold">
                            <p:stCondLst>
                              <p:cond delay="1000"/>
                            </p:stCondLst>
                            <p:childTnLst>
                              <p:par>
                                <p:cTn id="111" presetID="23" presetClass="entr" presetSubtype="16" fill="hold" nodeType="afterEffect" nodePh="1">
                                  <p:stCondLst>
                                    <p:cond delay="0"/>
                                  </p:stCondLst>
                                  <p:endCondLst>
                                    <p:cond evt="begin" delay="0">
                                      <p:tn val="111"/>
                                    </p:cond>
                                  </p:endCondLst>
                                  <p:childTnLst>
                                    <p:set>
                                      <p:cBhvr>
                                        <p:cTn id="112" dur="1" fill="hold">
                                          <p:stCondLst>
                                            <p:cond delay="0"/>
                                          </p:stCondLst>
                                        </p:cTn>
                                        <p:tgtEl>
                                          <p:spTgt spid="36">
                                            <p:txEl>
                                              <p:pRg st="0" end="0"/>
                                            </p:txEl>
                                          </p:spTgt>
                                        </p:tgtEl>
                                        <p:attrNameLst>
                                          <p:attrName>style.visibility</p:attrName>
                                        </p:attrNameLst>
                                      </p:cBhvr>
                                      <p:to>
                                        <p:strVal val="visible"/>
                                      </p:to>
                                    </p:set>
                                    <p:anim calcmode="lin" valueType="num">
                                      <p:cBhvr>
                                        <p:cTn id="113"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114" dur="500" fill="hold"/>
                                        <p:tgtEl>
                                          <p:spTgt spid="36">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p:bldP spid="34" grpId="0"/>
      <p:bldP spid="55" grpId="0"/>
      <p:bldP spid="56" grpId="0" animBg="1"/>
      <p:bldP spid="57" grpId="0" animBg="1"/>
      <p:bldP spid="58" grpId="0" animBg="1"/>
      <p:bldP spid="59" grpId="0" animBg="1"/>
      <p:bldP spid="60" grpId="0"/>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24712"/>
            <a:ext cx="9144000" cy="74295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r>
              <a:rPr lang="en-US" b="1" dirty="0">
                <a:latin typeface="Calibri" panose="020F0502020204030204" pitchFamily="34" charset="0"/>
              </a:rPr>
              <a:t>Preparing an Outcomes Assessment Plan</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p:tgtEl>
                                          <p:spTgt spid="2"/>
                                        </p:tgtEl>
                                        <p:attrNameLst>
                                          <p:attrName>ppt_x</p:attrName>
                                        </p:attrNameLst>
                                      </p:cBhvr>
                                      <p:tavLst>
                                        <p:tav tm="0">
                                          <p:val>
                                            <p:strVal val="#ppt_x+#ppt_w*1.125000"/>
                                          </p:val>
                                        </p:tav>
                                        <p:tav tm="100000">
                                          <p:val>
                                            <p:strVal val="#ppt_x"/>
                                          </p:val>
                                        </p:tav>
                                      </p:tavLst>
                                    </p:anim>
                                    <p:animEffect transition="in" filter="wipe(left)">
                                      <p:cBhvr>
                                        <p:cTn id="8"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533400" y="1307592"/>
            <a:ext cx="8613648" cy="3840480"/>
          </a:xfrm>
          <a:prstGeom prst="rect">
            <a:avLst/>
          </a:prstGeom>
          <a:noFill/>
        </p:spPr>
        <p:txBody>
          <a:bodyPr lIns="182880" rIns="182880"/>
          <a:lstStyle/>
          <a:p>
            <a:pPr marR="0" lvl="0" indent="-342900" algn="l" defTabSz="914400" rtl="0" eaLnBrk="1" fontAlgn="base" latinLnBrk="0" hangingPunct="1">
              <a:lnSpc>
                <a:spcPct val="100000"/>
              </a:lnSpc>
              <a:spcAft>
                <a:spcPct val="0"/>
              </a:spcAft>
              <a:buClr>
                <a:srgbClr val="C00000"/>
              </a:buClr>
              <a:buSzPct val="90000"/>
              <a:tabLst/>
              <a:defRPr/>
            </a:pPr>
            <a:endParaRPr kumimoji="0" lang="en-US" sz="1100" b="0" i="0" u="none" strike="noStrike" kern="0" cap="none" spc="0" normalizeH="0" baseline="0" noProof="0" dirty="0">
              <a:ln>
                <a:noFill/>
              </a:ln>
              <a:solidFill>
                <a:srgbClr val="330033"/>
              </a:solidFill>
              <a:effectLst/>
              <a:uLnTx/>
              <a:uFillTx/>
              <a:latin typeface="Calibri" panose="020F0502020204030204" pitchFamily="34" charset="0"/>
            </a:endParaRPr>
          </a:p>
          <a:p>
            <a:pPr marL="274320" marR="0" lvl="0" indent="-274320" algn="l" defTabSz="914400" rtl="0" eaLnBrk="1" fontAlgn="base" latinLnBrk="0" hangingPunct="1">
              <a:lnSpc>
                <a:spcPct val="100000"/>
              </a:lnSpc>
              <a:spcAft>
                <a:spcPct val="0"/>
              </a:spcAft>
              <a:buClr>
                <a:srgbClr val="002060"/>
              </a:buClr>
              <a:buSzPct val="80000"/>
              <a:buFont typeface="Wingdings" panose="05000000000000000000" pitchFamily="2" charset="2"/>
              <a:buChar char="q"/>
              <a:tabLst/>
              <a:defRPr/>
            </a:pPr>
            <a:r>
              <a:rPr kumimoji="0" lang="en-US" sz="2000" b="0" i="0" u="none" strike="noStrike" kern="0" cap="none" spc="0" normalizeH="0" baseline="0" noProof="0" dirty="0">
                <a:ln>
                  <a:noFill/>
                </a:ln>
                <a:solidFill>
                  <a:srgbClr val="330033"/>
                </a:solidFill>
                <a:effectLst/>
                <a:uLnTx/>
                <a:uFillTx/>
                <a:latin typeface="Calibri" panose="020F0502020204030204" pitchFamily="34" charset="0"/>
              </a:rPr>
              <a:t>The Definition, Purposes, and Characteristics of Outcomes Assessment</a:t>
            </a:r>
          </a:p>
          <a:p>
            <a:pPr marL="274320" marR="0" lvl="0" indent="-274320" algn="l" defTabSz="914400" rtl="0" eaLnBrk="1" fontAlgn="base" latinLnBrk="0" hangingPunct="1">
              <a:lnSpc>
                <a:spcPct val="100000"/>
              </a:lnSpc>
              <a:spcBef>
                <a:spcPts val="3600"/>
              </a:spcBef>
              <a:spcAft>
                <a:spcPct val="0"/>
              </a:spcAft>
              <a:buClr>
                <a:srgbClr val="002060"/>
              </a:buClr>
              <a:buSzPct val="80000"/>
              <a:buFont typeface="Wingdings" panose="05000000000000000000" pitchFamily="2" charset="2"/>
              <a:buChar char="q"/>
              <a:tabLst/>
              <a:defRPr/>
            </a:pPr>
            <a:r>
              <a:rPr kumimoji="0" lang="en-US" sz="2000" b="0" i="0" u="none" strike="noStrike" kern="0" cap="none" spc="0" normalizeH="0" baseline="0" noProof="0" dirty="0">
                <a:ln>
                  <a:noFill/>
                </a:ln>
                <a:solidFill>
                  <a:srgbClr val="330033"/>
                </a:solidFill>
                <a:effectLst/>
                <a:uLnTx/>
                <a:uFillTx/>
                <a:latin typeface="Calibri" panose="020F0502020204030204" pitchFamily="34" charset="0"/>
              </a:rPr>
              <a:t>Preparing an Outcomes Assessment Plan</a:t>
            </a:r>
          </a:p>
          <a:p>
            <a:pPr marL="274320" marR="0" lvl="0" indent="-274320" algn="l" defTabSz="914400" rtl="0" eaLnBrk="1" fontAlgn="base" latinLnBrk="0" hangingPunct="1">
              <a:lnSpc>
                <a:spcPct val="100000"/>
              </a:lnSpc>
              <a:spcBef>
                <a:spcPts val="3600"/>
              </a:spcBef>
              <a:spcAft>
                <a:spcPct val="0"/>
              </a:spcAft>
              <a:buClr>
                <a:srgbClr val="002060"/>
              </a:buClr>
              <a:buSzPct val="80000"/>
              <a:buFont typeface="Wingdings" panose="05000000000000000000" pitchFamily="2" charset="2"/>
              <a:buChar char="q"/>
              <a:tabLst/>
              <a:defRPr/>
            </a:pPr>
            <a:r>
              <a:rPr kumimoji="0" lang="en-US" sz="2000" b="0" i="0" u="none" strike="noStrike" kern="0" cap="none" spc="0" normalizeH="0" baseline="0" noProof="0" dirty="0">
                <a:ln>
                  <a:noFill/>
                </a:ln>
                <a:solidFill>
                  <a:srgbClr val="330033"/>
                </a:solidFill>
                <a:effectLst/>
                <a:uLnTx/>
                <a:uFillTx/>
                <a:latin typeface="Calibri" panose="020F0502020204030204" pitchFamily="34" charset="0"/>
              </a:rPr>
              <a:t>Assessment and Continuous Improvement</a:t>
            </a:r>
          </a:p>
          <a:p>
            <a:pPr marL="274320" marR="0" lvl="0" indent="-274320" algn="l" defTabSz="914400" rtl="0" eaLnBrk="1" fontAlgn="base" latinLnBrk="0" hangingPunct="1">
              <a:lnSpc>
                <a:spcPct val="100000"/>
              </a:lnSpc>
              <a:spcBef>
                <a:spcPts val="3600"/>
              </a:spcBef>
              <a:spcAft>
                <a:spcPct val="0"/>
              </a:spcAft>
              <a:buClr>
                <a:srgbClr val="002060"/>
              </a:buClr>
              <a:buSzPct val="80000"/>
              <a:buFont typeface="Wingdings" panose="05000000000000000000" pitchFamily="2" charset="2"/>
              <a:buChar char="q"/>
              <a:tabLst/>
              <a:defRPr/>
            </a:pPr>
            <a:r>
              <a:rPr kumimoji="0" lang="en-US" sz="2000" b="0" i="0" u="none" strike="noStrike" kern="0" cap="none" spc="0" normalizeH="0" baseline="0" noProof="0" dirty="0">
                <a:ln>
                  <a:noFill/>
                </a:ln>
                <a:solidFill>
                  <a:srgbClr val="330033"/>
                </a:solidFill>
                <a:effectLst/>
                <a:uLnTx/>
                <a:uFillTx/>
                <a:latin typeface="Calibri" panose="020F0502020204030204" pitchFamily="34" charset="0"/>
              </a:rPr>
              <a:t>Summary and Conclusion</a:t>
            </a:r>
          </a:p>
          <a:p>
            <a:pPr marL="274320" marR="0" lvl="0" indent="-274320" algn="l" defTabSz="914400" rtl="0" eaLnBrk="1" fontAlgn="base" latinLnBrk="0" hangingPunct="1">
              <a:lnSpc>
                <a:spcPct val="100000"/>
              </a:lnSpc>
              <a:spcBef>
                <a:spcPts val="3600"/>
              </a:spcBef>
              <a:spcAft>
                <a:spcPct val="0"/>
              </a:spcAft>
              <a:buClr>
                <a:srgbClr val="002060"/>
              </a:buClr>
              <a:buSzPct val="80000"/>
              <a:buFont typeface="Wingdings" panose="05000000000000000000" pitchFamily="2" charset="2"/>
              <a:buChar char="q"/>
              <a:tabLst/>
              <a:defRPr/>
            </a:pPr>
            <a:r>
              <a:rPr kumimoji="0" lang="en-US" sz="2000" b="0" i="0" u="none" strike="noStrike" kern="0" cap="none" spc="0" normalizeH="0" baseline="0" noProof="0" dirty="0">
                <a:ln>
                  <a:noFill/>
                </a:ln>
                <a:solidFill>
                  <a:srgbClr val="330033"/>
                </a:solidFill>
                <a:effectLst/>
                <a:uLnTx/>
                <a:uFillTx/>
                <a:latin typeface="Calibri" panose="020F0502020204030204" pitchFamily="34" charset="0"/>
              </a:rPr>
              <a:t>Questions</a:t>
            </a:r>
          </a:p>
        </p:txBody>
      </p:sp>
      <p:sp>
        <p:nvSpPr>
          <p:cNvPr id="3"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rgbClr val="002060"/>
                </a:solidFill>
                <a:latin typeface="Calibri" panose="020F0502020204030204" pitchFamily="34" charset="0"/>
              </a:rPr>
              <a:t>Outline of Workshop</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1" end="1"/>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p:cTn id="1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2" end="2"/>
                                            </p:txEl>
                                          </p:spTgt>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p:cTn id="21"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3" end="3"/>
                                            </p:txEl>
                                          </p:spTgt>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p:cTn id="25"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6">
                                            <p:txEl>
                                              <p:pRg st="4" end="4"/>
                                            </p:txEl>
                                          </p:spTgt>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p:cTn id="29"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6">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Aft>
                <a:spcPct val="0"/>
              </a:spcAft>
              <a:buClr>
                <a:srgbClr val="330033"/>
              </a:buClr>
              <a:buSzPct val="90000"/>
              <a:defRPr/>
            </a:pPr>
            <a:endParaRPr lang="en-US" sz="1100" kern="0" dirty="0">
              <a:solidFill>
                <a:srgbClr val="330033"/>
              </a:solidFill>
              <a:latin typeface="Calibri" panose="020F0502020204030204" pitchFamily="34" charset="0"/>
            </a:endParaRPr>
          </a:p>
          <a:p>
            <a:pPr marL="274320" lvl="0" indent="-274320" fontAlgn="base">
              <a:spcAft>
                <a:spcPct val="0"/>
              </a:spcAft>
              <a:buClr>
                <a:srgbClr val="002060"/>
              </a:buClr>
              <a:buSzPct val="80000"/>
              <a:buFont typeface="Wingdings" panose="05000000000000000000" pitchFamily="2" charset="2"/>
              <a:buChar char="q"/>
              <a:defRPr/>
            </a:pPr>
            <a:r>
              <a:rPr lang="en-US" sz="2000" kern="0" dirty="0">
                <a:solidFill>
                  <a:srgbClr val="330033"/>
                </a:solidFill>
                <a:latin typeface="Calibri" panose="020F0502020204030204" pitchFamily="34" charset="0"/>
              </a:rPr>
              <a:t>Each academic business unit is unique:</a:t>
            </a:r>
          </a:p>
          <a:p>
            <a:pPr lvl="1" indent="-182880" fontAlgn="base">
              <a:spcBef>
                <a:spcPts val="600"/>
              </a:spcBef>
              <a:spcAft>
                <a:spcPct val="0"/>
              </a:spcAft>
              <a:buClr>
                <a:srgbClr val="002060"/>
              </a:buClr>
              <a:buSzPct val="90000"/>
              <a:buFont typeface="Wingdings" panose="05000000000000000000" pitchFamily="2" charset="2"/>
              <a:buChar char="§"/>
              <a:defRPr/>
            </a:pPr>
            <a:r>
              <a:rPr lang="en-US" sz="2000" kern="0" dirty="0">
                <a:solidFill>
                  <a:srgbClr val="330033"/>
                </a:solidFill>
                <a:latin typeface="Calibri" panose="020F0502020204030204" pitchFamily="34" charset="0"/>
              </a:rPr>
              <a:t>Different missions</a:t>
            </a:r>
          </a:p>
          <a:p>
            <a:pPr lvl="1" indent="-182880" fontAlgn="base">
              <a:spcBef>
                <a:spcPct val="50000"/>
              </a:spcBef>
              <a:spcAft>
                <a:spcPct val="0"/>
              </a:spcAft>
              <a:buClr>
                <a:srgbClr val="002060"/>
              </a:buClr>
              <a:buSzPct val="90000"/>
              <a:buFont typeface="Wingdings" panose="05000000000000000000" pitchFamily="2" charset="2"/>
              <a:buChar char="§"/>
              <a:defRPr/>
            </a:pPr>
            <a:r>
              <a:rPr lang="en-US" sz="2000" kern="0" dirty="0">
                <a:solidFill>
                  <a:srgbClr val="330033"/>
                </a:solidFill>
                <a:latin typeface="Calibri" panose="020F0502020204030204" pitchFamily="34" charset="0"/>
              </a:rPr>
              <a:t>Different goals</a:t>
            </a:r>
          </a:p>
          <a:p>
            <a:pPr lvl="1" indent="-182880" fontAlgn="base">
              <a:spcBef>
                <a:spcPct val="50000"/>
              </a:spcBef>
              <a:spcAft>
                <a:spcPct val="0"/>
              </a:spcAft>
              <a:buClr>
                <a:srgbClr val="002060"/>
              </a:buClr>
              <a:buSzPct val="90000"/>
              <a:buFont typeface="Wingdings" panose="05000000000000000000" pitchFamily="2" charset="2"/>
              <a:buChar char="§"/>
              <a:defRPr/>
            </a:pPr>
            <a:r>
              <a:rPr lang="en-US" sz="2000" kern="0" dirty="0">
                <a:solidFill>
                  <a:srgbClr val="330033"/>
                </a:solidFill>
                <a:latin typeface="Calibri" panose="020F0502020204030204" pitchFamily="34" charset="0"/>
              </a:rPr>
              <a:t>Different environmental settings</a:t>
            </a:r>
          </a:p>
          <a:p>
            <a:pPr marL="274320" lvl="0" indent="-274320" fontAlgn="base">
              <a:spcBef>
                <a:spcPts val="1500"/>
              </a:spcBef>
              <a:spcAft>
                <a:spcPct val="0"/>
              </a:spcAft>
              <a:buClr>
                <a:srgbClr val="002060"/>
              </a:buClr>
              <a:buSzPct val="80000"/>
              <a:buFont typeface="Wingdings" panose="05000000000000000000" pitchFamily="2" charset="2"/>
              <a:buChar char="q"/>
              <a:defRPr/>
            </a:pPr>
            <a:r>
              <a:rPr lang="en-US" sz="2000" kern="0" dirty="0">
                <a:solidFill>
                  <a:srgbClr val="330033"/>
                </a:solidFill>
                <a:latin typeface="Calibri" panose="020F0502020204030204" pitchFamily="34" charset="0"/>
              </a:rPr>
              <a:t>Each academic business unit will have different results to measure.</a:t>
            </a:r>
          </a:p>
          <a:p>
            <a:pPr marL="274320" lvl="0" indent="-274320" fontAlgn="base">
              <a:spcBef>
                <a:spcPts val="1500"/>
              </a:spcBef>
              <a:spcAft>
                <a:spcPct val="0"/>
              </a:spcAft>
              <a:buClr>
                <a:srgbClr val="002060"/>
              </a:buClr>
              <a:buSzPct val="80000"/>
              <a:buFont typeface="Wingdings" panose="05000000000000000000" pitchFamily="2" charset="2"/>
              <a:buChar char="q"/>
              <a:defRPr/>
            </a:pPr>
            <a:r>
              <a:rPr lang="en-US" sz="2000" kern="0" dirty="0">
                <a:solidFill>
                  <a:srgbClr val="330033"/>
                </a:solidFill>
                <a:latin typeface="Calibri" panose="020F0502020204030204" pitchFamily="34" charset="0"/>
              </a:rPr>
              <a:t>There is no single best way to develop and implement an outcomes assessment process.</a:t>
            </a:r>
          </a:p>
          <a:p>
            <a:pPr marL="274320" indent="-274320" fontAlgn="base">
              <a:spcBef>
                <a:spcPts val="1500"/>
              </a:spcBef>
              <a:spcAft>
                <a:spcPct val="0"/>
              </a:spcAft>
              <a:buClr>
                <a:srgbClr val="002060"/>
              </a:buClr>
              <a:buSzPct val="80000"/>
              <a:buFont typeface="Wingdings" panose="05000000000000000000" pitchFamily="2" charset="2"/>
              <a:buChar char="q"/>
              <a:defRPr/>
            </a:pPr>
            <a:r>
              <a:rPr lang="en-US" sz="2000" kern="0" dirty="0">
                <a:solidFill>
                  <a:srgbClr val="330033"/>
                </a:solidFill>
                <a:latin typeface="Calibri" panose="020F0502020204030204" pitchFamily="34" charset="0"/>
              </a:rPr>
              <a:t>Assessment is most effective when multiple techniques are employed.</a:t>
            </a:r>
          </a:p>
        </p:txBody>
      </p:sp>
      <p:sp>
        <p:nvSpPr>
          <p:cNvPr id="5"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rgbClr val="002060"/>
                </a:solidFill>
                <a:latin typeface="Calibri" panose="020F0502020204030204" pitchFamily="34" charset="0"/>
              </a:rPr>
              <a:t>Key Points in Outcomes Assessment</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5" end="5"/>
                                            </p:txEl>
                                          </p:spTgt>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p:cTn id="3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6" end="6"/>
                                            </p:txEl>
                                          </p:spTgt>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p:cTn id="3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Aft>
                <a:spcPct val="0"/>
              </a:spcAft>
              <a:buClr>
                <a:srgbClr val="A50021"/>
              </a:buClr>
              <a:buSzPct val="90000"/>
              <a:defRPr/>
            </a:pPr>
            <a:endParaRPr lang="en-US" sz="1100" kern="0" dirty="0">
              <a:solidFill>
                <a:srgbClr val="330033"/>
              </a:solidFill>
              <a:latin typeface="Calibri" panose="020F0502020204030204" pitchFamily="34" charset="0"/>
            </a:endParaRPr>
          </a:p>
          <a:p>
            <a:pPr marL="274320" lvl="0" indent="-274320" fontAlgn="base">
              <a:spcAft>
                <a:spcPct val="0"/>
              </a:spcAft>
              <a:buClr>
                <a:srgbClr val="002060"/>
              </a:buClr>
              <a:buSzPct val="80000"/>
              <a:buFont typeface="Wingdings" panose="05000000000000000000" pitchFamily="2" charset="2"/>
              <a:buChar char="q"/>
            </a:pPr>
            <a:r>
              <a:rPr lang="en-US" sz="2000" dirty="0">
                <a:solidFill>
                  <a:srgbClr val="330033"/>
                </a:solidFill>
                <a:latin typeface="Calibri" panose="020F0502020204030204" pitchFamily="34" charset="0"/>
              </a:rPr>
              <a:t>Outcomes assessment should be carried out by those who are most familiar with assessing student learning in relation to the degree programs offered, i.e., by faculty.</a:t>
            </a:r>
          </a:p>
          <a:p>
            <a:pPr marL="274320" lvl="0" indent="-274320" fontAlgn="base">
              <a:spcBef>
                <a:spcPts val="2400"/>
              </a:spcBef>
              <a:spcAft>
                <a:spcPct val="0"/>
              </a:spcAft>
              <a:buClr>
                <a:srgbClr val="002060"/>
              </a:buClr>
              <a:buSzPct val="80000"/>
              <a:buFont typeface="Wingdings" panose="05000000000000000000" pitchFamily="2" charset="2"/>
              <a:buChar char="q"/>
            </a:pPr>
            <a:r>
              <a:rPr lang="en-US" sz="2000" dirty="0">
                <a:solidFill>
                  <a:srgbClr val="330033"/>
                </a:solidFill>
                <a:latin typeface="Calibri" panose="020F0502020204030204" pitchFamily="34" charset="0"/>
              </a:rPr>
              <a:t>Faculty need to be committed to the assessment process.</a:t>
            </a:r>
          </a:p>
          <a:p>
            <a:pPr marL="274320" lvl="0" indent="-274320" fontAlgn="base">
              <a:spcBef>
                <a:spcPts val="2400"/>
              </a:spcBef>
              <a:spcAft>
                <a:spcPct val="0"/>
              </a:spcAft>
              <a:buClr>
                <a:srgbClr val="002060"/>
              </a:buClr>
              <a:buSzPct val="80000"/>
              <a:buFont typeface="Wingdings" panose="05000000000000000000" pitchFamily="2" charset="2"/>
              <a:buChar char="q"/>
            </a:pPr>
            <a:r>
              <a:rPr lang="en-US" sz="2000" dirty="0">
                <a:solidFill>
                  <a:srgbClr val="330033"/>
                </a:solidFill>
                <a:latin typeface="Calibri" panose="020F0502020204030204" pitchFamily="34" charset="0"/>
              </a:rPr>
              <a:t>Assessment needs to be linked to those things that are important to the faculty (e.g., curriculum enhancement, resources, staffing, etc.).</a:t>
            </a:r>
          </a:p>
          <a:p>
            <a:pPr marL="274320" lvl="0" indent="-274320" fontAlgn="base">
              <a:spcBef>
                <a:spcPts val="2400"/>
              </a:spcBef>
              <a:spcAft>
                <a:spcPct val="0"/>
              </a:spcAft>
              <a:buClr>
                <a:srgbClr val="002060"/>
              </a:buClr>
              <a:buSzPct val="80000"/>
              <a:buFont typeface="Wingdings" panose="05000000000000000000" pitchFamily="2" charset="2"/>
              <a:buChar char="q"/>
            </a:pPr>
            <a:r>
              <a:rPr lang="en-US" sz="2000" dirty="0">
                <a:solidFill>
                  <a:srgbClr val="330033"/>
                </a:solidFill>
                <a:latin typeface="Calibri" panose="020F0502020204030204" pitchFamily="34" charset="0"/>
              </a:rPr>
              <a:t>Faculty should be involved in the creation and implementation of the  outcomes assessment plan from the beginning.</a:t>
            </a:r>
          </a:p>
        </p:txBody>
      </p:sp>
      <p:sp>
        <p:nvSpPr>
          <p:cNvPr id="4"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rgbClr val="002060"/>
                </a:solidFill>
                <a:latin typeface="Calibri" panose="020F0502020204030204" pitchFamily="34" charset="0"/>
              </a:rPr>
              <a:t>Key Points in Outcomes Assessment</a:t>
            </a:r>
          </a:p>
        </p:txBody>
      </p:sp>
    </p:spTree>
    <p:extLst>
      <p:ext uri="{BB962C8B-B14F-4D97-AF65-F5344CB8AC3E}">
        <p14:creationId xmlns:p14="http://schemas.microsoft.com/office/powerpoint/2010/main" val="35129701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p:cTn id="1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3" end="3"/>
                                            </p:txEl>
                                          </p:spTgt>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p:cTn id="1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4" end="4"/>
                                            </p:txEl>
                                          </p:spTgt>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a:xfrm>
            <a:off x="0" y="1307592"/>
            <a:ext cx="9144000" cy="3867912"/>
          </a:xfrm>
          <a:prstGeom prst="rect">
            <a:avLst/>
          </a:prstGeom>
          <a:noFill/>
          <a:ln/>
        </p:spPr>
        <p:txBody>
          <a:bodyPr lIns="0" rIns="0"/>
          <a:lstStyle/>
          <a:p>
            <a:pPr lvl="0" fontAlgn="base">
              <a:spcBef>
                <a:spcPct val="0"/>
              </a:spcBef>
              <a:spcAft>
                <a:spcPct val="0"/>
              </a:spcAft>
              <a:buClr>
                <a:srgbClr val="330033"/>
              </a:buClr>
              <a:buSzPct val="90000"/>
              <a:defRPr/>
            </a:pPr>
            <a:endParaRPr lang="en-US" sz="1600" kern="0" dirty="0">
              <a:solidFill>
                <a:srgbClr val="330033"/>
              </a:solidFill>
              <a:latin typeface="Calibri" panose="020F0502020204030204" pitchFamily="34" charset="0"/>
            </a:endParaRPr>
          </a:p>
          <a:p>
            <a:pPr lvl="0" algn="ctr" fontAlgn="base">
              <a:spcBef>
                <a:spcPct val="0"/>
              </a:spcBef>
              <a:spcAft>
                <a:spcPct val="0"/>
              </a:spcAft>
              <a:buClr>
                <a:srgbClr val="330033"/>
              </a:buClr>
              <a:buSzPct val="90000"/>
              <a:defRPr/>
            </a:pPr>
            <a:endParaRPr lang="en-US" sz="1400" kern="0" dirty="0">
              <a:solidFill>
                <a:srgbClr val="330033"/>
              </a:solidFill>
              <a:latin typeface="Calibri" panose="020F0502020204030204" pitchFamily="34" charset="0"/>
            </a:endParaRPr>
          </a:p>
          <a:p>
            <a:pPr lvl="0" algn="ctr" fontAlgn="base">
              <a:spcBef>
                <a:spcPct val="0"/>
              </a:spcBef>
              <a:spcAft>
                <a:spcPct val="0"/>
              </a:spcAft>
              <a:buClr>
                <a:srgbClr val="330033"/>
              </a:buClr>
              <a:buSzPct val="90000"/>
              <a:defRPr/>
            </a:pPr>
            <a:endParaRPr lang="en-US" sz="2000" b="1" kern="0" dirty="0">
              <a:solidFill>
                <a:srgbClr val="002060"/>
              </a:solidFill>
              <a:latin typeface="Calibri" panose="020F0502020204030204" pitchFamily="34" charset="0"/>
            </a:endParaRPr>
          </a:p>
        </p:txBody>
      </p:sp>
      <p:grpSp>
        <p:nvGrpSpPr>
          <p:cNvPr id="10" name="Group 9"/>
          <p:cNvGrpSpPr/>
          <p:nvPr/>
        </p:nvGrpSpPr>
        <p:grpSpPr>
          <a:xfrm>
            <a:off x="0" y="3063954"/>
            <a:ext cx="9144000" cy="2098596"/>
            <a:chOff x="0" y="3063954"/>
            <a:chExt cx="9144000" cy="2098596"/>
          </a:xfrm>
        </p:grpSpPr>
        <p:sp>
          <p:nvSpPr>
            <p:cNvPr id="7" name="Rectangle 6"/>
            <p:cNvSpPr/>
            <p:nvPr/>
          </p:nvSpPr>
          <p:spPr>
            <a:xfrm>
              <a:off x="0" y="3939540"/>
              <a:ext cx="9144000" cy="122301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t"/>
            <a:lstStyle/>
            <a:p>
              <a:pPr algn="ctr"/>
              <a:endParaRPr lang="en-US" sz="1800" b="0" dirty="0">
                <a:solidFill>
                  <a:schemeClr val="bg1"/>
                </a:solidFill>
                <a:latin typeface="Arial Rounded MT Bold" pitchFamily="34" charset="0"/>
                <a:cs typeface="Times New Roman" pitchFamily="18" charset="0"/>
              </a:endParaRPr>
            </a:p>
          </p:txBody>
        </p:sp>
        <p:sp>
          <p:nvSpPr>
            <p:cNvPr id="8" name="Rectangle 10"/>
            <p:cNvSpPr>
              <a:spLocks noChangeArrowheads="1"/>
            </p:cNvSpPr>
            <p:nvPr/>
          </p:nvSpPr>
          <p:spPr bwMode="auto">
            <a:xfrm>
              <a:off x="1097280" y="3063954"/>
              <a:ext cx="6949440" cy="1107996"/>
            </a:xfrm>
            <a:prstGeom prst="rect">
              <a:avLst/>
            </a:prstGeom>
            <a:solidFill>
              <a:schemeClr val="bg1"/>
            </a:solidFill>
            <a:ln w="38100" algn="ctr">
              <a:noFill/>
              <a:miter lim="800000"/>
              <a:headEnd/>
              <a:tailEnd/>
            </a:ln>
          </p:spPr>
          <p:txBody>
            <a:bodyPr wrap="square" tIns="91440" bIns="91440">
              <a:spAutoFit/>
            </a:bodyPr>
            <a:lstStyle/>
            <a:p>
              <a:pPr marL="0" lvl="1" indent="-338138" algn="ctr" fontAlgn="base">
                <a:spcAft>
                  <a:spcPct val="0"/>
                </a:spcAft>
                <a:buClr>
                  <a:schemeClr val="bg1"/>
                </a:buClr>
                <a:buSzPct val="80000"/>
                <a:defRPr/>
              </a:pPr>
              <a:r>
                <a:rPr lang="en-US" sz="2000" b="1" dirty="0">
                  <a:solidFill>
                    <a:srgbClr val="002060"/>
                  </a:solidFill>
                  <a:latin typeface="Calibri" panose="020F0502020204030204" pitchFamily="34" charset="0"/>
                </a:rPr>
                <a:t>A document that outlines, summarizes, and establishes the general framework for the quality assessment and enhancement process in the academic business unit</a:t>
              </a:r>
            </a:p>
          </p:txBody>
        </p:sp>
      </p:grpSp>
      <p:sp>
        <p:nvSpPr>
          <p:cNvPr id="2" name="Rectangle 1"/>
          <p:cNvSpPr/>
          <p:nvPr/>
        </p:nvSpPr>
        <p:spPr>
          <a:xfrm>
            <a:off x="0" y="4288536"/>
            <a:ext cx="9144000" cy="852607"/>
          </a:xfrm>
          <a:prstGeom prst="rect">
            <a:avLst/>
          </a:prstGeom>
        </p:spPr>
        <p:txBody>
          <a:bodyPr anchor="ctr" anchorCtr="0">
            <a:noAutofit/>
          </a:bodyPr>
          <a:lstStyle/>
          <a:p>
            <a:pPr algn="ctr"/>
            <a:r>
              <a:rPr lang="en-US" altLang="en-US" b="1" dirty="0">
                <a:solidFill>
                  <a:schemeClr val="bg1"/>
                </a:solidFill>
                <a:latin typeface="Calibri" panose="020F0502020204030204" pitchFamily="34" charset="0"/>
                <a:cs typeface="Arial" charset="0"/>
              </a:rPr>
              <a:t>Your Quality Management System </a:t>
            </a:r>
          </a:p>
        </p:txBody>
      </p:sp>
      <p:sp>
        <p:nvSpPr>
          <p:cNvPr id="9"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0" tIns="0" rIns="0" bIns="0" anchor="ctr"/>
          <a:lstStyle/>
          <a:p>
            <a:pPr algn="ctr">
              <a:lnSpc>
                <a:spcPct val="100000"/>
              </a:lnSpc>
            </a:pPr>
            <a:r>
              <a:rPr lang="en-US" sz="2000" b="1" dirty="0">
                <a:solidFill>
                  <a:srgbClr val="002060"/>
                </a:solidFill>
                <a:latin typeface="Calibri" panose="020F0502020204030204" pitchFamily="34" charset="0"/>
              </a:rPr>
              <a:t>Key Points in Outcomes Assessment</a:t>
            </a:r>
          </a:p>
        </p:txBody>
      </p:sp>
      <p:grpSp>
        <p:nvGrpSpPr>
          <p:cNvPr id="11" name="Group 10"/>
          <p:cNvGrpSpPr/>
          <p:nvPr/>
        </p:nvGrpSpPr>
        <p:grpSpPr>
          <a:xfrm>
            <a:off x="1524000" y="1316736"/>
            <a:ext cx="6096000" cy="1317732"/>
            <a:chOff x="990600" y="1395105"/>
            <a:chExt cx="6096000" cy="1317732"/>
          </a:xfrm>
        </p:grpSpPr>
        <p:pic>
          <p:nvPicPr>
            <p:cNvPr id="12" name="Picture 11"/>
            <p:cNvPicPr>
              <a:picLocks noChangeAspect="1"/>
            </p:cNvPicPr>
            <p:nvPr/>
          </p:nvPicPr>
          <p:blipFill rotWithShape="1">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25000"/>
                      </a14:imgEffect>
                      <a14:imgEffect>
                        <a14:saturation sat="0"/>
                      </a14:imgEffect>
                    </a14:imgLayer>
                  </a14:imgProps>
                </a:ext>
                <a:ext uri="{28A0092B-C50C-407E-A947-70E740481C1C}">
                  <a14:useLocalDpi xmlns:a14="http://schemas.microsoft.com/office/drawing/2010/main" val="0"/>
                </a:ext>
              </a:extLst>
            </a:blip>
            <a:srcRect t="3365"/>
            <a:stretch/>
          </p:blipFill>
          <p:spPr bwMode="auto">
            <a:xfrm>
              <a:off x="990600" y="1395105"/>
              <a:ext cx="1828800" cy="1317732"/>
            </a:xfrm>
            <a:prstGeom prst="rect">
              <a:avLst/>
            </a:prstGeom>
            <a:ln>
              <a:noFill/>
            </a:ln>
            <a:effectLst>
              <a:softEdge rad="112500"/>
            </a:effectLst>
            <a:extLst>
              <a:ext uri="{53640926-AAD7-44D8-BBD7-CCE9431645EC}">
                <a14:shadowObscured xmlns:a14="http://schemas.microsoft.com/office/drawing/2010/main"/>
              </a:ext>
            </a:extLst>
          </p:spPr>
        </p:pic>
        <p:sp>
          <p:nvSpPr>
            <p:cNvPr id="13" name="TextBox 12"/>
            <p:cNvSpPr txBox="1"/>
            <p:nvPr/>
          </p:nvSpPr>
          <p:spPr>
            <a:xfrm>
              <a:off x="2734126" y="1848775"/>
              <a:ext cx="4352474" cy="400110"/>
            </a:xfrm>
            <a:prstGeom prst="rect">
              <a:avLst/>
            </a:prstGeom>
            <a:noFill/>
          </p:spPr>
          <p:txBody>
            <a:bodyPr wrap="none" rtlCol="0">
              <a:spAutoFit/>
            </a:bodyPr>
            <a:lstStyle/>
            <a:p>
              <a:r>
                <a:rPr lang="en-US" sz="2000" b="1" kern="0" dirty="0">
                  <a:solidFill>
                    <a:srgbClr val="002060"/>
                  </a:solidFill>
                  <a:latin typeface="Calibri" panose="020F0502020204030204" pitchFamily="34" charset="0"/>
                </a:rPr>
                <a:t>What is an outcomes assessment plan?</a:t>
              </a:r>
              <a:endParaRPr lang="en-US" sz="2000" dirty="0"/>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00" fill="hold"/>
                                        <p:tgtEl>
                                          <p:spTgt spid="10"/>
                                        </p:tgtEl>
                                        <p:attrNameLst>
                                          <p:attrName>ppt_x</p:attrName>
                                        </p:attrNameLst>
                                      </p:cBhvr>
                                      <p:tavLst>
                                        <p:tav tm="0">
                                          <p:val>
                                            <p:strVal val="#ppt_x"/>
                                          </p:val>
                                        </p:tav>
                                        <p:tav tm="100000">
                                          <p:val>
                                            <p:strVal val="#ppt_x"/>
                                          </p:val>
                                        </p:tav>
                                      </p:tavLst>
                                    </p:anim>
                                    <p:anim calcmode="lin" valueType="num">
                                      <p:cBhvr additive="base">
                                        <p:cTn id="13"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1000" fill="hold"/>
                                        <p:tgtEl>
                                          <p:spTgt spid="2"/>
                                        </p:tgtEl>
                                        <p:attrNameLst>
                                          <p:attrName>ppt_x</p:attrName>
                                        </p:attrNameLst>
                                      </p:cBhvr>
                                      <p:tavLst>
                                        <p:tav tm="0">
                                          <p:val>
                                            <p:strVal val="#ppt_x"/>
                                          </p:val>
                                        </p:tav>
                                        <p:tav tm="100000">
                                          <p:val>
                                            <p:strVal val="#ppt_x"/>
                                          </p:val>
                                        </p:tav>
                                      </p:tavLst>
                                    </p:anim>
                                    <p:anim calcmode="lin" valueType="num">
                                      <p:cBhvr additive="base">
                                        <p:cTn id="19"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pPr>
            <a:endParaRPr lang="en-US" sz="1100" kern="0" dirty="0">
              <a:solidFill>
                <a:srgbClr val="330033"/>
              </a:solidFill>
              <a:latin typeface="Calibri" panose="020F0502020204030204" pitchFamily="34" charset="0"/>
            </a:endParaRPr>
          </a:p>
          <a:p>
            <a:pPr lvl="0" fontAlgn="base">
              <a:spcAft>
                <a:spcPct val="0"/>
              </a:spcAft>
              <a:buClr>
                <a:schemeClr val="accent5">
                  <a:lumMod val="50000"/>
                </a:schemeClr>
              </a:buClr>
              <a:buSzPct val="85000"/>
            </a:pPr>
            <a:r>
              <a:rPr lang="en-US" sz="2000" b="1" kern="0" dirty="0">
                <a:solidFill>
                  <a:srgbClr val="002060"/>
                </a:solidFill>
                <a:latin typeface="Calibri" panose="020F0502020204030204" pitchFamily="34" charset="0"/>
              </a:rPr>
              <a:t>An outcomes assessment plan identifies:</a:t>
            </a:r>
          </a:p>
          <a:p>
            <a:pPr marL="274320" lvl="1" indent="-274320" fontAlgn="base">
              <a:spcBef>
                <a:spcPts val="18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the academic programs and operational areas to be evaluated.</a:t>
            </a:r>
          </a:p>
          <a:p>
            <a:pPr marL="274320" lvl="1" indent="-274320" fontAlgn="base">
              <a:spcBef>
                <a:spcPts val="24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goals/intended outcomes/performance objectives in each program and operational area.</a:t>
            </a:r>
          </a:p>
          <a:p>
            <a:pPr marL="274320" lvl="1" indent="-274320" fontAlgn="base">
              <a:spcBef>
                <a:spcPts val="24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the assessment tools and methods that will be employed.</a:t>
            </a:r>
          </a:p>
          <a:p>
            <a:pPr marL="274320" lvl="1" indent="-274320" fontAlgn="base">
              <a:spcBef>
                <a:spcPts val="24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the structures and processes that will be used to link identified changes and improvements with planning and budgeting.</a:t>
            </a:r>
          </a:p>
        </p:txBody>
      </p:sp>
      <p:sp>
        <p:nvSpPr>
          <p:cNvPr id="4"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rgbClr val="002060"/>
                </a:solidFill>
                <a:latin typeface="Calibri" panose="020F0502020204030204" pitchFamily="34" charset="0"/>
              </a:rPr>
              <a:t>Overview of an Outcomes Assessment Plan</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1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2" end="2"/>
                                            </p:txEl>
                                          </p:spTgt>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4" end="4"/>
                                            </p:txEl>
                                          </p:spTgt>
                                        </p:tgtEl>
                                        <p:attrNameLst>
                                          <p:attrName>ppt_h</p:attrName>
                                        </p:attrNameLst>
                                      </p:cBhvr>
                                      <p:tavLst>
                                        <p:tav tm="0">
                                          <p:val>
                                            <p:fltVal val="0"/>
                                          </p:val>
                                        </p:tav>
                                        <p:tav tm="100000">
                                          <p:val>
                                            <p:strVal val="#ppt_h"/>
                                          </p:val>
                                        </p:tav>
                                      </p:tavLst>
                                    </p:anim>
                                  </p:childTnLst>
                                </p:cTn>
                              </p:par>
                              <p:par>
                                <p:cTn id="28" presetID="23" presetClass="entr" presetSubtype="16"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p:cTn id="3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pPr>
            <a:endParaRPr lang="en-US" sz="1100" kern="0" dirty="0">
              <a:solidFill>
                <a:srgbClr val="330033"/>
              </a:solidFill>
              <a:latin typeface="Calibri" panose="020F0502020204030204" pitchFamily="34" charset="0"/>
            </a:endParaRPr>
          </a:p>
          <a:p>
            <a:pPr marL="274320" lvl="0" indent="-274320" fontAlgn="base">
              <a:spcBef>
                <a:spcPct val="0"/>
              </a:spcBef>
              <a:spcAft>
                <a:spcPct val="0"/>
              </a:spcAft>
              <a:buClr>
                <a:srgbClr val="002060"/>
              </a:buClr>
              <a:buSzPct val="80000"/>
              <a:buFont typeface="Wingdings" panose="05000000000000000000" pitchFamily="2" charset="2"/>
              <a:buChar char="q"/>
            </a:pPr>
            <a:r>
              <a:rPr lang="en-US" sz="1900" b="1" kern="0" dirty="0">
                <a:solidFill>
                  <a:srgbClr val="002060"/>
                </a:solidFill>
                <a:latin typeface="Calibri" panose="020F0502020204030204" pitchFamily="34" charset="0"/>
              </a:rPr>
              <a:t>Goals/Intended Outcomes/Performance Objectives</a:t>
            </a:r>
            <a:r>
              <a:rPr lang="en-US" sz="1900" b="1" kern="0" dirty="0">
                <a:solidFill>
                  <a:srgbClr val="990033"/>
                </a:solidFill>
                <a:latin typeface="Calibri" panose="020F0502020204030204" pitchFamily="34" charset="0"/>
              </a:rPr>
              <a:t>:</a:t>
            </a:r>
            <a:r>
              <a:rPr lang="en-US" sz="1900" kern="0" dirty="0">
                <a:solidFill>
                  <a:srgbClr val="330033"/>
                </a:solidFill>
                <a:latin typeface="Calibri" panose="020F0502020204030204" pitchFamily="34" charset="0"/>
              </a:rPr>
              <a:t> </a:t>
            </a:r>
            <a:r>
              <a:rPr lang="en-US" sz="2000" kern="0" dirty="0">
                <a:solidFill>
                  <a:srgbClr val="330033"/>
                </a:solidFill>
                <a:latin typeface="Calibri" panose="020F0502020204030204" pitchFamily="34" charset="0"/>
              </a:rPr>
              <a:t>Specify what the academic business unit wants to accomplish</a:t>
            </a:r>
          </a:p>
          <a:p>
            <a:pPr marL="274320" lvl="0" indent="-274320" fontAlgn="base">
              <a:spcBef>
                <a:spcPts val="1800"/>
              </a:spcBef>
              <a:spcAft>
                <a:spcPct val="0"/>
              </a:spcAft>
              <a:buClr>
                <a:srgbClr val="002060"/>
              </a:buClr>
              <a:buSzPct val="80000"/>
              <a:buFont typeface="Wingdings" panose="05000000000000000000" pitchFamily="2" charset="2"/>
              <a:buChar char="q"/>
            </a:pPr>
            <a:r>
              <a:rPr lang="en-US" sz="1900" b="1" kern="0" dirty="0">
                <a:solidFill>
                  <a:srgbClr val="002060"/>
                </a:solidFill>
                <a:latin typeface="Calibri" panose="020F0502020204030204" pitchFamily="34" charset="0"/>
              </a:rPr>
              <a:t>Assessment Tools:</a:t>
            </a:r>
            <a:r>
              <a:rPr lang="en-US" sz="1900" kern="0" dirty="0">
                <a:solidFill>
                  <a:srgbClr val="002060"/>
                </a:solidFill>
                <a:latin typeface="Calibri" panose="020F0502020204030204" pitchFamily="34" charset="0"/>
              </a:rPr>
              <a:t> </a:t>
            </a:r>
            <a:r>
              <a:rPr lang="en-US" sz="2000" kern="0" dirty="0">
                <a:solidFill>
                  <a:srgbClr val="330033"/>
                </a:solidFill>
                <a:latin typeface="Calibri" panose="020F0502020204030204" pitchFamily="34" charset="0"/>
              </a:rPr>
              <a:t>The measurement instruments, techniques, and methods that will be used to assess student learning and the organizational and functional performance of the academic business unit, and to determine the extent to which the goals, intended outcomes, and performance objectives in these areas are accomplished</a:t>
            </a:r>
          </a:p>
          <a:p>
            <a:pPr lvl="1" indent="-182880" fontAlgn="base">
              <a:spcBef>
                <a:spcPts val="600"/>
              </a:spcBef>
              <a:spcAft>
                <a:spcPct val="0"/>
              </a:spcAft>
              <a:buClr>
                <a:srgbClr val="002060"/>
              </a:buClr>
              <a:buSzPct val="90000"/>
              <a:buFont typeface="Wingdings" panose="05000000000000000000" pitchFamily="2" charset="2"/>
              <a:buChar char="§"/>
            </a:pPr>
            <a:r>
              <a:rPr lang="en-US" sz="1950" kern="0" dirty="0">
                <a:solidFill>
                  <a:srgbClr val="330033"/>
                </a:solidFill>
                <a:latin typeface="Calibri" panose="020F0502020204030204" pitchFamily="34" charset="0"/>
              </a:rPr>
              <a:t>Can be quantitative and/or qualitative in nature</a:t>
            </a:r>
          </a:p>
          <a:p>
            <a:pPr lvl="1" indent="-182880" fontAlgn="base">
              <a:spcBef>
                <a:spcPts val="600"/>
              </a:spcBef>
              <a:spcAft>
                <a:spcPct val="0"/>
              </a:spcAft>
              <a:buClr>
                <a:srgbClr val="002060"/>
              </a:buClr>
              <a:buSzPct val="90000"/>
              <a:buFont typeface="Wingdings" panose="05000000000000000000" pitchFamily="2" charset="2"/>
              <a:buChar char="§"/>
            </a:pPr>
            <a:r>
              <a:rPr lang="en-US" sz="1950" kern="0" dirty="0">
                <a:solidFill>
                  <a:srgbClr val="330033"/>
                </a:solidFill>
                <a:latin typeface="Calibri" panose="020F0502020204030204" pitchFamily="34" charset="0"/>
              </a:rPr>
              <a:t>May be unique and developed for a specific goal or outcome, or multidimensional and used to measure multiple goals and outcomes</a:t>
            </a:r>
          </a:p>
        </p:txBody>
      </p:sp>
      <p:sp>
        <p:nvSpPr>
          <p:cNvPr id="4"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rgbClr val="002060"/>
                </a:solidFill>
                <a:latin typeface="Calibri" panose="020F0502020204030204" pitchFamily="34" charset="0"/>
              </a:rPr>
              <a:t>Overview of an Outcomes Assessment Plan</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defRPr/>
            </a:pPr>
            <a:endParaRPr lang="en-US" sz="1100" kern="0" dirty="0">
              <a:solidFill>
                <a:srgbClr val="000000"/>
              </a:solidFill>
              <a:latin typeface="Calibri" panose="020F0502020204030204" pitchFamily="34" charset="0"/>
            </a:endParaRPr>
          </a:p>
          <a:p>
            <a:pPr marL="274320" lvl="0" indent="-274320" fontAlgn="base">
              <a:spcBef>
                <a:spcPct val="0"/>
              </a:spcBef>
              <a:spcAft>
                <a:spcPct val="0"/>
              </a:spcAft>
              <a:buClr>
                <a:srgbClr val="002060"/>
              </a:buClr>
              <a:buSzPct val="80000"/>
              <a:buFont typeface="Wingdings" panose="05000000000000000000" pitchFamily="2" charset="2"/>
              <a:buChar char="q"/>
              <a:defRPr/>
            </a:pPr>
            <a:r>
              <a:rPr lang="en-US" sz="2000" kern="0" dirty="0">
                <a:solidFill>
                  <a:srgbClr val="000000"/>
                </a:solidFill>
                <a:latin typeface="Calibri" panose="020F0502020204030204" pitchFamily="34" charset="0"/>
              </a:rPr>
              <a:t>Section I: Mission and Broad-Based Goals</a:t>
            </a:r>
          </a:p>
          <a:p>
            <a:pPr marL="274320" lvl="0" indent="-274320" fontAlgn="base">
              <a:spcBef>
                <a:spcPts val="3600"/>
              </a:spcBef>
              <a:spcAft>
                <a:spcPct val="0"/>
              </a:spcAft>
              <a:buClr>
                <a:srgbClr val="002060"/>
              </a:buClr>
              <a:buSzPct val="80000"/>
              <a:buFont typeface="Wingdings" panose="05000000000000000000" pitchFamily="2" charset="2"/>
              <a:buChar char="q"/>
              <a:defRPr/>
            </a:pPr>
            <a:r>
              <a:rPr lang="en-US" sz="2000" kern="0" dirty="0">
                <a:solidFill>
                  <a:srgbClr val="000000"/>
                </a:solidFill>
                <a:latin typeface="Calibri" panose="020F0502020204030204" pitchFamily="34" charset="0"/>
              </a:rPr>
              <a:t>Section II: Student Learning Assessment</a:t>
            </a:r>
          </a:p>
          <a:p>
            <a:pPr marL="274320" lvl="0" indent="-274320" fontAlgn="base">
              <a:spcBef>
                <a:spcPts val="3600"/>
              </a:spcBef>
              <a:spcAft>
                <a:spcPct val="0"/>
              </a:spcAft>
              <a:buClr>
                <a:srgbClr val="002060"/>
              </a:buClr>
              <a:buSzPct val="80000"/>
              <a:buFont typeface="Wingdings" panose="05000000000000000000" pitchFamily="2" charset="2"/>
              <a:buChar char="q"/>
              <a:defRPr/>
            </a:pPr>
            <a:r>
              <a:rPr lang="en-US" sz="2000" kern="0" dirty="0">
                <a:solidFill>
                  <a:srgbClr val="000000"/>
                </a:solidFill>
                <a:latin typeface="Calibri" panose="020F0502020204030204" pitchFamily="34" charset="0"/>
              </a:rPr>
              <a:t>Section III: Operational Assessment</a:t>
            </a:r>
          </a:p>
          <a:p>
            <a:pPr marL="274320" lvl="0" indent="-274320" fontAlgn="base">
              <a:spcBef>
                <a:spcPts val="3600"/>
              </a:spcBef>
              <a:spcAft>
                <a:spcPct val="0"/>
              </a:spcAft>
              <a:buClr>
                <a:srgbClr val="002060"/>
              </a:buClr>
              <a:buSzPct val="80000"/>
              <a:buFont typeface="Wingdings" panose="05000000000000000000" pitchFamily="2" charset="2"/>
              <a:buChar char="q"/>
              <a:defRPr/>
            </a:pPr>
            <a:r>
              <a:rPr lang="en-US" sz="2000" kern="0" dirty="0">
                <a:solidFill>
                  <a:srgbClr val="000000"/>
                </a:solidFill>
                <a:latin typeface="Calibri" panose="020F0502020204030204" pitchFamily="34" charset="0"/>
              </a:rPr>
              <a:t>Section IV: Linkage of Outcomes Assessment with Strategic Planning</a:t>
            </a:r>
          </a:p>
          <a:p>
            <a:pPr marL="274320" lvl="0" indent="-274320" fontAlgn="base">
              <a:spcBef>
                <a:spcPts val="3600"/>
              </a:spcBef>
              <a:spcAft>
                <a:spcPct val="0"/>
              </a:spcAft>
              <a:buClr>
                <a:srgbClr val="002060"/>
              </a:buClr>
              <a:buSzPct val="80000"/>
              <a:buFont typeface="Wingdings" panose="05000000000000000000" pitchFamily="2" charset="2"/>
              <a:buChar char="q"/>
              <a:defRPr/>
            </a:pPr>
            <a:r>
              <a:rPr lang="en-US" sz="2000" kern="0" dirty="0">
                <a:solidFill>
                  <a:srgbClr val="000000"/>
                </a:solidFill>
                <a:latin typeface="Calibri" panose="020F0502020204030204" pitchFamily="34" charset="0"/>
              </a:rPr>
              <a:t>Section V: Appendix</a:t>
            </a:r>
          </a:p>
        </p:txBody>
      </p:sp>
      <p:sp>
        <p:nvSpPr>
          <p:cNvPr id="4"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rgbClr val="002060"/>
                </a:solidFill>
                <a:latin typeface="Calibri" panose="020F0502020204030204" pitchFamily="34" charset="0"/>
              </a:rPr>
              <a:t>General Content Areas of an </a:t>
            </a:r>
          </a:p>
          <a:p>
            <a:pPr>
              <a:lnSpc>
                <a:spcPct val="100000"/>
              </a:lnSpc>
            </a:pPr>
            <a:r>
              <a:rPr lang="en-US" sz="2000" b="1" dirty="0">
                <a:solidFill>
                  <a:srgbClr val="002060"/>
                </a:solidFill>
                <a:latin typeface="Calibri" panose="020F0502020204030204" pitchFamily="34" charset="0"/>
              </a:rPr>
              <a:t>Outcomes Assessment Plan</a:t>
            </a:r>
          </a:p>
        </p:txBody>
      </p:sp>
      <p:pic>
        <p:nvPicPr>
          <p:cNvPr id="5" name="Picture 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05600" y="1581150"/>
            <a:ext cx="2103120" cy="1407774"/>
          </a:xfrm>
          <a:prstGeom prst="rect">
            <a:avLst/>
          </a:prstGeom>
          <a:ln>
            <a:noFill/>
          </a:ln>
          <a:effectLst>
            <a:outerShdw blurRad="190500" algn="tl" rotWithShape="0">
              <a:srgbClr val="000000">
                <a:alpha val="70000"/>
              </a:srgbClr>
            </a:outerShdw>
            <a:softEdge rad="12700"/>
          </a:effec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p:cTn id="4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defRPr/>
            </a:pPr>
            <a:endParaRPr lang="en-US" sz="1100" kern="0" dirty="0">
              <a:solidFill>
                <a:srgbClr val="000000"/>
              </a:solidFill>
              <a:latin typeface="Calibri" panose="020F0502020204030204" pitchFamily="34" charset="0"/>
            </a:endParaRPr>
          </a:p>
          <a:p>
            <a:pPr marL="274320" lvl="0" indent="-274320" fontAlgn="base">
              <a:spcBef>
                <a:spcPct val="0"/>
              </a:spcBef>
              <a:spcAft>
                <a:spcPct val="0"/>
              </a:spcAft>
              <a:buClr>
                <a:srgbClr val="002060"/>
              </a:buClr>
              <a:buSzPct val="80000"/>
              <a:buFont typeface="Wingdings" panose="05000000000000000000" pitchFamily="2" charset="2"/>
              <a:buChar char="q"/>
            </a:pPr>
            <a:r>
              <a:rPr lang="en-US" sz="2000" b="1" kern="0" dirty="0">
                <a:solidFill>
                  <a:srgbClr val="002060"/>
                </a:solidFill>
                <a:latin typeface="Calibri" panose="020F0502020204030204" pitchFamily="34" charset="0"/>
              </a:rPr>
              <a:t>Section I: Mission and Broad-Based Goals</a:t>
            </a:r>
          </a:p>
          <a:p>
            <a:pPr lvl="1" indent="-182880" fontAlgn="base">
              <a:spcBef>
                <a:spcPts val="600"/>
              </a:spcBef>
              <a:spcAft>
                <a:spcPct val="0"/>
              </a:spcAft>
              <a:buClr>
                <a:srgbClr val="002060"/>
              </a:buClr>
              <a:buSzPct val="90000"/>
              <a:buFont typeface="Wingdings" panose="05000000000000000000" pitchFamily="2" charset="2"/>
              <a:buChar char="§"/>
            </a:pPr>
            <a:r>
              <a:rPr lang="en-US" sz="2000" kern="0" dirty="0">
                <a:solidFill>
                  <a:srgbClr val="330033"/>
                </a:solidFill>
                <a:latin typeface="Calibri" panose="020F0502020204030204" pitchFamily="34" charset="0"/>
              </a:rPr>
              <a:t>Mission Statement</a:t>
            </a:r>
          </a:p>
          <a:p>
            <a:pPr lvl="1" indent="-182880" fontAlgn="base">
              <a:spcBef>
                <a:spcPts val="900"/>
              </a:spcBef>
              <a:spcAft>
                <a:spcPct val="0"/>
              </a:spcAft>
              <a:buClr>
                <a:srgbClr val="002060"/>
              </a:buClr>
              <a:buSzPct val="90000"/>
              <a:buFont typeface="Wingdings" panose="05000000000000000000" pitchFamily="2" charset="2"/>
              <a:buChar char="§"/>
            </a:pPr>
            <a:r>
              <a:rPr lang="en-US" sz="2000" kern="0" dirty="0">
                <a:solidFill>
                  <a:srgbClr val="330033"/>
                </a:solidFill>
                <a:latin typeface="Calibri" panose="020F0502020204030204" pitchFamily="34" charset="0"/>
              </a:rPr>
              <a:t>Student Learning Goals</a:t>
            </a:r>
          </a:p>
          <a:p>
            <a:pPr lvl="1" indent="-182880" fontAlgn="base">
              <a:spcBef>
                <a:spcPts val="900"/>
              </a:spcBef>
              <a:spcAft>
                <a:spcPct val="0"/>
              </a:spcAft>
              <a:buClr>
                <a:srgbClr val="002060"/>
              </a:buClr>
              <a:buSzPct val="90000"/>
              <a:buFont typeface="Wingdings" panose="05000000000000000000" pitchFamily="2" charset="2"/>
              <a:buChar char="§"/>
            </a:pPr>
            <a:r>
              <a:rPr lang="en-US" sz="2000" kern="0" dirty="0">
                <a:solidFill>
                  <a:srgbClr val="330033"/>
                </a:solidFill>
                <a:latin typeface="Calibri" panose="020F0502020204030204" pitchFamily="34" charset="0"/>
              </a:rPr>
              <a:t>Operational Goals</a:t>
            </a:r>
          </a:p>
          <a:p>
            <a:pPr marL="274320" lvl="0" indent="-274320" fontAlgn="base">
              <a:spcBef>
                <a:spcPts val="3000"/>
              </a:spcBef>
              <a:spcAft>
                <a:spcPct val="0"/>
              </a:spcAft>
              <a:buClr>
                <a:srgbClr val="002060"/>
              </a:buClr>
              <a:buSzPct val="80000"/>
              <a:buFont typeface="Wingdings" panose="05000000000000000000" pitchFamily="2" charset="2"/>
              <a:buChar char="q"/>
            </a:pPr>
            <a:r>
              <a:rPr lang="en-US" sz="2000" b="1" kern="0" dirty="0">
                <a:solidFill>
                  <a:srgbClr val="002060"/>
                </a:solidFill>
                <a:latin typeface="Calibri" panose="020F0502020204030204" pitchFamily="34" charset="0"/>
              </a:rPr>
              <a:t>Section II: Student Learning Assessment</a:t>
            </a:r>
          </a:p>
          <a:p>
            <a:pPr lvl="1" indent="-182880" fontAlgn="base">
              <a:spcBef>
                <a:spcPts val="600"/>
              </a:spcBef>
              <a:spcAft>
                <a:spcPct val="0"/>
              </a:spcAft>
              <a:buClr>
                <a:srgbClr val="002060"/>
              </a:buClr>
              <a:buSzPct val="90000"/>
              <a:buFont typeface="Wingdings" panose="05000000000000000000" pitchFamily="2" charset="2"/>
              <a:buChar char="§"/>
            </a:pPr>
            <a:r>
              <a:rPr lang="en-US" sz="2000" kern="0" dirty="0">
                <a:solidFill>
                  <a:srgbClr val="330033"/>
                </a:solidFill>
                <a:latin typeface="Calibri" panose="020F0502020204030204" pitchFamily="34" charset="0"/>
              </a:rPr>
              <a:t>Intended Student Learning Outcomes</a:t>
            </a:r>
          </a:p>
          <a:p>
            <a:pPr lvl="1" indent="-182880" fontAlgn="base">
              <a:spcBef>
                <a:spcPts val="900"/>
              </a:spcBef>
              <a:spcAft>
                <a:spcPct val="0"/>
              </a:spcAft>
              <a:buClr>
                <a:srgbClr val="002060"/>
              </a:buClr>
              <a:buSzPct val="90000"/>
              <a:buFont typeface="Wingdings" panose="05000000000000000000" pitchFamily="2" charset="2"/>
              <a:buChar char="§"/>
            </a:pPr>
            <a:r>
              <a:rPr lang="en-US" sz="2000" kern="0" dirty="0">
                <a:solidFill>
                  <a:srgbClr val="330033"/>
                </a:solidFill>
                <a:latin typeface="Calibri" panose="020F0502020204030204" pitchFamily="34" charset="0"/>
              </a:rPr>
              <a:t>Direct and Indirect Learning Assessment Instruments</a:t>
            </a:r>
          </a:p>
          <a:p>
            <a:pPr lvl="1" indent="-182880" fontAlgn="base">
              <a:spcBef>
                <a:spcPts val="900"/>
              </a:spcBef>
              <a:spcAft>
                <a:spcPct val="0"/>
              </a:spcAft>
              <a:buClr>
                <a:srgbClr val="002060"/>
              </a:buClr>
              <a:buSzPct val="90000"/>
              <a:buFont typeface="Wingdings" panose="05000000000000000000" pitchFamily="2" charset="2"/>
              <a:buChar char="§"/>
            </a:pPr>
            <a:r>
              <a:rPr lang="en-US" sz="2000" kern="0" dirty="0">
                <a:solidFill>
                  <a:srgbClr val="330033"/>
                </a:solidFill>
                <a:latin typeface="Calibri" panose="020F0502020204030204" pitchFamily="34" charset="0"/>
              </a:rPr>
              <a:t>Performance Objectives for Assessment Instruments (Measurable Targets)</a:t>
            </a:r>
          </a:p>
        </p:txBody>
      </p:sp>
      <p:sp>
        <p:nvSpPr>
          <p:cNvPr id="4"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rgbClr val="002060"/>
                </a:solidFill>
                <a:latin typeface="Calibri" panose="020F0502020204030204" pitchFamily="34" charset="0"/>
              </a:rPr>
              <a:t>General Content Areas of an </a:t>
            </a:r>
          </a:p>
          <a:p>
            <a:pPr>
              <a:lnSpc>
                <a:spcPct val="100000"/>
              </a:lnSpc>
            </a:pPr>
            <a:r>
              <a:rPr lang="en-US" sz="2000" b="1" dirty="0">
                <a:solidFill>
                  <a:srgbClr val="002060"/>
                </a:solidFill>
                <a:latin typeface="Calibri" panose="020F0502020204030204" pitchFamily="34" charset="0"/>
              </a:rPr>
              <a:t>Outcomes Assessment Plan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1504950"/>
            <a:ext cx="2103120" cy="1875756"/>
          </a:xfrm>
          <a:prstGeom prst="rect">
            <a:avLst/>
          </a:prstGeom>
          <a:ln>
            <a:noFill/>
          </a:ln>
          <a:effectLst>
            <a:softEdge rad="88900"/>
          </a:effec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5" end="5"/>
                                            </p:txEl>
                                          </p:spTgt>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p:cTn id="3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6" end="6"/>
                                            </p:txEl>
                                          </p:spTgt>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p:cTn id="3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7" end="7"/>
                                            </p:txEl>
                                          </p:spTgt>
                                        </p:tgtEl>
                                        <p:attrNameLst>
                                          <p:attrName>ppt_h</p:attrName>
                                        </p:attrNameLst>
                                      </p:cBhvr>
                                      <p:tavLst>
                                        <p:tav tm="0">
                                          <p:val>
                                            <p:fltVal val="0"/>
                                          </p:val>
                                        </p:tav>
                                        <p:tav tm="100000">
                                          <p:val>
                                            <p:strVal val="#ppt_h"/>
                                          </p:val>
                                        </p:tav>
                                      </p:tavLst>
                                    </p:anim>
                                  </p:childTnLst>
                                </p:cTn>
                              </p:par>
                              <p:par>
                                <p:cTn id="39" presetID="23" presetClass="entr" presetSubtype="16"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p:cTn id="41"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defRPr/>
            </a:pPr>
            <a:endParaRPr lang="en-US" sz="1100" kern="0" dirty="0">
              <a:solidFill>
                <a:srgbClr val="000000"/>
              </a:solidFill>
              <a:latin typeface="Calibri" panose="020F0502020204030204" pitchFamily="34" charset="0"/>
            </a:endParaRPr>
          </a:p>
          <a:p>
            <a:pPr marL="274320" lvl="0" indent="-274320" fontAlgn="base">
              <a:spcAft>
                <a:spcPct val="0"/>
              </a:spcAft>
              <a:buClr>
                <a:srgbClr val="002060"/>
              </a:buClr>
              <a:buSzPct val="80000"/>
              <a:buFont typeface="Wingdings" panose="05000000000000000000" pitchFamily="2" charset="2"/>
              <a:buChar char="q"/>
            </a:pPr>
            <a:r>
              <a:rPr lang="en-US" sz="2000" b="1" kern="0" dirty="0">
                <a:solidFill>
                  <a:srgbClr val="002060"/>
                </a:solidFill>
                <a:latin typeface="Calibri" panose="020F0502020204030204" pitchFamily="34" charset="0"/>
              </a:rPr>
              <a:t>Section III: Operational Assessment</a:t>
            </a:r>
          </a:p>
          <a:p>
            <a:pPr lvl="1" indent="-182880" fontAlgn="base">
              <a:spcBef>
                <a:spcPts val="600"/>
              </a:spcBef>
              <a:spcAft>
                <a:spcPct val="0"/>
              </a:spcAft>
              <a:buClr>
                <a:srgbClr val="002060"/>
              </a:buClr>
              <a:buSzPct val="90000"/>
              <a:buFont typeface="Wingdings" panose="05000000000000000000" pitchFamily="2" charset="2"/>
              <a:buChar char="§"/>
              <a:defRPr/>
            </a:pPr>
            <a:r>
              <a:rPr lang="en-US" kern="0" dirty="0">
                <a:solidFill>
                  <a:srgbClr val="330033"/>
                </a:solidFill>
                <a:latin typeface="Calibri" panose="020F0502020204030204" pitchFamily="34" charset="0"/>
              </a:rPr>
              <a:t>Intended Operational Outcomes</a:t>
            </a:r>
          </a:p>
          <a:p>
            <a:pPr lvl="1" indent="-182880" fontAlgn="base">
              <a:spcBef>
                <a:spcPts val="600"/>
              </a:spcBef>
              <a:spcAft>
                <a:spcPct val="0"/>
              </a:spcAft>
              <a:buClr>
                <a:srgbClr val="002060"/>
              </a:buClr>
              <a:buSzPct val="90000"/>
              <a:buFont typeface="Wingdings" panose="05000000000000000000" pitchFamily="2" charset="2"/>
              <a:buChar char="§"/>
              <a:defRPr/>
            </a:pPr>
            <a:r>
              <a:rPr lang="en-US" kern="0" dirty="0">
                <a:solidFill>
                  <a:srgbClr val="330033"/>
                </a:solidFill>
                <a:latin typeface="Calibri" panose="020F0502020204030204" pitchFamily="34" charset="0"/>
              </a:rPr>
              <a:t>Assessment Tools/Methods</a:t>
            </a:r>
          </a:p>
          <a:p>
            <a:pPr lvl="1" indent="-182880" fontAlgn="base">
              <a:spcBef>
                <a:spcPts val="600"/>
              </a:spcBef>
              <a:spcAft>
                <a:spcPct val="0"/>
              </a:spcAft>
              <a:buClr>
                <a:srgbClr val="002060"/>
              </a:buClr>
              <a:buSzPct val="90000"/>
              <a:buFont typeface="Wingdings" panose="05000000000000000000" pitchFamily="2" charset="2"/>
              <a:buChar char="§"/>
              <a:defRPr/>
            </a:pPr>
            <a:r>
              <a:rPr lang="en-US" kern="0" dirty="0">
                <a:solidFill>
                  <a:srgbClr val="330033"/>
                </a:solidFill>
                <a:latin typeface="Calibri" panose="020F0502020204030204" pitchFamily="34" charset="0"/>
              </a:rPr>
              <a:t>Performance Objectives for Assessment Tools/Methods (Measurable Targets)</a:t>
            </a:r>
          </a:p>
          <a:p>
            <a:pPr marL="274320" lvl="0" indent="-274320" fontAlgn="base">
              <a:spcBef>
                <a:spcPts val="3000"/>
              </a:spcBef>
              <a:spcAft>
                <a:spcPct val="0"/>
              </a:spcAft>
              <a:buClr>
                <a:srgbClr val="002060"/>
              </a:buClr>
              <a:buSzPct val="80000"/>
              <a:buFont typeface="Wingdings" panose="05000000000000000000" pitchFamily="2" charset="2"/>
              <a:buChar char="q"/>
              <a:defRPr/>
            </a:pPr>
            <a:r>
              <a:rPr lang="en-US" sz="2000" b="1" kern="0" dirty="0">
                <a:solidFill>
                  <a:srgbClr val="002060"/>
                </a:solidFill>
                <a:latin typeface="Calibri" panose="020F0502020204030204" pitchFamily="34" charset="0"/>
              </a:rPr>
              <a:t>Section IV: Linkage of Outcomes Assessment with Strategic Planning</a:t>
            </a:r>
          </a:p>
          <a:p>
            <a:pPr lvl="1" indent="-182880" fontAlgn="base">
              <a:spcBef>
                <a:spcPts val="600"/>
              </a:spcBef>
              <a:spcAft>
                <a:spcPct val="0"/>
              </a:spcAft>
              <a:buClr>
                <a:srgbClr val="002060"/>
              </a:buClr>
              <a:buSzPct val="90000"/>
              <a:buFont typeface="Wingdings" panose="05000000000000000000" pitchFamily="2" charset="2"/>
              <a:buChar char="§"/>
              <a:defRPr/>
            </a:pPr>
            <a:r>
              <a:rPr lang="en-US" kern="0" dirty="0">
                <a:solidFill>
                  <a:srgbClr val="330033"/>
                </a:solidFill>
                <a:latin typeface="Calibri" panose="020F0502020204030204" pitchFamily="34" charset="0"/>
              </a:rPr>
              <a:t>Description of Linkage with Institutional/Academic Business Unit Strategic Planning</a:t>
            </a:r>
          </a:p>
          <a:p>
            <a:pPr lvl="1" indent="-182880" fontAlgn="base">
              <a:spcBef>
                <a:spcPts val="600"/>
              </a:spcBef>
              <a:spcAft>
                <a:spcPct val="0"/>
              </a:spcAft>
              <a:buClr>
                <a:srgbClr val="002060"/>
              </a:buClr>
              <a:buSzPct val="90000"/>
              <a:buFont typeface="Wingdings" panose="05000000000000000000" pitchFamily="2" charset="2"/>
              <a:buChar char="§"/>
              <a:defRPr/>
            </a:pPr>
            <a:r>
              <a:rPr lang="en-US" kern="0" dirty="0">
                <a:solidFill>
                  <a:srgbClr val="330033"/>
                </a:solidFill>
                <a:latin typeface="Calibri" panose="020F0502020204030204" pitchFamily="34" charset="0"/>
              </a:rPr>
              <a:t>Description of Linkage with Institutional Budgeting (if applicable)</a:t>
            </a:r>
          </a:p>
          <a:p>
            <a:pPr marL="274320" lvl="0" indent="-274320" fontAlgn="base">
              <a:spcBef>
                <a:spcPts val="3000"/>
              </a:spcBef>
              <a:spcAft>
                <a:spcPct val="0"/>
              </a:spcAft>
              <a:buClr>
                <a:srgbClr val="002060"/>
              </a:buClr>
              <a:buSzPct val="80000"/>
              <a:buFont typeface="Wingdings" panose="05000000000000000000" pitchFamily="2" charset="2"/>
              <a:buChar char="q"/>
              <a:defRPr/>
            </a:pPr>
            <a:r>
              <a:rPr lang="en-US" sz="2000" b="1" kern="0" dirty="0">
                <a:solidFill>
                  <a:srgbClr val="002060"/>
                </a:solidFill>
                <a:latin typeface="Calibri" panose="020F0502020204030204" pitchFamily="34" charset="0"/>
              </a:rPr>
              <a:t>Section V: Appendix –</a:t>
            </a:r>
            <a:r>
              <a:rPr lang="en-US" sz="2000" b="1" kern="0" dirty="0">
                <a:solidFill>
                  <a:srgbClr val="A50021"/>
                </a:solidFill>
                <a:latin typeface="Calibri" panose="020F0502020204030204" pitchFamily="34" charset="0"/>
              </a:rPr>
              <a:t> </a:t>
            </a:r>
            <a:r>
              <a:rPr lang="en-US" kern="0" dirty="0">
                <a:latin typeface="Calibri" panose="020F0502020204030204" pitchFamily="34" charset="0"/>
              </a:rPr>
              <a:t>Supporting D</a:t>
            </a:r>
            <a:r>
              <a:rPr lang="en-US" kern="0" dirty="0">
                <a:solidFill>
                  <a:srgbClr val="000000"/>
                </a:solidFill>
                <a:latin typeface="Calibri" panose="020F0502020204030204" pitchFamily="34" charset="0"/>
              </a:rPr>
              <a:t>ocumentation</a:t>
            </a:r>
            <a:endParaRPr lang="en-US" b="1" kern="0" dirty="0">
              <a:solidFill>
                <a:srgbClr val="990033"/>
              </a:solidFill>
              <a:latin typeface="Calibri" panose="020F0502020204030204" pitchFamily="34" charset="0"/>
            </a:endParaRPr>
          </a:p>
        </p:txBody>
      </p:sp>
      <p:sp>
        <p:nvSpPr>
          <p:cNvPr id="4"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rgbClr val="002060"/>
                </a:solidFill>
                <a:latin typeface="Calibri" panose="020F0502020204030204" pitchFamily="34" charset="0"/>
              </a:rPr>
              <a:t>General Content Areas of an </a:t>
            </a:r>
          </a:p>
          <a:p>
            <a:pPr>
              <a:lnSpc>
                <a:spcPct val="100000"/>
              </a:lnSpc>
            </a:pPr>
            <a:r>
              <a:rPr lang="en-US" sz="2000" b="1" dirty="0">
                <a:solidFill>
                  <a:srgbClr val="002060"/>
                </a:solidFill>
                <a:latin typeface="Calibri" panose="020F0502020204030204" pitchFamily="34" charset="0"/>
              </a:rPr>
              <a:t>Outcomes Assessment Plan</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p:cTn id="1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2" end="2"/>
                                            </p:txEl>
                                          </p:spTgt>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3" end="3"/>
                                            </p:txEl>
                                          </p:spTgt>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5" end="5"/>
                                            </p:txEl>
                                          </p:spTgt>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p:cTn id="2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6" end="6"/>
                                            </p:txEl>
                                          </p:spTgt>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p:cTn id="3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p:cTn id="3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defRPr/>
            </a:pPr>
            <a:endParaRPr lang="en-US" sz="1100" kern="0" dirty="0">
              <a:solidFill>
                <a:srgbClr val="330033"/>
              </a:solidFill>
              <a:latin typeface="Calibri" panose="020F0502020204030204" pitchFamily="34" charset="0"/>
            </a:endParaRPr>
          </a:p>
          <a:p>
            <a:pPr marL="274320" lvl="0" indent="-274320" fontAlgn="base">
              <a:spcBef>
                <a:spcPct val="0"/>
              </a:spcBef>
              <a:spcAft>
                <a:spcPct val="0"/>
              </a:spcAft>
              <a:buClr>
                <a:srgbClr val="002060"/>
              </a:buClr>
              <a:buSzPct val="80000"/>
              <a:buFont typeface="Wingdings" panose="05000000000000000000" pitchFamily="2" charset="2"/>
              <a:buChar char="q"/>
              <a:defRPr/>
            </a:pPr>
            <a:r>
              <a:rPr lang="en-US" sz="2000" dirty="0">
                <a:solidFill>
                  <a:srgbClr val="3E003E"/>
                </a:solidFill>
                <a:latin typeface="Calibri" panose="020F0502020204030204" pitchFamily="34" charset="0"/>
              </a:rPr>
              <a:t>Outcomes assessment should be driven and guided by the academic business unit’s mission; the outcomes assessment plan must contain a mission statement for the academic business unit.</a:t>
            </a:r>
          </a:p>
          <a:p>
            <a:pPr marL="274320" lvl="0" indent="-274320" fontAlgn="base">
              <a:spcBef>
                <a:spcPts val="1200"/>
              </a:spcBef>
              <a:spcAft>
                <a:spcPct val="0"/>
              </a:spcAft>
              <a:buClr>
                <a:srgbClr val="002060"/>
              </a:buClr>
              <a:buSzPct val="80000"/>
              <a:buFont typeface="Wingdings" panose="05000000000000000000" pitchFamily="2" charset="2"/>
              <a:buChar char="q"/>
              <a:defRPr/>
            </a:pPr>
            <a:r>
              <a:rPr lang="en-US" sz="2000" dirty="0">
                <a:solidFill>
                  <a:srgbClr val="3E003E"/>
                </a:solidFill>
                <a:latin typeface="Calibri" panose="020F0502020204030204" pitchFamily="34" charset="0"/>
              </a:rPr>
              <a:t>Broad-Based Goals:</a:t>
            </a:r>
          </a:p>
          <a:p>
            <a:pPr marL="457200" lvl="2" indent="-182880" fontAlgn="base">
              <a:spcBef>
                <a:spcPts val="1200"/>
              </a:spcBef>
              <a:spcAft>
                <a:spcPct val="0"/>
              </a:spcAft>
              <a:buClr>
                <a:srgbClr val="002060"/>
              </a:buClr>
              <a:buSzPct val="90000"/>
              <a:buFont typeface="Wingdings" panose="05000000000000000000" pitchFamily="2" charset="2"/>
              <a:buChar char="§"/>
              <a:defRPr/>
            </a:pPr>
            <a:r>
              <a:rPr lang="en-US" sz="2000" dirty="0">
                <a:solidFill>
                  <a:srgbClr val="3E003E"/>
                </a:solidFill>
                <a:latin typeface="Calibri" panose="020F0502020204030204" pitchFamily="34" charset="0"/>
              </a:rPr>
              <a:t>Broad and general statements of what the academic business unit intends to accomplish in terms of student learning and operational effectiveness</a:t>
            </a:r>
          </a:p>
          <a:p>
            <a:pPr marL="457200" lvl="2" indent="-182880" fontAlgn="base">
              <a:spcBef>
                <a:spcPts val="1800"/>
              </a:spcBef>
              <a:spcAft>
                <a:spcPct val="0"/>
              </a:spcAft>
              <a:buClr>
                <a:srgbClr val="002060"/>
              </a:buClr>
              <a:buSzPct val="90000"/>
              <a:buFont typeface="Wingdings" panose="05000000000000000000" pitchFamily="2" charset="2"/>
              <a:buChar char="§"/>
              <a:defRPr/>
            </a:pPr>
            <a:r>
              <a:rPr lang="en-US" sz="2000" dirty="0">
                <a:solidFill>
                  <a:srgbClr val="3E003E"/>
                </a:solidFill>
                <a:latin typeface="Calibri" panose="020F0502020204030204" pitchFamily="34" charset="0"/>
              </a:rPr>
              <a:t>General aims or aspirations of the academic business unit; flow directly from its mission; each goal is associated with/mapped to some aspect of the mission</a:t>
            </a:r>
          </a:p>
        </p:txBody>
      </p:sp>
      <p:sp>
        <p:nvSpPr>
          <p:cNvPr id="4"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rgbClr val="002060"/>
                </a:solidFill>
                <a:latin typeface="Calibri" panose="020F0502020204030204" pitchFamily="34" charset="0"/>
              </a:rPr>
              <a:t>Section I: Mission and Broad-Based Goals</a:t>
            </a:r>
          </a:p>
        </p:txBody>
      </p:sp>
    </p:spTree>
    <p:extLst>
      <p:ext uri="{BB962C8B-B14F-4D97-AF65-F5344CB8AC3E}">
        <p14:creationId xmlns:p14="http://schemas.microsoft.com/office/powerpoint/2010/main" val="15781566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defRPr/>
            </a:pPr>
            <a:endParaRPr lang="en-US" sz="1100" kern="0" dirty="0">
              <a:solidFill>
                <a:srgbClr val="330033"/>
              </a:solidFill>
              <a:latin typeface="Calibri" panose="020F0502020204030204" pitchFamily="34" charset="0"/>
            </a:endParaRPr>
          </a:p>
          <a:p>
            <a:pPr marL="274320" lvl="0" indent="-274320" fontAlgn="base">
              <a:spcAft>
                <a:spcPct val="0"/>
              </a:spcAft>
              <a:buClr>
                <a:srgbClr val="002060"/>
              </a:buClr>
              <a:buSzPct val="80000"/>
              <a:buFont typeface="Wingdings" panose="05000000000000000000" pitchFamily="2" charset="2"/>
              <a:buChar char="q"/>
              <a:defRPr/>
            </a:pPr>
            <a:r>
              <a:rPr lang="en-US" sz="2000" dirty="0">
                <a:solidFill>
                  <a:srgbClr val="3E003E"/>
                </a:solidFill>
                <a:latin typeface="Calibri" panose="020F0502020204030204" pitchFamily="34" charset="0"/>
              </a:rPr>
              <a:t>Broad-Based Goals:</a:t>
            </a:r>
          </a:p>
          <a:p>
            <a:pPr marL="457200" lvl="2" indent="-182880" fontAlgn="base">
              <a:spcBef>
                <a:spcPts val="900"/>
              </a:spcBef>
              <a:spcAft>
                <a:spcPct val="0"/>
              </a:spcAft>
              <a:buClr>
                <a:srgbClr val="002060"/>
              </a:buClr>
              <a:buSzPct val="90000"/>
              <a:buFont typeface="Wingdings" panose="05000000000000000000" pitchFamily="2" charset="2"/>
              <a:buChar char="§"/>
              <a:defRPr/>
            </a:pPr>
            <a:r>
              <a:rPr lang="en-US" sz="2000" dirty="0">
                <a:solidFill>
                  <a:srgbClr val="3E003E"/>
                </a:solidFill>
                <a:latin typeface="Calibri" panose="020F0502020204030204" pitchFamily="34" charset="0"/>
              </a:rPr>
              <a:t>Instrumental in the accomplishment of the business unit’s mission</a:t>
            </a:r>
          </a:p>
          <a:p>
            <a:pPr marL="457200" lvl="2" indent="-182880" fontAlgn="base">
              <a:spcBef>
                <a:spcPts val="2400"/>
              </a:spcBef>
              <a:spcAft>
                <a:spcPct val="0"/>
              </a:spcAft>
              <a:buClr>
                <a:srgbClr val="002060"/>
              </a:buClr>
              <a:buSzPct val="90000"/>
              <a:buFont typeface="Wingdings" panose="05000000000000000000" pitchFamily="2" charset="2"/>
              <a:buChar char="§"/>
              <a:defRPr/>
            </a:pPr>
            <a:r>
              <a:rPr lang="en-US" sz="2000" dirty="0">
                <a:solidFill>
                  <a:srgbClr val="3E003E"/>
                </a:solidFill>
                <a:latin typeface="Calibri" panose="020F0502020204030204" pitchFamily="34" charset="0"/>
              </a:rPr>
              <a:t>Link broadly-stated mission and the more specific measurable outcomes and performance objectives (student learning and operational assessment)</a:t>
            </a:r>
          </a:p>
          <a:p>
            <a:pPr marL="457200" lvl="2" indent="-182880" fontAlgn="base">
              <a:spcBef>
                <a:spcPts val="2400"/>
              </a:spcBef>
              <a:spcAft>
                <a:spcPct val="0"/>
              </a:spcAft>
              <a:buClr>
                <a:srgbClr val="002060"/>
              </a:buClr>
              <a:buSzPct val="90000"/>
              <a:buFont typeface="Wingdings" panose="05000000000000000000" pitchFamily="2" charset="2"/>
              <a:buChar char="§"/>
              <a:defRPr/>
            </a:pPr>
            <a:r>
              <a:rPr lang="en-US" sz="2000" dirty="0">
                <a:solidFill>
                  <a:srgbClr val="3E003E"/>
                </a:solidFill>
                <a:latin typeface="Calibri" panose="020F0502020204030204" pitchFamily="34" charset="0"/>
              </a:rPr>
              <a:t>Serve as a blueprint for implementing the business unit’s mission and for developing measurable intended outcomes relating to student learning and operational effectiveness</a:t>
            </a:r>
          </a:p>
          <a:p>
            <a:pPr marL="457200" lvl="2" indent="-182880" fontAlgn="base">
              <a:spcBef>
                <a:spcPts val="2400"/>
              </a:spcBef>
              <a:spcAft>
                <a:spcPct val="0"/>
              </a:spcAft>
              <a:buClr>
                <a:srgbClr val="002060"/>
              </a:buClr>
              <a:buSzPct val="90000"/>
              <a:buFont typeface="Wingdings" panose="05000000000000000000" pitchFamily="2" charset="2"/>
              <a:buChar char="§"/>
              <a:defRPr/>
            </a:pPr>
            <a:r>
              <a:rPr lang="en-US" sz="2000" dirty="0">
                <a:solidFill>
                  <a:srgbClr val="3E003E"/>
                </a:solidFill>
                <a:latin typeface="Calibri" panose="020F0502020204030204" pitchFamily="34" charset="0"/>
              </a:rPr>
              <a:t>Include both student learning goals and operational goals</a:t>
            </a:r>
          </a:p>
        </p:txBody>
      </p:sp>
      <p:sp>
        <p:nvSpPr>
          <p:cNvPr id="4"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rgbClr val="002060"/>
                </a:solidFill>
                <a:latin typeface="Calibri" panose="020F0502020204030204" pitchFamily="34" charset="0"/>
              </a:rPr>
              <a:t>Section I: Mission and Broad-Based Goals</a:t>
            </a:r>
          </a:p>
        </p:txBody>
      </p:sp>
    </p:spTree>
    <p:extLst>
      <p:ext uri="{BB962C8B-B14F-4D97-AF65-F5344CB8AC3E}">
        <p14:creationId xmlns:p14="http://schemas.microsoft.com/office/powerpoint/2010/main" val="26023997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p:cTn id="1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3" end="3"/>
                                            </p:txEl>
                                          </p:spTgt>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p:cTn id="1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4" end="4"/>
                                            </p:txEl>
                                          </p:spTgt>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p:cTn id="1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533400" y="1307592"/>
            <a:ext cx="8610600" cy="3840480"/>
          </a:xfrm>
          <a:prstGeom prst="rect">
            <a:avLst/>
          </a:prstGeom>
          <a:noFill/>
        </p:spPr>
        <p:txBody>
          <a:bodyPr lIns="182880" rIns="182880"/>
          <a:lstStyle/>
          <a:p>
            <a:pPr marL="342900" lvl="0" indent="-342900" fontAlgn="base">
              <a:spcAft>
                <a:spcPct val="0"/>
              </a:spcAft>
              <a:buClr>
                <a:srgbClr val="330033"/>
              </a:buClr>
              <a:buSzPct val="90000"/>
            </a:pPr>
            <a:endParaRPr lang="en-US" sz="1100" kern="0" dirty="0">
              <a:solidFill>
                <a:srgbClr val="330033"/>
              </a:solidFill>
              <a:latin typeface="Calibri" panose="020F0502020204030204" pitchFamily="34" charset="0"/>
            </a:endParaRPr>
          </a:p>
          <a:p>
            <a:pPr lvl="0" fontAlgn="base">
              <a:spcAft>
                <a:spcPct val="0"/>
              </a:spcAft>
              <a:buClr>
                <a:srgbClr val="002060"/>
              </a:buClr>
              <a:buSzPct val="85000"/>
            </a:pPr>
            <a:r>
              <a:rPr lang="en-US" sz="2000" b="1" kern="0" dirty="0">
                <a:solidFill>
                  <a:srgbClr val="002060"/>
                </a:solidFill>
                <a:latin typeface="Calibri" panose="020F0502020204030204" pitchFamily="34" charset="0"/>
              </a:rPr>
              <a:t>By the end of the workshop, participants will be able to</a:t>
            </a:r>
            <a:r>
              <a:rPr lang="en-US" sz="2000" kern="0" dirty="0">
                <a:solidFill>
                  <a:srgbClr val="330033"/>
                </a:solidFill>
                <a:latin typeface="Calibri" panose="020F0502020204030204" pitchFamily="34" charset="0"/>
              </a:rPr>
              <a:t>:</a:t>
            </a:r>
          </a:p>
          <a:p>
            <a:pPr marL="274320" lvl="0" indent="-274320" fontAlgn="base">
              <a:spcBef>
                <a:spcPts val="18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describe the process of outcomes assessment.</a:t>
            </a:r>
          </a:p>
          <a:p>
            <a:pPr marL="274320" lvl="0" indent="-274320" fontAlgn="base">
              <a:spcBef>
                <a:spcPts val="30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prepare an outcomes assessment plan.</a:t>
            </a:r>
          </a:p>
          <a:p>
            <a:pPr marL="274320" lvl="0" indent="-274320" fontAlgn="base">
              <a:spcBef>
                <a:spcPts val="30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identify measurement instruments for assessing both intended student learning outcomes and intended operational outcomes.</a:t>
            </a:r>
          </a:p>
          <a:p>
            <a:pPr marL="274320" lvl="0" indent="-274320" fontAlgn="base">
              <a:spcBef>
                <a:spcPts val="30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explain the use of outcomes assessment in measuring and advancing academic quality.</a:t>
            </a:r>
          </a:p>
        </p:txBody>
      </p:sp>
      <p:sp>
        <p:nvSpPr>
          <p:cNvPr id="4"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rgbClr val="002060"/>
                </a:solidFill>
                <a:latin typeface="Calibri" panose="020F0502020204030204" pitchFamily="34" charset="0"/>
              </a:rPr>
              <a:t>Intended Workshop Outcomes</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wipe(left)">
                                      <p:cBhvr>
                                        <p:cTn id="13" dur="1000"/>
                                        <p:tgtEl>
                                          <p:spTgt spid="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calcmode="lin" valueType="num">
                                      <p:cBhvr>
                                        <p:cTn id="18"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p:cTn id="24"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 calcmode="lin" valueType="num">
                                      <p:cBhvr>
                                        <p:cTn id="30"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 calcmode="lin" valueType="num">
                                      <p:cBhvr>
                                        <p:cTn id="36"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5">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defRPr/>
            </a:pPr>
            <a:endParaRPr lang="en-US" sz="1100" kern="0" dirty="0">
              <a:solidFill>
                <a:srgbClr val="330033"/>
              </a:solidFill>
              <a:latin typeface="Calibri" panose="020F0502020204030204" pitchFamily="34" charset="0"/>
            </a:endParaRPr>
          </a:p>
          <a:p>
            <a:pPr lvl="0" fontAlgn="base">
              <a:spcBef>
                <a:spcPct val="0"/>
              </a:spcBef>
              <a:spcAft>
                <a:spcPct val="0"/>
              </a:spcAft>
              <a:buClr>
                <a:schemeClr val="accent5">
                  <a:lumMod val="50000"/>
                </a:schemeClr>
              </a:buClr>
              <a:buSzPct val="85000"/>
              <a:defRPr/>
            </a:pPr>
            <a:r>
              <a:rPr lang="en-US" sz="2000" b="1" dirty="0">
                <a:solidFill>
                  <a:srgbClr val="002060"/>
                </a:solidFill>
                <a:latin typeface="Calibri" panose="020F0502020204030204" pitchFamily="34" charset="0"/>
              </a:rPr>
              <a:t>Student Learning Goals:</a:t>
            </a:r>
          </a:p>
          <a:p>
            <a:pPr marL="274320" lvl="1" indent="-274320" fontAlgn="base">
              <a:spcBef>
                <a:spcPts val="900"/>
              </a:spcBef>
              <a:spcAft>
                <a:spcPct val="0"/>
              </a:spcAft>
              <a:buClr>
                <a:srgbClr val="002060"/>
              </a:buClr>
              <a:buSzPct val="80000"/>
              <a:buFont typeface="Wingdings" panose="05000000000000000000" pitchFamily="2" charset="2"/>
              <a:buChar char="q"/>
              <a:defRPr/>
            </a:pPr>
            <a:r>
              <a:rPr lang="en-US" sz="1950" dirty="0">
                <a:solidFill>
                  <a:srgbClr val="3E003E"/>
                </a:solidFill>
                <a:latin typeface="Calibri" panose="020F0502020204030204" pitchFamily="34" charset="0"/>
              </a:rPr>
              <a:t>Must be stated from the students’ perspective (and not in terms of what the academic business unit will do, will provide, or intends to accomplish).</a:t>
            </a:r>
          </a:p>
          <a:p>
            <a:pPr marL="274320" lvl="1" indent="-274320" fontAlgn="base">
              <a:spcBef>
                <a:spcPts val="2400"/>
              </a:spcBef>
              <a:spcAft>
                <a:spcPct val="0"/>
              </a:spcAft>
              <a:buClr>
                <a:srgbClr val="002060"/>
              </a:buClr>
              <a:buSzPct val="80000"/>
              <a:buFont typeface="Wingdings" panose="05000000000000000000" pitchFamily="2" charset="2"/>
              <a:buChar char="q"/>
              <a:defRPr/>
            </a:pPr>
            <a:r>
              <a:rPr lang="en-US" sz="1950" dirty="0">
                <a:solidFill>
                  <a:srgbClr val="3E003E"/>
                </a:solidFill>
                <a:latin typeface="Calibri" panose="020F0502020204030204" pitchFamily="34" charset="0"/>
              </a:rPr>
              <a:t>Must clearly describe what students are expected to learn, know, understand, or be able to do as a result of completing their programs of study.</a:t>
            </a:r>
          </a:p>
          <a:p>
            <a:pPr marL="274320" lvl="1" indent="-274320" fontAlgn="base">
              <a:spcBef>
                <a:spcPts val="2400"/>
              </a:spcBef>
              <a:spcAft>
                <a:spcPct val="0"/>
              </a:spcAft>
              <a:buClr>
                <a:srgbClr val="002060"/>
              </a:buClr>
              <a:buSzPct val="80000"/>
              <a:buFont typeface="Wingdings" panose="05000000000000000000" pitchFamily="2" charset="2"/>
              <a:buChar char="q"/>
              <a:defRPr/>
            </a:pPr>
            <a:r>
              <a:rPr lang="en-US" sz="1950" dirty="0">
                <a:solidFill>
                  <a:srgbClr val="3E003E"/>
                </a:solidFill>
                <a:latin typeface="Calibri" panose="020F0502020204030204" pitchFamily="34" charset="0"/>
              </a:rPr>
              <a:t>Must encompass the intended student learning outcomes for all business programs as described in Student Learning Assessment, and should be general aggregates of those outcomes (i.e., each learning goal should have multiple intended learning outcomes associated with it).</a:t>
            </a:r>
          </a:p>
        </p:txBody>
      </p:sp>
      <p:sp>
        <p:nvSpPr>
          <p:cNvPr id="4"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rgbClr val="002060"/>
                </a:solidFill>
                <a:latin typeface="Calibri" panose="020F0502020204030204" pitchFamily="34" charset="0"/>
              </a:rPr>
              <a:t>Section I: Mission and Broad-Based Goals</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par>
                          <p:cTn id="8" fill="hold">
                            <p:stCondLst>
                              <p:cond delay="1000"/>
                            </p:stCondLst>
                            <p:childTnLst>
                              <p:par>
                                <p:cTn id="9" presetID="23" presetClass="entr" presetSubtype="16" fill="hold" nodeType="afterEffect">
                                  <p:stCondLst>
                                    <p:cond delay="50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p:cTn id="1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defRPr/>
            </a:pPr>
            <a:endParaRPr lang="en-US" sz="1100" kern="0" dirty="0">
              <a:solidFill>
                <a:srgbClr val="330033"/>
              </a:solidFill>
              <a:latin typeface="Calibri" panose="020F0502020204030204" pitchFamily="34" charset="0"/>
            </a:endParaRPr>
          </a:p>
          <a:p>
            <a:pPr lvl="0" fontAlgn="base">
              <a:spcAft>
                <a:spcPct val="0"/>
              </a:spcAft>
              <a:buClr>
                <a:schemeClr val="accent5">
                  <a:lumMod val="50000"/>
                </a:schemeClr>
              </a:buClr>
              <a:buSzPct val="85000"/>
              <a:defRPr/>
            </a:pPr>
            <a:r>
              <a:rPr lang="en-US" sz="2000" b="1" dirty="0">
                <a:solidFill>
                  <a:srgbClr val="002060"/>
                </a:solidFill>
                <a:latin typeface="Calibri" panose="020F0502020204030204" pitchFamily="34" charset="0"/>
              </a:rPr>
              <a:t>Operational Goals:</a:t>
            </a:r>
          </a:p>
          <a:p>
            <a:pPr marL="0" lvl="1" fontAlgn="base">
              <a:spcAft>
                <a:spcPct val="0"/>
              </a:spcAft>
              <a:buClr>
                <a:srgbClr val="A50021"/>
              </a:buClr>
              <a:buSzPct val="90000"/>
              <a:defRPr/>
            </a:pPr>
            <a:endParaRPr lang="en-US" sz="1100" dirty="0">
              <a:solidFill>
                <a:srgbClr val="3E003E"/>
              </a:solidFill>
              <a:latin typeface="Calibri" panose="020F0502020204030204" pitchFamily="34" charset="0"/>
            </a:endParaRPr>
          </a:p>
          <a:p>
            <a:pPr marL="274320" lvl="1" indent="-274320" fontAlgn="base">
              <a:spcAft>
                <a:spcPct val="0"/>
              </a:spcAft>
              <a:buClr>
                <a:srgbClr val="002060"/>
              </a:buClr>
              <a:buSzPct val="80000"/>
              <a:buFont typeface="Wingdings" panose="05000000000000000000" pitchFamily="2" charset="2"/>
              <a:buChar char="q"/>
              <a:defRPr/>
            </a:pPr>
            <a:r>
              <a:rPr lang="en-US" sz="2000" dirty="0">
                <a:solidFill>
                  <a:srgbClr val="3E003E"/>
                </a:solidFill>
                <a:latin typeface="Calibri" panose="020F0502020204030204" pitchFamily="34" charset="0"/>
              </a:rPr>
              <a:t>Must clearly describe what the academic business unit will do, will provide, or intends to accomplish in terms of its overall organizational and functional performance.</a:t>
            </a:r>
          </a:p>
          <a:p>
            <a:pPr marL="274320" lvl="1" indent="-274320" fontAlgn="base">
              <a:spcBef>
                <a:spcPts val="3600"/>
              </a:spcBef>
              <a:spcAft>
                <a:spcPct val="0"/>
              </a:spcAft>
              <a:buClr>
                <a:srgbClr val="002060"/>
              </a:buClr>
              <a:buSzPct val="80000"/>
              <a:buFont typeface="Wingdings" panose="05000000000000000000" pitchFamily="2" charset="2"/>
              <a:buChar char="q"/>
              <a:defRPr/>
            </a:pPr>
            <a:r>
              <a:rPr lang="en-US" sz="2000" dirty="0">
                <a:solidFill>
                  <a:srgbClr val="3E003E"/>
                </a:solidFill>
                <a:latin typeface="Calibri" panose="020F0502020204030204" pitchFamily="34" charset="0"/>
              </a:rPr>
              <a:t>These should encompass the intended operational outcomes as described  in Operational Assessment, and should be general aggregates of those outcomes (i.e., each operational goal should have multiple intended operational outcomes associated with it).</a:t>
            </a:r>
          </a:p>
        </p:txBody>
      </p:sp>
      <p:sp>
        <p:nvSpPr>
          <p:cNvPr id="4"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rgbClr val="002060"/>
                </a:solidFill>
                <a:latin typeface="Calibri" panose="020F0502020204030204" pitchFamily="34" charset="0"/>
              </a:rPr>
              <a:t>Section I: Mission and Broad-Based Goals</a:t>
            </a:r>
          </a:p>
        </p:txBody>
      </p:sp>
    </p:spTree>
    <p:extLst>
      <p:ext uri="{BB962C8B-B14F-4D97-AF65-F5344CB8AC3E}">
        <p14:creationId xmlns:p14="http://schemas.microsoft.com/office/powerpoint/2010/main" val="25197334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par>
                          <p:cTn id="8" fill="hold">
                            <p:stCondLst>
                              <p:cond delay="1000"/>
                            </p:stCondLst>
                            <p:childTnLst>
                              <p:par>
                                <p:cTn id="9" presetID="23" presetClass="entr" presetSubtype="16" fill="hold" nodeType="afterEffect">
                                  <p:stCondLst>
                                    <p:cond delay="50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p:cTn id="1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p:cTn id="1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defRPr/>
            </a:pPr>
            <a:endParaRPr lang="en-US" sz="1100" kern="0" dirty="0">
              <a:solidFill>
                <a:srgbClr val="330033"/>
              </a:solidFill>
              <a:latin typeface="Calibri" panose="020F0502020204030204" pitchFamily="34" charset="0"/>
            </a:endParaRPr>
          </a:p>
          <a:p>
            <a:pPr lvl="0" fontAlgn="base">
              <a:spcBef>
                <a:spcPct val="0"/>
              </a:spcBef>
              <a:spcAft>
                <a:spcPct val="0"/>
              </a:spcAft>
              <a:buClr>
                <a:srgbClr val="002060"/>
              </a:buClr>
              <a:buSzPct val="80000"/>
              <a:defRPr/>
            </a:pPr>
            <a:r>
              <a:rPr lang="en-US" sz="2000" b="1" kern="0" dirty="0">
                <a:solidFill>
                  <a:srgbClr val="002060"/>
                </a:solidFill>
                <a:latin typeface="Calibri" panose="020F0502020204030204" pitchFamily="34" charset="0"/>
              </a:rPr>
              <a:t>The assessment of student learning involves the                                  determination of answers to the following two                                       questions</a:t>
            </a:r>
            <a:r>
              <a:rPr lang="en-US" sz="2000" kern="0" dirty="0">
                <a:solidFill>
                  <a:srgbClr val="330033"/>
                </a:solidFill>
                <a:latin typeface="Calibri" panose="020F0502020204030204" pitchFamily="34" charset="0"/>
              </a:rPr>
              <a:t>:</a:t>
            </a:r>
          </a:p>
          <a:p>
            <a:pPr marL="274320" lvl="1" indent="-274320" fontAlgn="base">
              <a:spcBef>
                <a:spcPts val="5400"/>
              </a:spcBef>
              <a:spcAft>
                <a:spcPct val="0"/>
              </a:spcAft>
              <a:buClr>
                <a:srgbClr val="002060"/>
              </a:buClr>
              <a:buSzPct val="80000"/>
              <a:buFont typeface="Wingdings" panose="05000000000000000000" pitchFamily="2" charset="2"/>
              <a:buChar char="q"/>
              <a:defRPr/>
            </a:pPr>
            <a:r>
              <a:rPr lang="en-US" sz="2000" kern="0" dirty="0">
                <a:solidFill>
                  <a:srgbClr val="330033"/>
                </a:solidFill>
                <a:latin typeface="Calibri" panose="020F0502020204030204" pitchFamily="34" charset="0"/>
              </a:rPr>
              <a:t>Did students acquire the discipline-specific knowledge that they were supposed to have acquired in their business degree programs?</a:t>
            </a:r>
          </a:p>
          <a:p>
            <a:pPr marL="274320" lvl="1" indent="-274320" fontAlgn="base">
              <a:spcBef>
                <a:spcPts val="4200"/>
              </a:spcBef>
              <a:spcAft>
                <a:spcPct val="0"/>
              </a:spcAft>
              <a:buClr>
                <a:srgbClr val="002060"/>
              </a:buClr>
              <a:buSzPct val="80000"/>
              <a:buFont typeface="Wingdings" panose="05000000000000000000" pitchFamily="2" charset="2"/>
              <a:buChar char="q"/>
              <a:defRPr/>
            </a:pPr>
            <a:r>
              <a:rPr lang="en-US" sz="2000" kern="0" dirty="0">
                <a:solidFill>
                  <a:srgbClr val="330033"/>
                </a:solidFill>
                <a:latin typeface="Calibri" panose="020F0502020204030204" pitchFamily="34" charset="0"/>
              </a:rPr>
              <a:t>Did students develop the skills necessary for success in their programs of study and their careers?</a:t>
            </a:r>
          </a:p>
        </p:txBody>
      </p:sp>
      <p:sp>
        <p:nvSpPr>
          <p:cNvPr id="5"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rgbClr val="002060"/>
                </a:solidFill>
                <a:latin typeface="Calibri" panose="020F0502020204030204" pitchFamily="34" charset="0"/>
              </a:rPr>
              <a:t>Section II: Student Learning Assessment </a:t>
            </a:r>
          </a:p>
        </p:txBody>
      </p:sp>
      <p:sp>
        <p:nvSpPr>
          <p:cNvPr id="6" name="TextBox 5"/>
          <p:cNvSpPr txBox="1"/>
          <p:nvPr/>
        </p:nvSpPr>
        <p:spPr>
          <a:xfrm flipH="1">
            <a:off x="1828799" y="2212848"/>
            <a:ext cx="2852928" cy="182880"/>
          </a:xfrm>
          <a:prstGeom prst="rect">
            <a:avLst/>
          </a:prstGeom>
          <a:solidFill>
            <a:srgbClr val="002060"/>
          </a:solidFill>
        </p:spPr>
        <p:txBody>
          <a:bodyPr wrap="square" lIns="0" tIns="0" rIns="0" bIns="0" rtlCol="0">
            <a:spAutoFit/>
          </a:bodyPr>
          <a:lstStyle/>
          <a:p>
            <a:endParaRPr lang="en-US" dirty="0"/>
          </a:p>
        </p:txBody>
      </p:sp>
      <p:sp>
        <p:nvSpPr>
          <p:cNvPr id="7" name="Down Arrow 6"/>
          <p:cNvSpPr/>
          <p:nvPr/>
        </p:nvSpPr>
        <p:spPr>
          <a:xfrm>
            <a:off x="4419600" y="2212848"/>
            <a:ext cx="365760" cy="878816"/>
          </a:xfrm>
          <a:prstGeom prst="downArrow">
            <a:avLst>
              <a:gd name="adj1" fmla="val 50000"/>
              <a:gd name="adj2" fmla="val 7324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465390"/>
            <a:ext cx="2743200" cy="1494915"/>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1000"/>
                                        <p:tgtEl>
                                          <p:spTgt spid="3">
                                            <p:txEl>
                                              <p:pRg st="1" end="1"/>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750"/>
                                        <p:tgtEl>
                                          <p:spTgt spid="6"/>
                                        </p:tgtEl>
                                      </p:cBhvr>
                                    </p:animEffect>
                                  </p:childTnLst>
                                </p:cTn>
                              </p:par>
                            </p:childTnLst>
                          </p:cTn>
                        </p:par>
                        <p:par>
                          <p:cTn id="22" fill="hold">
                            <p:stCondLst>
                              <p:cond delay="750"/>
                            </p:stCondLst>
                            <p:childTnLst>
                              <p:par>
                                <p:cTn id="23" presetID="22" presetClass="entr" presetSubtype="1"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750"/>
                                        <p:tgtEl>
                                          <p:spTgt spid="7"/>
                                        </p:tgtEl>
                                      </p:cBhvr>
                                    </p:animEffect>
                                  </p:childTnLst>
                                </p:cTn>
                              </p:par>
                            </p:childTnLst>
                          </p:cTn>
                        </p:par>
                        <p:par>
                          <p:cTn id="26" fill="hold">
                            <p:stCondLst>
                              <p:cond delay="1500"/>
                            </p:stCondLst>
                            <p:childTnLst>
                              <p:par>
                                <p:cTn id="27" presetID="22" presetClass="entr" presetSubtype="1" fill="hold" nodeType="afterEffect">
                                  <p:stCondLst>
                                    <p:cond delay="25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up)">
                                      <p:cBhvr>
                                        <p:cTn id="29" dur="500"/>
                                        <p:tgtEl>
                                          <p:spTgt spid="3">
                                            <p:txEl>
                                              <p:pRg st="2" end="2"/>
                                            </p:txEl>
                                          </p:spTgt>
                                        </p:tgtEl>
                                      </p:cBhvr>
                                    </p:animEffect>
                                  </p:childTnLst>
                                </p:cTn>
                              </p:par>
                              <p:par>
                                <p:cTn id="30" presetID="22" presetClass="entr" presetSubtype="1" fill="hold" nodeType="withEffect">
                                  <p:stCondLst>
                                    <p:cond delay="75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up)">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defRPr/>
            </a:pPr>
            <a:endParaRPr lang="en-US" sz="1100" kern="0" dirty="0">
              <a:solidFill>
                <a:srgbClr val="330033"/>
              </a:solidFill>
              <a:latin typeface="Calibri" panose="020F0502020204030204" pitchFamily="34" charset="0"/>
            </a:endParaRPr>
          </a:p>
          <a:p>
            <a:pPr marL="274320" lvl="0" indent="-274320" fontAlgn="base">
              <a:spcBef>
                <a:spcPct val="0"/>
              </a:spcBef>
              <a:spcAft>
                <a:spcPct val="0"/>
              </a:spcAft>
              <a:buClr>
                <a:srgbClr val="002060"/>
              </a:buClr>
              <a:buSzPct val="80000"/>
              <a:buFont typeface="Wingdings" panose="05000000000000000000" pitchFamily="2" charset="2"/>
              <a:buChar char="q"/>
              <a:defRPr/>
            </a:pPr>
            <a:r>
              <a:rPr lang="en-US" sz="2000" kern="0" dirty="0">
                <a:solidFill>
                  <a:srgbClr val="330033"/>
                </a:solidFill>
                <a:latin typeface="Calibri" panose="020F0502020204030204" pitchFamily="34" charset="0"/>
              </a:rPr>
              <a:t>Student learning assessment must be addressed for each business program to be included in the accreditation review.</a:t>
            </a:r>
          </a:p>
          <a:p>
            <a:pPr marL="274320" lvl="0" indent="-274320" fontAlgn="base">
              <a:spcBef>
                <a:spcPts val="1800"/>
              </a:spcBef>
              <a:spcAft>
                <a:spcPct val="0"/>
              </a:spcAft>
              <a:buClr>
                <a:srgbClr val="002060"/>
              </a:buClr>
              <a:buSzPct val="80000"/>
              <a:buFont typeface="Wingdings" panose="05000000000000000000" pitchFamily="2" charset="2"/>
              <a:buChar char="q"/>
              <a:defRPr/>
            </a:pPr>
            <a:r>
              <a:rPr lang="en-US" sz="2000" kern="0" dirty="0">
                <a:solidFill>
                  <a:srgbClr val="330033"/>
                </a:solidFill>
                <a:latin typeface="Calibri" panose="020F0502020204030204" pitchFamily="34" charset="0"/>
              </a:rPr>
              <a:t>For the purposes of inclusion in outcomes assessment plans, self-studies, and accreditation reviews, we need to specify exactly what constitutes a business program.</a:t>
            </a:r>
          </a:p>
          <a:p>
            <a:pPr marL="274320" lvl="0" indent="-274320" fontAlgn="base">
              <a:spcBef>
                <a:spcPts val="1800"/>
              </a:spcBef>
              <a:spcAft>
                <a:spcPct val="0"/>
              </a:spcAft>
              <a:buClr>
                <a:srgbClr val="002060"/>
              </a:buClr>
              <a:buSzPct val="80000"/>
              <a:buFont typeface="Wingdings" panose="05000000000000000000" pitchFamily="2" charset="2"/>
              <a:buChar char="q"/>
              <a:defRPr/>
            </a:pPr>
            <a:r>
              <a:rPr lang="en-US" sz="2000" kern="0" dirty="0">
                <a:solidFill>
                  <a:srgbClr val="330033"/>
                </a:solidFill>
                <a:latin typeface="Calibri" panose="020F0502020204030204" pitchFamily="34" charset="0"/>
              </a:rPr>
              <a:t>So, how do we define a ‘business program’?</a:t>
            </a:r>
          </a:p>
          <a:p>
            <a:pPr marL="274320" lvl="0" indent="-274320" fontAlgn="base">
              <a:spcBef>
                <a:spcPts val="1800"/>
              </a:spcBef>
              <a:spcAft>
                <a:spcPct val="0"/>
              </a:spcAft>
              <a:buClr>
                <a:srgbClr val="002060"/>
              </a:buClr>
              <a:buSzPct val="80000"/>
              <a:buFont typeface="Wingdings" panose="05000000000000000000" pitchFamily="2" charset="2"/>
              <a:buChar char="q"/>
              <a:defRPr/>
            </a:pPr>
            <a:r>
              <a:rPr lang="en-US" sz="2000" b="1" kern="0" dirty="0">
                <a:solidFill>
                  <a:srgbClr val="002060"/>
                </a:solidFill>
                <a:latin typeface="Calibri" panose="020F0502020204030204" pitchFamily="34" charset="0"/>
              </a:rPr>
              <a:t>Business Program</a:t>
            </a:r>
            <a:r>
              <a:rPr lang="en-US" sz="2000" kern="0" dirty="0">
                <a:solidFill>
                  <a:srgbClr val="330033"/>
                </a:solidFill>
                <a:latin typeface="Calibri" panose="020F0502020204030204" pitchFamily="34" charset="0"/>
              </a:rPr>
              <a:t>: A program of study consisting of an organized set of business and business-related courses, modules, subjects, etc. that satisfies all of the following criteria:</a:t>
            </a:r>
          </a:p>
        </p:txBody>
      </p:sp>
      <p:sp>
        <p:nvSpPr>
          <p:cNvPr id="5"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rgbClr val="002060"/>
                </a:solidFill>
                <a:latin typeface="Calibri" panose="020F0502020204030204" pitchFamily="34" charset="0"/>
              </a:rPr>
              <a:t>Section II: Student Learning Assessment </a:t>
            </a:r>
          </a:p>
        </p:txBody>
      </p:sp>
    </p:spTree>
    <p:extLst>
      <p:ext uri="{BB962C8B-B14F-4D97-AF65-F5344CB8AC3E}">
        <p14:creationId xmlns:p14="http://schemas.microsoft.com/office/powerpoint/2010/main" val="28958556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defRPr/>
            </a:pPr>
            <a:endParaRPr lang="en-US" sz="1100" kern="0" dirty="0">
              <a:solidFill>
                <a:srgbClr val="330033"/>
              </a:solidFill>
              <a:latin typeface="Calibri" panose="020F0502020204030204" pitchFamily="34" charset="0"/>
            </a:endParaRPr>
          </a:p>
          <a:p>
            <a:pPr marL="274320" lvl="0" indent="-274320" fontAlgn="base">
              <a:spcBef>
                <a:spcPct val="0"/>
              </a:spcBef>
              <a:spcAft>
                <a:spcPct val="0"/>
              </a:spcAft>
              <a:buClr>
                <a:srgbClr val="330033"/>
              </a:buClr>
              <a:buSzPct val="95000"/>
              <a:buFont typeface="+mj-lt"/>
              <a:buAutoNum type="arabicPeriod"/>
              <a:defRPr/>
            </a:pPr>
            <a:r>
              <a:rPr lang="en-US" sz="2000" kern="0" dirty="0">
                <a:solidFill>
                  <a:srgbClr val="330033"/>
                </a:solidFill>
                <a:latin typeface="Calibri" panose="020F0502020204030204" pitchFamily="34" charset="0"/>
              </a:rPr>
              <a:t>The program leads to the awarding of a degree, diploma, or other equivalent credential at the associate, bachelor’s, master’s, or doctoral level;</a:t>
            </a:r>
          </a:p>
          <a:p>
            <a:pPr marL="274320" lvl="0" indent="-274320" fontAlgn="base">
              <a:spcBef>
                <a:spcPts val="2600"/>
              </a:spcBef>
              <a:spcAft>
                <a:spcPct val="0"/>
              </a:spcAft>
              <a:buClr>
                <a:srgbClr val="330033"/>
              </a:buClr>
              <a:buSzPct val="95000"/>
              <a:buFont typeface="+mj-lt"/>
              <a:buAutoNum type="arabicPeriod"/>
              <a:defRPr/>
            </a:pPr>
            <a:r>
              <a:rPr lang="en-US" sz="2000" kern="0" dirty="0">
                <a:solidFill>
                  <a:srgbClr val="330033"/>
                </a:solidFill>
                <a:latin typeface="Calibri" panose="020F0502020204030204" pitchFamily="34" charset="0"/>
              </a:rPr>
              <a:t>The courses, modules, subjects, etc. in the traditional fields of business education comprising the program constitute 20 percent or more of the total  requirements for an undergraduate degree, diploma, or other equivalent credential; or 50 percent or more of the total requirements for a graduate degree, diploma, or other equivalent credential;</a:t>
            </a:r>
          </a:p>
          <a:p>
            <a:pPr marL="274320" lvl="0" indent="-274320" fontAlgn="base">
              <a:spcBef>
                <a:spcPts val="2600"/>
              </a:spcBef>
              <a:spcAft>
                <a:spcPct val="0"/>
              </a:spcAft>
              <a:buClr>
                <a:srgbClr val="330033"/>
              </a:buClr>
              <a:buSzPct val="95000"/>
              <a:buFont typeface="+mj-lt"/>
              <a:buAutoNum type="arabicPeriod" startAt="3"/>
              <a:defRPr/>
            </a:pPr>
            <a:r>
              <a:rPr lang="en-US" sz="2000" kern="0" dirty="0">
                <a:solidFill>
                  <a:srgbClr val="330033"/>
                </a:solidFill>
                <a:latin typeface="Calibri" panose="020F0502020204030204" pitchFamily="34" charset="0"/>
              </a:rPr>
              <a:t>The program appears on a student’s official transcript, diploma supplement, or other equivalent record of program completion.</a:t>
            </a:r>
          </a:p>
        </p:txBody>
      </p:sp>
      <p:sp>
        <p:nvSpPr>
          <p:cNvPr id="5"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rgbClr val="002060"/>
                </a:solidFill>
                <a:latin typeface="Calibri" panose="020F0502020204030204" pitchFamily="34" charset="0"/>
              </a:rPr>
              <a:t>Section II: Student Learning Assessment </a:t>
            </a:r>
          </a:p>
        </p:txBody>
      </p:sp>
    </p:spTree>
    <p:extLst>
      <p:ext uri="{BB962C8B-B14F-4D97-AF65-F5344CB8AC3E}">
        <p14:creationId xmlns:p14="http://schemas.microsoft.com/office/powerpoint/2010/main" val="7959331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defRPr/>
            </a:pPr>
            <a:endParaRPr lang="en-US" sz="1100" kern="0" dirty="0">
              <a:solidFill>
                <a:srgbClr val="330033"/>
              </a:solidFill>
              <a:latin typeface="Calibri" panose="020F0502020204030204" pitchFamily="34" charset="0"/>
            </a:endParaRPr>
          </a:p>
          <a:p>
            <a:pPr lvl="0" fontAlgn="base">
              <a:spcBef>
                <a:spcPct val="0"/>
              </a:spcBef>
              <a:spcAft>
                <a:spcPct val="0"/>
              </a:spcAft>
              <a:buClr>
                <a:schemeClr val="accent5">
                  <a:lumMod val="50000"/>
                </a:schemeClr>
              </a:buClr>
              <a:buSzPct val="85000"/>
            </a:pPr>
            <a:r>
              <a:rPr lang="en-US" sz="2000" b="1" kern="0" dirty="0">
                <a:solidFill>
                  <a:srgbClr val="002060"/>
                </a:solidFill>
                <a:latin typeface="Calibri" panose="020F0502020204030204" pitchFamily="34" charset="0"/>
              </a:rPr>
              <a:t>The outcomes assessment plan must:</a:t>
            </a:r>
          </a:p>
          <a:p>
            <a:pPr marL="274320" lvl="0" indent="-274320" fontAlgn="base">
              <a:spcBef>
                <a:spcPts val="12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identify the business programs offered by the academic business unit and other academic units within the institution (associate, bachelor’s, master’s, and doctoral programs).</a:t>
            </a:r>
          </a:p>
          <a:p>
            <a:pPr marL="274320" lvl="0" indent="-274320" fontAlgn="base">
              <a:spcBef>
                <a:spcPts val="42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articulate intended student learning outcomes for each business program.</a:t>
            </a:r>
          </a:p>
          <a:p>
            <a:pPr marL="274320" lvl="0" indent="-274320" fontAlgn="base">
              <a:spcBef>
                <a:spcPts val="42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map each intended student learning outcome to one or more broad-based student learning goals.</a:t>
            </a:r>
          </a:p>
        </p:txBody>
      </p:sp>
      <p:sp>
        <p:nvSpPr>
          <p:cNvPr id="5"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rgbClr val="002060"/>
                </a:solidFill>
                <a:latin typeface="Calibri" panose="020F0502020204030204" pitchFamily="34" charset="0"/>
              </a:rPr>
              <a:t>Section II: Student Learning Assessment </a:t>
            </a:r>
          </a:p>
        </p:txBody>
      </p:sp>
    </p:spTree>
    <p:extLst>
      <p:ext uri="{BB962C8B-B14F-4D97-AF65-F5344CB8AC3E}">
        <p14:creationId xmlns:p14="http://schemas.microsoft.com/office/powerpoint/2010/main" val="28084288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p:cTn id="1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defRPr/>
            </a:pPr>
            <a:endParaRPr lang="en-US" sz="1100" kern="0" dirty="0">
              <a:solidFill>
                <a:srgbClr val="330033"/>
              </a:solidFill>
              <a:latin typeface="Calibri" panose="020F0502020204030204" pitchFamily="34" charset="0"/>
            </a:endParaRPr>
          </a:p>
          <a:p>
            <a:pPr lvl="0" fontAlgn="base">
              <a:spcBef>
                <a:spcPct val="0"/>
              </a:spcBef>
              <a:spcAft>
                <a:spcPct val="0"/>
              </a:spcAft>
              <a:buClr>
                <a:schemeClr val="accent5">
                  <a:lumMod val="50000"/>
                </a:schemeClr>
              </a:buClr>
              <a:buSzPct val="85000"/>
            </a:pPr>
            <a:r>
              <a:rPr lang="en-US" sz="2000" b="1" kern="0" dirty="0">
                <a:solidFill>
                  <a:srgbClr val="002060"/>
                </a:solidFill>
                <a:latin typeface="Calibri" panose="020F0502020204030204" pitchFamily="34" charset="0"/>
              </a:rPr>
              <a:t>The outcomes assessment plan must:</a:t>
            </a:r>
          </a:p>
          <a:p>
            <a:pPr marL="274320" lvl="0" indent="-274320" fontAlgn="base">
              <a:spcBef>
                <a:spcPts val="12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map each intended student learning outcome to one or more ‘Key Learning Outcomes for Business Programs’ as identified by the IACBE (or indicate that the outcome is an additional outcome desired by the academic business unit).</a:t>
            </a:r>
          </a:p>
          <a:p>
            <a:pPr marL="274320" lvl="0" indent="-274320" fontAlgn="base">
              <a:spcBef>
                <a:spcPts val="10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specify appropriate measures of student learning (and their associated evaluation rubrics) that will be employed to assess the intended student learning outcomes in each program.</a:t>
            </a:r>
          </a:p>
          <a:p>
            <a:pPr marL="274320" lvl="0" indent="-274320" fontAlgn="base">
              <a:spcBef>
                <a:spcPts val="10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specify performance objectives for student learning for each measurement tool and evaluation rubric.</a:t>
            </a:r>
          </a:p>
        </p:txBody>
      </p:sp>
      <p:sp>
        <p:nvSpPr>
          <p:cNvPr id="5"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rgbClr val="002060"/>
                </a:solidFill>
                <a:latin typeface="Calibri" panose="020F0502020204030204" pitchFamily="34" charset="0"/>
              </a:rPr>
              <a:t>Section II: Student Learning Assessment </a:t>
            </a:r>
          </a:p>
        </p:txBody>
      </p:sp>
    </p:spTree>
    <p:extLst>
      <p:ext uri="{BB962C8B-B14F-4D97-AF65-F5344CB8AC3E}">
        <p14:creationId xmlns:p14="http://schemas.microsoft.com/office/powerpoint/2010/main" val="5526559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pPr>
            <a:endParaRPr lang="en-US" sz="1100" kern="0" dirty="0">
              <a:solidFill>
                <a:srgbClr val="330033"/>
              </a:solidFill>
              <a:latin typeface="Calibri" panose="020F0502020204030204" pitchFamily="34" charset="0"/>
            </a:endParaRPr>
          </a:p>
          <a:p>
            <a:pPr lvl="0" fontAlgn="base">
              <a:spcAft>
                <a:spcPct val="0"/>
              </a:spcAft>
              <a:buClr>
                <a:srgbClr val="002060"/>
              </a:buClr>
              <a:buSzPct val="80000"/>
            </a:pPr>
            <a:r>
              <a:rPr lang="en-US" sz="2000" b="1" kern="0" dirty="0">
                <a:solidFill>
                  <a:srgbClr val="002060"/>
                </a:solidFill>
                <a:latin typeface="Calibri" panose="020F0502020204030204" pitchFamily="34" charset="0"/>
              </a:rPr>
              <a:t>Intended Student Learning Outcomes:</a:t>
            </a:r>
          </a:p>
          <a:p>
            <a:pPr marL="274320" lvl="0" indent="-274320" fontAlgn="base">
              <a:spcBef>
                <a:spcPts val="1200"/>
              </a:spcBef>
              <a:spcAft>
                <a:spcPct val="0"/>
              </a:spcAft>
              <a:buClr>
                <a:srgbClr val="002060"/>
              </a:buClr>
              <a:buSzPct val="80000"/>
              <a:buFont typeface="Wingdings" panose="05000000000000000000" pitchFamily="2" charset="2"/>
              <a:buChar char="q"/>
            </a:pPr>
            <a:r>
              <a:rPr lang="en-US" sz="1900" kern="0" dirty="0">
                <a:solidFill>
                  <a:srgbClr val="330033"/>
                </a:solidFill>
                <a:latin typeface="Calibri" panose="020F0502020204030204" pitchFamily="34" charset="0"/>
              </a:rPr>
              <a:t>Intended student learning outcomes (ISLOs) are statements                                that describe the desired learning that students should have                          acquired and should be able to demonstrate at the end of a                        program of study; they identify what students should know                                  and be able to do upon completion of their degree programs.</a:t>
            </a:r>
          </a:p>
          <a:p>
            <a:pPr marL="274320" lvl="0" indent="-274320" fontAlgn="base">
              <a:spcBef>
                <a:spcPts val="2400"/>
              </a:spcBef>
              <a:spcAft>
                <a:spcPct val="0"/>
              </a:spcAft>
              <a:buClr>
                <a:srgbClr val="002060"/>
              </a:buClr>
              <a:buSzPct val="80000"/>
              <a:buFont typeface="Wingdings" panose="05000000000000000000" pitchFamily="2" charset="2"/>
              <a:buChar char="q"/>
            </a:pPr>
            <a:r>
              <a:rPr lang="en-US" sz="1900" kern="0" dirty="0">
                <a:solidFill>
                  <a:srgbClr val="330033"/>
                </a:solidFill>
                <a:latin typeface="Calibri" panose="020F0502020204030204" pitchFamily="34" charset="0"/>
              </a:rPr>
              <a:t>Therefore, statements of intended learning outcomes should clearly articulate in measurable terms </a:t>
            </a:r>
            <a:r>
              <a:rPr lang="en-US" sz="1900" dirty="0">
                <a:solidFill>
                  <a:srgbClr val="330033"/>
                </a:solidFill>
                <a:latin typeface="Calibri" panose="020F0502020204030204" pitchFamily="34" charset="0"/>
              </a:rPr>
              <a:t>(e.g., using Bloom’s Taxonomy of Educational Objectives)</a:t>
            </a:r>
            <a:r>
              <a:rPr lang="en-US" sz="1900" kern="0" dirty="0">
                <a:solidFill>
                  <a:srgbClr val="330033"/>
                </a:solidFill>
                <a:latin typeface="Calibri" panose="020F0502020204030204" pitchFamily="34" charset="0"/>
              </a:rPr>
              <a:t> the intended knowledge, skills, abilities, and competencies that characterize the essential learning required of a graduate of a program of study.</a:t>
            </a:r>
          </a:p>
        </p:txBody>
      </p:sp>
      <p:pic>
        <p:nvPicPr>
          <p:cNvPr id="2050" name="Picture 2" descr="Outcomes Assess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1360" y="2038350"/>
            <a:ext cx="1920240" cy="1347536"/>
          </a:xfrm>
          <a:prstGeom prst="roundRect">
            <a:avLst>
              <a:gd name="adj" fmla="val 8594"/>
            </a:avLst>
          </a:prstGeom>
          <a:solidFill>
            <a:srgbClr val="FFFFFF">
              <a:shade val="85000"/>
            </a:srgbClr>
          </a:solidFill>
          <a:ln>
            <a:noFill/>
          </a:ln>
          <a:effectLst>
            <a:softEdge rad="31750"/>
          </a:effectLst>
          <a:extLst/>
        </p:spPr>
      </p:pic>
      <p:sp>
        <p:nvSpPr>
          <p:cNvPr id="5"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rgbClr val="002060"/>
                </a:solidFill>
                <a:latin typeface="Calibri" panose="020F0502020204030204" pitchFamily="34" charset="0"/>
              </a:rPr>
              <a:t>Section II: Student Learning Assessment </a:t>
            </a:r>
          </a:p>
        </p:txBody>
      </p:sp>
    </p:spTree>
    <p:extLst>
      <p:ext uri="{BB962C8B-B14F-4D97-AF65-F5344CB8AC3E}">
        <p14:creationId xmlns:p14="http://schemas.microsoft.com/office/powerpoint/2010/main" val="2368600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1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p:cTn id="12"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2" end="2"/>
                                            </p:txEl>
                                          </p:spTgt>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 calcmode="lin" valueType="num">
                                      <p:cBhvr>
                                        <p:cTn id="16" dur="500" fill="hold"/>
                                        <p:tgtEl>
                                          <p:spTgt spid="2050"/>
                                        </p:tgtEl>
                                        <p:attrNameLst>
                                          <p:attrName>ppt_w</p:attrName>
                                        </p:attrNameLst>
                                      </p:cBhvr>
                                      <p:tavLst>
                                        <p:tav tm="0">
                                          <p:val>
                                            <p:fltVal val="0"/>
                                          </p:val>
                                        </p:tav>
                                        <p:tav tm="100000">
                                          <p:val>
                                            <p:strVal val="#ppt_w"/>
                                          </p:val>
                                        </p:tav>
                                      </p:tavLst>
                                    </p:anim>
                                    <p:anim calcmode="lin" valueType="num">
                                      <p:cBhvr>
                                        <p:cTn id="17"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p:cTn id="22"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defRPr/>
            </a:pPr>
            <a:endParaRPr lang="en-US" sz="1100" kern="0" dirty="0">
              <a:solidFill>
                <a:srgbClr val="330033"/>
              </a:solidFill>
              <a:latin typeface="Calibri" panose="020F0502020204030204" pitchFamily="34" charset="0"/>
            </a:endParaRPr>
          </a:p>
          <a:p>
            <a:pPr lvl="0" fontAlgn="base">
              <a:spcBef>
                <a:spcPct val="0"/>
              </a:spcBef>
              <a:spcAft>
                <a:spcPct val="0"/>
              </a:spcAft>
              <a:buClr>
                <a:srgbClr val="002060"/>
              </a:buClr>
              <a:buSzPct val="85000"/>
            </a:pPr>
            <a:r>
              <a:rPr lang="en-US" sz="2000" b="1" kern="0" dirty="0">
                <a:solidFill>
                  <a:srgbClr val="002060"/>
                </a:solidFill>
                <a:latin typeface="Calibri" panose="020F0502020204030204" pitchFamily="34" charset="0"/>
              </a:rPr>
              <a:t>Types of Student Learning Outcomes</a:t>
            </a:r>
            <a:r>
              <a:rPr lang="en-US" sz="2000" kern="0" dirty="0">
                <a:solidFill>
                  <a:srgbClr val="330033"/>
                </a:solidFill>
                <a:latin typeface="Calibri" panose="020F0502020204030204" pitchFamily="34" charset="0"/>
              </a:rPr>
              <a:t>:</a:t>
            </a:r>
            <a:endParaRPr lang="en-US" sz="2000" b="1" kern="0" dirty="0">
              <a:solidFill>
                <a:srgbClr val="002060"/>
              </a:solidFill>
              <a:latin typeface="Calibri" panose="020F0502020204030204" pitchFamily="34" charset="0"/>
            </a:endParaRPr>
          </a:p>
          <a:p>
            <a:pPr marL="274320" lvl="0" indent="-274320" fontAlgn="base">
              <a:spcBef>
                <a:spcPts val="1200"/>
              </a:spcBef>
              <a:spcAft>
                <a:spcPct val="0"/>
              </a:spcAft>
              <a:buClr>
                <a:srgbClr val="002060"/>
              </a:buClr>
              <a:buSzPct val="80000"/>
              <a:buFont typeface="Wingdings" panose="05000000000000000000" pitchFamily="2" charset="2"/>
              <a:buChar char="q"/>
            </a:pPr>
            <a:r>
              <a:rPr lang="en-US" sz="2000" b="1" kern="0" dirty="0">
                <a:solidFill>
                  <a:srgbClr val="002060"/>
                </a:solidFill>
                <a:latin typeface="Calibri" panose="020F0502020204030204" pitchFamily="34" charset="0"/>
              </a:rPr>
              <a:t>Knowledge/Content Outcomes</a:t>
            </a:r>
          </a:p>
          <a:p>
            <a:pPr lvl="1" indent="-182880" fontAlgn="base">
              <a:spcBef>
                <a:spcPts val="300"/>
              </a:spcBef>
              <a:spcAft>
                <a:spcPct val="0"/>
              </a:spcAft>
              <a:buClr>
                <a:srgbClr val="002060"/>
              </a:buClr>
              <a:buSzPct val="90000"/>
              <a:buFont typeface="Wingdings" panose="05000000000000000000" pitchFamily="2" charset="2"/>
              <a:buChar char="§"/>
            </a:pPr>
            <a:r>
              <a:rPr lang="en-US" kern="0" dirty="0">
                <a:solidFill>
                  <a:srgbClr val="330033"/>
                </a:solidFill>
                <a:latin typeface="Calibri" panose="020F0502020204030204" pitchFamily="34" charset="0"/>
              </a:rPr>
              <a:t>Vocabulary/Terminology</a:t>
            </a:r>
          </a:p>
          <a:p>
            <a:pPr lvl="1" indent="-182880" fontAlgn="base">
              <a:spcBef>
                <a:spcPts val="400"/>
              </a:spcBef>
              <a:spcAft>
                <a:spcPct val="0"/>
              </a:spcAft>
              <a:buClr>
                <a:srgbClr val="002060"/>
              </a:buClr>
              <a:buSzPct val="90000"/>
              <a:buFont typeface="Wingdings" panose="05000000000000000000" pitchFamily="2" charset="2"/>
              <a:buChar char="§"/>
            </a:pPr>
            <a:r>
              <a:rPr lang="en-US" kern="0" dirty="0">
                <a:solidFill>
                  <a:srgbClr val="330033"/>
                </a:solidFill>
                <a:latin typeface="Calibri" panose="020F0502020204030204" pitchFamily="34" charset="0"/>
              </a:rPr>
              <a:t>Discipline-Specific Concepts/Principles</a:t>
            </a:r>
          </a:p>
          <a:p>
            <a:pPr lvl="1" indent="-182880" fontAlgn="base">
              <a:spcBef>
                <a:spcPts val="400"/>
              </a:spcBef>
              <a:spcAft>
                <a:spcPct val="0"/>
              </a:spcAft>
              <a:buClr>
                <a:srgbClr val="002060"/>
              </a:buClr>
              <a:buSzPct val="90000"/>
              <a:buFont typeface="Wingdings" panose="05000000000000000000" pitchFamily="2" charset="2"/>
              <a:buChar char="§"/>
            </a:pPr>
            <a:r>
              <a:rPr lang="en-US" kern="0" dirty="0">
                <a:solidFill>
                  <a:srgbClr val="330033"/>
                </a:solidFill>
                <a:latin typeface="Calibri" panose="020F0502020204030204" pitchFamily="34" charset="0"/>
              </a:rPr>
              <a:t>Theories</a:t>
            </a:r>
          </a:p>
          <a:p>
            <a:pPr marL="274320" lvl="0" indent="-274320" fontAlgn="base">
              <a:spcBef>
                <a:spcPts val="1200"/>
              </a:spcBef>
              <a:spcAft>
                <a:spcPct val="0"/>
              </a:spcAft>
              <a:buClr>
                <a:srgbClr val="002060"/>
              </a:buClr>
              <a:buSzPct val="80000"/>
              <a:buFont typeface="Wingdings" panose="05000000000000000000" pitchFamily="2" charset="2"/>
              <a:buChar char="q"/>
            </a:pPr>
            <a:r>
              <a:rPr lang="en-US" sz="2000" b="1" kern="0" dirty="0">
                <a:solidFill>
                  <a:srgbClr val="002060"/>
                </a:solidFill>
                <a:latin typeface="Calibri" panose="020F0502020204030204" pitchFamily="34" charset="0"/>
              </a:rPr>
              <a:t>Business-Related Professional Skills Outcomes</a:t>
            </a:r>
          </a:p>
          <a:p>
            <a:pPr lvl="1" indent="-182880" fontAlgn="base">
              <a:spcBef>
                <a:spcPts val="300"/>
              </a:spcBef>
              <a:spcAft>
                <a:spcPct val="0"/>
              </a:spcAft>
              <a:buClr>
                <a:srgbClr val="002060"/>
              </a:buClr>
              <a:buSzPct val="90000"/>
              <a:buFont typeface="Wingdings" panose="05000000000000000000" pitchFamily="2" charset="2"/>
              <a:buChar char="§"/>
            </a:pPr>
            <a:r>
              <a:rPr lang="en-US" kern="0" dirty="0">
                <a:solidFill>
                  <a:srgbClr val="330033"/>
                </a:solidFill>
                <a:latin typeface="Calibri" panose="020F0502020204030204" pitchFamily="34" charset="0"/>
              </a:rPr>
              <a:t>Information Technology and Quantitative Skills</a:t>
            </a:r>
          </a:p>
          <a:p>
            <a:pPr lvl="1" indent="-182880" fontAlgn="base">
              <a:spcBef>
                <a:spcPts val="400"/>
              </a:spcBef>
              <a:spcAft>
                <a:spcPct val="0"/>
              </a:spcAft>
              <a:buClr>
                <a:srgbClr val="002060"/>
              </a:buClr>
              <a:buSzPct val="90000"/>
              <a:buFont typeface="Wingdings" panose="05000000000000000000" pitchFamily="2" charset="2"/>
              <a:buChar char="§"/>
            </a:pPr>
            <a:r>
              <a:rPr lang="en-US" kern="0" dirty="0">
                <a:solidFill>
                  <a:srgbClr val="330033"/>
                </a:solidFill>
                <a:latin typeface="Calibri" panose="020F0502020204030204" pitchFamily="34" charset="0"/>
              </a:rPr>
              <a:t>Written and Oral Communication Skills</a:t>
            </a:r>
          </a:p>
          <a:p>
            <a:pPr lvl="1" indent="-182880" fontAlgn="base">
              <a:spcBef>
                <a:spcPts val="400"/>
              </a:spcBef>
              <a:spcAft>
                <a:spcPct val="0"/>
              </a:spcAft>
              <a:buClr>
                <a:srgbClr val="002060"/>
              </a:buClr>
              <a:buSzPct val="90000"/>
              <a:buFont typeface="Wingdings" panose="05000000000000000000" pitchFamily="2" charset="2"/>
              <a:buChar char="§"/>
            </a:pPr>
            <a:r>
              <a:rPr lang="en-US" kern="0" dirty="0">
                <a:solidFill>
                  <a:srgbClr val="330033"/>
                </a:solidFill>
                <a:latin typeface="Calibri" panose="020F0502020204030204" pitchFamily="34" charset="0"/>
              </a:rPr>
              <a:t>Analytical, Problem-Solving, and Critical-Thinking Skills</a:t>
            </a:r>
          </a:p>
          <a:p>
            <a:pPr lvl="1" indent="-182880" fontAlgn="base">
              <a:spcBef>
                <a:spcPts val="400"/>
              </a:spcBef>
              <a:spcAft>
                <a:spcPct val="0"/>
              </a:spcAft>
              <a:buClr>
                <a:srgbClr val="002060"/>
              </a:buClr>
              <a:buSzPct val="90000"/>
              <a:buFont typeface="Wingdings" panose="05000000000000000000" pitchFamily="2" charset="2"/>
              <a:buChar char="§"/>
            </a:pPr>
            <a:r>
              <a:rPr lang="en-US" kern="0" dirty="0">
                <a:solidFill>
                  <a:srgbClr val="330033"/>
                </a:solidFill>
                <a:latin typeface="Calibri" panose="020F0502020204030204" pitchFamily="34" charset="0"/>
              </a:rPr>
              <a:t>Leadership, Interpersonal, and Teamwork Skills</a:t>
            </a:r>
          </a:p>
        </p:txBody>
      </p:sp>
      <p:sp>
        <p:nvSpPr>
          <p:cNvPr id="5"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rgbClr val="002060"/>
                </a:solidFill>
                <a:latin typeface="Calibri" panose="020F0502020204030204" pitchFamily="34" charset="0"/>
              </a:rPr>
              <a:t>Section II: Student Learning Assessment </a:t>
            </a:r>
          </a:p>
        </p:txBody>
      </p:sp>
      <p:pic>
        <p:nvPicPr>
          <p:cNvPr id="6" name="Picture 5"/>
          <p:cNvPicPr>
            <a:picLocks noChangeAspect="1"/>
          </p:cNvPicPr>
          <p:nvPr/>
        </p:nvPicPr>
        <p:blipFill>
          <a:blip r:embed="rId3">
            <a:clrChange>
              <a:clrFrom>
                <a:srgbClr val="E6E6E6"/>
              </a:clrFrom>
              <a:clrTo>
                <a:srgbClr val="E6E6E6">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029200" y="1581150"/>
            <a:ext cx="3898900" cy="12763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4" end="4"/>
                                            </p:txEl>
                                          </p:spTgt>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p:cTn id="3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6" end="6"/>
                                            </p:txEl>
                                          </p:spTgt>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p:cTn id="3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7" end="7"/>
                                            </p:txEl>
                                          </p:spTgt>
                                        </p:tgtEl>
                                        <p:attrNameLst>
                                          <p:attrName>ppt_h</p:attrName>
                                        </p:attrNameLst>
                                      </p:cBhvr>
                                      <p:tavLst>
                                        <p:tav tm="0">
                                          <p:val>
                                            <p:fltVal val="0"/>
                                          </p:val>
                                        </p:tav>
                                        <p:tav tm="100000">
                                          <p:val>
                                            <p:strVal val="#ppt_h"/>
                                          </p:val>
                                        </p:tav>
                                      </p:tavLst>
                                    </p:anim>
                                  </p:childTnLst>
                                </p:cTn>
                              </p:par>
                              <p:par>
                                <p:cTn id="39" presetID="23" presetClass="entr" presetSubtype="16"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p:cTn id="41"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8" end="8"/>
                                            </p:txEl>
                                          </p:spTgt>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p:cTn id="45"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9" end="9"/>
                                            </p:txEl>
                                          </p:spTgt>
                                        </p:tgtEl>
                                        <p:attrNameLst>
                                          <p:attrName>ppt_h</p:attrName>
                                        </p:attrNameLst>
                                      </p:cBhvr>
                                      <p:tavLst>
                                        <p:tav tm="0">
                                          <p:val>
                                            <p:fltVal val="0"/>
                                          </p:val>
                                        </p:tav>
                                        <p:tav tm="100000">
                                          <p:val>
                                            <p:strVal val="#ppt_h"/>
                                          </p:val>
                                        </p:tav>
                                      </p:tavLst>
                                    </p:anim>
                                  </p:childTnLst>
                                </p:cTn>
                              </p:par>
                              <p:par>
                                <p:cTn id="47" presetID="23" presetClass="entr" presetSubtype="16"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p:cTn id="49"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10" end="1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txBox="1">
            <a:spLocks noChangeArrowheads="1"/>
          </p:cNvSpPr>
          <p:nvPr/>
        </p:nvSpPr>
        <p:spPr>
          <a:xfrm>
            <a:off x="0" y="1294638"/>
            <a:ext cx="9144000" cy="3867912"/>
          </a:xfrm>
          <a:prstGeom prst="rect">
            <a:avLst/>
          </a:prstGeom>
          <a:noFill/>
          <a:ln/>
        </p:spPr>
        <p:txBody>
          <a:bodyPr lIns="0" rIns="0"/>
          <a:lstStyle/>
          <a:p>
            <a:pPr lvl="0" fontAlgn="base">
              <a:spcBef>
                <a:spcPct val="0"/>
              </a:spcBef>
              <a:spcAft>
                <a:spcPct val="0"/>
              </a:spcAft>
              <a:buClr>
                <a:srgbClr val="330033"/>
              </a:buClr>
              <a:buSzPct val="90000"/>
              <a:defRPr/>
            </a:pPr>
            <a:endParaRPr lang="en-US" sz="1600" kern="0" dirty="0">
              <a:solidFill>
                <a:srgbClr val="330033"/>
              </a:solidFill>
              <a:latin typeface="Times New Roman"/>
            </a:endParaRPr>
          </a:p>
        </p:txBody>
      </p:sp>
      <p:grpSp>
        <p:nvGrpSpPr>
          <p:cNvPr id="10" name="Group 9"/>
          <p:cNvGrpSpPr/>
          <p:nvPr/>
        </p:nvGrpSpPr>
        <p:grpSpPr>
          <a:xfrm>
            <a:off x="0" y="2647950"/>
            <a:ext cx="9144000" cy="2518410"/>
            <a:chOff x="0" y="2647950"/>
            <a:chExt cx="9144000" cy="2518410"/>
          </a:xfrm>
          <a:noFill/>
        </p:grpSpPr>
        <p:sp>
          <p:nvSpPr>
            <p:cNvPr id="5" name="Rectangle 4"/>
            <p:cNvSpPr/>
            <p:nvPr/>
          </p:nvSpPr>
          <p:spPr>
            <a:xfrm>
              <a:off x="0" y="3943350"/>
              <a:ext cx="9144000" cy="1223010"/>
            </a:xfrm>
            <a:prstGeom prst="rect">
              <a:avLst/>
            </a:prstGeom>
            <a:grp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b="0" dirty="0">
                <a:solidFill>
                  <a:schemeClr val="bg1"/>
                </a:solidFill>
                <a:latin typeface="Arial Rounded MT Bold" pitchFamily="34" charset="0"/>
                <a:cs typeface="Times New Roman" pitchFamily="18" charset="0"/>
              </a:endParaRPr>
            </a:p>
          </p:txBody>
        </p:sp>
        <p:sp>
          <p:nvSpPr>
            <p:cNvPr id="9" name="Rectangle 8"/>
            <p:cNvSpPr/>
            <p:nvPr/>
          </p:nvSpPr>
          <p:spPr>
            <a:xfrm>
              <a:off x="1170432" y="2647950"/>
              <a:ext cx="6803136" cy="1960537"/>
            </a:xfrm>
            <a:prstGeom prst="rect">
              <a:avLst/>
            </a:prstGeom>
            <a:grpFill/>
            <a:ln w="12700">
              <a:solidFill>
                <a:srgbClr val="002060"/>
              </a:solidFill>
            </a:ln>
          </p:spPr>
          <p:txBody>
            <a:bodyPr wrap="square" tIns="91440">
              <a:spAutoFit/>
            </a:bodyPr>
            <a:lstStyle/>
            <a:p>
              <a:pPr marL="0" lvl="2" indent="-228600">
                <a:lnSpc>
                  <a:spcPct val="90000"/>
                </a:lnSpc>
                <a:spcBef>
                  <a:spcPts val="3600"/>
                </a:spcBef>
                <a:buClr>
                  <a:srgbClr val="002060"/>
                </a:buClr>
                <a:buSzPct val="90000"/>
                <a:buFont typeface="Wingdings" pitchFamily="2" charset="2"/>
                <a:buChar char="v"/>
                <a:tabLst>
                  <a:tab pos="228600" algn="l"/>
                </a:tabLst>
                <a:defRPr/>
              </a:pPr>
              <a:r>
                <a:rPr lang="en-US" sz="1600" kern="0" dirty="0">
                  <a:solidFill>
                    <a:srgbClr val="002060"/>
                  </a:solidFill>
                  <a:latin typeface="Calibri" panose="020F0502020204030204" pitchFamily="34" charset="0"/>
                </a:rPr>
                <a:t>Explain the principal concepts and theories in the functional areas of 	business.</a:t>
              </a:r>
            </a:p>
            <a:p>
              <a:pPr marL="0" lvl="2" indent="-228600">
                <a:lnSpc>
                  <a:spcPct val="90000"/>
                </a:lnSpc>
                <a:spcBef>
                  <a:spcPct val="50000"/>
                </a:spcBef>
                <a:buClr>
                  <a:srgbClr val="002060"/>
                </a:buClr>
                <a:buSzPct val="90000"/>
                <a:buFont typeface="Wingdings" pitchFamily="2" charset="2"/>
                <a:buChar char="v"/>
                <a:tabLst>
                  <a:tab pos="274320" algn="l"/>
                </a:tabLst>
                <a:defRPr/>
              </a:pPr>
              <a:r>
                <a:rPr lang="en-US" sz="1600" kern="0" dirty="0">
                  <a:solidFill>
                    <a:srgbClr val="002060"/>
                  </a:solidFill>
                  <a:latin typeface="Calibri" panose="020F0502020204030204" pitchFamily="34" charset="0"/>
                </a:rPr>
                <a:t>Identify and describe the global dimensions of business.</a:t>
              </a:r>
            </a:p>
            <a:p>
              <a:pPr marL="0" lvl="2" indent="-228600">
                <a:lnSpc>
                  <a:spcPct val="90000"/>
                </a:lnSpc>
                <a:spcBef>
                  <a:spcPct val="50000"/>
                </a:spcBef>
                <a:buClr>
                  <a:srgbClr val="002060"/>
                </a:buClr>
                <a:buSzPct val="90000"/>
                <a:buFont typeface="Wingdings" pitchFamily="2" charset="2"/>
                <a:buChar char="v"/>
                <a:tabLst>
                  <a:tab pos="274320" algn="l"/>
                </a:tabLst>
                <a:defRPr/>
              </a:pPr>
              <a:r>
                <a:rPr lang="en-US" sz="1600" kern="0" dirty="0">
                  <a:solidFill>
                    <a:srgbClr val="002060"/>
                  </a:solidFill>
                  <a:latin typeface="Calibri" panose="020F0502020204030204" pitchFamily="34" charset="0"/>
                </a:rPr>
                <a:t>Apply ethical principles to leadership decisions.</a:t>
              </a:r>
            </a:p>
            <a:p>
              <a:pPr marL="0" lvl="2" indent="-228600">
                <a:lnSpc>
                  <a:spcPct val="90000"/>
                </a:lnSpc>
                <a:spcBef>
                  <a:spcPct val="50000"/>
                </a:spcBef>
                <a:buClr>
                  <a:srgbClr val="002060"/>
                </a:buClr>
                <a:buSzPct val="90000"/>
                <a:buFont typeface="Wingdings" pitchFamily="2" charset="2"/>
                <a:buChar char="v"/>
                <a:tabLst>
                  <a:tab pos="274320" algn="l"/>
                </a:tabLst>
                <a:defRPr/>
              </a:pPr>
              <a:r>
                <a:rPr lang="en-US" sz="1600" kern="0" dirty="0">
                  <a:solidFill>
                    <a:srgbClr val="002060"/>
                  </a:solidFill>
                  <a:latin typeface="Calibri" panose="020F0502020204030204" pitchFamily="34" charset="0"/>
                </a:rPr>
                <a:t>Analyze financial information for decision making.</a:t>
              </a:r>
            </a:p>
            <a:p>
              <a:pPr marL="0" lvl="2" indent="-228600">
                <a:lnSpc>
                  <a:spcPct val="90000"/>
                </a:lnSpc>
                <a:spcBef>
                  <a:spcPct val="50000"/>
                </a:spcBef>
                <a:buClr>
                  <a:srgbClr val="002060"/>
                </a:buClr>
                <a:buSzPct val="90000"/>
                <a:buFont typeface="Wingdings" pitchFamily="2" charset="2"/>
                <a:buChar char="v"/>
                <a:tabLst>
                  <a:tab pos="274320" algn="l"/>
                </a:tabLst>
                <a:defRPr/>
              </a:pPr>
              <a:r>
                <a:rPr lang="en-US" sz="1600" kern="0" dirty="0">
                  <a:solidFill>
                    <a:srgbClr val="002060"/>
                  </a:solidFill>
                  <a:latin typeface="Calibri" panose="020F0502020204030204" pitchFamily="34" charset="0"/>
                </a:rPr>
                <a:t>Demonstrate effective professional communication skills.</a:t>
              </a:r>
              <a:endParaRPr lang="en-US" sz="1800" kern="0" dirty="0">
                <a:solidFill>
                  <a:srgbClr val="002060"/>
                </a:solidFill>
                <a:latin typeface="Calibri" panose="020F0502020204030204" pitchFamily="34" charset="0"/>
              </a:endParaRPr>
            </a:p>
          </p:txBody>
        </p:sp>
      </p:grpSp>
      <p:sp>
        <p:nvSpPr>
          <p:cNvPr id="7" name="TextBox 6"/>
          <p:cNvSpPr txBox="1"/>
          <p:nvPr/>
        </p:nvSpPr>
        <p:spPr>
          <a:xfrm>
            <a:off x="1170432" y="1294639"/>
            <a:ext cx="6803136" cy="1200912"/>
          </a:xfrm>
          <a:prstGeom prst="rect">
            <a:avLst/>
          </a:prstGeom>
          <a:noFill/>
        </p:spPr>
        <p:txBody>
          <a:bodyPr wrap="square" lIns="0" rtlCol="0" anchor="ctr" anchorCtr="0">
            <a:noAutofit/>
          </a:bodyPr>
          <a:lstStyle/>
          <a:p>
            <a:pPr algn="ctr"/>
            <a:r>
              <a:rPr lang="en-US" sz="2000" b="1" u="sng" kern="0" dirty="0">
                <a:solidFill>
                  <a:srgbClr val="002060"/>
                </a:solidFill>
                <a:latin typeface="Calibri" panose="020F0502020204030204" pitchFamily="34" charset="0"/>
              </a:rPr>
              <a:t>Examples of Intended Student Learning Outcomes</a:t>
            </a:r>
          </a:p>
          <a:p>
            <a:pPr algn="ctr">
              <a:spcBef>
                <a:spcPts val="1200"/>
              </a:spcBef>
            </a:pPr>
            <a:r>
              <a:rPr lang="en-US" b="1" kern="0" dirty="0">
                <a:solidFill>
                  <a:srgbClr val="002060"/>
                </a:solidFill>
                <a:latin typeface="Calibri" panose="020F0502020204030204" pitchFamily="34" charset="0"/>
              </a:rPr>
              <a:t>As outcomes of learning in the business program,</a:t>
            </a:r>
          </a:p>
          <a:p>
            <a:pPr algn="ctr"/>
            <a:r>
              <a:rPr lang="en-US" b="1" kern="0" dirty="0">
                <a:solidFill>
                  <a:srgbClr val="002060"/>
                </a:solidFill>
                <a:latin typeface="Calibri" panose="020F0502020204030204" pitchFamily="34" charset="0"/>
              </a:rPr>
              <a:t>students will be able to:</a:t>
            </a:r>
          </a:p>
        </p:txBody>
      </p:sp>
      <p:sp>
        <p:nvSpPr>
          <p:cNvPr id="11"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0" tIns="0" rIns="0" bIns="0" anchor="ctr"/>
          <a:lstStyle/>
          <a:p>
            <a:pPr algn="ctr">
              <a:lnSpc>
                <a:spcPct val="100000"/>
              </a:lnSpc>
            </a:pPr>
            <a:r>
              <a:rPr lang="en-US" sz="2000" b="1" dirty="0">
                <a:solidFill>
                  <a:schemeClr val="accent4">
                    <a:lumMod val="50000"/>
                  </a:schemeClr>
                </a:solidFill>
                <a:latin typeface="Calibri" panose="020F0502020204030204" pitchFamily="34" charset="0"/>
              </a:rPr>
              <a:t>Section II: Student Learning Assessment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lide(fromBottom)">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52550"/>
            <a:ext cx="9144000" cy="742950"/>
          </a:xfrm>
          <a:prstGeom prst="rect">
            <a:avLst/>
          </a:prstGeom>
          <a:solidFill>
            <a:srgbClr val="0020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r>
              <a:rPr lang="en-US" b="1" dirty="0">
                <a:latin typeface="Calibri" panose="020F0502020204030204" pitchFamily="34" charset="0"/>
              </a:rPr>
              <a:t>The Definition, Purposes, and Characteristics of Outcomes Assessment</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p:tgtEl>
                                          <p:spTgt spid="2"/>
                                        </p:tgtEl>
                                        <p:attrNameLst>
                                          <p:attrName>ppt_x</p:attrName>
                                        </p:attrNameLst>
                                      </p:cBhvr>
                                      <p:tavLst>
                                        <p:tav tm="0">
                                          <p:val>
                                            <p:strVal val="#ppt_x+#ppt_w*1.125000"/>
                                          </p:val>
                                        </p:tav>
                                        <p:tav tm="100000">
                                          <p:val>
                                            <p:strVal val="#ppt_x"/>
                                          </p:val>
                                        </p:tav>
                                      </p:tavLst>
                                    </p:anim>
                                    <p:animEffect transition="in" filter="wipe(left)">
                                      <p:cBhvr>
                                        <p:cTn id="8"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defRPr/>
            </a:pPr>
            <a:endParaRPr lang="en-US" sz="1100" kern="0" dirty="0">
              <a:solidFill>
                <a:srgbClr val="330033"/>
              </a:solidFill>
              <a:latin typeface="Calibri" panose="020F0502020204030204" pitchFamily="34" charset="0"/>
            </a:endParaRPr>
          </a:p>
          <a:p>
            <a:pPr marL="274320" lvl="0" indent="-274320" fontAlgn="base">
              <a:spcAft>
                <a:spcPct val="0"/>
              </a:spcAft>
              <a:buClr>
                <a:srgbClr val="002060"/>
              </a:buClr>
              <a:buSzPct val="80000"/>
              <a:buFont typeface="Wingdings" panose="05000000000000000000" pitchFamily="2" charset="2"/>
              <a:buChar char="q"/>
              <a:defRPr/>
            </a:pPr>
            <a:r>
              <a:rPr lang="en-US" sz="2000" kern="0" dirty="0">
                <a:solidFill>
                  <a:srgbClr val="330033"/>
                </a:solidFill>
                <a:latin typeface="Calibri" panose="020F0502020204030204" pitchFamily="34" charset="0"/>
              </a:rPr>
              <a:t>The intended student learning outcomes for all programs included in the outcomes assessment plan must be program-level outcomes and must be appropriate to the degree level with which they are associated.</a:t>
            </a:r>
          </a:p>
          <a:p>
            <a:pPr marL="274320" lvl="0" indent="-274320" fontAlgn="base">
              <a:spcBef>
                <a:spcPts val="2400"/>
              </a:spcBef>
              <a:spcAft>
                <a:spcPct val="0"/>
              </a:spcAft>
              <a:buClr>
                <a:srgbClr val="002060"/>
              </a:buClr>
              <a:buSzPct val="80000"/>
              <a:buFont typeface="Wingdings" panose="05000000000000000000" pitchFamily="2" charset="2"/>
              <a:buChar char="q"/>
              <a:defRPr/>
            </a:pPr>
            <a:r>
              <a:rPr lang="en-US" sz="2000" kern="0" dirty="0">
                <a:solidFill>
                  <a:srgbClr val="330033"/>
                </a:solidFill>
                <a:latin typeface="Calibri" panose="020F0502020204030204" pitchFamily="34" charset="0"/>
              </a:rPr>
              <a:t>In other words, the intended student learning outcomes for associate-, bachelor’s-, master’s-, and doctoral-level programs:</a:t>
            </a:r>
          </a:p>
          <a:p>
            <a:pPr lvl="1" indent="-182880" fontAlgn="base">
              <a:spcBef>
                <a:spcPts val="1200"/>
              </a:spcBef>
              <a:spcAft>
                <a:spcPct val="0"/>
              </a:spcAft>
              <a:buClr>
                <a:srgbClr val="002060"/>
              </a:buClr>
              <a:buSzPct val="90000"/>
              <a:buFont typeface="Wingdings" panose="05000000000000000000" pitchFamily="2" charset="2"/>
              <a:buChar char="§"/>
              <a:defRPr/>
            </a:pPr>
            <a:r>
              <a:rPr lang="en-US" sz="2000" kern="0" dirty="0">
                <a:solidFill>
                  <a:srgbClr val="330033"/>
                </a:solidFill>
                <a:latin typeface="Calibri" panose="020F0502020204030204" pitchFamily="34" charset="0"/>
              </a:rPr>
              <a:t>must clearly describe what students are expected to know and be able to do at the conclusion of each degree program; and</a:t>
            </a:r>
          </a:p>
          <a:p>
            <a:pPr lvl="1" indent="-182880" fontAlgn="base">
              <a:spcBef>
                <a:spcPts val="1800"/>
              </a:spcBef>
              <a:spcAft>
                <a:spcPct val="0"/>
              </a:spcAft>
              <a:buClr>
                <a:srgbClr val="002060"/>
              </a:buClr>
              <a:buSzPct val="90000"/>
              <a:buFont typeface="Wingdings" panose="05000000000000000000" pitchFamily="2" charset="2"/>
              <a:buChar char="§"/>
              <a:defRPr/>
            </a:pPr>
            <a:r>
              <a:rPr lang="en-US" sz="2000" kern="0" dirty="0">
                <a:solidFill>
                  <a:srgbClr val="330033"/>
                </a:solidFill>
                <a:latin typeface="Calibri" panose="020F0502020204030204" pitchFamily="34" charset="0"/>
              </a:rPr>
              <a:t>must reflect higher orders of learning and skills development at each successively-higher degree level.</a:t>
            </a:r>
          </a:p>
        </p:txBody>
      </p:sp>
      <p:sp>
        <p:nvSpPr>
          <p:cNvPr id="5"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r>
              <a:rPr lang="en-US" sz="2000" b="1" dirty="0">
                <a:solidFill>
                  <a:schemeClr val="accent4">
                    <a:lumMod val="50000"/>
                  </a:schemeClr>
                </a:solidFill>
                <a:latin typeface="Calibri" panose="020F0502020204030204" pitchFamily="34" charset="0"/>
              </a:rPr>
              <a:t>Section II: Student Learning Assessment </a:t>
            </a:r>
          </a:p>
        </p:txBody>
      </p:sp>
    </p:spTree>
    <p:extLst>
      <p:ext uri="{BB962C8B-B14F-4D97-AF65-F5344CB8AC3E}">
        <p14:creationId xmlns:p14="http://schemas.microsoft.com/office/powerpoint/2010/main" val="11261341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defRPr/>
            </a:pPr>
            <a:endParaRPr lang="en-US" sz="1100" kern="0" dirty="0">
              <a:solidFill>
                <a:srgbClr val="330033"/>
              </a:solidFill>
              <a:latin typeface="Calibri" panose="020F0502020204030204" pitchFamily="34" charset="0"/>
            </a:endParaRPr>
          </a:p>
          <a:p>
            <a:pPr marL="274320" lvl="0" indent="-274320" fontAlgn="base">
              <a:spcAft>
                <a:spcPct val="0"/>
              </a:spcAft>
              <a:buClr>
                <a:srgbClr val="002060"/>
              </a:buClr>
              <a:buSzPct val="80000"/>
              <a:buFont typeface="Wingdings" panose="05000000000000000000" pitchFamily="2" charset="2"/>
              <a:buChar char="q"/>
              <a:defRPr/>
            </a:pPr>
            <a:r>
              <a:rPr lang="en-US" sz="2000" kern="0" dirty="0">
                <a:solidFill>
                  <a:srgbClr val="330033"/>
                </a:solidFill>
                <a:latin typeface="Calibri" panose="020F0502020204030204" pitchFamily="34" charset="0"/>
              </a:rPr>
              <a:t>The intended student learning outcomes for all programs included in the outcomes assessment plan must be expressed in terms that are observable and measurable.</a:t>
            </a:r>
          </a:p>
          <a:p>
            <a:pPr marL="274320" indent="-274320" fontAlgn="base">
              <a:spcBef>
                <a:spcPts val="1500"/>
              </a:spcBef>
              <a:spcAft>
                <a:spcPct val="0"/>
              </a:spcAft>
              <a:buClr>
                <a:srgbClr val="002060"/>
              </a:buClr>
              <a:buSzPct val="80000"/>
              <a:buFont typeface="Wingdings" panose="05000000000000000000" pitchFamily="2" charset="2"/>
              <a:buChar char="q"/>
              <a:defRPr/>
            </a:pPr>
            <a:r>
              <a:rPr lang="en-US" sz="2000" kern="0" dirty="0">
                <a:solidFill>
                  <a:srgbClr val="330033"/>
                </a:solidFill>
                <a:latin typeface="Calibri" panose="020F0502020204030204" pitchFamily="34" charset="0"/>
              </a:rPr>
              <a:t>The intended student learning outcomes for all programs included in the outcomes assessment plan must be stated from the students’ perspective using active verbs (e.g., according to Bloom’s Taxonomy of Educational Objectives).</a:t>
            </a:r>
          </a:p>
          <a:p>
            <a:pPr marL="274320" indent="-274320" fontAlgn="base">
              <a:spcBef>
                <a:spcPts val="1500"/>
              </a:spcBef>
              <a:spcAft>
                <a:spcPct val="0"/>
              </a:spcAft>
              <a:buClr>
                <a:srgbClr val="002060"/>
              </a:buClr>
              <a:buSzPct val="80000"/>
              <a:buFont typeface="Wingdings" panose="05000000000000000000" pitchFamily="2" charset="2"/>
              <a:buChar char="q"/>
              <a:defRPr/>
            </a:pPr>
            <a:r>
              <a:rPr lang="en-US" sz="2000" kern="0" dirty="0">
                <a:solidFill>
                  <a:srgbClr val="330033"/>
                </a:solidFill>
                <a:latin typeface="Calibri" panose="020F0502020204030204" pitchFamily="34" charset="0"/>
              </a:rPr>
              <a:t>The intended student learning outcomes for all programs included in the outcomes assessment plan must be associated with one or more broad-based student learning goals.</a:t>
            </a:r>
          </a:p>
        </p:txBody>
      </p:sp>
      <p:sp>
        <p:nvSpPr>
          <p:cNvPr id="5"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r>
              <a:rPr lang="en-US" sz="2000" b="1" dirty="0">
                <a:solidFill>
                  <a:schemeClr val="accent4">
                    <a:lumMod val="50000"/>
                  </a:schemeClr>
                </a:solidFill>
                <a:latin typeface="Calibri" panose="020F0502020204030204" pitchFamily="34" charset="0"/>
              </a:rPr>
              <a:t>Section II: Student Learning Assessment </a:t>
            </a:r>
          </a:p>
        </p:txBody>
      </p:sp>
    </p:spTree>
    <p:extLst>
      <p:ext uri="{BB962C8B-B14F-4D97-AF65-F5344CB8AC3E}">
        <p14:creationId xmlns:p14="http://schemas.microsoft.com/office/powerpoint/2010/main" val="43645768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defRPr/>
            </a:pPr>
            <a:endParaRPr lang="en-US" sz="1100" kern="0" dirty="0">
              <a:solidFill>
                <a:srgbClr val="330033"/>
              </a:solidFill>
              <a:latin typeface="Calibri" panose="020F0502020204030204" pitchFamily="34" charset="0"/>
            </a:endParaRPr>
          </a:p>
          <a:p>
            <a:pPr marL="274320" lvl="0" indent="-274320" fontAlgn="base">
              <a:spcAft>
                <a:spcPct val="0"/>
              </a:spcAft>
              <a:buClr>
                <a:srgbClr val="002060"/>
              </a:buClr>
              <a:buSzPct val="80000"/>
              <a:buFont typeface="Wingdings" panose="05000000000000000000" pitchFamily="2" charset="2"/>
              <a:buChar char="q"/>
              <a:defRPr/>
            </a:pPr>
            <a:r>
              <a:rPr lang="en-US" sz="2000" kern="0" dirty="0">
                <a:solidFill>
                  <a:srgbClr val="330033"/>
                </a:solidFill>
                <a:latin typeface="Calibri" panose="020F0502020204030204" pitchFamily="34" charset="0"/>
              </a:rPr>
              <a:t>The intended student learning outcomes in each                                     business program must substantially encompass                                              and be linked to the relevant ‘Key Learning Outcomes                                      for Business Programs’ as identified by the IACBE.</a:t>
            </a:r>
          </a:p>
          <a:p>
            <a:pPr fontAlgn="base">
              <a:spcBef>
                <a:spcPts val="900"/>
              </a:spcBef>
              <a:spcAft>
                <a:spcPct val="0"/>
              </a:spcAft>
              <a:buClr>
                <a:srgbClr val="002060"/>
              </a:buClr>
              <a:buSzPct val="80000"/>
              <a:defRPr/>
            </a:pPr>
            <a:r>
              <a:rPr lang="en-US" sz="2000" b="1" kern="0" dirty="0">
                <a:solidFill>
                  <a:srgbClr val="002060"/>
                </a:solidFill>
                <a:latin typeface="Calibri" panose="020F0502020204030204" pitchFamily="34" charset="0"/>
              </a:rPr>
              <a:t>Key Learning Outcomes for Business Programs:</a:t>
            </a:r>
          </a:p>
          <a:p>
            <a:pPr marL="342900" lvl="0" indent="-342900" fontAlgn="base">
              <a:spcBef>
                <a:spcPts val="900"/>
              </a:spcBef>
              <a:spcAft>
                <a:spcPct val="0"/>
              </a:spcAft>
              <a:buClr>
                <a:srgbClr val="002060"/>
              </a:buClr>
              <a:buSzPct val="80000"/>
              <a:buFont typeface="Wingdings" panose="05000000000000000000" pitchFamily="2" charset="2"/>
              <a:buChar char="q"/>
              <a:defRPr/>
            </a:pPr>
            <a:r>
              <a:rPr lang="en-US" sz="2000" kern="0" dirty="0">
                <a:solidFill>
                  <a:srgbClr val="330033"/>
                </a:solidFill>
                <a:latin typeface="Calibri" panose="020F0502020204030204" pitchFamily="34" charset="0"/>
              </a:rPr>
              <a:t>The ‘Key Learning Outcomes for Business Programs’ as identified by the IACBE are defined for each degree level (i.e., for associate-, bachelor’s-, master’s-, and doctoral-level programs).</a:t>
            </a:r>
          </a:p>
          <a:p>
            <a:pPr marL="342900" indent="-342900" fontAlgn="base">
              <a:spcBef>
                <a:spcPts val="900"/>
              </a:spcBef>
              <a:spcAft>
                <a:spcPct val="0"/>
              </a:spcAft>
              <a:buClr>
                <a:srgbClr val="002060"/>
              </a:buClr>
              <a:buSzPct val="80000"/>
              <a:buFont typeface="Wingdings" panose="05000000000000000000" pitchFamily="2" charset="2"/>
              <a:buChar char="q"/>
              <a:defRPr/>
            </a:pPr>
            <a:r>
              <a:rPr lang="en-US" sz="2000" kern="0" dirty="0">
                <a:solidFill>
                  <a:srgbClr val="330033"/>
                </a:solidFill>
                <a:latin typeface="Calibri" panose="020F0502020204030204" pitchFamily="34" charset="0"/>
              </a:rPr>
              <a:t>The outcomes are associated with those content- and skills-related areas that comprise typical programs in business.</a:t>
            </a:r>
            <a:endParaRPr lang="en-US" sz="2000" b="1" kern="0" dirty="0">
              <a:solidFill>
                <a:srgbClr val="002060"/>
              </a:solidFill>
              <a:latin typeface="Calibri" panose="020F0502020204030204" pitchFamily="34" charset="0"/>
            </a:endParaRPr>
          </a:p>
          <a:p>
            <a:pPr lvl="0" fontAlgn="base">
              <a:spcAft>
                <a:spcPct val="0"/>
              </a:spcAft>
              <a:buClr>
                <a:srgbClr val="002060"/>
              </a:buClr>
              <a:buSzPct val="80000"/>
              <a:defRPr/>
            </a:pPr>
            <a:endParaRPr lang="en-US" sz="2000" kern="0" dirty="0">
              <a:solidFill>
                <a:srgbClr val="330033"/>
              </a:solidFill>
              <a:latin typeface="Calibri" panose="020F0502020204030204" pitchFamily="34" charset="0"/>
            </a:endParaRPr>
          </a:p>
        </p:txBody>
      </p:sp>
      <p:sp>
        <p:nvSpPr>
          <p:cNvPr id="5"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Section II: Student Learning Assessment </a:t>
            </a:r>
          </a:p>
        </p:txBody>
      </p:sp>
      <p:pic>
        <p:nvPicPr>
          <p:cNvPr id="4" name="Picture 3"/>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705600" y="1581150"/>
            <a:ext cx="2194560" cy="1468982"/>
          </a:xfrm>
          <a:prstGeom prst="roundRect">
            <a:avLst>
              <a:gd name="adj" fmla="val 8081"/>
            </a:avLst>
          </a:prstGeom>
          <a:ln>
            <a:noFill/>
          </a:ln>
          <a:effectLst>
            <a:outerShdw blurRad="101600" sx="104000" sy="104000" algn="ctr" rotWithShape="0">
              <a:prstClr val="black">
                <a:alpha val="40000"/>
              </a:prstClr>
            </a:outerShdw>
          </a:effectLst>
          <a:scene3d>
            <a:camera prst="orthographicFront"/>
            <a:lightRig rig="contrasting" dir="t">
              <a:rot lat="0" lon="0" rev="4200000"/>
            </a:lightRig>
          </a:scene3d>
          <a:sp3d prstMaterial="plastic">
            <a:contourClr>
              <a:srgbClr val="969696"/>
            </a:contourClr>
          </a:sp3d>
        </p:spPr>
      </p:pic>
    </p:spTree>
    <p:extLst>
      <p:ext uri="{BB962C8B-B14F-4D97-AF65-F5344CB8AC3E}">
        <p14:creationId xmlns:p14="http://schemas.microsoft.com/office/powerpoint/2010/main" val="21031262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par>
                                <p:cTn id="9" presetID="2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pPr>
            <a:endParaRPr lang="en-US" sz="1100" kern="0" dirty="0">
              <a:solidFill>
                <a:srgbClr val="330033"/>
              </a:solidFill>
              <a:latin typeface="Calibri" panose="020F0502020204030204" pitchFamily="34" charset="0"/>
            </a:endParaRPr>
          </a:p>
          <a:p>
            <a:pPr lvl="0" fontAlgn="base">
              <a:spcAft>
                <a:spcPct val="0"/>
              </a:spcAft>
              <a:buClr>
                <a:srgbClr val="002060"/>
              </a:buClr>
              <a:buSzPct val="80000"/>
            </a:pPr>
            <a:r>
              <a:rPr lang="en-US" sz="2000" b="1" kern="0" dirty="0">
                <a:solidFill>
                  <a:srgbClr val="002060"/>
                </a:solidFill>
                <a:latin typeface="Calibri" panose="020F0502020204030204" pitchFamily="34" charset="0"/>
              </a:rPr>
              <a:t>Key Learning Outcomes for Business Programs:</a:t>
            </a:r>
          </a:p>
          <a:p>
            <a:pPr marL="274320" lvl="0" indent="-274320" fontAlgn="base">
              <a:spcBef>
                <a:spcPts val="12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While the academic business unit is not required to use these particular outcomes or the specific wording in these outcomes, and may include additional content- and skills-related intended learning outcomes in its assessment plan, it must ensure, at a minimum, that the content- and skills-related areas that are addressed in the Key Learning Outcomes are substantially incorporated in its own intended learning outcomes.</a:t>
            </a:r>
          </a:p>
        </p:txBody>
      </p:sp>
      <p:sp>
        <p:nvSpPr>
          <p:cNvPr id="5"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Section II: Student Learning Assessment </a:t>
            </a:r>
          </a:p>
        </p:txBody>
      </p:sp>
    </p:spTree>
    <p:extLst>
      <p:ext uri="{BB962C8B-B14F-4D97-AF65-F5344CB8AC3E}">
        <p14:creationId xmlns:p14="http://schemas.microsoft.com/office/powerpoint/2010/main" val="24542445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pPr>
            <a:endParaRPr lang="en-US" sz="1100" kern="0" dirty="0">
              <a:solidFill>
                <a:srgbClr val="330033"/>
              </a:solidFill>
              <a:latin typeface="Calibri" panose="020F0502020204030204" pitchFamily="34" charset="0"/>
            </a:endParaRPr>
          </a:p>
          <a:p>
            <a:pPr lvl="0" fontAlgn="base">
              <a:spcAft>
                <a:spcPct val="0"/>
              </a:spcAft>
              <a:buClr>
                <a:srgbClr val="002060"/>
              </a:buClr>
              <a:buSzPct val="80000"/>
            </a:pPr>
            <a:r>
              <a:rPr lang="en-US" sz="2000" b="1" kern="0" dirty="0">
                <a:solidFill>
                  <a:srgbClr val="002060"/>
                </a:solidFill>
                <a:latin typeface="Calibri" panose="020F0502020204030204" pitchFamily="34" charset="0"/>
              </a:rPr>
              <a:t>Key Learning Outcomes for Associate-Level Business Programs: </a:t>
            </a:r>
            <a:r>
              <a:rPr lang="en-US" sz="2000" kern="0" dirty="0">
                <a:solidFill>
                  <a:srgbClr val="330033"/>
                </a:solidFill>
                <a:latin typeface="Calibri" panose="020F0502020204030204" pitchFamily="34" charset="0"/>
              </a:rPr>
              <a:t>Graduates of associate-level programs in business should be able to…</a:t>
            </a:r>
          </a:p>
          <a:p>
            <a:pPr marL="274320" lvl="0" indent="-274320" fontAlgn="base">
              <a:spcBef>
                <a:spcPts val="1200"/>
              </a:spcBef>
              <a:spcAft>
                <a:spcPct val="0"/>
              </a:spcAft>
              <a:buClr>
                <a:srgbClr val="002060"/>
              </a:buClr>
              <a:buSzPct val="95000"/>
              <a:buFont typeface="+mj-lt"/>
              <a:buAutoNum type="arabicPeriod"/>
            </a:pPr>
            <a:r>
              <a:rPr lang="en-US" sz="2000" kern="0" dirty="0">
                <a:solidFill>
                  <a:srgbClr val="330033"/>
                </a:solidFill>
                <a:latin typeface="Calibri" panose="020F0502020204030204" pitchFamily="34" charset="0"/>
              </a:rPr>
              <a:t>Describe the introductory concepts of accounting, economics, management, and marketing.</a:t>
            </a:r>
          </a:p>
          <a:p>
            <a:pPr marL="274320" lvl="0" indent="-274320" fontAlgn="base">
              <a:spcBef>
                <a:spcPts val="2400"/>
              </a:spcBef>
              <a:spcAft>
                <a:spcPct val="0"/>
              </a:spcAft>
              <a:buClr>
                <a:srgbClr val="002060"/>
              </a:buClr>
              <a:buSzPct val="95000"/>
              <a:buFont typeface="+mj-lt"/>
              <a:buAutoNum type="arabicPeriod"/>
            </a:pPr>
            <a:r>
              <a:rPr lang="en-US" sz="2000" kern="0" dirty="0">
                <a:solidFill>
                  <a:srgbClr val="330033"/>
                </a:solidFill>
                <a:latin typeface="Calibri" panose="020F0502020204030204" pitchFamily="34" charset="0"/>
              </a:rPr>
              <a:t>Use decision-support tools.</a:t>
            </a:r>
          </a:p>
          <a:p>
            <a:pPr marL="274320" lvl="0" indent="-274320" fontAlgn="base">
              <a:spcBef>
                <a:spcPts val="2400"/>
              </a:spcBef>
              <a:spcAft>
                <a:spcPct val="0"/>
              </a:spcAft>
              <a:buClr>
                <a:srgbClr val="002060"/>
              </a:buClr>
              <a:buSzPct val="95000"/>
              <a:buFont typeface="+mj-lt"/>
              <a:buAutoNum type="arabicPeriod"/>
            </a:pPr>
            <a:r>
              <a:rPr lang="en-US" sz="2000" kern="0" dirty="0">
                <a:solidFill>
                  <a:srgbClr val="330033"/>
                </a:solidFill>
                <a:latin typeface="Calibri" panose="020F0502020204030204" pitchFamily="34" charset="0"/>
              </a:rPr>
              <a:t>Communicate effectively in oral and written forms.</a:t>
            </a:r>
          </a:p>
        </p:txBody>
      </p:sp>
      <p:sp>
        <p:nvSpPr>
          <p:cNvPr id="5"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Section II: Student Learning Assessment </a:t>
            </a:r>
          </a:p>
        </p:txBody>
      </p:sp>
    </p:spTree>
    <p:extLst>
      <p:ext uri="{BB962C8B-B14F-4D97-AF65-F5344CB8AC3E}">
        <p14:creationId xmlns:p14="http://schemas.microsoft.com/office/powerpoint/2010/main" val="8606765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1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p:cTn id="12"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 calcmode="lin" valueType="num">
                                      <p:cBhvr>
                                        <p:cTn id="1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 calcmode="lin" valueType="num">
                                      <p:cBhvr>
                                        <p:cTn id="24"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pPr>
            <a:endParaRPr lang="en-US" sz="1100" kern="0" dirty="0">
              <a:solidFill>
                <a:srgbClr val="330033"/>
              </a:solidFill>
              <a:latin typeface="Calibri" panose="020F0502020204030204" pitchFamily="34" charset="0"/>
            </a:endParaRPr>
          </a:p>
          <a:p>
            <a:pPr lvl="0" fontAlgn="base">
              <a:spcAft>
                <a:spcPct val="0"/>
              </a:spcAft>
              <a:buClr>
                <a:srgbClr val="002060"/>
              </a:buClr>
              <a:buSzPct val="80000"/>
            </a:pPr>
            <a:r>
              <a:rPr lang="en-US" sz="2000" b="1" kern="0" dirty="0">
                <a:solidFill>
                  <a:srgbClr val="002060"/>
                </a:solidFill>
                <a:latin typeface="Calibri" panose="020F0502020204030204" pitchFamily="34" charset="0"/>
              </a:rPr>
              <a:t>Key Learning Outcomes for Bachelor’s-Level Business Programs: </a:t>
            </a:r>
            <a:r>
              <a:rPr lang="en-US" sz="2000" kern="0" dirty="0">
                <a:solidFill>
                  <a:srgbClr val="330033"/>
                </a:solidFill>
                <a:latin typeface="Calibri" panose="020F0502020204030204" pitchFamily="34" charset="0"/>
              </a:rPr>
              <a:t>Graduates of bachelor’s-level programs in business should be able to…</a:t>
            </a:r>
          </a:p>
          <a:p>
            <a:pPr marL="274320" lvl="0" indent="-274320" fontAlgn="base">
              <a:spcBef>
                <a:spcPts val="1200"/>
              </a:spcBef>
              <a:spcAft>
                <a:spcPct val="0"/>
              </a:spcAft>
              <a:buClr>
                <a:srgbClr val="002060"/>
              </a:buClr>
              <a:buSzPct val="95000"/>
              <a:buFont typeface="+mj-lt"/>
              <a:buAutoNum type="arabicPeriod"/>
            </a:pPr>
            <a:r>
              <a:rPr lang="en-US" sz="2000" kern="0" dirty="0">
                <a:solidFill>
                  <a:srgbClr val="330033"/>
                </a:solidFill>
                <a:latin typeface="Calibri" panose="020F0502020204030204" pitchFamily="34" charset="0"/>
              </a:rPr>
              <a:t>Explain the major concepts in the functional areas of accounting, marketing, finance, and management.</a:t>
            </a:r>
          </a:p>
          <a:p>
            <a:pPr marL="274320" lvl="0" indent="-274320" fontAlgn="base">
              <a:spcBef>
                <a:spcPts val="3000"/>
              </a:spcBef>
              <a:spcAft>
                <a:spcPct val="0"/>
              </a:spcAft>
              <a:buClr>
                <a:srgbClr val="002060"/>
              </a:buClr>
              <a:buSzPct val="95000"/>
              <a:buFont typeface="+mj-lt"/>
              <a:buAutoNum type="arabicPeriod"/>
            </a:pPr>
            <a:r>
              <a:rPr lang="en-US" sz="2000" kern="0" dirty="0">
                <a:solidFill>
                  <a:srgbClr val="330033"/>
                </a:solidFill>
                <a:latin typeface="Calibri" panose="020F0502020204030204" pitchFamily="34" charset="0"/>
              </a:rPr>
              <a:t>Evaluate the legal, social, and economic environments of business.</a:t>
            </a:r>
          </a:p>
          <a:p>
            <a:pPr marL="274320" lvl="0" indent="-274320" fontAlgn="base">
              <a:spcBef>
                <a:spcPts val="3000"/>
              </a:spcBef>
              <a:spcAft>
                <a:spcPct val="0"/>
              </a:spcAft>
              <a:buClr>
                <a:srgbClr val="002060"/>
              </a:buClr>
              <a:buSzPct val="95000"/>
              <a:buFont typeface="+mj-lt"/>
              <a:buAutoNum type="arabicPeriod"/>
            </a:pPr>
            <a:r>
              <a:rPr lang="en-US" sz="2000" kern="0" dirty="0">
                <a:solidFill>
                  <a:srgbClr val="330033"/>
                </a:solidFill>
                <a:latin typeface="Calibri" panose="020F0502020204030204" pitchFamily="34" charset="0"/>
              </a:rPr>
              <a:t>Describe the global environment of business.</a:t>
            </a:r>
          </a:p>
          <a:p>
            <a:pPr marL="274320" lvl="0" indent="-274320" fontAlgn="base">
              <a:spcBef>
                <a:spcPts val="3000"/>
              </a:spcBef>
              <a:spcAft>
                <a:spcPct val="0"/>
              </a:spcAft>
              <a:buClr>
                <a:srgbClr val="002060"/>
              </a:buClr>
              <a:buSzPct val="95000"/>
              <a:buFont typeface="+mj-lt"/>
              <a:buAutoNum type="arabicPeriod"/>
            </a:pPr>
            <a:r>
              <a:rPr lang="en-US" sz="2000" kern="0" dirty="0">
                <a:solidFill>
                  <a:srgbClr val="330033"/>
                </a:solidFill>
                <a:latin typeface="Calibri" panose="020F0502020204030204" pitchFamily="34" charset="0"/>
              </a:rPr>
              <a:t>Describe and explain the ethical obligations and responsibilities of business.</a:t>
            </a:r>
          </a:p>
        </p:txBody>
      </p:sp>
      <p:sp>
        <p:nvSpPr>
          <p:cNvPr id="5"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Section II: Student Learning Assessment </a:t>
            </a:r>
          </a:p>
        </p:txBody>
      </p:sp>
    </p:spTree>
    <p:extLst>
      <p:ext uri="{BB962C8B-B14F-4D97-AF65-F5344CB8AC3E}">
        <p14:creationId xmlns:p14="http://schemas.microsoft.com/office/powerpoint/2010/main" val="2411189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1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p:cTn id="12"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 calcmode="lin" valueType="num">
                                      <p:cBhvr>
                                        <p:cTn id="1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 calcmode="lin" valueType="num">
                                      <p:cBhvr>
                                        <p:cTn id="24"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 calcmode="lin" valueType="num">
                                      <p:cBhvr>
                                        <p:cTn id="30"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1" dur="500" fill="hold"/>
                                        <p:tgtEl>
                                          <p:spTgt spid="4">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pPr>
            <a:endParaRPr lang="en-US" sz="1100" kern="0" dirty="0">
              <a:solidFill>
                <a:srgbClr val="330033"/>
              </a:solidFill>
              <a:latin typeface="Calibri" panose="020F0502020204030204" pitchFamily="34" charset="0"/>
            </a:endParaRPr>
          </a:p>
          <a:p>
            <a:pPr lvl="0" fontAlgn="base">
              <a:spcAft>
                <a:spcPct val="0"/>
              </a:spcAft>
              <a:buClr>
                <a:srgbClr val="002060"/>
              </a:buClr>
              <a:buSzPct val="80000"/>
            </a:pPr>
            <a:r>
              <a:rPr lang="en-US" sz="2000" b="1" kern="0" dirty="0">
                <a:solidFill>
                  <a:srgbClr val="002060"/>
                </a:solidFill>
                <a:latin typeface="Calibri" panose="020F0502020204030204" pitchFamily="34" charset="0"/>
              </a:rPr>
              <a:t>Key Learning Outcomes for Bachelor’s-Level Business Programs: </a:t>
            </a:r>
            <a:r>
              <a:rPr lang="en-US" sz="2000" kern="0" dirty="0">
                <a:solidFill>
                  <a:srgbClr val="330033"/>
                </a:solidFill>
                <a:latin typeface="Calibri" panose="020F0502020204030204" pitchFamily="34" charset="0"/>
              </a:rPr>
              <a:t>Graduates of bachelor’s-level programs in business should be able to…</a:t>
            </a:r>
          </a:p>
          <a:p>
            <a:pPr marL="274320" lvl="0" indent="-274320" fontAlgn="base">
              <a:spcBef>
                <a:spcPts val="1200"/>
              </a:spcBef>
              <a:spcAft>
                <a:spcPct val="0"/>
              </a:spcAft>
              <a:buClr>
                <a:srgbClr val="002060"/>
              </a:buClr>
              <a:buSzPct val="95000"/>
              <a:buFont typeface="+mj-lt"/>
              <a:buAutoNum type="arabicPeriod" startAt="5"/>
            </a:pPr>
            <a:r>
              <a:rPr lang="en-US" sz="2000" kern="0" dirty="0">
                <a:solidFill>
                  <a:srgbClr val="330033"/>
                </a:solidFill>
                <a:latin typeface="Calibri" panose="020F0502020204030204" pitchFamily="34" charset="0"/>
              </a:rPr>
              <a:t>Apply decision-support tools to business decision making.</a:t>
            </a:r>
          </a:p>
          <a:p>
            <a:pPr marL="274320" lvl="0" indent="-274320" fontAlgn="base">
              <a:spcBef>
                <a:spcPts val="3000"/>
              </a:spcBef>
              <a:spcAft>
                <a:spcPct val="0"/>
              </a:spcAft>
              <a:buClr>
                <a:srgbClr val="002060"/>
              </a:buClr>
              <a:buSzPct val="95000"/>
              <a:buFont typeface="+mj-lt"/>
              <a:buAutoNum type="arabicPeriod" startAt="5"/>
            </a:pPr>
            <a:r>
              <a:rPr lang="en-US" sz="2000" kern="0" dirty="0">
                <a:solidFill>
                  <a:srgbClr val="330033"/>
                </a:solidFill>
                <a:latin typeface="Calibri" panose="020F0502020204030204" pitchFamily="34" charset="0"/>
              </a:rPr>
              <a:t>Construct and present effective oral and written forms of professional communication.</a:t>
            </a:r>
          </a:p>
          <a:p>
            <a:pPr marL="274320" lvl="0" indent="-274320" fontAlgn="base">
              <a:spcBef>
                <a:spcPts val="3000"/>
              </a:spcBef>
              <a:spcAft>
                <a:spcPct val="0"/>
              </a:spcAft>
              <a:buClr>
                <a:srgbClr val="002060"/>
              </a:buClr>
              <a:buSzPct val="95000"/>
              <a:buFont typeface="+mj-lt"/>
              <a:buAutoNum type="arabicPeriod" startAt="5"/>
            </a:pPr>
            <a:r>
              <a:rPr lang="en-US" sz="2000" kern="0" dirty="0">
                <a:solidFill>
                  <a:srgbClr val="330033"/>
                </a:solidFill>
                <a:latin typeface="Calibri" panose="020F0502020204030204" pitchFamily="34" charset="0"/>
              </a:rPr>
              <a:t>Apply knowledge of business concepts and functions in an integrated manner.</a:t>
            </a:r>
          </a:p>
        </p:txBody>
      </p:sp>
      <p:sp>
        <p:nvSpPr>
          <p:cNvPr id="5"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Section II: Student Learning Assessment </a:t>
            </a:r>
          </a:p>
        </p:txBody>
      </p:sp>
    </p:spTree>
    <p:extLst>
      <p:ext uri="{BB962C8B-B14F-4D97-AF65-F5344CB8AC3E}">
        <p14:creationId xmlns:p14="http://schemas.microsoft.com/office/powerpoint/2010/main" val="41619068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p:cTn id="13"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p:cTn id="19"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pPr>
            <a:endParaRPr lang="en-US" sz="1100" kern="0" dirty="0">
              <a:solidFill>
                <a:srgbClr val="330033"/>
              </a:solidFill>
              <a:latin typeface="Calibri" panose="020F0502020204030204" pitchFamily="34" charset="0"/>
            </a:endParaRPr>
          </a:p>
          <a:p>
            <a:pPr lvl="0" fontAlgn="base">
              <a:spcAft>
                <a:spcPct val="0"/>
              </a:spcAft>
              <a:buClr>
                <a:srgbClr val="002060"/>
              </a:buClr>
              <a:buSzPct val="80000"/>
            </a:pPr>
            <a:r>
              <a:rPr lang="en-US" sz="2000" b="1" kern="0" dirty="0">
                <a:solidFill>
                  <a:srgbClr val="002060"/>
                </a:solidFill>
                <a:latin typeface="Calibri" panose="020F0502020204030204" pitchFamily="34" charset="0"/>
              </a:rPr>
              <a:t>Key Learning Outcomes for Master’s-Level Business Programs: </a:t>
            </a:r>
            <a:r>
              <a:rPr lang="en-US" sz="2000" kern="0" dirty="0">
                <a:solidFill>
                  <a:srgbClr val="330033"/>
                </a:solidFill>
                <a:latin typeface="Calibri" panose="020F0502020204030204" pitchFamily="34" charset="0"/>
              </a:rPr>
              <a:t>In master’s-level programs, knowledge of the key content areas and functional disciplines of business is assumed. Graduates of master’s-level programs should acquire a depth of knowledge in these areas that exceeds that of the typical bachelor’s degree graduate. Graduates of master’s-level programs in business should be able to…</a:t>
            </a:r>
          </a:p>
          <a:p>
            <a:pPr marL="274320" lvl="0" indent="-274320" fontAlgn="base">
              <a:spcBef>
                <a:spcPts val="900"/>
              </a:spcBef>
              <a:spcAft>
                <a:spcPct val="0"/>
              </a:spcAft>
              <a:buClr>
                <a:srgbClr val="002060"/>
              </a:buClr>
              <a:buSzPct val="95000"/>
              <a:buFont typeface="+mj-lt"/>
              <a:buAutoNum type="arabicPeriod"/>
            </a:pPr>
            <a:r>
              <a:rPr lang="en-US" sz="2000" kern="0" dirty="0">
                <a:solidFill>
                  <a:srgbClr val="330033"/>
                </a:solidFill>
                <a:latin typeface="Calibri" panose="020F0502020204030204" pitchFamily="34" charset="0"/>
              </a:rPr>
              <a:t>Recognize problems.</a:t>
            </a:r>
          </a:p>
          <a:p>
            <a:pPr marL="274320" lvl="0" indent="-274320" fontAlgn="base">
              <a:spcBef>
                <a:spcPts val="900"/>
              </a:spcBef>
              <a:spcAft>
                <a:spcPct val="0"/>
              </a:spcAft>
              <a:buClr>
                <a:srgbClr val="002060"/>
              </a:buClr>
              <a:buSzPct val="95000"/>
              <a:buFont typeface="+mj-lt"/>
              <a:buAutoNum type="arabicPeriod"/>
            </a:pPr>
            <a:r>
              <a:rPr lang="en-US" sz="2000" kern="0" dirty="0">
                <a:solidFill>
                  <a:srgbClr val="330033"/>
                </a:solidFill>
                <a:latin typeface="Calibri" panose="020F0502020204030204" pitchFamily="34" charset="0"/>
              </a:rPr>
              <a:t>Integrate theory and practice for the purpose of strategic analysis.</a:t>
            </a:r>
          </a:p>
          <a:p>
            <a:pPr marL="274320" lvl="0" indent="-274320" fontAlgn="base">
              <a:spcBef>
                <a:spcPts val="900"/>
              </a:spcBef>
              <a:spcAft>
                <a:spcPct val="0"/>
              </a:spcAft>
              <a:buClr>
                <a:srgbClr val="002060"/>
              </a:buClr>
              <a:buSzPct val="95000"/>
              <a:buFont typeface="+mj-lt"/>
              <a:buAutoNum type="arabicPeriod"/>
            </a:pPr>
            <a:r>
              <a:rPr lang="en-US" sz="2000" kern="0" dirty="0">
                <a:solidFill>
                  <a:srgbClr val="330033"/>
                </a:solidFill>
                <a:latin typeface="Calibri" panose="020F0502020204030204" pitchFamily="34" charset="0"/>
              </a:rPr>
              <a:t>Employ and apply quantitative techniques and methods in the analysis of real-world business situations.</a:t>
            </a:r>
          </a:p>
        </p:txBody>
      </p:sp>
      <p:sp>
        <p:nvSpPr>
          <p:cNvPr id="5"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Section II: Student Learning Assessment </a:t>
            </a:r>
          </a:p>
        </p:txBody>
      </p:sp>
    </p:spTree>
    <p:extLst>
      <p:ext uri="{BB962C8B-B14F-4D97-AF65-F5344CB8AC3E}">
        <p14:creationId xmlns:p14="http://schemas.microsoft.com/office/powerpoint/2010/main" val="32573702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1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p:cTn id="12"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 calcmode="lin" valueType="num">
                                      <p:cBhvr>
                                        <p:cTn id="1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 calcmode="lin" valueType="num">
                                      <p:cBhvr>
                                        <p:cTn id="24"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pPr>
            <a:endParaRPr lang="en-US" sz="1100" kern="0" dirty="0">
              <a:solidFill>
                <a:srgbClr val="330033"/>
              </a:solidFill>
              <a:latin typeface="Calibri" panose="020F0502020204030204" pitchFamily="34" charset="0"/>
            </a:endParaRPr>
          </a:p>
          <a:p>
            <a:pPr lvl="0" fontAlgn="base">
              <a:spcAft>
                <a:spcPct val="0"/>
              </a:spcAft>
              <a:buClr>
                <a:srgbClr val="002060"/>
              </a:buClr>
              <a:buSzPct val="80000"/>
            </a:pPr>
            <a:r>
              <a:rPr lang="en-US" sz="2000" b="1" kern="0" dirty="0">
                <a:solidFill>
                  <a:srgbClr val="002060"/>
                </a:solidFill>
                <a:latin typeface="Calibri" panose="020F0502020204030204" pitchFamily="34" charset="0"/>
              </a:rPr>
              <a:t>Key Learning Outcomes for Master’s-Level Business Programs: </a:t>
            </a:r>
            <a:r>
              <a:rPr lang="en-US" sz="2000" kern="0" dirty="0">
                <a:solidFill>
                  <a:srgbClr val="330033"/>
                </a:solidFill>
                <a:latin typeface="Calibri" panose="020F0502020204030204" pitchFamily="34" charset="0"/>
              </a:rPr>
              <a:t>Graduates of master’s-level programs in business should be able to…</a:t>
            </a:r>
          </a:p>
          <a:p>
            <a:pPr marL="274320" lvl="0" indent="-274320" fontAlgn="base">
              <a:spcBef>
                <a:spcPts val="1200"/>
              </a:spcBef>
              <a:spcAft>
                <a:spcPct val="0"/>
              </a:spcAft>
              <a:buClr>
                <a:srgbClr val="002060"/>
              </a:buClr>
              <a:buSzPct val="95000"/>
              <a:buFont typeface="+mj-lt"/>
              <a:buAutoNum type="arabicPeriod" startAt="4"/>
            </a:pPr>
            <a:r>
              <a:rPr lang="en-US" sz="2000" kern="0" dirty="0">
                <a:solidFill>
                  <a:srgbClr val="330033"/>
                </a:solidFill>
                <a:latin typeface="Calibri" panose="020F0502020204030204" pitchFamily="34" charset="0"/>
              </a:rPr>
              <a:t>Communicate to relevant audiences;  graduates should be able to:</a:t>
            </a:r>
          </a:p>
          <a:p>
            <a:pPr marL="548640" lvl="0" indent="-274320" fontAlgn="base">
              <a:spcBef>
                <a:spcPts val="600"/>
              </a:spcBef>
              <a:spcAft>
                <a:spcPct val="0"/>
              </a:spcAft>
              <a:buClr>
                <a:srgbClr val="002060"/>
              </a:buClr>
              <a:buSzPct val="95000"/>
              <a:buFont typeface="+mj-lt"/>
              <a:buAutoNum type="alphaLcPeriod"/>
            </a:pPr>
            <a:r>
              <a:rPr lang="en-US" sz="2000" kern="0" dirty="0">
                <a:solidFill>
                  <a:srgbClr val="330033"/>
                </a:solidFill>
                <a:latin typeface="Calibri" panose="020F0502020204030204" pitchFamily="34" charset="0"/>
              </a:rPr>
              <a:t>Compose clear, consistent, and effective written forms of communication.</a:t>
            </a:r>
          </a:p>
          <a:p>
            <a:pPr marL="548640" lvl="0" indent="-274320" fontAlgn="base">
              <a:spcBef>
                <a:spcPts val="600"/>
              </a:spcBef>
              <a:spcAft>
                <a:spcPct val="0"/>
              </a:spcAft>
              <a:buClr>
                <a:srgbClr val="002060"/>
              </a:buClr>
              <a:buSzPct val="95000"/>
              <a:buFont typeface="+mj-lt"/>
              <a:buAutoNum type="alphaLcPeriod"/>
            </a:pPr>
            <a:r>
              <a:rPr lang="en-US" sz="2000" kern="0" dirty="0">
                <a:solidFill>
                  <a:srgbClr val="330033"/>
                </a:solidFill>
                <a:latin typeface="Calibri" panose="020F0502020204030204" pitchFamily="34" charset="0"/>
              </a:rPr>
              <a:t>Compose and present effective oral business presentations.</a:t>
            </a:r>
          </a:p>
          <a:p>
            <a:pPr marL="274320" lvl="0" indent="-274320" fontAlgn="base">
              <a:spcBef>
                <a:spcPts val="3000"/>
              </a:spcBef>
              <a:spcAft>
                <a:spcPct val="0"/>
              </a:spcAft>
              <a:buClr>
                <a:srgbClr val="002060"/>
              </a:buClr>
              <a:buSzPct val="95000"/>
              <a:buFont typeface="+mj-lt"/>
              <a:buAutoNum type="arabicPeriod" startAt="5"/>
            </a:pPr>
            <a:r>
              <a:rPr lang="en-US" sz="2000" kern="0" dirty="0">
                <a:solidFill>
                  <a:srgbClr val="330033"/>
                </a:solidFill>
                <a:latin typeface="Calibri" panose="020F0502020204030204" pitchFamily="34" charset="0"/>
              </a:rPr>
              <a:t>Work effectively with a team of colleagues on diverse projects.</a:t>
            </a:r>
          </a:p>
          <a:p>
            <a:pPr marL="274320" lvl="0" indent="-274320" fontAlgn="base">
              <a:spcBef>
                <a:spcPts val="3000"/>
              </a:spcBef>
              <a:spcAft>
                <a:spcPct val="0"/>
              </a:spcAft>
              <a:buClr>
                <a:srgbClr val="002060"/>
              </a:buClr>
              <a:buSzPct val="95000"/>
              <a:buFont typeface="+mj-lt"/>
              <a:buAutoNum type="arabicPeriod" startAt="5"/>
            </a:pPr>
            <a:r>
              <a:rPr lang="en-US" sz="2000" kern="0" dirty="0">
                <a:solidFill>
                  <a:srgbClr val="330033"/>
                </a:solidFill>
                <a:latin typeface="Calibri" panose="020F0502020204030204" pitchFamily="34" charset="0"/>
              </a:rPr>
              <a:t>Identify and analyze the ethical obligations and responsibilities of business.</a:t>
            </a:r>
          </a:p>
        </p:txBody>
      </p:sp>
      <p:sp>
        <p:nvSpPr>
          <p:cNvPr id="5"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Section II: Student Learning Assessment </a:t>
            </a:r>
          </a:p>
        </p:txBody>
      </p:sp>
    </p:spTree>
    <p:extLst>
      <p:ext uri="{BB962C8B-B14F-4D97-AF65-F5344CB8AC3E}">
        <p14:creationId xmlns:p14="http://schemas.microsoft.com/office/powerpoint/2010/main" val="32651875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p:cTn id="1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2" dur="500" fill="hold"/>
                                        <p:tgtEl>
                                          <p:spTgt spid="4">
                                            <p:txEl>
                                              <p:pRg st="3" end="3"/>
                                            </p:txEl>
                                          </p:spTgt>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p:cTn id="1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 calcmode="lin" valueType="num">
                                      <p:cBhvr>
                                        <p:cTn id="21"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p:cTn id="27"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28" dur="500" fill="hold"/>
                                        <p:tgtEl>
                                          <p:spTgt spid="4">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pPr>
            <a:endParaRPr lang="en-US" sz="1100" kern="0" dirty="0">
              <a:solidFill>
                <a:srgbClr val="330033"/>
              </a:solidFill>
              <a:latin typeface="Calibri" panose="020F0502020204030204" pitchFamily="34" charset="0"/>
            </a:endParaRPr>
          </a:p>
          <a:p>
            <a:pPr lvl="0" fontAlgn="base">
              <a:spcAft>
                <a:spcPct val="0"/>
              </a:spcAft>
              <a:buClr>
                <a:srgbClr val="002060"/>
              </a:buClr>
              <a:buSzPct val="80000"/>
            </a:pPr>
            <a:r>
              <a:rPr lang="en-US" sz="2000" b="1" kern="0" dirty="0">
                <a:solidFill>
                  <a:srgbClr val="002060"/>
                </a:solidFill>
                <a:latin typeface="Calibri" panose="020F0502020204030204" pitchFamily="34" charset="0"/>
              </a:rPr>
              <a:t>Key Learning Outcomes for Doctoral-Level Business Programs: </a:t>
            </a:r>
            <a:r>
              <a:rPr lang="en-US" sz="2000" kern="0" dirty="0">
                <a:solidFill>
                  <a:srgbClr val="330033"/>
                </a:solidFill>
                <a:latin typeface="Calibri" panose="020F0502020204030204" pitchFamily="34" charset="0"/>
              </a:rPr>
              <a:t>Graduates of doctoral-level programs in business should be able to…</a:t>
            </a:r>
          </a:p>
          <a:p>
            <a:pPr marL="274320" lvl="0" indent="-274320" fontAlgn="base">
              <a:spcBef>
                <a:spcPts val="1200"/>
              </a:spcBef>
              <a:spcAft>
                <a:spcPct val="0"/>
              </a:spcAft>
              <a:buClr>
                <a:srgbClr val="002060"/>
              </a:buClr>
              <a:buSzPct val="95000"/>
              <a:buFont typeface="+mj-lt"/>
              <a:buAutoNum type="arabicPeriod"/>
            </a:pPr>
            <a:r>
              <a:rPr lang="en-US" sz="2000" kern="0" dirty="0">
                <a:solidFill>
                  <a:srgbClr val="330033"/>
                </a:solidFill>
                <a:latin typeface="Calibri" panose="020F0502020204030204" pitchFamily="34" charset="0"/>
              </a:rPr>
              <a:t>Demonstrate effective research skills; graduates should be able to:</a:t>
            </a:r>
          </a:p>
          <a:p>
            <a:pPr marL="548640" lvl="0" indent="-274320" fontAlgn="base">
              <a:spcBef>
                <a:spcPts val="600"/>
              </a:spcBef>
              <a:spcAft>
                <a:spcPct val="0"/>
              </a:spcAft>
              <a:buClr>
                <a:srgbClr val="002060"/>
              </a:buClr>
              <a:buSzPct val="95000"/>
              <a:buFont typeface="+mj-lt"/>
              <a:buAutoNum type="alphaLcPeriod"/>
            </a:pPr>
            <a:r>
              <a:rPr lang="en-US" sz="2000" kern="0" dirty="0">
                <a:solidFill>
                  <a:srgbClr val="330033"/>
                </a:solidFill>
                <a:latin typeface="Calibri" panose="020F0502020204030204" pitchFamily="34" charset="0"/>
              </a:rPr>
              <a:t>Formulate a research problem.</a:t>
            </a:r>
          </a:p>
          <a:p>
            <a:pPr marL="548640" lvl="0" indent="-274320" fontAlgn="base">
              <a:spcBef>
                <a:spcPts val="600"/>
              </a:spcBef>
              <a:spcAft>
                <a:spcPct val="0"/>
              </a:spcAft>
              <a:buClr>
                <a:srgbClr val="002060"/>
              </a:buClr>
              <a:buSzPct val="95000"/>
              <a:buFont typeface="+mj-lt"/>
              <a:buAutoNum type="alphaLcPeriod"/>
            </a:pPr>
            <a:r>
              <a:rPr lang="en-US" sz="2000" kern="0" dirty="0">
                <a:solidFill>
                  <a:srgbClr val="330033"/>
                </a:solidFill>
                <a:latin typeface="Calibri" panose="020F0502020204030204" pitchFamily="34" charset="0"/>
              </a:rPr>
              <a:t>Integrate previous literature into an appropriate literature review.</a:t>
            </a:r>
          </a:p>
          <a:p>
            <a:pPr marL="548640" lvl="0" indent="-274320" fontAlgn="base">
              <a:spcBef>
                <a:spcPts val="600"/>
              </a:spcBef>
              <a:spcAft>
                <a:spcPct val="0"/>
              </a:spcAft>
              <a:buClr>
                <a:srgbClr val="002060"/>
              </a:buClr>
              <a:buSzPct val="95000"/>
              <a:buFont typeface="+mj-lt"/>
              <a:buAutoNum type="alphaLcPeriod"/>
            </a:pPr>
            <a:r>
              <a:rPr lang="en-US" sz="2000" kern="0" dirty="0">
                <a:solidFill>
                  <a:srgbClr val="330033"/>
                </a:solidFill>
                <a:latin typeface="Calibri" panose="020F0502020204030204" pitchFamily="34" charset="0"/>
              </a:rPr>
              <a:t>Design a research study.</a:t>
            </a:r>
          </a:p>
          <a:p>
            <a:pPr marL="548640" lvl="0" indent="-274320" fontAlgn="base">
              <a:spcBef>
                <a:spcPts val="600"/>
              </a:spcBef>
              <a:spcAft>
                <a:spcPct val="0"/>
              </a:spcAft>
              <a:buClr>
                <a:srgbClr val="002060"/>
              </a:buClr>
              <a:buSzPct val="95000"/>
              <a:buFont typeface="+mj-lt"/>
              <a:buAutoNum type="alphaLcPeriod"/>
            </a:pPr>
            <a:r>
              <a:rPr lang="en-US" sz="2000" kern="0" dirty="0">
                <a:solidFill>
                  <a:srgbClr val="330033"/>
                </a:solidFill>
                <a:latin typeface="Calibri" panose="020F0502020204030204" pitchFamily="34" charset="0"/>
              </a:rPr>
              <a:t>Analyze data.</a:t>
            </a:r>
          </a:p>
          <a:p>
            <a:pPr marL="548640" lvl="0" indent="-274320" fontAlgn="base">
              <a:spcBef>
                <a:spcPts val="600"/>
              </a:spcBef>
              <a:spcAft>
                <a:spcPct val="0"/>
              </a:spcAft>
              <a:buClr>
                <a:srgbClr val="002060"/>
              </a:buClr>
              <a:buSzPct val="95000"/>
              <a:buFont typeface="+mj-lt"/>
              <a:buAutoNum type="alphaLcPeriod"/>
            </a:pPr>
            <a:r>
              <a:rPr lang="en-US" sz="2000" kern="0" dirty="0">
                <a:solidFill>
                  <a:srgbClr val="330033"/>
                </a:solidFill>
                <a:latin typeface="Calibri" panose="020F0502020204030204" pitchFamily="34" charset="0"/>
              </a:rPr>
              <a:t>Summarize and present research results.</a:t>
            </a:r>
          </a:p>
          <a:p>
            <a:pPr marL="548640" lvl="0" indent="-274320" fontAlgn="base">
              <a:spcBef>
                <a:spcPts val="600"/>
              </a:spcBef>
              <a:spcAft>
                <a:spcPct val="0"/>
              </a:spcAft>
              <a:buClr>
                <a:srgbClr val="002060"/>
              </a:buClr>
              <a:buSzPct val="95000"/>
              <a:buFont typeface="+mj-lt"/>
              <a:buAutoNum type="alphaLcPeriod"/>
            </a:pPr>
            <a:r>
              <a:rPr lang="en-US" sz="2000" kern="0" dirty="0">
                <a:solidFill>
                  <a:srgbClr val="330033"/>
                </a:solidFill>
                <a:latin typeface="Calibri" panose="020F0502020204030204" pitchFamily="34" charset="0"/>
              </a:rPr>
              <a:t>Discuss research results.</a:t>
            </a:r>
          </a:p>
        </p:txBody>
      </p:sp>
      <p:sp>
        <p:nvSpPr>
          <p:cNvPr id="5"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Section II: Student Learning Assessment </a:t>
            </a:r>
          </a:p>
        </p:txBody>
      </p:sp>
    </p:spTree>
    <p:extLst>
      <p:ext uri="{BB962C8B-B14F-4D97-AF65-F5344CB8AC3E}">
        <p14:creationId xmlns:p14="http://schemas.microsoft.com/office/powerpoint/2010/main" val="15643530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1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p:cTn id="12"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2" end="2"/>
                                            </p:txEl>
                                          </p:spTgt>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 calcmode="lin" valueType="num">
                                      <p:cBhvr>
                                        <p:cTn id="16"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7" dur="500" fill="hold"/>
                                        <p:tgtEl>
                                          <p:spTgt spid="4">
                                            <p:txEl>
                                              <p:pRg st="3" end="3"/>
                                            </p:txEl>
                                          </p:spTgt>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 calcmode="lin" valueType="num">
                                      <p:cBhvr>
                                        <p:cTn id="20"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1" dur="500" fill="hold"/>
                                        <p:tgtEl>
                                          <p:spTgt spid="4">
                                            <p:txEl>
                                              <p:pRg st="4" end="4"/>
                                            </p:txEl>
                                          </p:spTgt>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 calcmode="lin" valueType="num">
                                      <p:cBhvr>
                                        <p:cTn id="24"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5" end="5"/>
                                            </p:txEl>
                                          </p:spTgt>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 calcmode="lin" valueType="num">
                                      <p:cBhvr>
                                        <p:cTn id="28"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6" end="6"/>
                                            </p:txEl>
                                          </p:spTgt>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 calcmode="lin" valueType="num">
                                      <p:cBhvr>
                                        <p:cTn id="32"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7" end="7"/>
                                            </p:txEl>
                                          </p:spTgt>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 calcmode="lin" valueType="num">
                                      <p:cBhvr>
                                        <p:cTn id="36"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37" dur="500" fill="hold"/>
                                        <p:tgtEl>
                                          <p:spTgt spid="4">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marR="0" lvl="0" indent="-342900" algn="l" defTabSz="914400" rtl="0" eaLnBrk="1" fontAlgn="base" latinLnBrk="0" hangingPunct="1">
              <a:spcBef>
                <a:spcPct val="0"/>
              </a:spcBef>
              <a:spcAft>
                <a:spcPct val="0"/>
              </a:spcAft>
              <a:buClr>
                <a:srgbClr val="330033"/>
              </a:buClr>
              <a:buSzPct val="90000"/>
              <a:buFont typeface="Wingdings" pitchFamily="2" charset="2"/>
              <a:buNone/>
              <a:tabLst/>
              <a:defRPr/>
            </a:pPr>
            <a:endParaRPr kumimoji="0" lang="en-US" sz="1100" b="0" i="0" strike="noStrike" kern="0" cap="none" spc="0" normalizeH="0" baseline="0" noProof="0" dirty="0">
              <a:ln>
                <a:noFill/>
              </a:ln>
              <a:solidFill>
                <a:srgbClr val="330033"/>
              </a:solidFill>
              <a:effectLst/>
              <a:uLnTx/>
              <a:uFillTx/>
              <a:latin typeface="Calibri" panose="020F0502020204030204" pitchFamily="34" charset="0"/>
            </a:endParaRPr>
          </a:p>
          <a:p>
            <a:pPr marL="274320" marR="0" lvl="0" indent="-274320" algn="l" defTabSz="914400" rtl="0" eaLnBrk="1" fontAlgn="base" latinLnBrk="0" hangingPunct="1">
              <a:spcBef>
                <a:spcPct val="0"/>
              </a:spcBef>
              <a:spcAft>
                <a:spcPct val="0"/>
              </a:spcAft>
              <a:buClr>
                <a:srgbClr val="002060"/>
              </a:buClr>
              <a:buSzPct val="80000"/>
              <a:buFont typeface="Wingdings" panose="05000000000000000000" pitchFamily="2" charset="2"/>
              <a:buChar char="q"/>
              <a:tabLst/>
              <a:defRPr/>
            </a:pPr>
            <a:r>
              <a:rPr kumimoji="0" lang="en-US" sz="2000" b="0" i="0" u="none" strike="noStrike" kern="0" cap="none" spc="0" normalizeH="0" baseline="0" noProof="0" dirty="0">
                <a:ln>
                  <a:noFill/>
                </a:ln>
                <a:solidFill>
                  <a:srgbClr val="330033"/>
                </a:solidFill>
                <a:effectLst/>
                <a:uLnTx/>
                <a:uFillTx/>
                <a:latin typeface="Calibri" panose="020F0502020204030204" pitchFamily="34" charset="0"/>
              </a:rPr>
              <a:t>First things first:</a:t>
            </a:r>
          </a:p>
          <a:p>
            <a:pPr marL="274320" indent="-274320" fontAlgn="base">
              <a:spcBef>
                <a:spcPts val="6000"/>
              </a:spcBef>
              <a:buClr>
                <a:srgbClr val="002060"/>
              </a:buClr>
              <a:buSzPct val="80000"/>
              <a:buFont typeface="Wingdings" panose="05000000000000000000" pitchFamily="2" charset="2"/>
              <a:buChar char="q"/>
              <a:defRPr/>
            </a:pPr>
            <a:r>
              <a:rPr lang="en-US" sz="2000" kern="0" dirty="0">
                <a:solidFill>
                  <a:srgbClr val="330033"/>
                </a:solidFill>
                <a:latin typeface="Calibri" panose="020F0502020204030204" pitchFamily="34" charset="0"/>
              </a:rPr>
              <a:t>Before we can talk about measuring, assessing, and advancing academic quality in business and management education, we have to know…</a:t>
            </a:r>
          </a:p>
          <a:p>
            <a:pPr marL="274320" lvl="0" indent="-274320" fontAlgn="base">
              <a:spcBef>
                <a:spcPts val="6000"/>
              </a:spcBef>
              <a:buClr>
                <a:srgbClr val="002060"/>
              </a:buClr>
              <a:buSzPct val="80000"/>
              <a:buFont typeface="Wingdings" panose="05000000000000000000" pitchFamily="2" charset="2"/>
              <a:buChar char="q"/>
              <a:defRPr/>
            </a:pPr>
            <a:r>
              <a:rPr lang="en-US" sz="2000" kern="0" dirty="0">
                <a:solidFill>
                  <a:srgbClr val="330033"/>
                </a:solidFill>
                <a:latin typeface="Calibri" panose="020F0502020204030204" pitchFamily="34" charset="0"/>
              </a:rPr>
              <a:t>What do we mean by ‘academic quality,’ i.e., how                                             do we define quality in business and management                                               education?</a:t>
            </a:r>
          </a:p>
        </p:txBody>
      </p:sp>
      <p:sp>
        <p:nvSpPr>
          <p:cNvPr id="4" name="TextBox 3"/>
          <p:cNvSpPr txBox="1"/>
          <p:nvPr/>
        </p:nvSpPr>
        <p:spPr>
          <a:xfrm>
            <a:off x="7848600" y="2843784"/>
            <a:ext cx="1219200" cy="400110"/>
          </a:xfrm>
          <a:prstGeom prst="rect">
            <a:avLst/>
          </a:prstGeom>
          <a:noFill/>
        </p:spPr>
        <p:txBody>
          <a:bodyPr wrap="square" rtlCol="0">
            <a:spAutoFit/>
          </a:bodyPr>
          <a:lstStyle/>
          <a:p>
            <a:r>
              <a:rPr lang="en-US" sz="2000" b="1" dirty="0">
                <a:solidFill>
                  <a:srgbClr val="A50021"/>
                </a:solidFill>
                <a:latin typeface="Calibri" panose="020F0502020204030204" pitchFamily="34" charset="0"/>
                <a:cs typeface="Times New Roman" pitchFamily="18" charset="0"/>
              </a:rPr>
              <a:t>What?</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5001" b="14999"/>
          <a:stretch/>
        </p:blipFill>
        <p:spPr>
          <a:xfrm>
            <a:off x="6553200" y="3638550"/>
            <a:ext cx="2194560" cy="1280160"/>
          </a:xfrm>
          <a:prstGeom prst="rect">
            <a:avLst/>
          </a:prstGeom>
          <a:solidFill>
            <a:srgbClr val="FFFFFF">
              <a:shade val="85000"/>
            </a:srgbClr>
          </a:solidFill>
          <a:ln w="28575" cap="sq">
            <a:solidFill>
              <a:srgbClr val="A5002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rgbClr val="002060"/>
                </a:solidFill>
                <a:latin typeface="Calibri" panose="020F0502020204030204" pitchFamily="34" charset="0"/>
              </a:rPr>
              <a:t>Introduction to Outcomes Assessment</a:t>
            </a:r>
          </a:p>
        </p:txBody>
      </p:sp>
      <p:sp>
        <p:nvSpPr>
          <p:cNvPr id="8" name="TextBox 7"/>
          <p:cNvSpPr txBox="1"/>
          <p:nvPr/>
        </p:nvSpPr>
        <p:spPr>
          <a:xfrm flipH="1">
            <a:off x="2697480" y="1581150"/>
            <a:ext cx="1837944" cy="182880"/>
          </a:xfrm>
          <a:prstGeom prst="rect">
            <a:avLst/>
          </a:prstGeom>
          <a:solidFill>
            <a:srgbClr val="002060"/>
          </a:solidFill>
        </p:spPr>
        <p:txBody>
          <a:bodyPr wrap="square" lIns="0" tIns="0" rIns="0" bIns="0" rtlCol="0">
            <a:spAutoFit/>
          </a:bodyPr>
          <a:lstStyle/>
          <a:p>
            <a:endParaRPr lang="en-US" dirty="0"/>
          </a:p>
        </p:txBody>
      </p:sp>
      <p:sp>
        <p:nvSpPr>
          <p:cNvPr id="10" name="Down Arrow 9"/>
          <p:cNvSpPr/>
          <p:nvPr/>
        </p:nvSpPr>
        <p:spPr>
          <a:xfrm>
            <a:off x="4267200" y="1581150"/>
            <a:ext cx="365760" cy="1005840"/>
          </a:xfrm>
          <a:prstGeom prst="downArrow">
            <a:avLst>
              <a:gd name="adj1" fmla="val 50000"/>
              <a:gd name="adj2" fmla="val 7324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64130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1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750"/>
                                        <p:tgtEl>
                                          <p:spTgt spid="8"/>
                                        </p:tgtEl>
                                      </p:cBhvr>
                                    </p:animEffect>
                                  </p:childTnLst>
                                </p:cTn>
                              </p:par>
                            </p:childTnLst>
                          </p:cTn>
                        </p:par>
                        <p:par>
                          <p:cTn id="19" fill="hold">
                            <p:stCondLst>
                              <p:cond delay="75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750"/>
                                        <p:tgtEl>
                                          <p:spTgt spid="10"/>
                                        </p:tgtEl>
                                      </p:cBhvr>
                                    </p:animEffect>
                                  </p:childTnLst>
                                </p:cTn>
                              </p:par>
                              <p:par>
                                <p:cTn id="23" presetID="22" presetClass="entr" presetSubtype="1" fill="hold" nodeType="withEffect">
                                  <p:stCondLst>
                                    <p:cond delay="50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up)">
                                      <p:cBhvr>
                                        <p:cTn id="25" dur="1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2"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750"/>
                                        <p:tgtEl>
                                          <p:spTgt spid="4"/>
                                        </p:tgtEl>
                                        <p:attrNameLst>
                                          <p:attrName>ppt_x</p:attrName>
                                        </p:attrNameLst>
                                      </p:cBhvr>
                                      <p:tavLst>
                                        <p:tav tm="0">
                                          <p:val>
                                            <p:strVal val="#ppt_x+#ppt_w*1.125000"/>
                                          </p:val>
                                        </p:tav>
                                        <p:tav tm="100000">
                                          <p:val>
                                            <p:strVal val="#ppt_x"/>
                                          </p:val>
                                        </p:tav>
                                      </p:tavLst>
                                    </p:anim>
                                    <p:animEffect transition="in" filter="wipe(left)">
                                      <p:cBhvr>
                                        <p:cTn id="31" dur="75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wipe(left)">
                                      <p:cBhvr>
                                        <p:cTn id="36" dur="1750"/>
                                        <p:tgtEl>
                                          <p:spTgt spid="3">
                                            <p:txEl>
                                              <p:pRg st="3" end="3"/>
                                            </p:txEl>
                                          </p:spTgt>
                                        </p:tgtEl>
                                      </p:cBhvr>
                                    </p:animEffect>
                                  </p:childTnLst>
                                </p:cTn>
                              </p:par>
                              <p:par>
                                <p:cTn id="37" presetID="22" presetClass="entr" presetSubtype="8" fill="hold" nodeType="withEffect">
                                  <p:stCondLst>
                                    <p:cond delay="100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8" grpId="0"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pPr>
            <a:endParaRPr lang="en-US" sz="1100" kern="0" dirty="0">
              <a:solidFill>
                <a:srgbClr val="330033"/>
              </a:solidFill>
              <a:latin typeface="Calibri" panose="020F0502020204030204" pitchFamily="34" charset="0"/>
            </a:endParaRPr>
          </a:p>
          <a:p>
            <a:pPr lvl="0" fontAlgn="base">
              <a:spcAft>
                <a:spcPct val="0"/>
              </a:spcAft>
              <a:buClr>
                <a:srgbClr val="002060"/>
              </a:buClr>
              <a:buSzPct val="80000"/>
            </a:pPr>
            <a:r>
              <a:rPr lang="en-US" sz="2000" b="1" kern="0" dirty="0">
                <a:solidFill>
                  <a:srgbClr val="002060"/>
                </a:solidFill>
                <a:latin typeface="Calibri" panose="020F0502020204030204" pitchFamily="34" charset="0"/>
              </a:rPr>
              <a:t>Key Learning Outcomes for Doctoral-Level Business Programs: </a:t>
            </a:r>
            <a:r>
              <a:rPr lang="en-US" sz="2000" kern="0" dirty="0">
                <a:solidFill>
                  <a:srgbClr val="330033"/>
                </a:solidFill>
                <a:latin typeface="Calibri" panose="020F0502020204030204" pitchFamily="34" charset="0"/>
              </a:rPr>
              <a:t>Graduates of doctoral-level programs in business should be able to…</a:t>
            </a:r>
          </a:p>
          <a:p>
            <a:pPr marL="274320" lvl="0" indent="-274320" fontAlgn="base">
              <a:spcBef>
                <a:spcPts val="1200"/>
              </a:spcBef>
              <a:spcAft>
                <a:spcPct val="0"/>
              </a:spcAft>
              <a:buClr>
                <a:srgbClr val="002060"/>
              </a:buClr>
              <a:buSzPct val="95000"/>
              <a:buFont typeface="+mj-lt"/>
              <a:buAutoNum type="arabicPeriod" startAt="2"/>
            </a:pPr>
            <a:r>
              <a:rPr lang="en-US" sz="2000" kern="0" dirty="0">
                <a:solidFill>
                  <a:srgbClr val="330033"/>
                </a:solidFill>
                <a:latin typeface="Calibri" panose="020F0502020204030204" pitchFamily="34" charset="0"/>
              </a:rPr>
              <a:t>Demonstrate advanced knowledge and competencies in a major field of study in business.</a:t>
            </a:r>
          </a:p>
          <a:p>
            <a:pPr marL="274320" lvl="0" indent="-274320" fontAlgn="base">
              <a:spcBef>
                <a:spcPts val="3000"/>
              </a:spcBef>
              <a:spcAft>
                <a:spcPct val="0"/>
              </a:spcAft>
              <a:buClr>
                <a:srgbClr val="002060"/>
              </a:buClr>
              <a:buSzPct val="95000"/>
              <a:buFont typeface="+mj-lt"/>
              <a:buAutoNum type="arabicPeriod" startAt="2"/>
            </a:pPr>
            <a:r>
              <a:rPr lang="en-US" sz="2000" kern="0" dirty="0">
                <a:solidFill>
                  <a:srgbClr val="330033"/>
                </a:solidFill>
                <a:latin typeface="Calibri" panose="020F0502020204030204" pitchFamily="34" charset="0"/>
              </a:rPr>
              <a:t>Create and present advanced forms of oral and written communication.</a:t>
            </a:r>
          </a:p>
          <a:p>
            <a:pPr marL="274320" lvl="0" indent="-274320" fontAlgn="base">
              <a:spcBef>
                <a:spcPts val="3000"/>
              </a:spcBef>
              <a:spcAft>
                <a:spcPct val="0"/>
              </a:spcAft>
              <a:buClr>
                <a:srgbClr val="002060"/>
              </a:buClr>
              <a:buSzPct val="95000"/>
              <a:buFont typeface="+mj-lt"/>
              <a:buAutoNum type="arabicPeriod" startAt="2"/>
            </a:pPr>
            <a:r>
              <a:rPr lang="en-US" sz="2000" kern="0" dirty="0">
                <a:solidFill>
                  <a:srgbClr val="330033"/>
                </a:solidFill>
                <a:latin typeface="Calibri" panose="020F0502020204030204" pitchFamily="34" charset="0"/>
              </a:rPr>
              <a:t>Evaluate and assess the ethical obligations and responsibilities of business for the purpose of responsible management.</a:t>
            </a:r>
          </a:p>
        </p:txBody>
      </p:sp>
      <p:sp>
        <p:nvSpPr>
          <p:cNvPr id="5"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Section II: Student Learning Assessment </a:t>
            </a:r>
          </a:p>
        </p:txBody>
      </p:sp>
    </p:spTree>
    <p:extLst>
      <p:ext uri="{BB962C8B-B14F-4D97-AF65-F5344CB8AC3E}">
        <p14:creationId xmlns:p14="http://schemas.microsoft.com/office/powerpoint/2010/main" val="301868563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p:cTn id="13"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p:cTn id="19"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Section II: Student Learning Assessment </a:t>
            </a:r>
          </a:p>
        </p:txBody>
      </p:sp>
      <p:sp>
        <p:nvSpPr>
          <p:cNvPr id="11"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defRPr/>
            </a:pPr>
            <a:endParaRPr lang="en-US" sz="1100" kern="0" dirty="0">
              <a:solidFill>
                <a:srgbClr val="002060"/>
              </a:solidFill>
              <a:latin typeface="Calibri" panose="020F0502020204030204" pitchFamily="34" charset="0"/>
            </a:endParaRPr>
          </a:p>
          <a:p>
            <a:pPr marL="342900" lvl="0" indent="-342900" fontAlgn="base">
              <a:spcBef>
                <a:spcPct val="0"/>
              </a:spcBef>
              <a:spcAft>
                <a:spcPct val="0"/>
              </a:spcAft>
              <a:buClr>
                <a:srgbClr val="330033"/>
              </a:buClr>
              <a:buSzPct val="90000"/>
              <a:defRPr/>
            </a:pPr>
            <a:r>
              <a:rPr lang="en-US" sz="2000" b="1" kern="0" dirty="0">
                <a:solidFill>
                  <a:srgbClr val="002060"/>
                </a:solidFill>
                <a:latin typeface="Calibri" panose="020F0502020204030204" pitchFamily="34" charset="0"/>
              </a:rPr>
              <a:t>Verbs to Avoid in Writing ISLOs/Alternatives:</a:t>
            </a:r>
            <a:endParaRPr lang="en-US" sz="1100" kern="0" dirty="0">
              <a:solidFill>
                <a:srgbClr val="330033"/>
              </a:solidFill>
              <a:latin typeface="Calibri" panose="020F0502020204030204" pitchFamily="34" charset="0"/>
            </a:endParaRPr>
          </a:p>
        </p:txBody>
      </p:sp>
      <p:sp>
        <p:nvSpPr>
          <p:cNvPr id="3" name="Rectangle 6"/>
          <p:cNvSpPr txBox="1">
            <a:spLocks noChangeArrowheads="1"/>
          </p:cNvSpPr>
          <p:nvPr/>
        </p:nvSpPr>
        <p:spPr>
          <a:xfrm>
            <a:off x="539496" y="1962150"/>
            <a:ext cx="2249557" cy="3193182"/>
          </a:xfrm>
          <a:prstGeom prst="rect">
            <a:avLst/>
          </a:prstGeom>
          <a:noFill/>
          <a:ln/>
        </p:spPr>
        <p:txBody>
          <a:bodyPr lIns="182880" rIns="0">
            <a:spAutoFit/>
          </a:bodyPr>
          <a:lstStyle/>
          <a:p>
            <a:pPr fontAlgn="base">
              <a:spcAft>
                <a:spcPct val="0"/>
              </a:spcAft>
              <a:buClr>
                <a:srgbClr val="002060"/>
              </a:buClr>
              <a:buSzPct val="80000"/>
            </a:pPr>
            <a:r>
              <a:rPr lang="en-US" sz="2000" b="1" kern="0" dirty="0">
                <a:solidFill>
                  <a:srgbClr val="A50021"/>
                </a:solidFill>
                <a:latin typeface="Calibri" panose="020F0502020204030204" pitchFamily="34" charset="0"/>
              </a:rPr>
              <a:t>Avoid</a:t>
            </a:r>
            <a:r>
              <a:rPr lang="en-US" sz="2000" kern="0" dirty="0">
                <a:solidFill>
                  <a:srgbClr val="A50021"/>
                </a:solidFill>
                <a:latin typeface="Calibri" panose="020F0502020204030204" pitchFamily="34" charset="0"/>
              </a:rPr>
              <a:t>…</a:t>
            </a:r>
          </a:p>
          <a:p>
            <a:pPr marL="274320" indent="-274320" fontAlgn="base">
              <a:spcBef>
                <a:spcPts val="600"/>
              </a:spcBef>
              <a:spcAft>
                <a:spcPct val="0"/>
              </a:spcAft>
              <a:buClr>
                <a:srgbClr val="A50021"/>
              </a:buClr>
              <a:buSzPct val="80000"/>
              <a:buFont typeface="Wingdings" panose="05000000000000000000" pitchFamily="2" charset="2"/>
              <a:buChar char="q"/>
            </a:pPr>
            <a:r>
              <a:rPr lang="en-US" sz="1950" kern="0" dirty="0">
                <a:solidFill>
                  <a:srgbClr val="A50021"/>
                </a:solidFill>
                <a:latin typeface="Calibri" panose="020F0502020204030204" pitchFamily="34" charset="0"/>
              </a:rPr>
              <a:t>Appreciate</a:t>
            </a:r>
          </a:p>
          <a:p>
            <a:pPr marL="274320" lvl="0" indent="-274320" fontAlgn="base">
              <a:spcBef>
                <a:spcPts val="700"/>
              </a:spcBef>
              <a:spcAft>
                <a:spcPct val="0"/>
              </a:spcAft>
              <a:buClr>
                <a:srgbClr val="A50021"/>
              </a:buClr>
              <a:buSzPct val="80000"/>
              <a:buFont typeface="Wingdings" panose="05000000000000000000" pitchFamily="2" charset="2"/>
              <a:buChar char="q"/>
            </a:pPr>
            <a:r>
              <a:rPr lang="en-US" sz="1950" kern="0" dirty="0">
                <a:solidFill>
                  <a:srgbClr val="A50021"/>
                </a:solidFill>
                <a:latin typeface="Calibri" panose="020F0502020204030204" pitchFamily="34" charset="0"/>
              </a:rPr>
              <a:t>Comprehend</a:t>
            </a:r>
          </a:p>
          <a:p>
            <a:pPr marL="274320" lvl="0" indent="-274320" fontAlgn="base">
              <a:spcBef>
                <a:spcPts val="700"/>
              </a:spcBef>
              <a:spcAft>
                <a:spcPct val="0"/>
              </a:spcAft>
              <a:buClr>
                <a:srgbClr val="A50021"/>
              </a:buClr>
              <a:buSzPct val="80000"/>
              <a:buFont typeface="Wingdings" panose="05000000000000000000" pitchFamily="2" charset="2"/>
              <a:buChar char="q"/>
            </a:pPr>
            <a:r>
              <a:rPr lang="en-US" sz="1950" kern="0" dirty="0">
                <a:solidFill>
                  <a:srgbClr val="A50021"/>
                </a:solidFill>
                <a:latin typeface="Calibri" panose="020F0502020204030204" pitchFamily="34" charset="0"/>
              </a:rPr>
              <a:t>Be aware of</a:t>
            </a:r>
          </a:p>
          <a:p>
            <a:pPr marL="274320" lvl="0" indent="-274320" fontAlgn="base">
              <a:spcBef>
                <a:spcPts val="700"/>
              </a:spcBef>
              <a:spcAft>
                <a:spcPct val="0"/>
              </a:spcAft>
              <a:buClr>
                <a:srgbClr val="A50021"/>
              </a:buClr>
              <a:buSzPct val="80000"/>
              <a:buFont typeface="Wingdings" panose="05000000000000000000" pitchFamily="2" charset="2"/>
              <a:buChar char="q"/>
            </a:pPr>
            <a:r>
              <a:rPr lang="en-US" sz="1950" kern="0" dirty="0">
                <a:solidFill>
                  <a:srgbClr val="A50021"/>
                </a:solidFill>
                <a:latin typeface="Calibri" panose="020F0502020204030204" pitchFamily="34" charset="0"/>
              </a:rPr>
              <a:t>Know</a:t>
            </a:r>
          </a:p>
          <a:p>
            <a:pPr marL="274320" lvl="0" indent="-274320" fontAlgn="base">
              <a:spcBef>
                <a:spcPts val="700"/>
              </a:spcBef>
              <a:spcAft>
                <a:spcPct val="0"/>
              </a:spcAft>
              <a:buClr>
                <a:srgbClr val="A50021"/>
              </a:buClr>
              <a:buSzPct val="80000"/>
              <a:buFont typeface="Wingdings" panose="05000000000000000000" pitchFamily="2" charset="2"/>
              <a:buChar char="q"/>
            </a:pPr>
            <a:r>
              <a:rPr lang="en-US" sz="1950" kern="0" dirty="0">
                <a:solidFill>
                  <a:srgbClr val="A50021"/>
                </a:solidFill>
                <a:latin typeface="Calibri" panose="020F0502020204030204" pitchFamily="34" charset="0"/>
              </a:rPr>
              <a:t>Be familiar with</a:t>
            </a:r>
          </a:p>
          <a:p>
            <a:pPr marL="274320" lvl="0" indent="-274320" fontAlgn="base">
              <a:spcBef>
                <a:spcPts val="700"/>
              </a:spcBef>
              <a:spcAft>
                <a:spcPct val="0"/>
              </a:spcAft>
              <a:buClr>
                <a:srgbClr val="A50021"/>
              </a:buClr>
              <a:buSzPct val="80000"/>
              <a:buFont typeface="Wingdings" panose="05000000000000000000" pitchFamily="2" charset="2"/>
              <a:buChar char="q"/>
            </a:pPr>
            <a:r>
              <a:rPr lang="en-US" sz="1950" kern="0" dirty="0">
                <a:solidFill>
                  <a:srgbClr val="A50021"/>
                </a:solidFill>
                <a:latin typeface="Calibri" panose="020F0502020204030204" pitchFamily="34" charset="0"/>
              </a:rPr>
              <a:t>Believe</a:t>
            </a:r>
          </a:p>
          <a:p>
            <a:pPr marL="274320" lvl="0" indent="-274320" fontAlgn="base">
              <a:spcBef>
                <a:spcPts val="700"/>
              </a:spcBef>
              <a:spcAft>
                <a:spcPct val="0"/>
              </a:spcAft>
              <a:buClr>
                <a:srgbClr val="A50021"/>
              </a:buClr>
              <a:buSzPct val="80000"/>
              <a:buFont typeface="Wingdings" panose="05000000000000000000" pitchFamily="2" charset="2"/>
              <a:buChar char="q"/>
            </a:pPr>
            <a:r>
              <a:rPr lang="en-US" sz="1950" kern="0" dirty="0">
                <a:solidFill>
                  <a:srgbClr val="A50021"/>
                </a:solidFill>
                <a:latin typeface="Calibri" panose="020F0502020204030204" pitchFamily="34" charset="0"/>
              </a:rPr>
              <a:t>Understand</a:t>
            </a:r>
          </a:p>
        </p:txBody>
      </p:sp>
      <p:sp>
        <p:nvSpPr>
          <p:cNvPr id="4" name="Rectangle 6"/>
          <p:cNvSpPr txBox="1">
            <a:spLocks noChangeArrowheads="1"/>
          </p:cNvSpPr>
          <p:nvPr/>
        </p:nvSpPr>
        <p:spPr>
          <a:xfrm>
            <a:off x="4846320" y="1965960"/>
            <a:ext cx="2548967" cy="3116238"/>
          </a:xfrm>
          <a:prstGeom prst="rect">
            <a:avLst/>
          </a:prstGeom>
          <a:noFill/>
          <a:ln/>
        </p:spPr>
        <p:txBody>
          <a:bodyPr lIns="182880" rIns="0">
            <a:spAutoFit/>
          </a:bodyPr>
          <a:lstStyle/>
          <a:p>
            <a:pPr fontAlgn="base">
              <a:spcAft>
                <a:spcPct val="0"/>
              </a:spcAft>
              <a:buClr>
                <a:srgbClr val="002060"/>
              </a:buClr>
              <a:buSzPct val="80000"/>
            </a:pPr>
            <a:r>
              <a:rPr lang="en-US" sz="2000" b="1" kern="0" dirty="0">
                <a:solidFill>
                  <a:srgbClr val="006000"/>
                </a:solidFill>
                <a:latin typeface="Calibri" panose="020F0502020204030204" pitchFamily="34" charset="0"/>
              </a:rPr>
              <a:t>Alternatives</a:t>
            </a:r>
            <a:r>
              <a:rPr lang="en-US" sz="2000" kern="0" dirty="0">
                <a:solidFill>
                  <a:srgbClr val="006000"/>
                </a:solidFill>
                <a:latin typeface="Calibri" panose="020F0502020204030204" pitchFamily="34" charset="0"/>
              </a:rPr>
              <a:t>…</a:t>
            </a:r>
          </a:p>
          <a:p>
            <a:pPr marL="274320" indent="-274320" fontAlgn="base">
              <a:spcBef>
                <a:spcPts val="600"/>
              </a:spcBef>
              <a:spcAft>
                <a:spcPct val="0"/>
              </a:spcAft>
              <a:buClr>
                <a:srgbClr val="006000"/>
              </a:buClr>
              <a:buSzPct val="80000"/>
              <a:buFont typeface="Wingdings" panose="05000000000000000000" pitchFamily="2" charset="2"/>
              <a:buChar char="q"/>
            </a:pPr>
            <a:r>
              <a:rPr lang="en-US" sz="1950" kern="0" dirty="0">
                <a:solidFill>
                  <a:srgbClr val="006000"/>
                </a:solidFill>
                <a:latin typeface="Calibri" panose="020F0502020204030204" pitchFamily="34" charset="0"/>
              </a:rPr>
              <a:t>Support</a:t>
            </a:r>
          </a:p>
          <a:p>
            <a:pPr marL="274320" indent="-274320" fontAlgn="base">
              <a:spcBef>
                <a:spcPts val="700"/>
              </a:spcBef>
              <a:spcAft>
                <a:spcPct val="0"/>
              </a:spcAft>
              <a:buClr>
                <a:srgbClr val="006000"/>
              </a:buClr>
              <a:buSzPct val="80000"/>
              <a:buFont typeface="Wingdings" panose="05000000000000000000" pitchFamily="2" charset="2"/>
              <a:buChar char="q"/>
            </a:pPr>
            <a:r>
              <a:rPr lang="en-US" sz="1950" kern="0" dirty="0">
                <a:solidFill>
                  <a:srgbClr val="006000"/>
                </a:solidFill>
                <a:latin typeface="Calibri" panose="020F0502020204030204" pitchFamily="34" charset="0"/>
              </a:rPr>
              <a:t>Translate</a:t>
            </a:r>
          </a:p>
          <a:p>
            <a:pPr marL="274320" indent="-274320" fontAlgn="base">
              <a:spcBef>
                <a:spcPts val="700"/>
              </a:spcBef>
              <a:spcAft>
                <a:spcPct val="0"/>
              </a:spcAft>
              <a:buClr>
                <a:srgbClr val="006000"/>
              </a:buClr>
              <a:buSzPct val="80000"/>
              <a:buFont typeface="Wingdings" panose="05000000000000000000" pitchFamily="2" charset="2"/>
              <a:buChar char="q"/>
            </a:pPr>
            <a:r>
              <a:rPr lang="en-US" sz="1950" kern="0" dirty="0">
                <a:solidFill>
                  <a:srgbClr val="006000"/>
                </a:solidFill>
                <a:latin typeface="Calibri" panose="020F0502020204030204" pitchFamily="34" charset="0"/>
              </a:rPr>
              <a:t>Identify</a:t>
            </a:r>
          </a:p>
          <a:p>
            <a:pPr marL="274320" indent="-274320" fontAlgn="base">
              <a:spcBef>
                <a:spcPts val="700"/>
              </a:spcBef>
              <a:spcAft>
                <a:spcPct val="0"/>
              </a:spcAft>
              <a:buClr>
                <a:srgbClr val="006000"/>
              </a:buClr>
              <a:buSzPct val="80000"/>
              <a:buFont typeface="Wingdings" panose="05000000000000000000" pitchFamily="2" charset="2"/>
              <a:buChar char="q"/>
            </a:pPr>
            <a:r>
              <a:rPr lang="en-US" sz="1950" kern="0" dirty="0">
                <a:solidFill>
                  <a:srgbClr val="006000"/>
                </a:solidFill>
                <a:latin typeface="Calibri" panose="020F0502020204030204" pitchFamily="34" charset="0"/>
              </a:rPr>
              <a:t>Explain</a:t>
            </a:r>
          </a:p>
          <a:p>
            <a:pPr marL="274320" indent="-274320" fontAlgn="base">
              <a:spcBef>
                <a:spcPts val="700"/>
              </a:spcBef>
              <a:spcAft>
                <a:spcPct val="0"/>
              </a:spcAft>
              <a:buClr>
                <a:srgbClr val="006000"/>
              </a:buClr>
              <a:buSzPct val="80000"/>
              <a:buFont typeface="Wingdings" panose="05000000000000000000" pitchFamily="2" charset="2"/>
              <a:buChar char="q"/>
            </a:pPr>
            <a:r>
              <a:rPr lang="en-US" sz="1950" kern="0" dirty="0">
                <a:solidFill>
                  <a:srgbClr val="006000"/>
                </a:solidFill>
                <a:latin typeface="Calibri" panose="020F0502020204030204" pitchFamily="34" charset="0"/>
              </a:rPr>
              <a:t>Compare/Contrast</a:t>
            </a:r>
          </a:p>
          <a:p>
            <a:pPr marL="274320" indent="-274320" fontAlgn="base">
              <a:spcBef>
                <a:spcPts val="700"/>
              </a:spcBef>
              <a:spcAft>
                <a:spcPct val="0"/>
              </a:spcAft>
              <a:buClr>
                <a:srgbClr val="006000"/>
              </a:buClr>
              <a:buSzPct val="80000"/>
              <a:buFont typeface="Wingdings" panose="05000000000000000000" pitchFamily="2" charset="2"/>
              <a:buChar char="q"/>
            </a:pPr>
            <a:r>
              <a:rPr lang="en-US" sz="1950" kern="0" dirty="0">
                <a:solidFill>
                  <a:srgbClr val="006000"/>
                </a:solidFill>
                <a:latin typeface="Calibri" panose="020F0502020204030204" pitchFamily="34" charset="0"/>
              </a:rPr>
              <a:t>Defend</a:t>
            </a:r>
          </a:p>
          <a:p>
            <a:pPr marL="274320" indent="-274320" fontAlgn="base">
              <a:spcBef>
                <a:spcPts val="700"/>
              </a:spcBef>
              <a:spcAft>
                <a:spcPct val="0"/>
              </a:spcAft>
              <a:buClr>
                <a:srgbClr val="006000"/>
              </a:buClr>
              <a:buSzPct val="80000"/>
              <a:buFont typeface="Wingdings" panose="05000000000000000000" pitchFamily="2" charset="2"/>
              <a:buChar char="q"/>
            </a:pPr>
            <a:r>
              <a:rPr lang="en-US" sz="1950" kern="0" dirty="0">
                <a:solidFill>
                  <a:srgbClr val="006000"/>
                </a:solidFill>
                <a:latin typeface="Calibri" panose="020F0502020204030204" pitchFamily="34" charset="0"/>
              </a:rPr>
              <a:t>Calculate</a:t>
            </a:r>
          </a:p>
        </p:txBody>
      </p:sp>
      <p:grpSp>
        <p:nvGrpSpPr>
          <p:cNvPr id="15" name="Group 14"/>
          <p:cNvGrpSpPr/>
          <p:nvPr/>
        </p:nvGrpSpPr>
        <p:grpSpPr>
          <a:xfrm>
            <a:off x="2834640" y="2450592"/>
            <a:ext cx="1549723" cy="2500122"/>
            <a:chOff x="2834640" y="2450592"/>
            <a:chExt cx="1549723" cy="2500122"/>
          </a:xfrm>
        </p:grpSpPr>
        <p:sp>
          <p:nvSpPr>
            <p:cNvPr id="6" name="TextBox 5"/>
            <p:cNvSpPr txBox="1"/>
            <p:nvPr/>
          </p:nvSpPr>
          <p:spPr>
            <a:xfrm>
              <a:off x="3099816" y="2450592"/>
              <a:ext cx="1284547" cy="2496312"/>
            </a:xfrm>
            <a:prstGeom prst="rect">
              <a:avLst/>
            </a:prstGeom>
            <a:noFill/>
          </p:spPr>
          <p:txBody>
            <a:bodyPr wrap="none" rtlCol="0" anchor="ctr">
              <a:noAutofit/>
            </a:bodyPr>
            <a:lstStyle/>
            <a:p>
              <a:pPr algn="ctr"/>
              <a:r>
                <a:rPr lang="en-US" sz="2000" b="1" dirty="0">
                  <a:solidFill>
                    <a:srgbClr val="002060"/>
                  </a:solidFill>
                  <a:latin typeface="Calibri" panose="020F0502020204030204" pitchFamily="34" charset="0"/>
                </a:rPr>
                <a:t>Neither</a:t>
              </a:r>
            </a:p>
            <a:p>
              <a:pPr algn="ctr"/>
              <a:r>
                <a:rPr lang="en-US" sz="2000" b="1" dirty="0">
                  <a:solidFill>
                    <a:srgbClr val="002060"/>
                  </a:solidFill>
                  <a:latin typeface="Calibri" panose="020F0502020204030204" pitchFamily="34" charset="0"/>
                </a:rPr>
                <a:t>Observable</a:t>
              </a:r>
            </a:p>
            <a:p>
              <a:pPr algn="ctr"/>
              <a:r>
                <a:rPr lang="en-US" sz="2000" b="1" dirty="0">
                  <a:solidFill>
                    <a:srgbClr val="002060"/>
                  </a:solidFill>
                  <a:latin typeface="Calibri" panose="020F0502020204030204" pitchFamily="34" charset="0"/>
                </a:rPr>
                <a:t>nor</a:t>
              </a:r>
            </a:p>
            <a:p>
              <a:pPr algn="ctr"/>
              <a:r>
                <a:rPr lang="en-US" sz="2000" b="1" dirty="0">
                  <a:solidFill>
                    <a:srgbClr val="002060"/>
                  </a:solidFill>
                  <a:latin typeface="Calibri" panose="020F0502020204030204" pitchFamily="34" charset="0"/>
                </a:rPr>
                <a:t>Measurable</a:t>
              </a:r>
            </a:p>
          </p:txBody>
        </p:sp>
        <p:sp>
          <p:nvSpPr>
            <p:cNvPr id="7" name="Left Brace 6"/>
            <p:cNvSpPr/>
            <p:nvPr/>
          </p:nvSpPr>
          <p:spPr>
            <a:xfrm>
              <a:off x="2834640" y="2450592"/>
              <a:ext cx="308037" cy="2500122"/>
            </a:xfrm>
            <a:prstGeom prst="leftBrace">
              <a:avLst>
                <a:gd name="adj1" fmla="val 44614"/>
                <a:gd name="adj2" fmla="val 50000"/>
              </a:avLst>
            </a:prstGeom>
            <a:ln w="28575" cap="rnd">
              <a:solidFill>
                <a:schemeClr val="accent4">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Calibri" panose="020F0502020204030204" pitchFamily="34" charset="0"/>
              </a:endParaRPr>
            </a:p>
          </p:txBody>
        </p:sp>
      </p:grpSp>
      <p:grpSp>
        <p:nvGrpSpPr>
          <p:cNvPr id="16" name="Group 15"/>
          <p:cNvGrpSpPr/>
          <p:nvPr/>
        </p:nvGrpSpPr>
        <p:grpSpPr>
          <a:xfrm>
            <a:off x="7434071" y="2450592"/>
            <a:ext cx="1548664" cy="2496312"/>
            <a:chOff x="7434071" y="2450592"/>
            <a:chExt cx="1548664" cy="2496312"/>
          </a:xfrm>
        </p:grpSpPr>
        <p:sp>
          <p:nvSpPr>
            <p:cNvPr id="9" name="TextBox 8"/>
            <p:cNvSpPr txBox="1"/>
            <p:nvPr/>
          </p:nvSpPr>
          <p:spPr>
            <a:xfrm>
              <a:off x="7698188" y="2450592"/>
              <a:ext cx="1284547" cy="2496312"/>
            </a:xfrm>
            <a:prstGeom prst="rect">
              <a:avLst/>
            </a:prstGeom>
            <a:noFill/>
          </p:spPr>
          <p:txBody>
            <a:bodyPr wrap="none" rtlCol="0" anchor="ctr">
              <a:noAutofit/>
            </a:bodyPr>
            <a:lstStyle/>
            <a:p>
              <a:pPr algn="ctr"/>
              <a:r>
                <a:rPr lang="en-US" sz="2000" b="1" dirty="0">
                  <a:solidFill>
                    <a:srgbClr val="002060"/>
                  </a:solidFill>
                  <a:latin typeface="Calibri" panose="020F0502020204030204" pitchFamily="34" charset="0"/>
                </a:rPr>
                <a:t>Both</a:t>
              </a:r>
            </a:p>
            <a:p>
              <a:pPr algn="ctr"/>
              <a:r>
                <a:rPr lang="en-US" sz="2000" b="1" dirty="0">
                  <a:solidFill>
                    <a:srgbClr val="002060"/>
                  </a:solidFill>
                  <a:latin typeface="Calibri" panose="020F0502020204030204" pitchFamily="34" charset="0"/>
                </a:rPr>
                <a:t>Observable</a:t>
              </a:r>
            </a:p>
            <a:p>
              <a:pPr algn="ctr"/>
              <a:r>
                <a:rPr lang="en-US" sz="2000" b="1" dirty="0">
                  <a:solidFill>
                    <a:srgbClr val="002060"/>
                  </a:solidFill>
                  <a:latin typeface="Calibri" panose="020F0502020204030204" pitchFamily="34" charset="0"/>
                </a:rPr>
                <a:t>and</a:t>
              </a:r>
            </a:p>
            <a:p>
              <a:pPr algn="ctr"/>
              <a:r>
                <a:rPr lang="en-US" sz="2000" b="1" dirty="0">
                  <a:solidFill>
                    <a:srgbClr val="002060"/>
                  </a:solidFill>
                  <a:latin typeface="Calibri" panose="020F0502020204030204" pitchFamily="34" charset="0"/>
                </a:rPr>
                <a:t>Measurable</a:t>
              </a:r>
            </a:p>
          </p:txBody>
        </p:sp>
        <p:sp>
          <p:nvSpPr>
            <p:cNvPr id="10" name="Left Brace 9"/>
            <p:cNvSpPr/>
            <p:nvPr/>
          </p:nvSpPr>
          <p:spPr>
            <a:xfrm>
              <a:off x="7434071" y="2450592"/>
              <a:ext cx="310896" cy="2496312"/>
            </a:xfrm>
            <a:prstGeom prst="leftBrace">
              <a:avLst>
                <a:gd name="adj1" fmla="val 44614"/>
                <a:gd name="adj2" fmla="val 50000"/>
              </a:avLst>
            </a:prstGeom>
            <a:ln w="28575" cap="rnd">
              <a:solidFill>
                <a:schemeClr val="accent4">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Calibri" panose="020F0502020204030204" pitchFamily="34" charset="0"/>
              </a:endParaRPr>
            </a:p>
          </p:txBody>
        </p:sp>
      </p:grpSp>
    </p:spTree>
    <p:extLst>
      <p:ext uri="{BB962C8B-B14F-4D97-AF65-F5344CB8AC3E}">
        <p14:creationId xmlns:p14="http://schemas.microsoft.com/office/powerpoint/2010/main" val="37199350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wipe(left)">
                                      <p:cBhvr>
                                        <p:cTn id="7" dur="10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Section II: Student Learning Assessment </a:t>
            </a:r>
          </a:p>
        </p:txBody>
      </p:sp>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pPr>
            <a:endParaRPr lang="en-US" sz="1100" kern="0" dirty="0">
              <a:solidFill>
                <a:srgbClr val="330033"/>
              </a:solidFill>
              <a:latin typeface="Calibri" panose="020F0502020204030204" pitchFamily="34" charset="0"/>
            </a:endParaRPr>
          </a:p>
          <a:p>
            <a:pPr lvl="0" fontAlgn="base">
              <a:spcAft>
                <a:spcPct val="0"/>
              </a:spcAft>
              <a:buClr>
                <a:srgbClr val="002060"/>
              </a:buClr>
              <a:buSzPct val="80000"/>
            </a:pPr>
            <a:r>
              <a:rPr lang="en-US" sz="2000" b="1" kern="0" dirty="0">
                <a:solidFill>
                  <a:srgbClr val="002060"/>
                </a:solidFill>
                <a:latin typeface="Calibri" panose="020F0502020204030204" pitchFamily="34" charset="0"/>
              </a:rPr>
              <a:t>Guidelines for Writing Good ISLO Statements: The academic business unit should ensure that its outcomes statements</a:t>
            </a:r>
            <a:r>
              <a:rPr lang="en-US" sz="2000" kern="0" dirty="0">
                <a:solidFill>
                  <a:srgbClr val="330033"/>
                </a:solidFill>
                <a:latin typeface="Calibri" panose="020F0502020204030204" pitchFamily="34" charset="0"/>
              </a:rPr>
              <a:t>…</a:t>
            </a:r>
          </a:p>
          <a:p>
            <a:pPr marL="274320" lvl="1" indent="-274320">
              <a:spcBef>
                <a:spcPts val="1200"/>
              </a:spcBef>
              <a:buClr>
                <a:srgbClr val="002060"/>
              </a:buClr>
              <a:buSzPct val="80000"/>
              <a:buFont typeface="Wingdings" panose="05000000000000000000" pitchFamily="2" charset="2"/>
              <a:buChar char="q"/>
            </a:pPr>
            <a:r>
              <a:rPr lang="en-US" sz="2000" dirty="0">
                <a:solidFill>
                  <a:srgbClr val="330033"/>
                </a:solidFill>
                <a:latin typeface="Calibri" panose="020F0502020204030204" pitchFamily="34" charset="0"/>
              </a:rPr>
              <a:t>are aligned with the academic business unit’s mission and                        broad-based student learning goals. </a:t>
            </a:r>
          </a:p>
          <a:p>
            <a:pPr marL="274320" lvl="1" indent="-274320">
              <a:spcBef>
                <a:spcPts val="3000"/>
              </a:spcBef>
              <a:buClr>
                <a:srgbClr val="002060"/>
              </a:buClr>
              <a:buSzPct val="80000"/>
              <a:buFont typeface="Wingdings" panose="05000000000000000000" pitchFamily="2" charset="2"/>
              <a:buChar char="q"/>
            </a:pPr>
            <a:r>
              <a:rPr lang="en-US" sz="2000" dirty="0">
                <a:solidFill>
                  <a:srgbClr val="330033"/>
                </a:solidFill>
                <a:latin typeface="Calibri" panose="020F0502020204030204" pitchFamily="34" charset="0"/>
              </a:rPr>
              <a:t>are distinct, specific, and clearly describe the type and level of learning that are expected of graduates of its business programs.</a:t>
            </a:r>
          </a:p>
          <a:p>
            <a:pPr marL="274320" lvl="1" indent="-274320">
              <a:spcBef>
                <a:spcPts val="3000"/>
              </a:spcBef>
              <a:buClr>
                <a:srgbClr val="002060"/>
              </a:buClr>
              <a:buSzPct val="80000"/>
              <a:buFont typeface="Wingdings" panose="05000000000000000000" pitchFamily="2" charset="2"/>
              <a:buChar char="q"/>
            </a:pPr>
            <a:r>
              <a:rPr lang="en-US" sz="2000" dirty="0">
                <a:solidFill>
                  <a:srgbClr val="330033"/>
                </a:solidFill>
                <a:latin typeface="Calibri" panose="020F0502020204030204" pitchFamily="34" charset="0"/>
              </a:rPr>
              <a:t>are measurable and contain active verbs (e.g., using Bloom’s Taxonomy of Educational Objectives).</a:t>
            </a:r>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62800" y="1848383"/>
            <a:ext cx="1554480" cy="1332967"/>
          </a:xfrm>
          <a:prstGeom prst="rect">
            <a:avLst/>
          </a:prstGeom>
        </p:spPr>
      </p:pic>
    </p:spTree>
    <p:extLst>
      <p:ext uri="{BB962C8B-B14F-4D97-AF65-F5344CB8AC3E}">
        <p14:creationId xmlns:p14="http://schemas.microsoft.com/office/powerpoint/2010/main" val="27890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Section II: Student Learning Assessment </a:t>
            </a:r>
          </a:p>
        </p:txBody>
      </p:sp>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pPr>
            <a:endParaRPr lang="en-US" sz="1100" kern="0" dirty="0">
              <a:solidFill>
                <a:srgbClr val="330033"/>
              </a:solidFill>
              <a:latin typeface="Calibri" panose="020F0502020204030204" pitchFamily="34" charset="0"/>
            </a:endParaRPr>
          </a:p>
          <a:p>
            <a:pPr lvl="0" fontAlgn="base">
              <a:spcAft>
                <a:spcPct val="0"/>
              </a:spcAft>
              <a:buClr>
                <a:srgbClr val="002060"/>
              </a:buClr>
              <a:buSzPct val="80000"/>
            </a:pPr>
            <a:r>
              <a:rPr lang="en-US" sz="2000" b="1" kern="0" dirty="0">
                <a:solidFill>
                  <a:srgbClr val="002060"/>
                </a:solidFill>
                <a:latin typeface="Calibri" panose="020F0502020204030204" pitchFamily="34" charset="0"/>
              </a:rPr>
              <a:t>Guidelines for Writing Good ISLO Statements: The academic business unit should ensure that its outcomes statements</a:t>
            </a:r>
            <a:r>
              <a:rPr lang="en-US" sz="2000" kern="0" dirty="0">
                <a:solidFill>
                  <a:srgbClr val="330033"/>
                </a:solidFill>
                <a:latin typeface="Calibri" panose="020F0502020204030204" pitchFamily="34" charset="0"/>
              </a:rPr>
              <a:t>…</a:t>
            </a:r>
          </a:p>
          <a:p>
            <a:pPr marL="274320" lvl="1" indent="-274320">
              <a:spcBef>
                <a:spcPts val="1200"/>
              </a:spcBef>
              <a:buClr>
                <a:srgbClr val="002060"/>
              </a:buClr>
              <a:buSzPct val="80000"/>
              <a:buFont typeface="Wingdings" panose="05000000000000000000" pitchFamily="2" charset="2"/>
              <a:buChar char="q"/>
            </a:pPr>
            <a:r>
              <a:rPr lang="en-US" sz="1900" dirty="0">
                <a:solidFill>
                  <a:srgbClr val="330033"/>
                </a:solidFill>
                <a:latin typeface="Calibri" panose="020F0502020204030204" pitchFamily="34" charset="0"/>
              </a:rPr>
              <a:t>are expressed in terms of the overall program and not individual courses.</a:t>
            </a:r>
          </a:p>
          <a:p>
            <a:pPr marL="274320" lvl="1" indent="-274320">
              <a:spcBef>
                <a:spcPts val="1800"/>
              </a:spcBef>
              <a:buClr>
                <a:srgbClr val="002060"/>
              </a:buClr>
              <a:buSzPct val="80000"/>
              <a:buFont typeface="Wingdings" panose="05000000000000000000" pitchFamily="2" charset="2"/>
              <a:buChar char="q"/>
            </a:pPr>
            <a:r>
              <a:rPr lang="en-US" sz="1900" dirty="0">
                <a:solidFill>
                  <a:srgbClr val="330033"/>
                </a:solidFill>
                <a:latin typeface="Calibri" panose="020F0502020204030204" pitchFamily="34" charset="0"/>
              </a:rPr>
              <a:t>are simple declarative statements that are capable of being assessed by a single assessment method (i.e., that do not require the use of multiple instruments).</a:t>
            </a:r>
          </a:p>
          <a:p>
            <a:pPr marL="274320" lvl="1" indent="-274320">
              <a:spcBef>
                <a:spcPts val="1800"/>
              </a:spcBef>
              <a:buClr>
                <a:srgbClr val="002060"/>
              </a:buClr>
              <a:buSzPct val="80000"/>
              <a:buFont typeface="Wingdings" panose="05000000000000000000" pitchFamily="2" charset="2"/>
              <a:buChar char="q"/>
            </a:pPr>
            <a:r>
              <a:rPr lang="en-US" sz="1900" dirty="0">
                <a:solidFill>
                  <a:srgbClr val="330033"/>
                </a:solidFill>
                <a:latin typeface="Calibri" panose="020F0502020204030204" pitchFamily="34" charset="0"/>
              </a:rPr>
              <a:t>are expressed in ways that make them capable of being assessed by more than one assessment tool, instrument, or metric.</a:t>
            </a:r>
          </a:p>
          <a:p>
            <a:pPr marL="274320" lvl="1" indent="-274320">
              <a:spcBef>
                <a:spcPts val="1800"/>
              </a:spcBef>
              <a:buClr>
                <a:srgbClr val="002060"/>
              </a:buClr>
              <a:buSzPct val="80000"/>
              <a:buFont typeface="Wingdings" panose="05000000000000000000" pitchFamily="2" charset="2"/>
              <a:buChar char="q"/>
            </a:pPr>
            <a:r>
              <a:rPr lang="en-US" sz="1900" dirty="0">
                <a:solidFill>
                  <a:srgbClr val="330033"/>
                </a:solidFill>
                <a:latin typeface="Calibri" panose="020F0502020204030204" pitchFamily="34" charset="0"/>
              </a:rPr>
              <a:t>are expressed from the students’ perspective and not in terms of what the academic business unit will do, will provide, or intends to accomplish.</a:t>
            </a:r>
          </a:p>
        </p:txBody>
      </p:sp>
    </p:spTree>
    <p:extLst>
      <p:ext uri="{BB962C8B-B14F-4D97-AF65-F5344CB8AC3E}">
        <p14:creationId xmlns:p14="http://schemas.microsoft.com/office/powerpoint/2010/main" val="30891154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defRPr/>
            </a:pPr>
            <a:endParaRPr lang="en-US" sz="1100" kern="0" dirty="0">
              <a:solidFill>
                <a:srgbClr val="330033"/>
              </a:solidFill>
              <a:latin typeface="Calibri" panose="020F0502020204030204" pitchFamily="34" charset="0"/>
            </a:endParaRPr>
          </a:p>
          <a:p>
            <a:pPr lvl="0" fontAlgn="base">
              <a:spcBef>
                <a:spcPct val="0"/>
              </a:spcBef>
              <a:spcAft>
                <a:spcPct val="0"/>
              </a:spcAft>
              <a:buClr>
                <a:schemeClr val="accent5">
                  <a:lumMod val="50000"/>
                </a:schemeClr>
              </a:buClr>
              <a:buSzPct val="85000"/>
            </a:pPr>
            <a:r>
              <a:rPr lang="en-US" sz="2000" b="1" kern="0" dirty="0">
                <a:solidFill>
                  <a:srgbClr val="002060"/>
                </a:solidFill>
                <a:latin typeface="Calibri" panose="020F0502020204030204" pitchFamily="34" charset="0"/>
              </a:rPr>
              <a:t>Learning Assessment Measures – Types of Instruments:</a:t>
            </a:r>
          </a:p>
          <a:p>
            <a:pPr marL="274320" lvl="0" indent="-274320" fontAlgn="base">
              <a:spcBef>
                <a:spcPts val="1800"/>
              </a:spcBef>
              <a:spcAft>
                <a:spcPct val="0"/>
              </a:spcAft>
              <a:buClr>
                <a:srgbClr val="002060"/>
              </a:buClr>
              <a:buSzPct val="80000"/>
              <a:buFont typeface="Wingdings" panose="05000000000000000000" pitchFamily="2" charset="2"/>
              <a:buChar char="q"/>
            </a:pPr>
            <a:r>
              <a:rPr lang="en-US" sz="2000" b="1" kern="0" dirty="0">
                <a:solidFill>
                  <a:srgbClr val="002060"/>
                </a:solidFill>
                <a:latin typeface="Calibri" panose="020F0502020204030204" pitchFamily="34" charset="0"/>
              </a:rPr>
              <a:t>Direct Measures of Student Learning:</a:t>
            </a:r>
            <a:r>
              <a:rPr lang="en-US" sz="2000" kern="0" dirty="0">
                <a:solidFill>
                  <a:srgbClr val="002060"/>
                </a:solidFill>
                <a:latin typeface="Calibri" panose="020F0502020204030204" pitchFamily="34" charset="0"/>
              </a:rPr>
              <a:t> </a:t>
            </a:r>
            <a:r>
              <a:rPr lang="en-US" sz="2000" kern="0" dirty="0">
                <a:solidFill>
                  <a:srgbClr val="330033"/>
                </a:solidFill>
                <a:latin typeface="Calibri" panose="020F0502020204030204" pitchFamily="34" charset="0"/>
              </a:rPr>
              <a:t>Tools that measure student performance on some task or assignment, i.e., tools on which students demonstrate the extent of their actual learning and/or the acquisition of some skill or competency</a:t>
            </a:r>
          </a:p>
          <a:p>
            <a:pPr marL="274320" lvl="0" indent="-274320" fontAlgn="base">
              <a:spcBef>
                <a:spcPts val="3000"/>
              </a:spcBef>
              <a:spcAft>
                <a:spcPct val="0"/>
              </a:spcAft>
              <a:buClr>
                <a:srgbClr val="002060"/>
              </a:buClr>
              <a:buSzPct val="80000"/>
              <a:buFont typeface="Wingdings" panose="05000000000000000000" pitchFamily="2" charset="2"/>
              <a:buChar char="q"/>
            </a:pPr>
            <a:r>
              <a:rPr lang="en-US" sz="2000" b="1" kern="0" dirty="0">
                <a:solidFill>
                  <a:srgbClr val="002060"/>
                </a:solidFill>
                <a:latin typeface="Calibri" panose="020F0502020204030204" pitchFamily="34" charset="0"/>
              </a:rPr>
              <a:t>Indirect Measures of Student Learning:</a:t>
            </a:r>
            <a:r>
              <a:rPr lang="en-US" sz="2000" kern="0" dirty="0">
                <a:solidFill>
                  <a:srgbClr val="002060"/>
                </a:solidFill>
                <a:latin typeface="Calibri" panose="020F0502020204030204" pitchFamily="34" charset="0"/>
              </a:rPr>
              <a:t> </a:t>
            </a:r>
            <a:r>
              <a:rPr lang="en-US" sz="2000" kern="0" dirty="0">
                <a:solidFill>
                  <a:srgbClr val="330033"/>
                </a:solidFill>
                <a:latin typeface="Calibri" panose="020F0502020204030204" pitchFamily="34" charset="0"/>
              </a:rPr>
              <a:t>Tools that measure opinions or perceptions about learning, but do not actually assess student work or performance or require students to demonstrate their knowledge or skills (these are usually self-report measures)</a:t>
            </a:r>
          </a:p>
        </p:txBody>
      </p:sp>
      <p:sp>
        <p:nvSpPr>
          <p:cNvPr id="5"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Section II: Student Learning Assessment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p:cTn id="1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a:xfrm>
            <a:off x="0" y="1294638"/>
            <a:ext cx="9144000" cy="3867912"/>
          </a:xfrm>
          <a:prstGeom prst="rect">
            <a:avLst/>
          </a:prstGeom>
          <a:noFill/>
          <a:ln/>
        </p:spPr>
        <p:txBody>
          <a:bodyPr lIns="0" rIns="0"/>
          <a:lstStyle/>
          <a:p>
            <a:pPr lvl="0" algn="ctr" fontAlgn="base">
              <a:spcBef>
                <a:spcPts val="600"/>
              </a:spcBef>
              <a:spcAft>
                <a:spcPct val="0"/>
              </a:spcAft>
              <a:buClr>
                <a:srgbClr val="330033"/>
              </a:buClr>
              <a:buSzPct val="90000"/>
              <a:defRPr/>
            </a:pPr>
            <a:endParaRPr lang="en-US" sz="900" kern="0" dirty="0">
              <a:solidFill>
                <a:srgbClr val="002060"/>
              </a:solidFill>
              <a:latin typeface="Calibri" panose="020F0502020204030204" pitchFamily="34" charset="0"/>
            </a:endParaRPr>
          </a:p>
          <a:p>
            <a:pPr lvl="0" algn="ctr" fontAlgn="base">
              <a:spcBef>
                <a:spcPts val="1200"/>
              </a:spcBef>
              <a:spcAft>
                <a:spcPct val="0"/>
              </a:spcAft>
              <a:buClr>
                <a:srgbClr val="330033"/>
              </a:buClr>
              <a:buSzPct val="90000"/>
              <a:defRPr/>
            </a:pPr>
            <a:r>
              <a:rPr lang="en-US" sz="2000" b="1" kern="0" dirty="0">
                <a:solidFill>
                  <a:srgbClr val="002060"/>
                </a:solidFill>
                <a:latin typeface="Calibri" panose="020F0502020204030204" pitchFamily="34" charset="0"/>
              </a:rPr>
              <a:t>Examples of Direct Measures of Student Learning:</a:t>
            </a:r>
          </a:p>
        </p:txBody>
      </p:sp>
      <p:sp>
        <p:nvSpPr>
          <p:cNvPr id="7" name="Rectangle 10"/>
          <p:cNvSpPr>
            <a:spLocks noChangeArrowheads="1"/>
          </p:cNvSpPr>
          <p:nvPr/>
        </p:nvSpPr>
        <p:spPr bwMode="auto">
          <a:xfrm>
            <a:off x="1005840" y="2206999"/>
            <a:ext cx="7132320" cy="2574551"/>
          </a:xfrm>
          <a:prstGeom prst="rect">
            <a:avLst/>
          </a:prstGeom>
          <a:solidFill>
            <a:schemeClr val="bg1"/>
          </a:solidFill>
          <a:ln w="38100" algn="ctr">
            <a:solidFill>
              <a:srgbClr val="002060"/>
            </a:solidFill>
            <a:miter lim="800000"/>
            <a:headEnd/>
            <a:tailEnd/>
          </a:ln>
        </p:spPr>
        <p:txBody>
          <a:bodyPr wrap="square" tIns="118872">
            <a:spAutoFit/>
          </a:bodyPr>
          <a:lstStyle/>
          <a:p>
            <a:pPr marL="0" lvl="1" indent="-182880">
              <a:lnSpc>
                <a:spcPct val="80000"/>
              </a:lnSpc>
              <a:spcBef>
                <a:spcPts val="0"/>
              </a:spcBef>
              <a:buClr>
                <a:srgbClr val="002060"/>
              </a:buClr>
              <a:buSzPct val="80000"/>
              <a:buFont typeface="Wingdings" pitchFamily="2" charset="2"/>
              <a:buChar char="v"/>
              <a:tabLst>
                <a:tab pos="182880" algn="l"/>
              </a:tabLst>
            </a:pPr>
            <a:r>
              <a:rPr lang="en-US" sz="1300" dirty="0">
                <a:solidFill>
                  <a:srgbClr val="002060"/>
                </a:solidFill>
                <a:latin typeface="Calibri" panose="020F0502020204030204" pitchFamily="34" charset="0"/>
              </a:rPr>
              <a:t>End-of-Program Comprehensive Examinations (either standardized, normed, national exams 	or locally-developed exams; written or oral)</a:t>
            </a:r>
          </a:p>
          <a:p>
            <a:pPr marL="0" lvl="1" indent="-182880">
              <a:lnSpc>
                <a:spcPct val="80000"/>
              </a:lnSpc>
              <a:spcBef>
                <a:spcPts val="900"/>
              </a:spcBef>
              <a:buClr>
                <a:srgbClr val="002060"/>
              </a:buClr>
              <a:buSzPct val="80000"/>
              <a:buFont typeface="Wingdings" pitchFamily="2" charset="2"/>
              <a:buChar char="v"/>
              <a:tabLst>
                <a:tab pos="274320" algn="l"/>
              </a:tabLst>
            </a:pPr>
            <a:r>
              <a:rPr lang="en-US" sz="1300" dirty="0">
                <a:solidFill>
                  <a:srgbClr val="002060"/>
                </a:solidFill>
                <a:latin typeface="Calibri" panose="020F0502020204030204" pitchFamily="34" charset="0"/>
              </a:rPr>
              <a:t>Score Gains (indicating the “value added” to students’ learning experiences)</a:t>
            </a:r>
          </a:p>
          <a:p>
            <a:pPr marL="0" lvl="1" indent="-182880">
              <a:lnSpc>
                <a:spcPct val="80000"/>
              </a:lnSpc>
              <a:spcBef>
                <a:spcPts val="900"/>
              </a:spcBef>
              <a:buClr>
                <a:srgbClr val="002060"/>
              </a:buClr>
              <a:buSzPct val="80000"/>
              <a:buFont typeface="Wingdings" pitchFamily="2" charset="2"/>
              <a:buChar char="v"/>
              <a:tabLst>
                <a:tab pos="182880" algn="l"/>
              </a:tabLst>
            </a:pPr>
            <a:r>
              <a:rPr lang="en-US" sz="1300" dirty="0">
                <a:solidFill>
                  <a:srgbClr val="002060"/>
                </a:solidFill>
                <a:latin typeface="Calibri" panose="020F0502020204030204" pitchFamily="34" charset="0"/>
              </a:rPr>
              <a:t>Capstone Projects (evaluating content knowledge/skills/competencies at the end of a 	program, e.g., case studies, business plans, research papers, etc.) </a:t>
            </a:r>
          </a:p>
          <a:p>
            <a:pPr marL="0" lvl="1" indent="-182880">
              <a:lnSpc>
                <a:spcPct val="80000"/>
              </a:lnSpc>
              <a:spcBef>
                <a:spcPts val="900"/>
              </a:spcBef>
              <a:buClr>
                <a:srgbClr val="002060"/>
              </a:buClr>
              <a:buSzPct val="80000"/>
              <a:buFont typeface="Wingdings" pitchFamily="2" charset="2"/>
              <a:buChar char="v"/>
              <a:tabLst>
                <a:tab pos="274320" algn="l"/>
              </a:tabLst>
            </a:pPr>
            <a:r>
              <a:rPr lang="en-US" sz="1300" dirty="0">
                <a:solidFill>
                  <a:srgbClr val="002060"/>
                </a:solidFill>
                <a:latin typeface="Calibri" panose="020F0502020204030204" pitchFamily="34" charset="0"/>
              </a:rPr>
              <a:t>Simulations (e.g., Capsim, GloBus)</a:t>
            </a:r>
          </a:p>
          <a:p>
            <a:pPr marL="0" lvl="1" indent="-182880">
              <a:lnSpc>
                <a:spcPct val="80000"/>
              </a:lnSpc>
              <a:spcBef>
                <a:spcPts val="900"/>
              </a:spcBef>
              <a:buClr>
                <a:srgbClr val="002060"/>
              </a:buClr>
              <a:buSzPct val="80000"/>
              <a:buFont typeface="Wingdings" pitchFamily="2" charset="2"/>
              <a:buChar char="v"/>
              <a:tabLst>
                <a:tab pos="274320" algn="l"/>
              </a:tabLst>
            </a:pPr>
            <a:r>
              <a:rPr lang="en-US" sz="1300" dirty="0">
                <a:solidFill>
                  <a:srgbClr val="002060"/>
                </a:solidFill>
                <a:latin typeface="Calibri" panose="020F0502020204030204" pitchFamily="34" charset="0"/>
              </a:rPr>
              <a:t>Theses/Dissertations</a:t>
            </a:r>
          </a:p>
          <a:p>
            <a:pPr marL="0" lvl="1" indent="-182880">
              <a:lnSpc>
                <a:spcPct val="80000"/>
              </a:lnSpc>
              <a:spcBef>
                <a:spcPts val="900"/>
              </a:spcBef>
              <a:buClr>
                <a:srgbClr val="002060"/>
              </a:buClr>
              <a:buSzPct val="80000"/>
              <a:buFont typeface="Wingdings" pitchFamily="2" charset="2"/>
              <a:buChar char="v"/>
              <a:tabLst>
                <a:tab pos="274320" algn="l"/>
              </a:tabLst>
            </a:pPr>
            <a:r>
              <a:rPr lang="en-US" sz="1300" dirty="0">
                <a:solidFill>
                  <a:srgbClr val="002060"/>
                </a:solidFill>
                <a:latin typeface="Calibri" panose="020F0502020204030204" pitchFamily="34" charset="0"/>
              </a:rPr>
              <a:t>Portfolios of Student Work/Multipoint Longitudinal Assessment</a:t>
            </a:r>
          </a:p>
          <a:p>
            <a:pPr marL="0" lvl="1" indent="-182880">
              <a:lnSpc>
                <a:spcPct val="80000"/>
              </a:lnSpc>
              <a:spcBef>
                <a:spcPts val="900"/>
              </a:spcBef>
              <a:buClr>
                <a:srgbClr val="002060"/>
              </a:buClr>
              <a:buSzPct val="80000"/>
              <a:buFont typeface="Wingdings" pitchFamily="2" charset="2"/>
              <a:buChar char="v"/>
              <a:tabLst>
                <a:tab pos="274320" algn="l"/>
              </a:tabLst>
            </a:pPr>
            <a:r>
              <a:rPr lang="en-US" sz="1300" dirty="0">
                <a:solidFill>
                  <a:srgbClr val="002060"/>
                </a:solidFill>
                <a:latin typeface="Calibri" panose="020F0502020204030204" pitchFamily="34" charset="0"/>
              </a:rPr>
              <a:t>Internships or Other Professionally-Related Field Experiences</a:t>
            </a:r>
          </a:p>
          <a:p>
            <a:pPr marL="0" lvl="1" indent="-182880">
              <a:lnSpc>
                <a:spcPct val="80000"/>
              </a:lnSpc>
              <a:spcBef>
                <a:spcPts val="900"/>
              </a:spcBef>
              <a:buClr>
                <a:srgbClr val="002060"/>
              </a:buClr>
              <a:buSzPct val="80000"/>
              <a:buFont typeface="Wingdings" pitchFamily="2" charset="2"/>
              <a:buChar char="v"/>
              <a:tabLst>
                <a:tab pos="274320" algn="l"/>
              </a:tabLst>
            </a:pPr>
            <a:r>
              <a:rPr lang="en-US" sz="1300" dirty="0">
                <a:solidFill>
                  <a:srgbClr val="002060"/>
                </a:solidFill>
                <a:latin typeface="Calibri" panose="020F0502020204030204" pitchFamily="34" charset="0"/>
              </a:rPr>
              <a:t>Performance-Based Projects or Experiences</a:t>
            </a:r>
          </a:p>
        </p:txBody>
      </p:sp>
      <p:sp>
        <p:nvSpPr>
          <p:cNvPr id="9"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0" tIns="0" rIns="0" bIns="0" anchor="ctr"/>
          <a:lstStyle/>
          <a:p>
            <a:pPr algn="ctr">
              <a:lnSpc>
                <a:spcPct val="100000"/>
              </a:lnSpc>
            </a:pPr>
            <a:r>
              <a:rPr lang="en-US" sz="2000" b="1" dirty="0">
                <a:solidFill>
                  <a:schemeClr val="accent4">
                    <a:lumMod val="50000"/>
                  </a:schemeClr>
                </a:solidFill>
                <a:latin typeface="Calibri" panose="020F0502020204030204" pitchFamily="34" charset="0"/>
              </a:rPr>
              <a:t>Section II: Student Learning Assessment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Section II: Student Learning Assessment </a:t>
            </a:r>
          </a:p>
        </p:txBody>
      </p:sp>
      <p:sp>
        <p:nvSpPr>
          <p:cNvPr id="3" name="Rectangle 6"/>
          <p:cNvSpPr txBox="1">
            <a:spLocks noChangeArrowheads="1"/>
          </p:cNvSpPr>
          <p:nvPr/>
        </p:nvSpPr>
        <p:spPr>
          <a:xfrm>
            <a:off x="533400" y="1307592"/>
            <a:ext cx="8610600" cy="3840480"/>
          </a:xfrm>
          <a:prstGeom prst="rect">
            <a:avLst/>
          </a:prstGeom>
          <a:noFill/>
          <a:ln/>
        </p:spPr>
        <p:txBody>
          <a:bodyPr lIns="182880" rIns="91440"/>
          <a:lstStyle/>
          <a:p>
            <a:pPr marL="342900" lvl="0" indent="-342900" fontAlgn="base">
              <a:spcAft>
                <a:spcPct val="0"/>
              </a:spcAft>
              <a:buClr>
                <a:srgbClr val="A50021"/>
              </a:buClr>
              <a:buSzPct val="90000"/>
              <a:defRPr/>
            </a:pPr>
            <a:endParaRPr lang="en-US" sz="1100" kern="0" dirty="0">
              <a:solidFill>
                <a:srgbClr val="330033"/>
              </a:solidFill>
              <a:latin typeface="Calibri" panose="020F0502020204030204" pitchFamily="34" charset="0"/>
            </a:endParaRPr>
          </a:p>
          <a:p>
            <a:pPr marL="274320" lvl="0" indent="-274320" fontAlgn="base">
              <a:spcAft>
                <a:spcPct val="0"/>
              </a:spcAft>
              <a:buClr>
                <a:srgbClr val="002060"/>
              </a:buClr>
              <a:buSzPct val="80000"/>
              <a:buFont typeface="Wingdings" panose="05000000000000000000" pitchFamily="2" charset="2"/>
              <a:buChar char="q"/>
            </a:pPr>
            <a:r>
              <a:rPr lang="en-US" sz="1700" dirty="0">
                <a:solidFill>
                  <a:srgbClr val="330033"/>
                </a:solidFill>
                <a:latin typeface="Calibri" panose="020F0502020204030204" pitchFamily="34" charset="0"/>
              </a:rPr>
              <a:t>All direct learning assessment measures must actually assess the intended student learning outcomes that they are intended to measure (i.e., they must contain required student performance components or tasks that are directly related to each of the intended learning outcomes assessed by the measures).</a:t>
            </a:r>
          </a:p>
          <a:p>
            <a:pPr marL="274320" lvl="0" indent="-274320" fontAlgn="base">
              <a:spcBef>
                <a:spcPts val="1200"/>
              </a:spcBef>
              <a:spcAft>
                <a:spcPct val="0"/>
              </a:spcAft>
              <a:buClr>
                <a:srgbClr val="002060"/>
              </a:buClr>
              <a:buSzPct val="80000"/>
              <a:buFont typeface="Wingdings" panose="05000000000000000000" pitchFamily="2" charset="2"/>
              <a:buChar char="q"/>
            </a:pPr>
            <a:r>
              <a:rPr lang="en-US" sz="1700" dirty="0">
                <a:solidFill>
                  <a:srgbClr val="330033"/>
                </a:solidFill>
                <a:latin typeface="Calibri" panose="020F0502020204030204" pitchFamily="34" charset="0"/>
              </a:rPr>
              <a:t>In the case of objective-type comprehensive examinations that are being used as direct learning assessment measures, the exams must contain subsets of questions that are directly and explicitly tied back, related, or mapped to each of the intended learning outcomes that the exams are intended to measure.</a:t>
            </a:r>
          </a:p>
          <a:p>
            <a:pPr marL="274320" indent="-274320" fontAlgn="base">
              <a:spcBef>
                <a:spcPts val="1200"/>
              </a:spcBef>
              <a:spcAft>
                <a:spcPct val="0"/>
              </a:spcAft>
              <a:buClr>
                <a:srgbClr val="002060"/>
              </a:buClr>
              <a:buSzPct val="80000"/>
              <a:buFont typeface="Wingdings" panose="05000000000000000000" pitchFamily="2" charset="2"/>
              <a:buChar char="q"/>
            </a:pPr>
            <a:r>
              <a:rPr lang="en-US" sz="1700" dirty="0">
                <a:solidFill>
                  <a:srgbClr val="330033"/>
                </a:solidFill>
                <a:latin typeface="Calibri" panose="020F0502020204030204" pitchFamily="34" charset="0"/>
              </a:rPr>
              <a:t>Overall grades, percentage scores, or marks on any assessment instrument cannot be used as direct measures of student learning inasmuch as they are too highly aggregated and do not measure outcome-specific learning. In addition, they may include non-learning components (e.g., attendance, class participation, etc.).</a:t>
            </a:r>
          </a:p>
        </p:txBody>
      </p:sp>
    </p:spTree>
    <p:extLst>
      <p:ext uri="{BB962C8B-B14F-4D97-AF65-F5344CB8AC3E}">
        <p14:creationId xmlns:p14="http://schemas.microsoft.com/office/powerpoint/2010/main" val="32658438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txBox="1">
            <a:spLocks noChangeArrowheads="1"/>
          </p:cNvSpPr>
          <p:nvPr/>
        </p:nvSpPr>
        <p:spPr>
          <a:xfrm>
            <a:off x="0" y="1294638"/>
            <a:ext cx="9144000" cy="3867912"/>
          </a:xfrm>
          <a:prstGeom prst="rect">
            <a:avLst/>
          </a:prstGeom>
          <a:noFill/>
          <a:ln/>
        </p:spPr>
        <p:txBody>
          <a:bodyPr lIns="0" rIns="0"/>
          <a:lstStyle/>
          <a:p>
            <a:pPr lvl="0" fontAlgn="base">
              <a:spcBef>
                <a:spcPct val="0"/>
              </a:spcBef>
              <a:spcAft>
                <a:spcPct val="0"/>
              </a:spcAft>
              <a:buClr>
                <a:srgbClr val="330033"/>
              </a:buClr>
              <a:buSzPct val="90000"/>
              <a:defRPr/>
            </a:pPr>
            <a:endParaRPr lang="en-US" sz="2000" kern="0" dirty="0">
              <a:solidFill>
                <a:srgbClr val="330033"/>
              </a:solidFill>
              <a:latin typeface="Calibri" panose="020F0502020204030204" pitchFamily="34" charset="0"/>
            </a:endParaRPr>
          </a:p>
          <a:p>
            <a:pPr lvl="0" algn="ctr" fontAlgn="base">
              <a:spcBef>
                <a:spcPct val="0"/>
              </a:spcBef>
              <a:spcAft>
                <a:spcPct val="0"/>
              </a:spcAft>
              <a:buClr>
                <a:srgbClr val="330033"/>
              </a:buClr>
              <a:buSzPct val="90000"/>
              <a:defRPr/>
            </a:pPr>
            <a:r>
              <a:rPr lang="en-US" sz="2000" b="1" kern="0" dirty="0">
                <a:solidFill>
                  <a:srgbClr val="002060"/>
                </a:solidFill>
                <a:latin typeface="Calibri" panose="020F0502020204030204" pitchFamily="34" charset="0"/>
              </a:rPr>
              <a:t>Examples of Indirect Measures of Student Learning:</a:t>
            </a:r>
          </a:p>
        </p:txBody>
      </p:sp>
      <p:sp>
        <p:nvSpPr>
          <p:cNvPr id="8" name="Rectangle 7"/>
          <p:cNvSpPr/>
          <p:nvPr/>
        </p:nvSpPr>
        <p:spPr>
          <a:xfrm>
            <a:off x="1097280" y="2266950"/>
            <a:ext cx="6949440" cy="2569934"/>
          </a:xfrm>
          <a:prstGeom prst="rect">
            <a:avLst/>
          </a:prstGeom>
          <a:solidFill>
            <a:schemeClr val="bg1"/>
          </a:solidFill>
          <a:ln w="38100">
            <a:solidFill>
              <a:srgbClr val="002060"/>
            </a:solidFill>
          </a:ln>
        </p:spPr>
        <p:txBody>
          <a:bodyPr wrap="square" tIns="91440">
            <a:spAutoFit/>
          </a:bodyPr>
          <a:lstStyle/>
          <a:p>
            <a:pPr marL="0" lvl="1" indent="-228600">
              <a:spcBef>
                <a:spcPts val="300"/>
              </a:spcBef>
              <a:buClr>
                <a:srgbClr val="002060"/>
              </a:buClr>
              <a:buSzPct val="80000"/>
              <a:buFont typeface="Wingdings" pitchFamily="2" charset="2"/>
              <a:buChar char="v"/>
              <a:defRPr/>
            </a:pPr>
            <a:r>
              <a:rPr lang="en-US" sz="1600" kern="0" dirty="0">
                <a:solidFill>
                  <a:srgbClr val="002060"/>
                </a:solidFill>
                <a:latin typeface="Calibri" panose="020F0502020204030204" pitchFamily="34" charset="0"/>
              </a:rPr>
              <a:t>Student Satisfaction Surveys</a:t>
            </a:r>
          </a:p>
          <a:p>
            <a:pPr marL="0" lvl="1" indent="-228600">
              <a:spcBef>
                <a:spcPts val="600"/>
              </a:spcBef>
              <a:buClr>
                <a:srgbClr val="002060"/>
              </a:buClr>
              <a:buSzPct val="80000"/>
              <a:buFont typeface="Wingdings" pitchFamily="2" charset="2"/>
              <a:buChar char="v"/>
              <a:defRPr/>
            </a:pPr>
            <a:r>
              <a:rPr lang="en-US" sz="1600" kern="0" dirty="0">
                <a:solidFill>
                  <a:srgbClr val="002060"/>
                </a:solidFill>
                <a:latin typeface="Calibri" panose="020F0502020204030204" pitchFamily="34" charset="0"/>
              </a:rPr>
              <a:t>Course Evaluations</a:t>
            </a:r>
          </a:p>
          <a:p>
            <a:pPr marL="0" lvl="1" indent="-228600">
              <a:spcBef>
                <a:spcPts val="600"/>
              </a:spcBef>
              <a:buClr>
                <a:srgbClr val="002060"/>
              </a:buClr>
              <a:buSzPct val="80000"/>
              <a:buFont typeface="Wingdings" pitchFamily="2" charset="2"/>
              <a:buChar char="v"/>
              <a:defRPr/>
            </a:pPr>
            <a:r>
              <a:rPr lang="en-US" sz="1600" kern="0" dirty="0">
                <a:solidFill>
                  <a:srgbClr val="002060"/>
                </a:solidFill>
                <a:latin typeface="Calibri" panose="020F0502020204030204" pitchFamily="34" charset="0"/>
              </a:rPr>
              <a:t>Exit Surveys</a:t>
            </a:r>
          </a:p>
          <a:p>
            <a:pPr marL="0" lvl="1" indent="-228600">
              <a:spcBef>
                <a:spcPts val="600"/>
              </a:spcBef>
              <a:buClr>
                <a:srgbClr val="002060"/>
              </a:buClr>
              <a:buSzPct val="80000"/>
              <a:buFont typeface="Wingdings" pitchFamily="2" charset="2"/>
              <a:buChar char="v"/>
              <a:defRPr/>
            </a:pPr>
            <a:r>
              <a:rPr lang="en-US" sz="1600" kern="0" dirty="0">
                <a:solidFill>
                  <a:srgbClr val="002060"/>
                </a:solidFill>
                <a:latin typeface="Calibri" panose="020F0502020204030204" pitchFamily="34" charset="0"/>
              </a:rPr>
              <a:t>Alumni Surveys</a:t>
            </a:r>
          </a:p>
          <a:p>
            <a:pPr marL="0" lvl="1" indent="-228600" defTabSz="274320">
              <a:spcBef>
                <a:spcPts val="600"/>
              </a:spcBef>
              <a:buClr>
                <a:srgbClr val="002060"/>
              </a:buClr>
              <a:buSzPct val="80000"/>
              <a:buFont typeface="Wingdings" pitchFamily="2" charset="2"/>
              <a:buChar char="v"/>
              <a:tabLst>
                <a:tab pos="228600" algn="l"/>
              </a:tabLst>
              <a:defRPr/>
            </a:pPr>
            <a:r>
              <a:rPr lang="en-US" sz="1600" kern="0" dirty="0">
                <a:solidFill>
                  <a:srgbClr val="002060"/>
                </a:solidFill>
                <a:latin typeface="Calibri" panose="020F0502020204030204" pitchFamily="34" charset="0"/>
              </a:rPr>
              <a:t>Self-Evaluations of Field Experiences or Other Performance-Based Projects or 	Tasks</a:t>
            </a:r>
          </a:p>
          <a:p>
            <a:pPr marL="0" lvl="1" indent="-228600">
              <a:spcBef>
                <a:spcPts val="600"/>
              </a:spcBef>
              <a:buClr>
                <a:srgbClr val="002060"/>
              </a:buClr>
              <a:buSzPct val="80000"/>
              <a:buFont typeface="Wingdings" pitchFamily="2" charset="2"/>
              <a:buChar char="v"/>
              <a:defRPr/>
            </a:pPr>
            <a:r>
              <a:rPr lang="en-US" sz="1600" kern="0" dirty="0">
                <a:solidFill>
                  <a:srgbClr val="002060"/>
                </a:solidFill>
                <a:latin typeface="Calibri" panose="020F0502020204030204" pitchFamily="34" charset="0"/>
              </a:rPr>
              <a:t>Exit Interviews</a:t>
            </a:r>
          </a:p>
          <a:p>
            <a:pPr marL="0" lvl="1" indent="-228600">
              <a:spcBef>
                <a:spcPts val="600"/>
              </a:spcBef>
              <a:buClr>
                <a:srgbClr val="002060"/>
              </a:buClr>
              <a:buSzPct val="80000"/>
              <a:buFont typeface="Wingdings" pitchFamily="2" charset="2"/>
              <a:buChar char="v"/>
              <a:defRPr/>
            </a:pPr>
            <a:r>
              <a:rPr lang="en-US" sz="1600" kern="0" dirty="0">
                <a:solidFill>
                  <a:srgbClr val="002060"/>
                </a:solidFill>
                <a:latin typeface="Calibri" panose="020F0502020204030204" pitchFamily="34" charset="0"/>
              </a:rPr>
              <a:t>Focus Groups</a:t>
            </a:r>
          </a:p>
        </p:txBody>
      </p:sp>
      <p:sp>
        <p:nvSpPr>
          <p:cNvPr id="10"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0" tIns="0" rIns="0" bIns="0" anchor="ctr"/>
          <a:lstStyle/>
          <a:p>
            <a:pPr algn="ctr">
              <a:lnSpc>
                <a:spcPct val="100000"/>
              </a:lnSpc>
            </a:pPr>
            <a:r>
              <a:rPr lang="en-US" sz="2000" b="1" dirty="0">
                <a:solidFill>
                  <a:schemeClr val="accent4">
                    <a:lumMod val="50000"/>
                  </a:schemeClr>
                </a:solidFill>
                <a:latin typeface="Calibri" panose="020F0502020204030204" pitchFamily="34" charset="0"/>
              </a:rPr>
              <a:t>Section II: Student Learning Assessment</a:t>
            </a:r>
            <a:endParaRPr lang="en-US" sz="2000" b="1" dirty="0">
              <a:solidFill>
                <a:schemeClr val="accent4">
                  <a:lumMod val="50000"/>
                </a:schemeClr>
              </a:solidFill>
              <a:effectLst/>
              <a:latin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Aft>
                <a:spcPct val="0"/>
              </a:spcAft>
              <a:buClr>
                <a:srgbClr val="A50021"/>
              </a:buClr>
              <a:buSzPct val="90000"/>
              <a:defRPr/>
            </a:pPr>
            <a:endParaRPr lang="en-US" sz="1100" kern="0" dirty="0">
              <a:solidFill>
                <a:srgbClr val="330033"/>
              </a:solidFill>
              <a:latin typeface="Calibri" panose="020F0502020204030204" pitchFamily="34" charset="0"/>
            </a:endParaRPr>
          </a:p>
          <a:p>
            <a:pPr marL="274320" lvl="0" indent="-274320" fontAlgn="base">
              <a:spcAft>
                <a:spcPct val="0"/>
              </a:spcAft>
              <a:buClr>
                <a:srgbClr val="002060"/>
              </a:buClr>
              <a:buSzPct val="80000"/>
              <a:buFont typeface="Wingdings" panose="05000000000000000000" pitchFamily="2" charset="2"/>
              <a:buChar char="q"/>
            </a:pPr>
            <a:r>
              <a:rPr lang="en-US" sz="2000" dirty="0">
                <a:solidFill>
                  <a:srgbClr val="330033"/>
                </a:solidFill>
                <a:latin typeface="Calibri" panose="020F0502020204030204" pitchFamily="34" charset="0"/>
              </a:rPr>
              <a:t>In order for these instruments to be used as indirect measures of student learning, they must include items/questions that are directly tied back, related, or mapped to each of the intended student learning outcomes in the program that the instruments are intended to measure.</a:t>
            </a:r>
          </a:p>
          <a:p>
            <a:pPr marL="274320" lvl="0" indent="-274320" fontAlgn="base">
              <a:spcBef>
                <a:spcPts val="2400"/>
              </a:spcBef>
              <a:spcAft>
                <a:spcPct val="0"/>
              </a:spcAft>
              <a:buClr>
                <a:srgbClr val="002060"/>
              </a:buClr>
              <a:buSzPct val="80000"/>
              <a:buFont typeface="Wingdings" panose="05000000000000000000" pitchFamily="2" charset="2"/>
              <a:buChar char="q"/>
            </a:pPr>
            <a:r>
              <a:rPr lang="en-US" sz="2000" dirty="0">
                <a:solidFill>
                  <a:srgbClr val="330033"/>
                </a:solidFill>
                <a:latin typeface="Calibri" panose="020F0502020204030204" pitchFamily="34" charset="0"/>
              </a:rPr>
              <a:t>Items/questions in these instruments relating to student satisfaction with instructors, teaching, courses, programs, etc. are not measures of student learning.</a:t>
            </a:r>
          </a:p>
        </p:txBody>
      </p:sp>
      <p:sp>
        <p:nvSpPr>
          <p:cNvPr id="4"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Section II: Student Learning Assessment </a:t>
            </a:r>
          </a:p>
        </p:txBody>
      </p:sp>
    </p:spTree>
    <p:extLst>
      <p:ext uri="{BB962C8B-B14F-4D97-AF65-F5344CB8AC3E}">
        <p14:creationId xmlns:p14="http://schemas.microsoft.com/office/powerpoint/2010/main" val="24227916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Section II: Student Learning Assessment </a:t>
            </a:r>
          </a:p>
        </p:txBody>
      </p:sp>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defRPr/>
            </a:pPr>
            <a:endParaRPr lang="en-US" sz="1100" kern="0" dirty="0">
              <a:solidFill>
                <a:srgbClr val="330033"/>
              </a:solidFill>
              <a:latin typeface="Calibri" panose="020F0502020204030204" pitchFamily="34" charset="0"/>
            </a:endParaRPr>
          </a:p>
          <a:p>
            <a:pPr marL="274320" indent="-274320" fontAlgn="base">
              <a:spcAft>
                <a:spcPct val="0"/>
              </a:spcAft>
              <a:buClr>
                <a:srgbClr val="002060"/>
              </a:buClr>
              <a:buSzPct val="80000"/>
              <a:buFont typeface="Wingdings" panose="05000000000000000000" pitchFamily="2" charset="2"/>
              <a:buChar char="q"/>
              <a:defRPr/>
            </a:pPr>
            <a:r>
              <a:rPr lang="en-US" sz="2000" kern="0" dirty="0">
                <a:solidFill>
                  <a:srgbClr val="330033"/>
                </a:solidFill>
                <a:latin typeface="Calibri" panose="020F0502020204030204" pitchFamily="34" charset="0"/>
              </a:rPr>
              <a:t>Appropriate measures of student learning must be used to assess each program’s intended student learning outcomes.</a:t>
            </a:r>
          </a:p>
          <a:p>
            <a:pPr marL="274320" lvl="0" indent="-274320" fontAlgn="base">
              <a:spcBef>
                <a:spcPts val="2400"/>
              </a:spcBef>
              <a:spcAft>
                <a:spcPct val="0"/>
              </a:spcAft>
              <a:buClr>
                <a:srgbClr val="002060"/>
              </a:buClr>
              <a:buSzPct val="80000"/>
              <a:buFont typeface="Wingdings" panose="05000000000000000000" pitchFamily="2" charset="2"/>
              <a:buChar char="q"/>
              <a:defRPr/>
            </a:pPr>
            <a:r>
              <a:rPr lang="en-US" sz="2000" kern="0" dirty="0">
                <a:solidFill>
                  <a:srgbClr val="330033"/>
                </a:solidFill>
                <a:latin typeface="Calibri" panose="020F0502020204030204" pitchFamily="34" charset="0"/>
              </a:rPr>
              <a:t>Each intended student learning outcome in each program must be assessed by at least two different learning assessment measures, at least one of which must be a direct measure.</a:t>
            </a:r>
          </a:p>
          <a:p>
            <a:pPr marL="274320" lvl="0" indent="-274320" fontAlgn="base">
              <a:spcBef>
                <a:spcPts val="2400"/>
              </a:spcBef>
              <a:spcAft>
                <a:spcPct val="0"/>
              </a:spcAft>
              <a:buClr>
                <a:srgbClr val="002060"/>
              </a:buClr>
              <a:buSzPct val="80000"/>
              <a:buFont typeface="Wingdings" panose="05000000000000000000" pitchFamily="2" charset="2"/>
              <a:buChar char="q"/>
              <a:defRPr/>
            </a:pPr>
            <a:r>
              <a:rPr lang="en-US" sz="2000" kern="0" dirty="0">
                <a:solidFill>
                  <a:srgbClr val="330033"/>
                </a:solidFill>
                <a:latin typeface="Calibri" panose="020F0502020204030204" pitchFamily="34" charset="0"/>
              </a:rPr>
              <a:t>Although there must be appropriate measures of student learning for each program, it is not required that different programs have different learning measures. In other words, it is possible for a single measurement instrument to be used in multiple programs.</a:t>
            </a:r>
          </a:p>
        </p:txBody>
      </p:sp>
    </p:spTree>
    <p:extLst>
      <p:ext uri="{BB962C8B-B14F-4D97-AF65-F5344CB8AC3E}">
        <p14:creationId xmlns:p14="http://schemas.microsoft.com/office/powerpoint/2010/main" val="14936831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533400" y="1307592"/>
            <a:ext cx="8610600" cy="3840480"/>
          </a:xfrm>
          <a:prstGeom prst="rect">
            <a:avLst/>
          </a:prstGeom>
          <a:noFill/>
          <a:ln/>
        </p:spPr>
        <p:txBody>
          <a:bodyPr lIns="182880" rIns="182880"/>
          <a:lstStyle/>
          <a:p>
            <a:pPr marL="342900" marR="0" lvl="0" indent="-342900" algn="l" defTabSz="914400" rtl="0" eaLnBrk="1" fontAlgn="base" latinLnBrk="0" hangingPunct="1">
              <a:spcBef>
                <a:spcPct val="0"/>
              </a:spcBef>
              <a:spcAft>
                <a:spcPct val="0"/>
              </a:spcAft>
              <a:buClr>
                <a:srgbClr val="330033"/>
              </a:buClr>
              <a:buSzPct val="90000"/>
              <a:buFont typeface="Wingdings" pitchFamily="2" charset="2"/>
              <a:buNone/>
              <a:tabLst/>
              <a:defRPr/>
            </a:pPr>
            <a:endParaRPr kumimoji="0" lang="en-US" sz="1100" b="0" i="0" u="none" strike="noStrike" kern="0" cap="none" spc="0" normalizeH="0" baseline="0" noProof="0" dirty="0">
              <a:ln>
                <a:noFill/>
              </a:ln>
              <a:solidFill>
                <a:srgbClr val="330033"/>
              </a:solidFill>
              <a:effectLst/>
              <a:uLnTx/>
              <a:uFillTx/>
              <a:latin typeface="Calibri" panose="020F0502020204030204" pitchFamily="34" charset="0"/>
            </a:endParaRPr>
          </a:p>
          <a:p>
            <a:pPr marL="274320" lvl="0" indent="-274320" fontAlgn="base">
              <a:spcBef>
                <a:spcPct val="0"/>
              </a:spcBef>
              <a:spcAft>
                <a:spcPct val="0"/>
              </a:spcAft>
              <a:buClr>
                <a:srgbClr val="002060"/>
              </a:buClr>
              <a:buSzPct val="80000"/>
              <a:buFont typeface="Wingdings" panose="05000000000000000000" pitchFamily="2" charset="2"/>
              <a:buChar char="q"/>
              <a:defRPr/>
            </a:pPr>
            <a:r>
              <a:rPr lang="en-US" sz="2000" kern="0" dirty="0">
                <a:solidFill>
                  <a:srgbClr val="330033"/>
                </a:solidFill>
                <a:latin typeface="Calibri" panose="020F0502020204030204" pitchFamily="34" charset="0"/>
              </a:rPr>
              <a:t>One approach to measuring academic quality is to focus on resource measures, i.e., on the ‘inputs’ into the educational process:</a:t>
            </a:r>
          </a:p>
          <a:p>
            <a:pPr marR="0" lvl="1" indent="-182880" algn="l" defTabSz="914400" rtl="0" eaLnBrk="1" fontAlgn="base" latinLnBrk="0" hangingPunct="1">
              <a:spcBef>
                <a:spcPts val="500"/>
              </a:spcBef>
              <a:spcAft>
                <a:spcPct val="0"/>
              </a:spcAft>
              <a:buClr>
                <a:srgbClr val="002060"/>
              </a:buClr>
              <a:buSzPct val="90000"/>
              <a:buFont typeface="Wingdings" pitchFamily="2" charset="2"/>
              <a:buChar char="§"/>
              <a:tabLst/>
              <a:defRPr/>
            </a:pPr>
            <a:r>
              <a:rPr kumimoji="0" lang="en-US" sz="1900" b="0" i="0" u="none" strike="noStrike" kern="0" cap="none" spc="0" normalizeH="0" baseline="0" noProof="0" dirty="0">
                <a:ln>
                  <a:noFill/>
                </a:ln>
                <a:solidFill>
                  <a:srgbClr val="330033"/>
                </a:solidFill>
                <a:effectLst/>
                <a:uLnTx/>
                <a:uFillTx/>
                <a:latin typeface="Calibri" panose="020F0502020204030204" pitchFamily="34" charset="0"/>
              </a:rPr>
              <a:t>Faculty Qualifications</a:t>
            </a:r>
          </a:p>
          <a:p>
            <a:pPr marR="0" lvl="1" indent="-182880" algn="l" defTabSz="914400" rtl="0" eaLnBrk="1" fontAlgn="base" latinLnBrk="0" hangingPunct="1">
              <a:spcBef>
                <a:spcPts val="500"/>
              </a:spcBef>
              <a:spcAft>
                <a:spcPct val="0"/>
              </a:spcAft>
              <a:buClr>
                <a:srgbClr val="002060"/>
              </a:buClr>
              <a:buSzPct val="90000"/>
              <a:buFont typeface="Wingdings" pitchFamily="2" charset="2"/>
              <a:buChar char="§"/>
              <a:tabLst/>
              <a:defRPr/>
            </a:pPr>
            <a:r>
              <a:rPr kumimoji="0" lang="en-US" sz="1900" b="0" i="0" u="none" strike="noStrike" kern="0" cap="none" spc="0" normalizeH="0" baseline="0" noProof="0" dirty="0">
                <a:ln>
                  <a:noFill/>
                </a:ln>
                <a:solidFill>
                  <a:srgbClr val="330033"/>
                </a:solidFill>
                <a:effectLst/>
                <a:uLnTx/>
                <a:uFillTx/>
                <a:latin typeface="Calibri" panose="020F0502020204030204" pitchFamily="34" charset="0"/>
              </a:rPr>
              <a:t>Faculty Salaries</a:t>
            </a:r>
          </a:p>
          <a:p>
            <a:pPr marR="0" lvl="1" indent="-182880" algn="l" defTabSz="914400" rtl="0" eaLnBrk="1" fontAlgn="base" latinLnBrk="0" hangingPunct="1">
              <a:spcBef>
                <a:spcPts val="500"/>
              </a:spcBef>
              <a:spcAft>
                <a:spcPct val="0"/>
              </a:spcAft>
              <a:buClr>
                <a:srgbClr val="002060"/>
              </a:buClr>
              <a:buSzPct val="90000"/>
              <a:buFont typeface="Wingdings" pitchFamily="2" charset="2"/>
              <a:buChar char="§"/>
              <a:tabLst/>
              <a:defRPr/>
            </a:pPr>
            <a:r>
              <a:rPr kumimoji="0" lang="en-US" sz="1900" b="0" i="0" u="none" strike="noStrike" kern="0" cap="none" spc="0" normalizeH="0" baseline="0" noProof="0" dirty="0">
                <a:ln>
                  <a:noFill/>
                </a:ln>
                <a:solidFill>
                  <a:srgbClr val="330033"/>
                </a:solidFill>
                <a:effectLst/>
                <a:uLnTx/>
                <a:uFillTx/>
                <a:latin typeface="Calibri" panose="020F0502020204030204" pitchFamily="34" charset="0"/>
              </a:rPr>
              <a:t>Student/Faculty Ratios</a:t>
            </a:r>
          </a:p>
          <a:p>
            <a:pPr marR="0" lvl="1" indent="-182880" algn="l" defTabSz="914400" rtl="0" eaLnBrk="1" fontAlgn="base" latinLnBrk="0" hangingPunct="1">
              <a:spcBef>
                <a:spcPts val="500"/>
              </a:spcBef>
              <a:spcAft>
                <a:spcPct val="0"/>
              </a:spcAft>
              <a:buClr>
                <a:srgbClr val="002060"/>
              </a:buClr>
              <a:buSzPct val="90000"/>
              <a:buFont typeface="Wingdings" pitchFamily="2" charset="2"/>
              <a:buChar char="§"/>
              <a:tabLst/>
              <a:defRPr/>
            </a:pPr>
            <a:r>
              <a:rPr kumimoji="0" lang="en-US" sz="1900" b="0" i="0" u="none" strike="noStrike" kern="0" cap="none" spc="0" normalizeH="0" baseline="0" noProof="0" dirty="0">
                <a:ln>
                  <a:noFill/>
                </a:ln>
                <a:solidFill>
                  <a:srgbClr val="330033"/>
                </a:solidFill>
                <a:effectLst/>
                <a:uLnTx/>
                <a:uFillTx/>
                <a:latin typeface="Calibri" panose="020F0502020204030204" pitchFamily="34" charset="0"/>
              </a:rPr>
              <a:t>Faculty Deployment/Teaching Loads</a:t>
            </a:r>
          </a:p>
          <a:p>
            <a:pPr marR="0" lvl="1" indent="-182880" algn="l" defTabSz="914400" rtl="0" eaLnBrk="1" fontAlgn="base" latinLnBrk="0" hangingPunct="1">
              <a:spcBef>
                <a:spcPts val="500"/>
              </a:spcBef>
              <a:spcAft>
                <a:spcPct val="0"/>
              </a:spcAft>
              <a:buClr>
                <a:srgbClr val="002060"/>
              </a:buClr>
              <a:buSzPct val="90000"/>
              <a:buFont typeface="Wingdings" pitchFamily="2" charset="2"/>
              <a:buChar char="§"/>
              <a:tabLst/>
              <a:defRPr/>
            </a:pPr>
            <a:r>
              <a:rPr kumimoji="0" lang="en-US" sz="1900" b="0" i="0" u="none" strike="noStrike" kern="0" cap="none" spc="0" normalizeH="0" baseline="0" noProof="0" dirty="0">
                <a:ln>
                  <a:noFill/>
                </a:ln>
                <a:solidFill>
                  <a:srgbClr val="330033"/>
                </a:solidFill>
                <a:effectLst/>
                <a:uLnTx/>
                <a:uFillTx/>
                <a:latin typeface="Calibri" panose="020F0502020204030204" pitchFamily="34" charset="0"/>
              </a:rPr>
              <a:t>Library Resources</a:t>
            </a:r>
          </a:p>
          <a:p>
            <a:pPr marR="0" lvl="1" indent="-182880" algn="l" defTabSz="914400" rtl="0" eaLnBrk="1" fontAlgn="base" latinLnBrk="0" hangingPunct="1">
              <a:spcBef>
                <a:spcPts val="500"/>
              </a:spcBef>
              <a:spcAft>
                <a:spcPct val="0"/>
              </a:spcAft>
              <a:buClr>
                <a:srgbClr val="002060"/>
              </a:buClr>
              <a:buSzPct val="90000"/>
              <a:buFont typeface="Wingdings" pitchFamily="2" charset="2"/>
              <a:buChar char="§"/>
              <a:tabLst/>
              <a:defRPr/>
            </a:pPr>
            <a:r>
              <a:rPr lang="en-US" sz="1900" kern="0" dirty="0">
                <a:solidFill>
                  <a:srgbClr val="330033"/>
                </a:solidFill>
                <a:latin typeface="Calibri" panose="020F0502020204030204" pitchFamily="34" charset="0"/>
              </a:rPr>
              <a:t>Technological Resources</a:t>
            </a:r>
            <a:endParaRPr kumimoji="0" lang="en-US" sz="1900" b="0" i="0" u="none" strike="noStrike" kern="0" cap="none" spc="0" normalizeH="0" baseline="0" noProof="0" dirty="0">
              <a:ln>
                <a:noFill/>
              </a:ln>
              <a:solidFill>
                <a:srgbClr val="330033"/>
              </a:solidFill>
              <a:effectLst/>
              <a:uLnTx/>
              <a:uFillTx/>
              <a:latin typeface="Calibri" panose="020F0502020204030204" pitchFamily="34" charset="0"/>
            </a:endParaRPr>
          </a:p>
          <a:p>
            <a:pPr marR="0" lvl="1" indent="-182880" algn="l" defTabSz="914400" rtl="0" eaLnBrk="1" fontAlgn="base" latinLnBrk="0" hangingPunct="1">
              <a:spcBef>
                <a:spcPts val="500"/>
              </a:spcBef>
              <a:spcAft>
                <a:spcPct val="0"/>
              </a:spcAft>
              <a:buClr>
                <a:srgbClr val="002060"/>
              </a:buClr>
              <a:buSzPct val="90000"/>
              <a:buFont typeface="Wingdings" pitchFamily="2" charset="2"/>
              <a:buChar char="§"/>
              <a:tabLst/>
              <a:defRPr/>
            </a:pPr>
            <a:r>
              <a:rPr kumimoji="0" lang="en-US" sz="1900" b="0" i="0" u="none" strike="noStrike" kern="0" cap="none" spc="0" normalizeH="0" baseline="0" noProof="0" dirty="0">
                <a:ln>
                  <a:noFill/>
                </a:ln>
                <a:solidFill>
                  <a:srgbClr val="330033"/>
                </a:solidFill>
                <a:effectLst/>
                <a:uLnTx/>
                <a:uFillTx/>
                <a:latin typeface="Calibri" panose="020F0502020204030204" pitchFamily="34" charset="0"/>
              </a:rPr>
              <a:t>Facilities/Infrastructure</a:t>
            </a:r>
          </a:p>
          <a:p>
            <a:pPr marR="0" lvl="1" indent="-182880" algn="l" defTabSz="914400" rtl="0" eaLnBrk="1" fontAlgn="base" latinLnBrk="0" hangingPunct="1">
              <a:spcBef>
                <a:spcPts val="500"/>
              </a:spcBef>
              <a:spcAft>
                <a:spcPct val="0"/>
              </a:spcAft>
              <a:buClr>
                <a:srgbClr val="002060"/>
              </a:buClr>
              <a:buSzPct val="90000"/>
              <a:buFont typeface="Wingdings" pitchFamily="2" charset="2"/>
              <a:buChar char="§"/>
              <a:tabLst/>
              <a:defRPr/>
            </a:pPr>
            <a:r>
              <a:rPr kumimoji="0" lang="en-US" sz="1900" b="0" i="0" u="none" strike="noStrike" kern="0" cap="none" spc="0" normalizeH="0" baseline="0" noProof="0" dirty="0">
                <a:ln>
                  <a:noFill/>
                </a:ln>
                <a:solidFill>
                  <a:srgbClr val="330033"/>
                </a:solidFill>
                <a:effectLst/>
                <a:uLnTx/>
                <a:uFillTx/>
                <a:latin typeface="Calibri" panose="020F0502020204030204" pitchFamily="34" charset="0"/>
              </a:rPr>
              <a:t>Other Similar Inputs</a:t>
            </a:r>
          </a:p>
        </p:txBody>
      </p:sp>
      <p:sp>
        <p:nvSpPr>
          <p:cNvPr id="7"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rgbClr val="002060"/>
                </a:solidFill>
                <a:latin typeface="Calibri" panose="020F0502020204030204" pitchFamily="34" charset="0"/>
              </a:rPr>
              <a:t>Introduction to Outcomes Assessment</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p:cTn id="1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5">
                                            <p:txEl>
                                              <p:pRg st="2" end="2"/>
                                            </p:txEl>
                                          </p:spTgt>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p:cTn id="15"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5">
                                            <p:txEl>
                                              <p:pRg st="3" end="3"/>
                                            </p:txEl>
                                          </p:spTgt>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p:cTn id="19"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4" end="4"/>
                                            </p:txEl>
                                          </p:spTgt>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p:cTn id="23"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24" dur="500" fill="hold"/>
                                        <p:tgtEl>
                                          <p:spTgt spid="5">
                                            <p:txEl>
                                              <p:pRg st="5" end="5"/>
                                            </p:txEl>
                                          </p:spTgt>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p:cTn id="27"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6" end="6"/>
                                            </p:txEl>
                                          </p:spTgt>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p:cTn id="31"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7" end="7"/>
                                            </p:txEl>
                                          </p:spTgt>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 calcmode="lin" valueType="num">
                                      <p:cBhvr>
                                        <p:cTn id="35"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8" end="8"/>
                                            </p:txEl>
                                          </p:spTgt>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anim calcmode="lin" valueType="num">
                                      <p:cBhvr>
                                        <p:cTn id="39" dur="500" fill="hold"/>
                                        <p:tgtEl>
                                          <p:spTgt spid="5">
                                            <p:txEl>
                                              <p:pRg st="9" end="9"/>
                                            </p:txEl>
                                          </p:spTgt>
                                        </p:tgtEl>
                                        <p:attrNameLst>
                                          <p:attrName>ppt_w</p:attrName>
                                        </p:attrNameLst>
                                      </p:cBhvr>
                                      <p:tavLst>
                                        <p:tav tm="0">
                                          <p:val>
                                            <p:fltVal val="0"/>
                                          </p:val>
                                        </p:tav>
                                        <p:tav tm="100000">
                                          <p:val>
                                            <p:strVal val="#ppt_w"/>
                                          </p:val>
                                        </p:tav>
                                      </p:tavLst>
                                    </p:anim>
                                    <p:anim calcmode="lin" valueType="num">
                                      <p:cBhvr>
                                        <p:cTn id="40" dur="500" fill="hold"/>
                                        <p:tgtEl>
                                          <p:spTgt spid="5">
                                            <p:txEl>
                                              <p:pRg st="9" end="9"/>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Section II: Student Learning Assessment </a:t>
            </a:r>
          </a:p>
        </p:txBody>
      </p:sp>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Aft>
                <a:spcPct val="0"/>
              </a:spcAft>
              <a:buClr>
                <a:srgbClr val="A50021"/>
              </a:buClr>
              <a:buSzPct val="90000"/>
              <a:defRPr/>
            </a:pPr>
            <a:endParaRPr lang="en-US" sz="1100" kern="0" dirty="0">
              <a:solidFill>
                <a:srgbClr val="330033"/>
              </a:solidFill>
              <a:latin typeface="Calibri" panose="020F0502020204030204" pitchFamily="34" charset="0"/>
            </a:endParaRPr>
          </a:p>
          <a:p>
            <a:pPr lvl="0" fontAlgn="base">
              <a:spcAft>
                <a:spcPct val="0"/>
              </a:spcAft>
              <a:buClr>
                <a:srgbClr val="002060"/>
              </a:buClr>
              <a:buSzPct val="80000"/>
            </a:pPr>
            <a:r>
              <a:rPr lang="en-US" sz="2000" b="1" dirty="0">
                <a:solidFill>
                  <a:srgbClr val="002060"/>
                </a:solidFill>
                <a:latin typeface="Calibri" panose="020F0502020204030204" pitchFamily="34" charset="0"/>
              </a:rPr>
              <a:t>Evaluation Rubrics:</a:t>
            </a:r>
          </a:p>
          <a:p>
            <a:pPr marL="274320" lvl="0" indent="-274320" fontAlgn="base">
              <a:spcBef>
                <a:spcPts val="1200"/>
              </a:spcBef>
              <a:spcAft>
                <a:spcPct val="0"/>
              </a:spcAft>
              <a:buClr>
                <a:srgbClr val="002060"/>
              </a:buClr>
              <a:buSzPct val="80000"/>
              <a:buFont typeface="Wingdings" panose="05000000000000000000" pitchFamily="2" charset="2"/>
              <a:buChar char="q"/>
            </a:pPr>
            <a:r>
              <a:rPr lang="en-US" sz="2000" dirty="0">
                <a:solidFill>
                  <a:srgbClr val="330033"/>
                </a:solidFill>
                <a:latin typeface="Calibri" panose="020F0502020204030204" pitchFamily="34" charset="0"/>
              </a:rPr>
              <a:t>Except in the case of objective-type comprehensive examinations, the direct measures of student learning in each program must be accompanied by appropriate evaluation rubrics (this includes rubrics for written, essay-type examinations).</a:t>
            </a:r>
          </a:p>
          <a:p>
            <a:pPr marL="274320" lvl="0" indent="-274320" fontAlgn="base">
              <a:spcBef>
                <a:spcPts val="1800"/>
              </a:spcBef>
              <a:spcAft>
                <a:spcPct val="0"/>
              </a:spcAft>
              <a:buClr>
                <a:srgbClr val="002060"/>
              </a:buClr>
              <a:buSzPct val="80000"/>
              <a:buFont typeface="Wingdings" panose="05000000000000000000" pitchFamily="2" charset="2"/>
              <a:buChar char="q"/>
            </a:pPr>
            <a:r>
              <a:rPr lang="en-US" sz="2000" dirty="0">
                <a:solidFill>
                  <a:srgbClr val="330033"/>
                </a:solidFill>
                <a:latin typeface="Calibri" panose="020F0502020204030204" pitchFamily="34" charset="0"/>
              </a:rPr>
              <a:t>These rubrics must contain performance or evaluation criteria that are directly and explicitly tied back, related, or mapped to each of the intended student learning outcomes in the program that the instruments are intended to measure (i.e. the rubrics must actually assess student performance on the intended student learning outcomes).</a:t>
            </a:r>
          </a:p>
        </p:txBody>
      </p:sp>
    </p:spTree>
    <p:extLst>
      <p:ext uri="{BB962C8B-B14F-4D97-AF65-F5344CB8AC3E}">
        <p14:creationId xmlns:p14="http://schemas.microsoft.com/office/powerpoint/2010/main" val="32718020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p:cTn id="1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0" tIns="0" rIns="0" bIns="0" anchor="ctr"/>
          <a:lstStyle/>
          <a:p>
            <a:pPr algn="ctr">
              <a:lnSpc>
                <a:spcPct val="100000"/>
              </a:lnSpc>
            </a:pPr>
            <a:r>
              <a:rPr lang="en-US" sz="2000" b="1" dirty="0">
                <a:solidFill>
                  <a:schemeClr val="accent4">
                    <a:lumMod val="50000"/>
                  </a:schemeClr>
                </a:solidFill>
                <a:latin typeface="Calibri" panose="020F0502020204030204" pitchFamily="34" charset="0"/>
              </a:rPr>
              <a:t>Section II: Student Learning Assessment</a:t>
            </a:r>
            <a:endParaRPr lang="en-US" sz="2000" b="1" dirty="0">
              <a:solidFill>
                <a:schemeClr val="accent4">
                  <a:lumMod val="50000"/>
                </a:schemeClr>
              </a:solidFill>
              <a:effectLst/>
              <a:latin typeface="Calibri" panose="020F0502020204030204" pitchFamily="34" charset="0"/>
            </a:endParaRPr>
          </a:p>
        </p:txBody>
      </p:sp>
      <p:sp>
        <p:nvSpPr>
          <p:cNvPr id="5" name="Rectangle 10"/>
          <p:cNvSpPr>
            <a:spLocks noChangeArrowheads="1"/>
          </p:cNvSpPr>
          <p:nvPr/>
        </p:nvSpPr>
        <p:spPr bwMode="auto">
          <a:xfrm>
            <a:off x="1097280" y="2846774"/>
            <a:ext cx="6949440" cy="1846659"/>
          </a:xfrm>
          <a:prstGeom prst="rect">
            <a:avLst/>
          </a:prstGeom>
          <a:solidFill>
            <a:schemeClr val="bg1"/>
          </a:solidFill>
          <a:ln w="38100" algn="ctr">
            <a:solidFill>
              <a:srgbClr val="002060"/>
            </a:solidFill>
            <a:miter lim="800000"/>
            <a:headEnd/>
            <a:tailEnd/>
          </a:ln>
        </p:spPr>
        <p:txBody>
          <a:bodyPr wrap="square" tIns="91440" bIns="91440">
            <a:spAutoFit/>
          </a:bodyPr>
          <a:lstStyle/>
          <a:p>
            <a:pPr marL="0" lvl="1" algn="ctr" defTabSz="914400" fontAlgn="base">
              <a:spcAft>
                <a:spcPct val="0"/>
              </a:spcAft>
              <a:buClr>
                <a:prstClr val="white"/>
              </a:buClr>
              <a:buSzPct val="80000"/>
              <a:defRPr/>
            </a:pPr>
            <a:r>
              <a:rPr lang="en-US" sz="1800" b="1" dirty="0">
                <a:solidFill>
                  <a:srgbClr val="002060"/>
                </a:solidFill>
                <a:latin typeface="Calibri" panose="020F0502020204030204" pitchFamily="34" charset="0"/>
              </a:rPr>
              <a:t>A criterion-based instrument that (i) specifies expectations or evaluation criteria for an assignment or task, i.e., that disaggregates the assignment or task into its component dimensions, (ii) provides a rating scale or other mechanism for assessing various levels of mastery on each dimension, and (iii) is used as a scoring tool to evaluate student performance on that assignment or task</a:t>
            </a:r>
          </a:p>
        </p:txBody>
      </p:sp>
      <p:grpSp>
        <p:nvGrpSpPr>
          <p:cNvPr id="6" name="Group 5"/>
          <p:cNvGrpSpPr/>
          <p:nvPr/>
        </p:nvGrpSpPr>
        <p:grpSpPr>
          <a:xfrm>
            <a:off x="1928191" y="1523642"/>
            <a:ext cx="5279119" cy="1042330"/>
            <a:chOff x="1524151" y="1523642"/>
            <a:chExt cx="5279119" cy="1042330"/>
          </a:xfrm>
        </p:grpSpPr>
        <p:sp>
          <p:nvSpPr>
            <p:cNvPr id="7" name="TextBox 6"/>
            <p:cNvSpPr txBox="1"/>
            <p:nvPr/>
          </p:nvSpPr>
          <p:spPr>
            <a:xfrm>
              <a:off x="3494351" y="1848775"/>
              <a:ext cx="3308919" cy="400110"/>
            </a:xfrm>
            <a:prstGeom prst="rect">
              <a:avLst/>
            </a:prstGeom>
            <a:noFill/>
          </p:spPr>
          <p:txBody>
            <a:bodyPr wrap="none" rtlCol="0">
              <a:spAutoFit/>
            </a:bodyPr>
            <a:lstStyle/>
            <a:p>
              <a:pPr defTabSz="914400"/>
              <a:r>
                <a:rPr lang="en-US" sz="2000" b="1" kern="0" dirty="0">
                  <a:solidFill>
                    <a:srgbClr val="002060"/>
                  </a:solidFill>
                  <a:latin typeface="Calibri" panose="020F0502020204030204" pitchFamily="34" charset="0"/>
                </a:rPr>
                <a:t>What is an evaluation rubric?</a:t>
              </a:r>
              <a:endParaRPr lang="en-US" sz="2000" dirty="0">
                <a:solidFill>
                  <a:prstClr val="black"/>
                </a:solidFill>
              </a:endParaRPr>
            </a:p>
          </p:txBody>
        </p:sp>
        <p:pic>
          <p:nvPicPr>
            <p:cNvPr id="8" name="Picture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151" y="1523642"/>
              <a:ext cx="1828649" cy="104233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9732726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Section II: Student Learning Assessment </a:t>
            </a:r>
          </a:p>
        </p:txBody>
      </p:sp>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pPr>
            <a:endParaRPr lang="en-US" sz="1100" kern="0" dirty="0">
              <a:solidFill>
                <a:srgbClr val="330033"/>
              </a:solidFill>
              <a:latin typeface="Calibri" panose="020F0502020204030204" pitchFamily="34" charset="0"/>
            </a:endParaRPr>
          </a:p>
          <a:p>
            <a:pPr marL="274320" lvl="0" indent="-274320" fontAlgn="base">
              <a:spcAft>
                <a:spcPct val="0"/>
              </a:spcAft>
              <a:buClr>
                <a:srgbClr val="002060"/>
              </a:buClr>
              <a:buSzPct val="80000"/>
              <a:buFont typeface="Wingdings" panose="05000000000000000000" pitchFamily="2" charset="2"/>
              <a:buChar char="q"/>
            </a:pPr>
            <a:r>
              <a:rPr lang="en-US" sz="1950" kern="0" dirty="0">
                <a:solidFill>
                  <a:srgbClr val="330033"/>
                </a:solidFill>
                <a:latin typeface="Calibri" panose="020F0502020204030204" pitchFamily="34" charset="0"/>
              </a:rPr>
              <a:t>Evaluation rubrics articulate in writing the criteria and performance standards that faculty and other evaluators use in assessing student work.</a:t>
            </a:r>
          </a:p>
          <a:p>
            <a:pPr marL="274320" lvl="0" indent="-274320" fontAlgn="base">
              <a:spcBef>
                <a:spcPts val="1000"/>
              </a:spcBef>
              <a:spcAft>
                <a:spcPct val="0"/>
              </a:spcAft>
              <a:buClr>
                <a:srgbClr val="002060"/>
              </a:buClr>
              <a:buSzPct val="80000"/>
              <a:buFont typeface="Wingdings" panose="05000000000000000000" pitchFamily="2" charset="2"/>
              <a:buChar char="q"/>
            </a:pPr>
            <a:r>
              <a:rPr lang="en-US" sz="1950" kern="0" dirty="0">
                <a:solidFill>
                  <a:srgbClr val="330033"/>
                </a:solidFill>
                <a:latin typeface="Calibri" panose="020F0502020204030204" pitchFamily="34" charset="0"/>
              </a:rPr>
              <a:t>They translate evaluator judgments of student performance into ratings on a scale.</a:t>
            </a:r>
          </a:p>
          <a:p>
            <a:pPr marL="274320" lvl="0" indent="-274320" fontAlgn="base">
              <a:spcBef>
                <a:spcPts val="1000"/>
              </a:spcBef>
              <a:spcAft>
                <a:spcPct val="0"/>
              </a:spcAft>
              <a:buClr>
                <a:srgbClr val="002060"/>
              </a:buClr>
              <a:buSzPct val="80000"/>
              <a:buFont typeface="Wingdings" panose="05000000000000000000" pitchFamily="2" charset="2"/>
              <a:buChar char="q"/>
            </a:pPr>
            <a:r>
              <a:rPr lang="en-US" sz="1950" kern="0" dirty="0">
                <a:solidFill>
                  <a:srgbClr val="330033"/>
                </a:solidFill>
                <a:latin typeface="Calibri" panose="020F0502020204030204" pitchFamily="34" charset="0"/>
              </a:rPr>
              <a:t>Rubrics allow different evaluators to assess student work in reasonably similar ways.</a:t>
            </a:r>
          </a:p>
          <a:p>
            <a:pPr marL="274320" lvl="0" indent="-274320" fontAlgn="base">
              <a:spcBef>
                <a:spcPts val="1000"/>
              </a:spcBef>
              <a:spcAft>
                <a:spcPct val="0"/>
              </a:spcAft>
              <a:buClr>
                <a:srgbClr val="002060"/>
              </a:buClr>
              <a:buSzPct val="80000"/>
              <a:buFont typeface="Wingdings" panose="05000000000000000000" pitchFamily="2" charset="2"/>
              <a:buChar char="q"/>
            </a:pPr>
            <a:r>
              <a:rPr lang="en-US" sz="1950" kern="0" dirty="0">
                <a:solidFill>
                  <a:srgbClr val="330033"/>
                </a:solidFill>
                <a:latin typeface="Calibri" panose="020F0502020204030204" pitchFamily="34" charset="0"/>
              </a:rPr>
              <a:t>Evaluation rubrics can be used for assessing a large variety of assignments and tasks, including research papers, case studies, group work, capstone projects, oral presentations, portfolios, essays, dissertations, theses, internships, and other performance-based projects or experiences, etc.</a:t>
            </a:r>
          </a:p>
        </p:txBody>
      </p:sp>
    </p:spTree>
    <p:extLst>
      <p:ext uri="{BB962C8B-B14F-4D97-AF65-F5344CB8AC3E}">
        <p14:creationId xmlns:p14="http://schemas.microsoft.com/office/powerpoint/2010/main" val="23553581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p:cTn id="1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2" end="2"/>
                                            </p:txEl>
                                          </p:spTgt>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3" end="3"/>
                                            </p:txEl>
                                          </p:spTgt>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Section II: Student Learning Assessment </a:t>
            </a:r>
          </a:p>
        </p:txBody>
      </p:sp>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pPr>
            <a:endParaRPr lang="en-US" sz="1100" kern="0" dirty="0">
              <a:solidFill>
                <a:srgbClr val="330033"/>
              </a:solidFill>
              <a:latin typeface="Calibri" panose="020F0502020204030204" pitchFamily="34" charset="0"/>
            </a:endParaRPr>
          </a:p>
          <a:p>
            <a:pPr lvl="0" fontAlgn="base">
              <a:spcAft>
                <a:spcPct val="0"/>
              </a:spcAft>
              <a:buClr>
                <a:srgbClr val="002060"/>
              </a:buClr>
              <a:buSzPct val="80000"/>
            </a:pPr>
            <a:r>
              <a:rPr lang="en-US" sz="2000" b="1" kern="0" dirty="0">
                <a:solidFill>
                  <a:srgbClr val="002060"/>
                </a:solidFill>
                <a:latin typeface="Calibri" panose="020F0502020204030204" pitchFamily="34" charset="0"/>
              </a:rPr>
              <a:t>Types of Rubrics:</a:t>
            </a:r>
          </a:p>
          <a:p>
            <a:pPr marL="274320" lvl="0" indent="-274320" fontAlgn="base">
              <a:spcBef>
                <a:spcPts val="1200"/>
              </a:spcBef>
              <a:spcAft>
                <a:spcPct val="0"/>
              </a:spcAft>
              <a:buClr>
                <a:srgbClr val="002060"/>
              </a:buClr>
              <a:buSzPct val="80000"/>
              <a:buFont typeface="Wingdings" panose="05000000000000000000" pitchFamily="2" charset="2"/>
              <a:buChar char="q"/>
            </a:pPr>
            <a:r>
              <a:rPr lang="en-US" sz="1900" b="1" kern="0" dirty="0">
                <a:solidFill>
                  <a:srgbClr val="002060"/>
                </a:solidFill>
                <a:latin typeface="Calibri" panose="020F0502020204030204" pitchFamily="34" charset="0"/>
              </a:rPr>
              <a:t>Checklist Rubrics</a:t>
            </a:r>
            <a:r>
              <a:rPr lang="en-US" sz="1900" kern="0" dirty="0">
                <a:solidFill>
                  <a:srgbClr val="002060"/>
                </a:solidFill>
                <a:latin typeface="Calibri" panose="020F0502020204030204" pitchFamily="34" charset="0"/>
              </a:rPr>
              <a:t>:</a:t>
            </a:r>
            <a:r>
              <a:rPr lang="en-US" sz="1900" kern="0" dirty="0">
                <a:solidFill>
                  <a:srgbClr val="330033"/>
                </a:solidFill>
                <a:latin typeface="Calibri" panose="020F0502020204030204" pitchFamily="34" charset="0"/>
              </a:rPr>
              <a:t> rubrics that list component dimensions                                        or evaluation criteria for an assignment or task along                                            with a binary performance rating scale for each                                                   dimension/criterion (e.g., yes or no, met or not met,                                            done or not done, etc.)</a:t>
            </a:r>
          </a:p>
          <a:p>
            <a:pPr marL="274320" lvl="0" indent="-274320" fontAlgn="base">
              <a:spcBef>
                <a:spcPts val="600"/>
              </a:spcBef>
              <a:spcAft>
                <a:spcPct val="0"/>
              </a:spcAft>
              <a:buClr>
                <a:srgbClr val="002060"/>
              </a:buClr>
              <a:buSzPct val="80000"/>
              <a:buFont typeface="Wingdings" panose="05000000000000000000" pitchFamily="2" charset="2"/>
              <a:buChar char="q"/>
            </a:pPr>
            <a:r>
              <a:rPr lang="en-US" sz="1900" b="1" kern="0" dirty="0">
                <a:solidFill>
                  <a:srgbClr val="002060"/>
                </a:solidFill>
                <a:latin typeface="Calibri" panose="020F0502020204030204" pitchFamily="34" charset="0"/>
              </a:rPr>
              <a:t>Rating Scale Rubrics</a:t>
            </a:r>
            <a:r>
              <a:rPr lang="en-US" sz="1900" kern="0" dirty="0">
                <a:solidFill>
                  <a:srgbClr val="330033"/>
                </a:solidFill>
                <a:latin typeface="Calibri" panose="020F0502020204030204" pitchFamily="34" charset="0"/>
              </a:rPr>
              <a:t>: checklist rubrics with expanded rating scales (i.e., with more than two performance levels)</a:t>
            </a:r>
          </a:p>
          <a:p>
            <a:pPr marL="274320" lvl="0" indent="-274320" fontAlgn="base">
              <a:spcBef>
                <a:spcPts val="600"/>
              </a:spcBef>
              <a:spcAft>
                <a:spcPct val="0"/>
              </a:spcAft>
              <a:buClr>
                <a:srgbClr val="002060"/>
              </a:buClr>
              <a:buSzPct val="80000"/>
              <a:buFont typeface="Wingdings" panose="05000000000000000000" pitchFamily="2" charset="2"/>
              <a:buChar char="q"/>
            </a:pPr>
            <a:r>
              <a:rPr lang="en-US" sz="1900" b="1" kern="0" dirty="0">
                <a:solidFill>
                  <a:srgbClr val="002060"/>
                </a:solidFill>
                <a:latin typeface="Calibri" panose="020F0502020204030204" pitchFamily="34" charset="0"/>
              </a:rPr>
              <a:t>Descriptive Rubrics</a:t>
            </a:r>
            <a:r>
              <a:rPr lang="en-US" sz="1900" kern="0" dirty="0">
                <a:solidFill>
                  <a:srgbClr val="330033"/>
                </a:solidFill>
                <a:latin typeface="Calibri" panose="020F0502020204030204" pitchFamily="34" charset="0"/>
              </a:rPr>
              <a:t>: rubrics that specify component dimensions or evaluation criteria </a:t>
            </a:r>
            <a:r>
              <a:rPr lang="en-US" sz="1900" dirty="0">
                <a:solidFill>
                  <a:srgbClr val="330033"/>
                </a:solidFill>
                <a:latin typeface="Calibri" panose="020F0502020204030204" pitchFamily="34" charset="0"/>
              </a:rPr>
              <a:t>for an assignment or task</a:t>
            </a:r>
            <a:r>
              <a:rPr lang="en-US" sz="1900" kern="0" dirty="0">
                <a:solidFill>
                  <a:srgbClr val="330033"/>
                </a:solidFill>
                <a:latin typeface="Calibri" panose="020F0502020204030204" pitchFamily="34" charset="0"/>
              </a:rPr>
              <a:t> and provide a rating scale that is augmented with brief descriptions of the levels of performance on each dimension/criterion</a:t>
            </a:r>
          </a:p>
        </p:txBody>
      </p:sp>
      <p:pic>
        <p:nvPicPr>
          <p:cNvPr id="4" name="Picture 3"/>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138" t="7044" r="3153" b="4738"/>
          <a:stretch/>
        </p:blipFill>
        <p:spPr>
          <a:xfrm>
            <a:off x="6172200" y="1809749"/>
            <a:ext cx="2743200" cy="1571728"/>
          </a:xfrm>
          <a:prstGeom prst="rect">
            <a:avLst/>
          </a:prstGeom>
          <a:ln>
            <a:noFill/>
          </a:ln>
        </p:spPr>
      </p:pic>
    </p:spTree>
    <p:extLst>
      <p:ext uri="{BB962C8B-B14F-4D97-AF65-F5344CB8AC3E}">
        <p14:creationId xmlns:p14="http://schemas.microsoft.com/office/powerpoint/2010/main" val="6110395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Section II: Student Learning Assessment </a:t>
            </a:r>
          </a:p>
        </p:txBody>
      </p:sp>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pPr>
            <a:endParaRPr lang="en-US" sz="1100" kern="0" dirty="0">
              <a:solidFill>
                <a:srgbClr val="330033"/>
              </a:solidFill>
              <a:latin typeface="Calibri" panose="020F0502020204030204" pitchFamily="34" charset="0"/>
            </a:endParaRPr>
          </a:p>
          <a:p>
            <a:pPr lvl="0" fontAlgn="base">
              <a:spcAft>
                <a:spcPct val="0"/>
              </a:spcAft>
              <a:buClr>
                <a:srgbClr val="002060"/>
              </a:buClr>
              <a:buSzPct val="80000"/>
            </a:pPr>
            <a:r>
              <a:rPr lang="en-US" sz="2000" b="1" kern="0" dirty="0">
                <a:solidFill>
                  <a:srgbClr val="002060"/>
                </a:solidFill>
                <a:latin typeface="Calibri" panose="020F0502020204030204" pitchFamily="34" charset="0"/>
              </a:rPr>
              <a:t>Types of Rubrics:</a:t>
            </a:r>
          </a:p>
          <a:p>
            <a:pPr marL="274320" lvl="0" indent="-274320" fontAlgn="base">
              <a:spcBef>
                <a:spcPts val="1200"/>
              </a:spcBef>
              <a:spcAft>
                <a:spcPct val="0"/>
              </a:spcAft>
              <a:buClr>
                <a:srgbClr val="002060"/>
              </a:buClr>
              <a:buSzPct val="80000"/>
              <a:buFont typeface="Wingdings" panose="05000000000000000000" pitchFamily="2" charset="2"/>
              <a:buChar char="q"/>
            </a:pPr>
            <a:r>
              <a:rPr lang="en-US" sz="2000" b="1" kern="0" dirty="0">
                <a:solidFill>
                  <a:srgbClr val="002060"/>
                </a:solidFill>
                <a:latin typeface="Calibri" panose="020F0502020204030204" pitchFamily="34" charset="0"/>
              </a:rPr>
              <a:t>Holistic Scoring Guides</a:t>
            </a:r>
            <a:r>
              <a:rPr lang="en-US" sz="2000" kern="0" dirty="0">
                <a:solidFill>
                  <a:srgbClr val="002060"/>
                </a:solidFill>
                <a:latin typeface="Calibri" panose="020F0502020204030204" pitchFamily="34" charset="0"/>
              </a:rPr>
              <a:t>:</a:t>
            </a:r>
            <a:r>
              <a:rPr lang="en-US" sz="2000" kern="0" dirty="0">
                <a:solidFill>
                  <a:srgbClr val="330033"/>
                </a:solidFill>
                <a:latin typeface="Calibri" panose="020F0502020204030204" pitchFamily="34" charset="0"/>
              </a:rPr>
              <a:t> rubrics that specify a rating scale with multiple performance levels and provide brief descriptions (relating to the component dimensions or evaluation criteria for an assignment or task) of the characteristics, features, or attributes of work that are associated with each performance level</a:t>
            </a:r>
          </a:p>
          <a:p>
            <a:pPr marL="274320" lvl="0" indent="-274320" fontAlgn="base">
              <a:spcBef>
                <a:spcPts val="3000"/>
              </a:spcBef>
              <a:spcAft>
                <a:spcPct val="0"/>
              </a:spcAft>
              <a:buClr>
                <a:srgbClr val="002060"/>
              </a:buClr>
              <a:buSzPct val="80000"/>
              <a:buFont typeface="Wingdings" panose="05000000000000000000" pitchFamily="2" charset="2"/>
              <a:buChar char="q"/>
            </a:pPr>
            <a:r>
              <a:rPr lang="en-US" sz="2000" b="1" kern="0" dirty="0">
                <a:solidFill>
                  <a:srgbClr val="002060"/>
                </a:solidFill>
                <a:latin typeface="Calibri" panose="020F0502020204030204" pitchFamily="34" charset="0"/>
              </a:rPr>
              <a:t>Structured Observation Guides</a:t>
            </a:r>
            <a:r>
              <a:rPr lang="en-US" sz="2000" kern="0" dirty="0">
                <a:solidFill>
                  <a:srgbClr val="330033"/>
                </a:solidFill>
                <a:latin typeface="Calibri" panose="020F0502020204030204" pitchFamily="34" charset="0"/>
              </a:rPr>
              <a:t>: rubrics without a rating scale that allow for informal, qualitative, subjective assessment of performance on the component dimensions or evaluation criteria for an assignment or task</a:t>
            </a:r>
          </a:p>
        </p:txBody>
      </p:sp>
    </p:spTree>
    <p:extLst>
      <p:ext uri="{BB962C8B-B14F-4D97-AF65-F5344CB8AC3E}">
        <p14:creationId xmlns:p14="http://schemas.microsoft.com/office/powerpoint/2010/main" val="5920619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0" tIns="0" rIns="0" bIns="0" anchor="ctr"/>
          <a:lstStyle/>
          <a:p>
            <a:pPr algn="ctr">
              <a:lnSpc>
                <a:spcPct val="100000"/>
              </a:lnSpc>
            </a:pPr>
            <a:r>
              <a:rPr lang="en-US" sz="2000" b="1" dirty="0">
                <a:solidFill>
                  <a:schemeClr val="accent4">
                    <a:lumMod val="50000"/>
                  </a:schemeClr>
                </a:solidFill>
                <a:latin typeface="Calibri" panose="020F0502020204030204" pitchFamily="34" charset="0"/>
              </a:rPr>
              <a:t>Section II: Student Learning Assessment</a:t>
            </a:r>
          </a:p>
          <a:p>
            <a:pPr algn="ctr">
              <a:lnSpc>
                <a:spcPct val="100000"/>
              </a:lnSpc>
            </a:pPr>
            <a:r>
              <a:rPr lang="en-US" sz="2000" b="1" dirty="0">
                <a:solidFill>
                  <a:schemeClr val="accent4">
                    <a:lumMod val="50000"/>
                  </a:schemeClr>
                </a:solidFill>
                <a:effectLst/>
                <a:latin typeface="Calibri" panose="020F0502020204030204" pitchFamily="34" charset="0"/>
              </a:rPr>
              <a:t>Checklist Rubric</a:t>
            </a:r>
          </a:p>
        </p:txBody>
      </p:sp>
      <p:graphicFrame>
        <p:nvGraphicFramePr>
          <p:cNvPr id="3" name="Table 2"/>
          <p:cNvGraphicFramePr>
            <a:graphicFrameLocks noGrp="1"/>
          </p:cNvGraphicFramePr>
          <p:nvPr>
            <p:extLst/>
          </p:nvPr>
        </p:nvGraphicFramePr>
        <p:xfrm>
          <a:off x="952289" y="1454690"/>
          <a:ext cx="7223759" cy="3511296"/>
        </p:xfrm>
        <a:graphic>
          <a:graphicData uri="http://schemas.openxmlformats.org/drawingml/2006/table">
            <a:tbl>
              <a:tblPr firstRow="1" firstCol="1" bandRow="1"/>
              <a:tblGrid>
                <a:gridCol w="5524711">
                  <a:extLst>
                    <a:ext uri="{9D8B030D-6E8A-4147-A177-3AD203B41FA5}">
                      <a16:colId xmlns:a16="http://schemas.microsoft.com/office/drawing/2014/main" val="20000"/>
                    </a:ext>
                  </a:extLst>
                </a:gridCol>
                <a:gridCol w="849524">
                  <a:extLst>
                    <a:ext uri="{9D8B030D-6E8A-4147-A177-3AD203B41FA5}">
                      <a16:colId xmlns:a16="http://schemas.microsoft.com/office/drawing/2014/main" val="20001"/>
                    </a:ext>
                  </a:extLst>
                </a:gridCol>
                <a:gridCol w="849524">
                  <a:extLst>
                    <a:ext uri="{9D8B030D-6E8A-4147-A177-3AD203B41FA5}">
                      <a16:colId xmlns:a16="http://schemas.microsoft.com/office/drawing/2014/main" val="20002"/>
                    </a:ext>
                  </a:extLst>
                </a:gridCol>
              </a:tblGrid>
              <a:tr h="36576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Checklist Rubric</a:t>
                      </a:r>
                      <a:endParaRPr lang="en-US"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5760">
                <a:tc>
                  <a:txBody>
                    <a:bodyPr/>
                    <a:lstStyle/>
                    <a:p>
                      <a:pPr marL="0" marR="0" algn="ctr">
                        <a:spcBef>
                          <a:spcPts val="0"/>
                        </a:spcBef>
                        <a:spcAft>
                          <a:spcPts val="0"/>
                        </a:spcAft>
                      </a:pPr>
                      <a:r>
                        <a:rPr lang="en-US"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Evaluation Criteria</a:t>
                      </a:r>
                      <a:endParaRPr lang="en-US"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7DA0D0"/>
                    </a:solidFill>
                  </a:tcPr>
                </a:tc>
                <a:tc>
                  <a:txBody>
                    <a:bodyPr/>
                    <a:lstStyle/>
                    <a:p>
                      <a:pPr marL="0" marR="0" algn="ctr">
                        <a:spcBef>
                          <a:spcPts val="0"/>
                        </a:spcBef>
                        <a:spcAft>
                          <a:spcPts val="0"/>
                        </a:spcAft>
                      </a:pPr>
                      <a:r>
                        <a:rPr lang="en-US"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Met</a:t>
                      </a: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7DA0D0"/>
                    </a:solidFill>
                  </a:tcPr>
                </a:tc>
                <a:tc>
                  <a:txBody>
                    <a:bodyPr/>
                    <a:lstStyle/>
                    <a:p>
                      <a:pPr marL="0" marR="0" algn="ctr">
                        <a:spcBef>
                          <a:spcPts val="0"/>
                        </a:spcBef>
                        <a:spcAft>
                          <a:spcPts val="0"/>
                        </a:spcAft>
                      </a:pPr>
                      <a:r>
                        <a:rPr lang="en-US"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Not Met</a:t>
                      </a:r>
                      <a:endParaRPr lang="en-US"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7DA0D0"/>
                    </a:solidFill>
                  </a:tcPr>
                </a:tc>
                <a:extLst>
                  <a:ext uri="{0D108BD9-81ED-4DB2-BD59-A6C34878D82A}">
                    <a16:rowId xmlns:a16="http://schemas.microsoft.com/office/drawing/2014/main" val="10001"/>
                  </a:ext>
                </a:extLst>
              </a:tr>
              <a:tr h="347472">
                <a:tc>
                  <a:txBody>
                    <a:bodyPr/>
                    <a:lstStyle/>
                    <a:p>
                      <a:pPr marL="0" marR="0">
                        <a:spcBef>
                          <a:spcPts val="0"/>
                        </a:spcBef>
                        <a:spcAft>
                          <a:spcPts val="0"/>
                        </a:spcAft>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Evaluation</a:t>
                      </a:r>
                      <a:r>
                        <a:rPr lang="en-US" sz="1100" b="0" baseline="0" dirty="0">
                          <a:effectLst/>
                          <a:latin typeface="Calibri" panose="020F0502020204030204" pitchFamily="34" charset="0"/>
                          <a:ea typeface="Times New Roman" panose="02020603050405020304" pitchFamily="18" charset="0"/>
                          <a:cs typeface="Times New Roman" panose="02020603050405020304" pitchFamily="18" charset="0"/>
                        </a:rPr>
                        <a:t> Criterion #1</a:t>
                      </a:r>
                      <a:endParaRPr lang="en-US" sz="11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10002"/>
                  </a:ext>
                </a:extLst>
              </a:tr>
              <a:tr h="347472">
                <a:tc gridSpan="3">
                  <a:txBody>
                    <a:bodyPr/>
                    <a:lstStyle/>
                    <a:p>
                      <a:pPr marL="0" marR="0">
                        <a:spcBef>
                          <a:spcPts val="0"/>
                        </a:spcBef>
                        <a:spcAft>
                          <a:spcPts val="0"/>
                        </a:spcAft>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Comments:</a:t>
                      </a: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2DEE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47472">
                <a:tc>
                  <a:txBody>
                    <a:bodyPr/>
                    <a:lstStyle/>
                    <a:p>
                      <a:pPr marL="0" marR="0">
                        <a:spcBef>
                          <a:spcPts val="0"/>
                        </a:spcBef>
                        <a:spcAft>
                          <a:spcPts val="0"/>
                        </a:spcAft>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Evaluation</a:t>
                      </a:r>
                      <a:r>
                        <a:rPr lang="en-US" sz="1100" b="0" baseline="0" dirty="0">
                          <a:effectLst/>
                          <a:latin typeface="Calibri" panose="020F0502020204030204" pitchFamily="34" charset="0"/>
                          <a:ea typeface="Times New Roman" panose="02020603050405020304" pitchFamily="18" charset="0"/>
                          <a:cs typeface="Times New Roman" panose="02020603050405020304" pitchFamily="18" charset="0"/>
                        </a:rPr>
                        <a:t> Criterion #2</a:t>
                      </a:r>
                      <a:endParaRPr lang="en-US" sz="11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10004"/>
                  </a:ext>
                </a:extLst>
              </a:tr>
              <a:tr h="347472">
                <a:tc gridSpan="3">
                  <a:txBody>
                    <a:bodyPr/>
                    <a:lstStyle/>
                    <a:p>
                      <a:pPr marL="0" marR="0">
                        <a:spcBef>
                          <a:spcPts val="0"/>
                        </a:spcBef>
                        <a:spcAft>
                          <a:spcPts val="0"/>
                        </a:spcAft>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Comments:</a:t>
                      </a: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2DEE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47472">
                <a:tc>
                  <a:txBody>
                    <a:bodyPr/>
                    <a:lstStyle/>
                    <a:p>
                      <a:pPr marL="0" marR="0">
                        <a:spcBef>
                          <a:spcPts val="0"/>
                        </a:spcBef>
                        <a:spcAft>
                          <a:spcPts val="0"/>
                        </a:spcAft>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Evaluation</a:t>
                      </a:r>
                      <a:r>
                        <a:rPr lang="en-US" sz="1100" b="0" baseline="0" dirty="0">
                          <a:effectLst/>
                          <a:latin typeface="Calibri" panose="020F0502020204030204" pitchFamily="34" charset="0"/>
                          <a:ea typeface="Times New Roman" panose="02020603050405020304" pitchFamily="18" charset="0"/>
                          <a:cs typeface="Times New Roman" panose="02020603050405020304" pitchFamily="18" charset="0"/>
                        </a:rPr>
                        <a:t> Criterion #3</a:t>
                      </a:r>
                      <a:endParaRPr lang="en-US" sz="11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10006"/>
                  </a:ext>
                </a:extLst>
              </a:tr>
              <a:tr h="347472">
                <a:tc gridSpan="3">
                  <a:txBody>
                    <a:bodyPr/>
                    <a:lstStyle/>
                    <a:p>
                      <a:pPr marL="0" marR="0">
                        <a:spcBef>
                          <a:spcPts val="0"/>
                        </a:spcBef>
                        <a:spcAft>
                          <a:spcPts val="0"/>
                        </a:spcAft>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Comments:</a:t>
                      </a: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2DEEF"/>
                    </a:solidFill>
                  </a:tcPr>
                </a:tc>
                <a:tc hMerge="1">
                  <a:txBody>
                    <a:bodyPr/>
                    <a:lstStyle/>
                    <a:p>
                      <a:pPr marL="0" marR="0" algn="ctr">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2DEEF"/>
                    </a:solidFill>
                  </a:tcPr>
                </a:tc>
                <a:tc hMerge="1">
                  <a:txBody>
                    <a:bodyPr/>
                    <a:lstStyle/>
                    <a:p>
                      <a:pPr marL="0" marR="0" algn="ctr">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0007"/>
                  </a:ext>
                </a:extLst>
              </a:tr>
              <a:tr h="34747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Evaluation</a:t>
                      </a:r>
                      <a:r>
                        <a:rPr lang="en-US" sz="1100" b="0" baseline="0" dirty="0">
                          <a:effectLst/>
                          <a:latin typeface="Calibri" panose="020F0502020204030204" pitchFamily="34" charset="0"/>
                          <a:ea typeface="Times New Roman" panose="02020603050405020304" pitchFamily="18" charset="0"/>
                          <a:cs typeface="Times New Roman" panose="02020603050405020304" pitchFamily="18" charset="0"/>
                        </a:rPr>
                        <a:t> Criterion #4</a:t>
                      </a:r>
                      <a:endParaRPr lang="en-US" sz="11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10008"/>
                  </a:ext>
                </a:extLst>
              </a:tr>
              <a:tr h="347472">
                <a:tc gridSpan="3">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Comments:</a:t>
                      </a: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2DEEF"/>
                    </a:solidFill>
                  </a:tcPr>
                </a:tc>
                <a:tc hMerge="1">
                  <a:txBody>
                    <a:bodyPr/>
                    <a:lstStyle/>
                    <a:p>
                      <a:pPr marL="0" marR="0" algn="ctr">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tc hMerge="1">
                  <a:txBody>
                    <a:bodyPr/>
                    <a:lstStyle/>
                    <a:p>
                      <a:pPr marL="0" marR="0" algn="ctr">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3114980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0" tIns="0" rIns="0" bIns="0" anchor="ctr"/>
          <a:lstStyle/>
          <a:p>
            <a:pPr algn="ctr">
              <a:lnSpc>
                <a:spcPct val="100000"/>
              </a:lnSpc>
            </a:pPr>
            <a:r>
              <a:rPr lang="en-US" sz="2000" b="1" dirty="0">
                <a:solidFill>
                  <a:schemeClr val="accent4">
                    <a:lumMod val="50000"/>
                  </a:schemeClr>
                </a:solidFill>
                <a:latin typeface="Calibri" panose="020F0502020204030204" pitchFamily="34" charset="0"/>
              </a:rPr>
              <a:t>Section II: Student Learning Assessment</a:t>
            </a:r>
          </a:p>
          <a:p>
            <a:pPr algn="ctr">
              <a:lnSpc>
                <a:spcPct val="100000"/>
              </a:lnSpc>
            </a:pPr>
            <a:r>
              <a:rPr lang="en-US" sz="2000" b="1" dirty="0">
                <a:solidFill>
                  <a:schemeClr val="accent4">
                    <a:lumMod val="50000"/>
                  </a:schemeClr>
                </a:solidFill>
                <a:effectLst/>
                <a:latin typeface="Calibri" panose="020F0502020204030204" pitchFamily="34" charset="0"/>
              </a:rPr>
              <a:t>Checklist Rubric: Example</a:t>
            </a:r>
          </a:p>
        </p:txBody>
      </p:sp>
      <p:graphicFrame>
        <p:nvGraphicFramePr>
          <p:cNvPr id="3" name="Table 2"/>
          <p:cNvGraphicFramePr>
            <a:graphicFrameLocks noGrp="1"/>
          </p:cNvGraphicFramePr>
          <p:nvPr>
            <p:extLst/>
          </p:nvPr>
        </p:nvGraphicFramePr>
        <p:xfrm>
          <a:off x="952289" y="1454690"/>
          <a:ext cx="7223759" cy="3511296"/>
        </p:xfrm>
        <a:graphic>
          <a:graphicData uri="http://schemas.openxmlformats.org/drawingml/2006/table">
            <a:tbl>
              <a:tblPr firstRow="1" firstCol="1" bandRow="1"/>
              <a:tblGrid>
                <a:gridCol w="5524711">
                  <a:extLst>
                    <a:ext uri="{9D8B030D-6E8A-4147-A177-3AD203B41FA5}">
                      <a16:colId xmlns:a16="http://schemas.microsoft.com/office/drawing/2014/main" val="20000"/>
                    </a:ext>
                  </a:extLst>
                </a:gridCol>
                <a:gridCol w="849524">
                  <a:extLst>
                    <a:ext uri="{9D8B030D-6E8A-4147-A177-3AD203B41FA5}">
                      <a16:colId xmlns:a16="http://schemas.microsoft.com/office/drawing/2014/main" val="20001"/>
                    </a:ext>
                  </a:extLst>
                </a:gridCol>
                <a:gridCol w="849524">
                  <a:extLst>
                    <a:ext uri="{9D8B030D-6E8A-4147-A177-3AD203B41FA5}">
                      <a16:colId xmlns:a16="http://schemas.microsoft.com/office/drawing/2014/main" val="20002"/>
                    </a:ext>
                  </a:extLst>
                </a:gridCol>
              </a:tblGrid>
              <a:tr h="36576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Interactive Presentation Checklist</a:t>
                      </a:r>
                      <a:r>
                        <a:rPr lang="en-US" sz="1200" b="0" baseline="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2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Rubric</a:t>
                      </a:r>
                      <a:endParaRPr lang="en-US"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5760">
                <a:tc>
                  <a:txBody>
                    <a:bodyPr/>
                    <a:lstStyle/>
                    <a:p>
                      <a:pPr marL="0" marR="0" algn="ctr">
                        <a:spcBef>
                          <a:spcPts val="0"/>
                        </a:spcBef>
                        <a:spcAft>
                          <a:spcPts val="0"/>
                        </a:spcAft>
                      </a:pPr>
                      <a:r>
                        <a:rPr lang="en-US"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Evaluation Criteria</a:t>
                      </a:r>
                      <a:endParaRPr lang="en-US"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7DA0D0"/>
                    </a:solidFill>
                  </a:tcPr>
                </a:tc>
                <a:tc>
                  <a:txBody>
                    <a:bodyPr/>
                    <a:lstStyle/>
                    <a:p>
                      <a:pPr marL="0" marR="0" algn="ctr">
                        <a:spcBef>
                          <a:spcPts val="0"/>
                        </a:spcBef>
                        <a:spcAft>
                          <a:spcPts val="0"/>
                        </a:spcAft>
                      </a:pPr>
                      <a:r>
                        <a:rPr lang="en-US"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Met</a:t>
                      </a: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7DA0D0"/>
                    </a:solidFill>
                  </a:tcPr>
                </a:tc>
                <a:tc>
                  <a:txBody>
                    <a:bodyPr/>
                    <a:lstStyle/>
                    <a:p>
                      <a:pPr marL="0" marR="0" algn="ctr">
                        <a:spcBef>
                          <a:spcPts val="0"/>
                        </a:spcBef>
                        <a:spcAft>
                          <a:spcPts val="0"/>
                        </a:spcAft>
                      </a:pPr>
                      <a:r>
                        <a:rPr lang="en-US"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Not Met</a:t>
                      </a:r>
                      <a:endParaRPr lang="en-US"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7DA0D0"/>
                    </a:solidFill>
                  </a:tcPr>
                </a:tc>
                <a:extLst>
                  <a:ext uri="{0D108BD9-81ED-4DB2-BD59-A6C34878D82A}">
                    <a16:rowId xmlns:a16="http://schemas.microsoft.com/office/drawing/2014/main" val="10001"/>
                  </a:ext>
                </a:extLst>
              </a:tr>
              <a:tr h="347472">
                <a:tc>
                  <a:txBody>
                    <a:bodyPr/>
                    <a:lstStyle/>
                    <a:p>
                      <a:pPr marL="0" marR="0" lvl="0" indent="-137160" algn="l" defTabSz="914400" rtl="0" eaLnBrk="1" fontAlgn="auto" latinLnBrk="0" hangingPunct="1">
                        <a:lnSpc>
                          <a:spcPct val="100000"/>
                        </a:lnSpc>
                        <a:spcBef>
                          <a:spcPts val="0"/>
                        </a:spcBef>
                        <a:spcAft>
                          <a:spcPts val="0"/>
                        </a:spcAft>
                        <a:buClrTx/>
                        <a:buSzTx/>
                        <a:buFont typeface="+mj-lt"/>
                        <a:buAutoNum type="arabicPeriod"/>
                        <a:tabLst/>
                        <a:defRPr/>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Set up and began promptly</a:t>
                      </a: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10002"/>
                  </a:ext>
                </a:extLst>
              </a:tr>
              <a:tr h="347472">
                <a:tc gridSpan="3">
                  <a:txBody>
                    <a:bodyPr/>
                    <a:lstStyle/>
                    <a:p>
                      <a:pPr marL="0" marR="0">
                        <a:spcBef>
                          <a:spcPts val="0"/>
                        </a:spcBef>
                        <a:spcAft>
                          <a:spcPts val="0"/>
                        </a:spcAft>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Comments:</a:t>
                      </a: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2DEE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47472">
                <a:tc>
                  <a:txBody>
                    <a:bodyPr/>
                    <a:lstStyle/>
                    <a:p>
                      <a:pPr marL="91440" marR="0" lvl="0" indent="-137160">
                        <a:spcBef>
                          <a:spcPts val="0"/>
                        </a:spcBef>
                        <a:spcAft>
                          <a:spcPts val="0"/>
                        </a:spcAft>
                        <a:buFont typeface="+mj-lt"/>
                        <a:buAutoNum type="arabicPeriod" startAt="2"/>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Used time at an even pace and completed all sections of the presentation</a:t>
                      </a: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10004"/>
                  </a:ext>
                </a:extLst>
              </a:tr>
              <a:tr h="347472">
                <a:tc gridSpan="3">
                  <a:txBody>
                    <a:bodyPr/>
                    <a:lstStyle/>
                    <a:p>
                      <a:pPr marL="0" marR="0">
                        <a:spcBef>
                          <a:spcPts val="0"/>
                        </a:spcBef>
                        <a:spcAft>
                          <a:spcPts val="0"/>
                        </a:spcAft>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Comments:</a:t>
                      </a: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2DEE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47472">
                <a:tc>
                  <a:txBody>
                    <a:bodyPr/>
                    <a:lstStyle/>
                    <a:p>
                      <a:pPr marL="91440" marR="0" lvl="0" indent="-137160">
                        <a:spcBef>
                          <a:spcPts val="0"/>
                        </a:spcBef>
                        <a:spcAft>
                          <a:spcPts val="0"/>
                        </a:spcAft>
                        <a:buFont typeface="+mj-lt"/>
                        <a:buAutoNum type="arabicPeriod" startAt="3"/>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Flow of presentation was logical and smooth</a:t>
                      </a: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10006"/>
                  </a:ext>
                </a:extLst>
              </a:tr>
              <a:tr h="347472">
                <a:tc gridSpan="3">
                  <a:txBody>
                    <a:bodyPr/>
                    <a:lstStyle/>
                    <a:p>
                      <a:pPr marL="0" marR="0">
                        <a:spcBef>
                          <a:spcPts val="0"/>
                        </a:spcBef>
                        <a:spcAft>
                          <a:spcPts val="0"/>
                        </a:spcAft>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Comments:</a:t>
                      </a: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2DEEF"/>
                    </a:solidFill>
                  </a:tcPr>
                </a:tc>
                <a:tc hMerge="1">
                  <a:txBody>
                    <a:bodyPr/>
                    <a:lstStyle/>
                    <a:p>
                      <a:pPr marL="0" marR="0" algn="ctr">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2DEEF"/>
                    </a:solidFill>
                  </a:tcPr>
                </a:tc>
                <a:tc hMerge="1">
                  <a:txBody>
                    <a:bodyPr/>
                    <a:lstStyle/>
                    <a:p>
                      <a:pPr marL="0" marR="0" algn="ctr">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0007"/>
                  </a:ext>
                </a:extLst>
              </a:tr>
              <a:tr h="347472">
                <a:tc>
                  <a:txBody>
                    <a:bodyPr/>
                    <a:lstStyle/>
                    <a:p>
                      <a:pPr marL="91440" marR="0" lvl="0" indent="-137160">
                        <a:spcBef>
                          <a:spcPts val="0"/>
                        </a:spcBef>
                        <a:spcAft>
                          <a:spcPts val="0"/>
                        </a:spcAft>
                        <a:buFont typeface="+mj-lt"/>
                        <a:buAutoNum type="arabicPeriod" startAt="4"/>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Media used were appropriate for the type of information presented</a:t>
                      </a: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10008"/>
                  </a:ext>
                </a:extLst>
              </a:tr>
              <a:tr h="347472">
                <a:tc gridSpan="3">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100" b="0" dirty="0">
                          <a:effectLst/>
                          <a:latin typeface="Calibri" panose="020F0502020204030204" pitchFamily="34" charset="0"/>
                          <a:ea typeface="Times New Roman" panose="02020603050405020304" pitchFamily="18" charset="0"/>
                          <a:cs typeface="Times New Roman" panose="02020603050405020304" pitchFamily="18" charset="0"/>
                        </a:rPr>
                        <a:t>Comments:</a:t>
                      </a: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2DEEF"/>
                    </a:solidFill>
                  </a:tcPr>
                </a:tc>
                <a:tc hMerge="1">
                  <a:txBody>
                    <a:bodyPr/>
                    <a:lstStyle/>
                    <a:p>
                      <a:pPr marL="0" marR="0" algn="ctr">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tc hMerge="1">
                  <a:txBody>
                    <a:bodyPr/>
                    <a:lstStyle/>
                    <a:p>
                      <a:pPr marL="0" marR="0" algn="ctr">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83350" marR="8335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9825011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226695" y="1581150"/>
          <a:ext cx="8686799" cy="3291840"/>
        </p:xfrm>
        <a:graphic>
          <a:graphicData uri="http://schemas.openxmlformats.org/drawingml/2006/table">
            <a:tbl>
              <a:tblPr firstRow="1" firstCol="1" bandRow="1"/>
              <a:tblGrid>
                <a:gridCol w="4521029">
                  <a:extLst>
                    <a:ext uri="{9D8B030D-6E8A-4147-A177-3AD203B41FA5}">
                      <a16:colId xmlns:a16="http://schemas.microsoft.com/office/drawing/2014/main" val="20000"/>
                    </a:ext>
                  </a:extLst>
                </a:gridCol>
                <a:gridCol w="1040940">
                  <a:extLst>
                    <a:ext uri="{9D8B030D-6E8A-4147-A177-3AD203B41FA5}">
                      <a16:colId xmlns:a16="http://schemas.microsoft.com/office/drawing/2014/main" val="20001"/>
                    </a:ext>
                  </a:extLst>
                </a:gridCol>
                <a:gridCol w="1041610">
                  <a:extLst>
                    <a:ext uri="{9D8B030D-6E8A-4147-A177-3AD203B41FA5}">
                      <a16:colId xmlns:a16="http://schemas.microsoft.com/office/drawing/2014/main" val="20002"/>
                    </a:ext>
                  </a:extLst>
                </a:gridCol>
                <a:gridCol w="1041610">
                  <a:extLst>
                    <a:ext uri="{9D8B030D-6E8A-4147-A177-3AD203B41FA5}">
                      <a16:colId xmlns:a16="http://schemas.microsoft.com/office/drawing/2014/main" val="20003"/>
                    </a:ext>
                  </a:extLst>
                </a:gridCol>
                <a:gridCol w="1041610">
                  <a:extLst>
                    <a:ext uri="{9D8B030D-6E8A-4147-A177-3AD203B41FA5}">
                      <a16:colId xmlns:a16="http://schemas.microsoft.com/office/drawing/2014/main" val="20004"/>
                    </a:ext>
                  </a:extLst>
                </a:gridCol>
              </a:tblGrid>
              <a:tr h="365760">
                <a:tc gridSpan="5">
                  <a:txBody>
                    <a:bodyPr/>
                    <a:lstStyle/>
                    <a:p>
                      <a:pPr marL="0" marR="0" algn="ctr">
                        <a:spcBef>
                          <a:spcPts val="0"/>
                        </a:spcBef>
                        <a:spcAft>
                          <a:spcPts val="0"/>
                        </a:spcAft>
                      </a:pPr>
                      <a:r>
                        <a:rPr lang="en-US" sz="12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Rating Scale Rubric</a:t>
                      </a: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02060"/>
                    </a:solidFill>
                  </a:tcPr>
                </a:tc>
                <a:tc hMerge="1">
                  <a:txBody>
                    <a:bodyPr/>
                    <a:lstStyle/>
                    <a:p>
                      <a:pPr marL="0" marR="0" algn="ctr">
                        <a:spcBef>
                          <a:spcPts val="0"/>
                        </a:spcBef>
                        <a:spcAft>
                          <a:spcPts val="0"/>
                        </a:spcAft>
                      </a:pPr>
                      <a:endParaRPr lang="en-US" sz="1100" b="1" dirty="0">
                        <a:solidFill>
                          <a:schemeClr val="bg1"/>
                        </a:solidFill>
                        <a:effectLst/>
                        <a:latin typeface="Calibri" panose="020F0502020204030204" pitchFamily="34" charset="0"/>
                        <a:ea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5760">
                <a:tc rowSpan="2">
                  <a:txBody>
                    <a:bodyPr/>
                    <a:lstStyle/>
                    <a:p>
                      <a:pPr marL="0" marR="0" algn="ctr">
                        <a:spcBef>
                          <a:spcPts val="0"/>
                        </a:spcBef>
                        <a:spcAft>
                          <a:spcPts val="0"/>
                        </a:spcAft>
                      </a:pPr>
                      <a:r>
                        <a:rPr lang="en-US"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Evaluation Criteria</a:t>
                      </a:r>
                      <a:endParaRPr lang="en-US"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7DA0D0"/>
                    </a:solidFill>
                  </a:tcPr>
                </a:tc>
                <a:tc gridSpan="4">
                  <a:txBody>
                    <a:bodyPr/>
                    <a:lstStyle/>
                    <a:p>
                      <a:pPr marL="0" marR="0" algn="ctr">
                        <a:spcBef>
                          <a:spcPts val="0"/>
                        </a:spcBef>
                        <a:spcAft>
                          <a:spcPts val="0"/>
                        </a:spcAft>
                      </a:pPr>
                      <a:r>
                        <a:rPr lang="en-US" sz="1200" b="1" dirty="0">
                          <a:solidFill>
                            <a:schemeClr val="tx1"/>
                          </a:solidFill>
                          <a:effectLst/>
                          <a:latin typeface="Calibri" panose="020F0502020204030204" pitchFamily="34" charset="0"/>
                          <a:ea typeface="Times New Roman" panose="02020603050405020304" pitchFamily="18" charset="0"/>
                        </a:rPr>
                        <a:t>Rating Scale or Performance</a:t>
                      </a:r>
                      <a:r>
                        <a:rPr lang="en-US" sz="1200" b="1" baseline="0" dirty="0">
                          <a:solidFill>
                            <a:schemeClr val="tx1"/>
                          </a:solidFill>
                          <a:effectLst/>
                          <a:latin typeface="Calibri" panose="020F0502020204030204" pitchFamily="34" charset="0"/>
                          <a:ea typeface="Times New Roman" panose="02020603050405020304" pitchFamily="18" charset="0"/>
                        </a:rPr>
                        <a:t> Levels</a:t>
                      </a:r>
                      <a:endParaRPr lang="en-US" sz="1200" b="1" dirty="0">
                        <a:solidFill>
                          <a:schemeClr val="tx1"/>
                        </a:solidFill>
                        <a:effectLst/>
                        <a:latin typeface="Calibri" panose="020F0502020204030204" pitchFamily="34" charset="0"/>
                        <a:ea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60000"/>
                        <a:lumOff val="40000"/>
                      </a:schemeClr>
                    </a:solidFill>
                  </a:tcPr>
                </a:tc>
                <a:tc hMerge="1">
                  <a:txBody>
                    <a:bodyPr/>
                    <a:lstStyle/>
                    <a:p>
                      <a:pPr marL="0" marR="0" algn="ctr">
                        <a:spcBef>
                          <a:spcPts val="0"/>
                        </a:spcBef>
                        <a:spcAft>
                          <a:spcPts val="0"/>
                        </a:spcAft>
                      </a:pPr>
                      <a:endParaRPr lang="en-US" sz="1100" dirty="0">
                        <a:solidFill>
                          <a:schemeClr val="bg1"/>
                        </a:solidFill>
                        <a:effectLst/>
                        <a:latin typeface="Calibri" panose="020F0502020204030204" pitchFamily="34" charset="0"/>
                        <a:ea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02060"/>
                    </a:solidFill>
                  </a:tcPr>
                </a:tc>
                <a:tc hMerge="1">
                  <a:txBody>
                    <a:bodyPr/>
                    <a:lstStyle/>
                    <a:p>
                      <a:pPr marL="0" marR="0" algn="ctr">
                        <a:spcBef>
                          <a:spcPts val="0"/>
                        </a:spcBef>
                        <a:spcAft>
                          <a:spcPts val="0"/>
                        </a:spcAft>
                      </a:pPr>
                      <a:endParaRPr lang="en-US" sz="1100" dirty="0">
                        <a:solidFill>
                          <a:schemeClr val="bg1"/>
                        </a:solidFill>
                        <a:effectLst/>
                        <a:latin typeface="Calibri" panose="020F0502020204030204" pitchFamily="34" charset="0"/>
                        <a:ea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02060"/>
                    </a:solidFill>
                  </a:tcPr>
                </a:tc>
                <a:tc hMerge="1">
                  <a:txBody>
                    <a:bodyPr/>
                    <a:lstStyle/>
                    <a:p>
                      <a:pPr marL="0" marR="0" algn="ctr">
                        <a:spcBef>
                          <a:spcPts val="0"/>
                        </a:spcBef>
                        <a:spcAft>
                          <a:spcPts val="0"/>
                        </a:spcAft>
                      </a:pPr>
                      <a:endParaRPr lang="en-US" sz="1100" dirty="0">
                        <a:solidFill>
                          <a:schemeClr val="bg1"/>
                        </a:solidFill>
                        <a:effectLst/>
                        <a:latin typeface="Calibri" panose="020F0502020204030204" pitchFamily="34" charset="0"/>
                        <a:ea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10001"/>
                  </a:ext>
                </a:extLst>
              </a:tr>
              <a:tr h="365760">
                <a:tc vMerge="1">
                  <a:txBody>
                    <a:bodyPr/>
                    <a:lstStyle/>
                    <a:p>
                      <a:endParaRPr lang="en-US"/>
                    </a:p>
                  </a:txBody>
                  <a:tcPr/>
                </a:tc>
                <a:tc>
                  <a:txBody>
                    <a:bodyPr/>
                    <a:lstStyle/>
                    <a:p>
                      <a:pPr marL="0" marR="0" algn="ctr">
                        <a:spcBef>
                          <a:spcPts val="0"/>
                        </a:spcBef>
                        <a:spcAft>
                          <a:spcPts val="0"/>
                        </a:spcAft>
                      </a:pPr>
                      <a:r>
                        <a:rPr lang="en-US" sz="1200" b="1" dirty="0">
                          <a:solidFill>
                            <a:schemeClr val="tx1"/>
                          </a:solidFill>
                          <a:effectLst/>
                          <a:latin typeface="Calibri" panose="020F0502020204030204" pitchFamily="34" charset="0"/>
                          <a:ea typeface="Times New Roman" panose="02020603050405020304" pitchFamily="18" charset="0"/>
                        </a:rPr>
                        <a:t>Level 1</a:t>
                      </a: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200" b="1" dirty="0">
                          <a:solidFill>
                            <a:schemeClr val="tx1"/>
                          </a:solidFill>
                          <a:effectLst/>
                          <a:latin typeface="Calibri" panose="020F0502020204030204" pitchFamily="34" charset="0"/>
                          <a:ea typeface="Times New Roman" panose="02020603050405020304" pitchFamily="18" charset="0"/>
                        </a:rPr>
                        <a:t>Level 2</a:t>
                      </a: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200" b="1" dirty="0">
                          <a:solidFill>
                            <a:schemeClr val="tx1"/>
                          </a:solidFill>
                          <a:effectLst/>
                          <a:latin typeface="Calibri" panose="020F0502020204030204" pitchFamily="34" charset="0"/>
                          <a:ea typeface="Times New Roman" panose="02020603050405020304" pitchFamily="18" charset="0"/>
                        </a:rPr>
                        <a:t>Level 3</a:t>
                      </a: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200" b="1" dirty="0">
                          <a:solidFill>
                            <a:schemeClr val="tx1"/>
                          </a:solidFill>
                          <a:effectLst/>
                          <a:latin typeface="Calibri" panose="020F0502020204030204" pitchFamily="34" charset="0"/>
                          <a:ea typeface="Times New Roman" panose="02020603050405020304" pitchFamily="18" charset="0"/>
                        </a:rPr>
                        <a:t>Level 4</a:t>
                      </a: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2"/>
                  </a:ext>
                </a:extLst>
              </a:tr>
              <a:tr h="365760">
                <a:tc>
                  <a:txBody>
                    <a:bodyPr/>
                    <a:lstStyle/>
                    <a:p>
                      <a:pPr marL="0" marR="0">
                        <a:spcBef>
                          <a:spcPts val="0"/>
                        </a:spcBef>
                        <a:spcAft>
                          <a:spcPts val="0"/>
                        </a:spcAft>
                      </a:pPr>
                      <a:r>
                        <a:rPr lang="en-US" sz="1200" b="0" dirty="0">
                          <a:effectLst/>
                          <a:latin typeface="Calibri" panose="020F0502020204030204" pitchFamily="34" charset="0"/>
                          <a:ea typeface="Times New Roman" panose="02020603050405020304" pitchFamily="18" charset="0"/>
                          <a:cs typeface="Times New Roman" panose="02020603050405020304" pitchFamily="18" charset="0"/>
                        </a:rPr>
                        <a:t>Evaluation</a:t>
                      </a:r>
                      <a:r>
                        <a:rPr lang="en-US" sz="1200" b="0" baseline="0" dirty="0">
                          <a:effectLst/>
                          <a:latin typeface="Calibri" panose="020F0502020204030204" pitchFamily="34" charset="0"/>
                          <a:ea typeface="Times New Roman" panose="02020603050405020304" pitchFamily="18" charset="0"/>
                          <a:cs typeface="Times New Roman" panose="02020603050405020304" pitchFamily="18" charset="0"/>
                        </a:rPr>
                        <a:t> Criterion #1</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10003"/>
                  </a:ext>
                </a:extLst>
              </a:tr>
              <a:tr h="365760">
                <a:tc gridSpan="5">
                  <a:txBody>
                    <a:bodyPr/>
                    <a:lstStyle/>
                    <a:p>
                      <a:pPr marL="0" marR="0">
                        <a:spcBef>
                          <a:spcPts val="0"/>
                        </a:spcBef>
                        <a:spcAft>
                          <a:spcPts val="0"/>
                        </a:spcAft>
                      </a:pPr>
                      <a:r>
                        <a:rPr lang="en-US" sz="1200" b="0" dirty="0">
                          <a:effectLst/>
                          <a:latin typeface="Calibri" panose="020F0502020204030204" pitchFamily="34" charset="0"/>
                          <a:ea typeface="Times New Roman" panose="02020603050405020304" pitchFamily="18" charset="0"/>
                          <a:cs typeface="Times New Roman" panose="02020603050405020304" pitchFamily="18" charset="0"/>
                        </a:rPr>
                        <a:t>Comments:</a:t>
                      </a:r>
                    </a:p>
                  </a:txBody>
                  <a:tcPr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2DEEF"/>
                    </a:solidFill>
                  </a:tcPr>
                </a:tc>
                <a:tc hMerge="1">
                  <a:txBody>
                    <a:bodyPr/>
                    <a:lstStyle/>
                    <a:p>
                      <a:pPr marL="0" marR="0" algn="ctr">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2DEEF"/>
                    </a:solidFill>
                  </a:tcPr>
                </a:tc>
                <a:tc hMerge="1">
                  <a:txBody>
                    <a:bodyPr/>
                    <a:lstStyle/>
                    <a:p>
                      <a:pPr marL="0" marR="0" algn="ctr">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2DEEF"/>
                    </a:solidFill>
                  </a:tcPr>
                </a:tc>
                <a:tc hMerge="1">
                  <a:txBody>
                    <a:bodyPr/>
                    <a:lstStyle/>
                    <a:p>
                      <a:pPr marL="0" marR="0" algn="ctr">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2DEEF"/>
                    </a:solidFill>
                  </a:tcPr>
                </a:tc>
                <a:tc hMerge="1">
                  <a:txBody>
                    <a:bodyPr/>
                    <a:lstStyle/>
                    <a:p>
                      <a:pPr marL="0" marR="0" algn="ctr">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0004"/>
                  </a:ext>
                </a:extLst>
              </a:tr>
              <a:tr h="365760">
                <a:tc>
                  <a:txBody>
                    <a:bodyPr/>
                    <a:lstStyle/>
                    <a:p>
                      <a:pPr marL="0" marR="0">
                        <a:spcBef>
                          <a:spcPts val="0"/>
                        </a:spcBef>
                        <a:spcAft>
                          <a:spcPts val="0"/>
                        </a:spcAft>
                      </a:pPr>
                      <a:r>
                        <a:rPr lang="en-US" sz="1200" b="0" dirty="0">
                          <a:effectLst/>
                          <a:latin typeface="Calibri" panose="020F0502020204030204" pitchFamily="34" charset="0"/>
                          <a:ea typeface="Times New Roman" panose="02020603050405020304" pitchFamily="18" charset="0"/>
                          <a:cs typeface="Times New Roman" panose="02020603050405020304" pitchFamily="18" charset="0"/>
                        </a:rPr>
                        <a:t>Evaluation</a:t>
                      </a:r>
                      <a:r>
                        <a:rPr lang="en-US" sz="1200" b="0" baseline="0" dirty="0">
                          <a:effectLst/>
                          <a:latin typeface="Calibri" panose="020F0502020204030204" pitchFamily="34" charset="0"/>
                          <a:ea typeface="Times New Roman" panose="02020603050405020304" pitchFamily="18" charset="0"/>
                          <a:cs typeface="Times New Roman" panose="02020603050405020304" pitchFamily="18" charset="0"/>
                        </a:rPr>
                        <a:t> Criterion #2</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80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80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10005"/>
                  </a:ext>
                </a:extLst>
              </a:tr>
              <a:tr h="365760">
                <a:tc gridSpan="5">
                  <a:txBody>
                    <a:bodyPr/>
                    <a:lstStyle/>
                    <a:p>
                      <a:pPr marL="0" marR="0">
                        <a:spcBef>
                          <a:spcPts val="0"/>
                        </a:spcBef>
                        <a:spcAft>
                          <a:spcPts val="0"/>
                        </a:spcAft>
                      </a:pPr>
                      <a:r>
                        <a:rPr lang="en-US" sz="1200" b="0" dirty="0">
                          <a:effectLst/>
                          <a:latin typeface="Calibri" panose="020F0502020204030204" pitchFamily="34" charset="0"/>
                          <a:ea typeface="Times New Roman" panose="02020603050405020304" pitchFamily="18" charset="0"/>
                          <a:cs typeface="Times New Roman" panose="02020603050405020304" pitchFamily="18" charset="0"/>
                        </a:rPr>
                        <a:t>Comments:</a:t>
                      </a:r>
                    </a:p>
                  </a:txBody>
                  <a:tcPr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2DEEF"/>
                    </a:solidFill>
                  </a:tcPr>
                </a:tc>
                <a:tc hMerge="1">
                  <a:txBody>
                    <a:bodyPr/>
                    <a:lstStyle/>
                    <a:p>
                      <a:pPr marL="0" marR="0" algn="ctr">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2DEEF"/>
                    </a:solidFill>
                  </a:tcPr>
                </a:tc>
                <a:tc hMerge="1">
                  <a:txBody>
                    <a:bodyPr/>
                    <a:lstStyle/>
                    <a:p>
                      <a:pPr marL="0" marR="0" algn="ctr">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2DEEF"/>
                    </a:solidFill>
                  </a:tcPr>
                </a:tc>
                <a:tc hMerge="1">
                  <a:txBody>
                    <a:bodyPr/>
                    <a:lstStyle/>
                    <a:p>
                      <a:pPr marL="0" marR="0" algn="ctr">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2DEEF"/>
                    </a:solidFill>
                  </a:tcPr>
                </a:tc>
                <a:tc hMerge="1">
                  <a:txBody>
                    <a:bodyPr/>
                    <a:lstStyle/>
                    <a:p>
                      <a:pPr marL="0" marR="0" algn="ctr">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0006"/>
                  </a:ext>
                </a:extLst>
              </a:tr>
              <a:tr h="365760">
                <a:tc>
                  <a:txBody>
                    <a:bodyPr/>
                    <a:lstStyle/>
                    <a:p>
                      <a:pPr marL="0" marR="0">
                        <a:spcBef>
                          <a:spcPts val="0"/>
                        </a:spcBef>
                        <a:spcAft>
                          <a:spcPts val="0"/>
                        </a:spcAft>
                      </a:pPr>
                      <a:r>
                        <a:rPr lang="en-US" sz="1200" b="0" dirty="0">
                          <a:effectLst/>
                          <a:latin typeface="Calibri" panose="020F0502020204030204" pitchFamily="34" charset="0"/>
                          <a:ea typeface="Times New Roman" panose="02020603050405020304" pitchFamily="18" charset="0"/>
                          <a:cs typeface="Times New Roman" panose="02020603050405020304" pitchFamily="18" charset="0"/>
                        </a:rPr>
                        <a:t>Evaluation</a:t>
                      </a:r>
                      <a:r>
                        <a:rPr lang="en-US" sz="1200" b="0" baseline="0" dirty="0">
                          <a:effectLst/>
                          <a:latin typeface="Calibri" panose="020F0502020204030204" pitchFamily="34" charset="0"/>
                          <a:ea typeface="Times New Roman" panose="02020603050405020304" pitchFamily="18" charset="0"/>
                          <a:cs typeface="Times New Roman" panose="02020603050405020304" pitchFamily="18" charset="0"/>
                        </a:rPr>
                        <a:t> Criterion #3</a:t>
                      </a:r>
                      <a:endParaRPr lang="en-US" sz="12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10007"/>
                  </a:ext>
                </a:extLst>
              </a:tr>
              <a:tr h="365760">
                <a:tc gridSpan="5">
                  <a:txBody>
                    <a:bodyPr/>
                    <a:lstStyle/>
                    <a:p>
                      <a:pPr marL="0" marR="0">
                        <a:spcBef>
                          <a:spcPts val="0"/>
                        </a:spcBef>
                        <a:spcAft>
                          <a:spcPts val="0"/>
                        </a:spcAft>
                      </a:pPr>
                      <a:r>
                        <a:rPr lang="en-US" sz="1200" b="0" dirty="0">
                          <a:effectLst/>
                          <a:latin typeface="Calibri" panose="020F0502020204030204" pitchFamily="34" charset="0"/>
                          <a:ea typeface="Times New Roman" panose="02020603050405020304" pitchFamily="18" charset="0"/>
                          <a:cs typeface="Times New Roman" panose="02020603050405020304" pitchFamily="18" charset="0"/>
                        </a:rPr>
                        <a:t>Comments:</a:t>
                      </a:r>
                    </a:p>
                  </a:txBody>
                  <a:tcPr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2DEEF"/>
                    </a:solidFill>
                  </a:tcPr>
                </a:tc>
                <a:tc hMerge="1">
                  <a:txBody>
                    <a:bodyPr/>
                    <a:lstStyle/>
                    <a:p>
                      <a:pPr marL="0" marR="0" algn="ctr">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2DEEF"/>
                    </a:solidFill>
                  </a:tcPr>
                </a:tc>
                <a:tc hMerge="1">
                  <a:txBody>
                    <a:bodyPr/>
                    <a:lstStyle/>
                    <a:p>
                      <a:pPr marL="0" marR="0" algn="ctr">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2DEEF"/>
                    </a:solidFill>
                  </a:tcPr>
                </a:tc>
                <a:tc hMerge="1">
                  <a:txBody>
                    <a:bodyPr/>
                    <a:lstStyle/>
                    <a:p>
                      <a:pPr marL="0" marR="0" algn="ctr">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2DEEF"/>
                    </a:solidFill>
                  </a:tcPr>
                </a:tc>
                <a:tc hMerge="1">
                  <a:txBody>
                    <a:bodyPr/>
                    <a:lstStyle/>
                    <a:p>
                      <a:pPr marL="0" marR="0" algn="ctr">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0008"/>
                  </a:ext>
                </a:extLst>
              </a:tr>
            </a:tbl>
          </a:graphicData>
        </a:graphic>
      </p:graphicFrame>
      <p:sp>
        <p:nvSpPr>
          <p:cNvPr id="4"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0" tIns="0" rIns="0" bIns="0" anchor="ctr"/>
          <a:lstStyle/>
          <a:p>
            <a:pPr algn="ctr">
              <a:lnSpc>
                <a:spcPct val="100000"/>
              </a:lnSpc>
            </a:pPr>
            <a:r>
              <a:rPr lang="en-US" sz="2000" b="1" dirty="0">
                <a:solidFill>
                  <a:schemeClr val="accent4">
                    <a:lumMod val="50000"/>
                  </a:schemeClr>
                </a:solidFill>
                <a:latin typeface="Calibri" panose="020F0502020204030204" pitchFamily="34" charset="0"/>
              </a:rPr>
              <a:t>Section II: Student Learning Assessment</a:t>
            </a:r>
          </a:p>
          <a:p>
            <a:pPr algn="ctr">
              <a:lnSpc>
                <a:spcPct val="100000"/>
              </a:lnSpc>
            </a:pPr>
            <a:r>
              <a:rPr lang="en-US" sz="2000" b="1" dirty="0">
                <a:solidFill>
                  <a:schemeClr val="accent4">
                    <a:lumMod val="50000"/>
                  </a:schemeClr>
                </a:solidFill>
                <a:effectLst/>
                <a:latin typeface="Calibri" panose="020F0502020204030204" pitchFamily="34" charset="0"/>
              </a:rPr>
              <a:t>Rating Scale Rubric</a:t>
            </a:r>
          </a:p>
        </p:txBody>
      </p:sp>
    </p:spTree>
    <p:extLst>
      <p:ext uri="{BB962C8B-B14F-4D97-AF65-F5344CB8AC3E}">
        <p14:creationId xmlns:p14="http://schemas.microsoft.com/office/powerpoint/2010/main" val="9532320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226695" y="1501902"/>
          <a:ext cx="8686801" cy="3432048"/>
        </p:xfrm>
        <a:graphic>
          <a:graphicData uri="http://schemas.openxmlformats.org/drawingml/2006/table">
            <a:tbl>
              <a:tblPr firstRow="1" firstCol="1" bandRow="1"/>
              <a:tblGrid>
                <a:gridCol w="4192905">
                  <a:extLst>
                    <a:ext uri="{9D8B030D-6E8A-4147-A177-3AD203B41FA5}">
                      <a16:colId xmlns:a16="http://schemas.microsoft.com/office/drawing/2014/main" val="20000"/>
                    </a:ext>
                  </a:extLst>
                </a:gridCol>
                <a:gridCol w="1123474">
                  <a:extLst>
                    <a:ext uri="{9D8B030D-6E8A-4147-A177-3AD203B41FA5}">
                      <a16:colId xmlns:a16="http://schemas.microsoft.com/office/drawing/2014/main" val="20001"/>
                    </a:ext>
                  </a:extLst>
                </a:gridCol>
                <a:gridCol w="1123474">
                  <a:extLst>
                    <a:ext uri="{9D8B030D-6E8A-4147-A177-3AD203B41FA5}">
                      <a16:colId xmlns:a16="http://schemas.microsoft.com/office/drawing/2014/main" val="20002"/>
                    </a:ext>
                  </a:extLst>
                </a:gridCol>
                <a:gridCol w="1123474">
                  <a:extLst>
                    <a:ext uri="{9D8B030D-6E8A-4147-A177-3AD203B41FA5}">
                      <a16:colId xmlns:a16="http://schemas.microsoft.com/office/drawing/2014/main" val="20003"/>
                    </a:ext>
                  </a:extLst>
                </a:gridCol>
                <a:gridCol w="1123474">
                  <a:extLst>
                    <a:ext uri="{9D8B030D-6E8A-4147-A177-3AD203B41FA5}">
                      <a16:colId xmlns:a16="http://schemas.microsoft.com/office/drawing/2014/main" val="20004"/>
                    </a:ext>
                  </a:extLst>
                </a:gridCol>
              </a:tblGrid>
              <a:tr h="365760">
                <a:tc gridSpan="5">
                  <a:txBody>
                    <a:bodyPr/>
                    <a:lstStyle/>
                    <a:p>
                      <a:pPr marL="0" marR="0" algn="ctr">
                        <a:spcBef>
                          <a:spcPts val="0"/>
                        </a:spcBef>
                        <a:spcAft>
                          <a:spcPts val="0"/>
                        </a:spcAft>
                      </a:pPr>
                      <a:r>
                        <a:rPr lang="en-US" sz="12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Rating Scale Rubric</a:t>
                      </a: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4320">
                <a:tc rowSpan="2">
                  <a:txBody>
                    <a:bodyPr/>
                    <a:lstStyle/>
                    <a:p>
                      <a:pPr marL="0" marR="0" algn="ctr">
                        <a:spcBef>
                          <a:spcPts val="0"/>
                        </a:spcBef>
                        <a:spcAft>
                          <a:spcPts val="0"/>
                        </a:spcAft>
                      </a:pPr>
                      <a:r>
                        <a:rPr lang="en-US"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Evaluation Criteria</a:t>
                      </a:r>
                      <a:endParaRPr lang="en-US"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7DA0D0"/>
                    </a:solidFill>
                  </a:tcPr>
                </a:tc>
                <a:tc gridSpan="4">
                  <a:txBody>
                    <a:bodyPr/>
                    <a:lstStyle/>
                    <a:p>
                      <a:pPr marL="0" marR="0" algn="ctr">
                        <a:spcBef>
                          <a:spcPts val="0"/>
                        </a:spcBef>
                        <a:spcAft>
                          <a:spcPts val="0"/>
                        </a:spcAft>
                      </a:pPr>
                      <a:r>
                        <a:rPr lang="en-US" sz="1200" b="1" dirty="0">
                          <a:solidFill>
                            <a:schemeClr val="tx1"/>
                          </a:solidFill>
                          <a:effectLst/>
                          <a:latin typeface="Calibri" panose="020F0502020204030204" pitchFamily="34" charset="0"/>
                          <a:ea typeface="Times New Roman" panose="02020603050405020304" pitchFamily="18" charset="0"/>
                        </a:rPr>
                        <a:t>Rating Scale or Performance</a:t>
                      </a:r>
                      <a:r>
                        <a:rPr lang="en-US" sz="1200" b="1" baseline="0" dirty="0">
                          <a:solidFill>
                            <a:schemeClr val="tx1"/>
                          </a:solidFill>
                          <a:effectLst/>
                          <a:latin typeface="Calibri" panose="020F0502020204030204" pitchFamily="34" charset="0"/>
                          <a:ea typeface="Times New Roman" panose="02020603050405020304" pitchFamily="18" charset="0"/>
                        </a:rPr>
                        <a:t> Levels</a:t>
                      </a:r>
                      <a:endParaRPr lang="en-US" sz="1200" b="1" dirty="0">
                        <a:solidFill>
                          <a:schemeClr val="tx1"/>
                        </a:solidFill>
                        <a:effectLst/>
                        <a:latin typeface="Calibri" panose="020F0502020204030204" pitchFamily="34" charset="0"/>
                        <a:ea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60000"/>
                        <a:lumOff val="40000"/>
                      </a:schemeClr>
                    </a:solidFill>
                  </a:tcPr>
                </a:tc>
                <a:tc hMerge="1">
                  <a:txBody>
                    <a:bodyPr/>
                    <a:lstStyle/>
                    <a:p>
                      <a:pPr marL="0" marR="0" algn="ctr">
                        <a:spcBef>
                          <a:spcPts val="0"/>
                        </a:spcBef>
                        <a:spcAft>
                          <a:spcPts val="0"/>
                        </a:spcAft>
                      </a:pPr>
                      <a:endParaRPr lang="en-US" sz="1100" dirty="0">
                        <a:solidFill>
                          <a:schemeClr val="bg1"/>
                        </a:solidFill>
                        <a:effectLst/>
                        <a:latin typeface="Calibri" panose="020F0502020204030204" pitchFamily="34" charset="0"/>
                        <a:ea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02060"/>
                    </a:solidFill>
                  </a:tcPr>
                </a:tc>
                <a:tc hMerge="1">
                  <a:txBody>
                    <a:bodyPr/>
                    <a:lstStyle/>
                    <a:p>
                      <a:pPr marL="0" marR="0" algn="ctr">
                        <a:spcBef>
                          <a:spcPts val="0"/>
                        </a:spcBef>
                        <a:spcAft>
                          <a:spcPts val="0"/>
                        </a:spcAft>
                      </a:pPr>
                      <a:endParaRPr lang="en-US" sz="1100" dirty="0">
                        <a:solidFill>
                          <a:schemeClr val="bg1"/>
                        </a:solidFill>
                        <a:effectLst/>
                        <a:latin typeface="Calibri" panose="020F0502020204030204" pitchFamily="34" charset="0"/>
                        <a:ea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02060"/>
                    </a:solidFill>
                  </a:tcPr>
                </a:tc>
                <a:tc hMerge="1">
                  <a:txBody>
                    <a:bodyPr/>
                    <a:lstStyle/>
                    <a:p>
                      <a:pPr marL="0" marR="0" algn="ctr">
                        <a:spcBef>
                          <a:spcPts val="0"/>
                        </a:spcBef>
                        <a:spcAft>
                          <a:spcPts val="0"/>
                        </a:spcAft>
                      </a:pPr>
                      <a:endParaRPr lang="en-US" sz="1100" dirty="0">
                        <a:solidFill>
                          <a:schemeClr val="bg1"/>
                        </a:solidFill>
                        <a:effectLst/>
                        <a:latin typeface="Calibri" panose="020F0502020204030204" pitchFamily="34" charset="0"/>
                        <a:ea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10001"/>
                  </a:ext>
                </a:extLst>
              </a:tr>
              <a:tr h="365760">
                <a:tc vMerge="1">
                  <a:txBody>
                    <a:bodyPr/>
                    <a:lstStyle/>
                    <a:p>
                      <a:endParaRPr lang="en-US"/>
                    </a:p>
                  </a:txBody>
                  <a:tcPr/>
                </a:tc>
                <a:tc>
                  <a:txBody>
                    <a:bodyPr/>
                    <a:lstStyle/>
                    <a:p>
                      <a:pPr marL="0" marR="0" algn="ctr">
                        <a:spcBef>
                          <a:spcPts val="0"/>
                        </a:spcBef>
                        <a:spcAft>
                          <a:spcPts val="0"/>
                        </a:spcAft>
                      </a:pPr>
                      <a:r>
                        <a:rPr lang="en-US" sz="1100" b="1"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Not Addressed</a:t>
                      </a:r>
                      <a:endParaRPr lang="en-US" sz="1100" dirty="0">
                        <a:solidFill>
                          <a:schemeClr val="tx1"/>
                        </a:solidFill>
                        <a:effectLst/>
                        <a:latin typeface="Calibri" panose="020F0502020204030204" pitchFamily="34" charset="0"/>
                        <a:ea typeface="Times New Roman" panose="02020603050405020304" pitchFamily="18" charset="0"/>
                      </a:endParaRPr>
                    </a:p>
                  </a:txBody>
                  <a:tcPr marL="72390" marR="723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100" b="1"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Addressed but Does Not Meet Minimum Requirements</a:t>
                      </a:r>
                      <a:endParaRPr lang="en-US" sz="1100" dirty="0">
                        <a:solidFill>
                          <a:schemeClr val="tx1"/>
                        </a:solidFill>
                        <a:effectLst/>
                        <a:latin typeface="Calibri" panose="020F0502020204030204" pitchFamily="34" charset="0"/>
                        <a:ea typeface="Times New Roman" panose="02020603050405020304" pitchFamily="18" charset="0"/>
                      </a:endParaRPr>
                    </a:p>
                  </a:txBody>
                  <a:tcPr marL="72390" marR="723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100" b="1"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Meets Minimum Requirements</a:t>
                      </a:r>
                      <a:endParaRPr lang="en-US" sz="1100" dirty="0">
                        <a:solidFill>
                          <a:schemeClr val="tx1"/>
                        </a:solidFill>
                        <a:effectLst/>
                        <a:latin typeface="Calibri" panose="020F0502020204030204" pitchFamily="34" charset="0"/>
                        <a:ea typeface="Times New Roman" panose="02020603050405020304" pitchFamily="18" charset="0"/>
                      </a:endParaRPr>
                    </a:p>
                  </a:txBody>
                  <a:tcPr marL="72390" marR="723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100" b="1" kern="120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Exceeds Minimum Requirements</a:t>
                      </a:r>
                      <a:endParaRPr lang="en-US" sz="1100" dirty="0">
                        <a:solidFill>
                          <a:schemeClr val="tx1"/>
                        </a:solidFill>
                        <a:effectLst/>
                        <a:latin typeface="Calibri" panose="020F0502020204030204" pitchFamily="34" charset="0"/>
                        <a:ea typeface="Times New Roman" panose="02020603050405020304" pitchFamily="18" charset="0"/>
                      </a:endParaRPr>
                    </a:p>
                  </a:txBody>
                  <a:tcPr marL="72390" marR="723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2"/>
                  </a:ext>
                </a:extLst>
              </a:tr>
              <a:tr h="338328">
                <a:tc>
                  <a:txBody>
                    <a:bodyPr/>
                    <a:lstStyle/>
                    <a:p>
                      <a:pPr marL="0" marR="0">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1. Identifies the</a:t>
                      </a:r>
                      <a:r>
                        <a:rPr lang="en-US" sz="1100" baseline="0" dirty="0">
                          <a:effectLst/>
                          <a:latin typeface="Calibri" panose="020F0502020204030204" pitchFamily="34" charset="0"/>
                          <a:ea typeface="Times New Roman" panose="02020603050405020304" pitchFamily="18" charset="0"/>
                          <a:cs typeface="Times New Roman" panose="02020603050405020304" pitchFamily="18" charset="0"/>
                        </a:rPr>
                        <a:t> global challenges facing the organization</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10003"/>
                  </a:ext>
                </a:extLst>
              </a:tr>
              <a:tr h="338328">
                <a:tc gridSpan="5">
                  <a:txBody>
                    <a:bodyPr/>
                    <a:lstStyle/>
                    <a:p>
                      <a:pPr marL="0" marR="0">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Comments:</a:t>
                      </a:r>
                    </a:p>
                  </a:txBody>
                  <a:tcPr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2DEEF"/>
                    </a:solidFill>
                  </a:tcPr>
                </a:tc>
                <a:tc hMerge="1">
                  <a:txBody>
                    <a:bodyPr/>
                    <a:lstStyle/>
                    <a:p>
                      <a:endParaRPr lang="en-US"/>
                    </a:p>
                  </a:txBody>
                  <a:tcPr/>
                </a:tc>
                <a:tc hMerge="1">
                  <a:txBody>
                    <a:bodyPr/>
                    <a:lstStyle/>
                    <a:p>
                      <a:pPr marL="0" marR="0" algn="ctr">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40000"/>
                        <a:lumOff val="60000"/>
                      </a:schemeClr>
                    </a:solidFill>
                  </a:tcPr>
                </a:tc>
                <a:tc hMerge="1">
                  <a:txBody>
                    <a:bodyPr/>
                    <a:lstStyle/>
                    <a:p>
                      <a:pPr marL="0" marR="0" algn="ctr">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40000"/>
                        <a:lumOff val="60000"/>
                      </a:schemeClr>
                    </a:solidFill>
                  </a:tcPr>
                </a:tc>
                <a:tc hMerge="1">
                  <a:txBody>
                    <a:bodyPr/>
                    <a:lstStyle/>
                    <a:p>
                      <a:pPr marL="0" marR="0" algn="ctr">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4"/>
                  </a:ext>
                </a:extLst>
              </a:tr>
              <a:tr h="338328">
                <a:tc>
                  <a:txBody>
                    <a:bodyPr/>
                    <a:lstStyle/>
                    <a:p>
                      <a:pPr marL="0" marR="0">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2. Applies legal and ethical principles to organizational decision</a:t>
                      </a:r>
                      <a:r>
                        <a:rPr lang="en-US" sz="1100" baseline="0" dirty="0">
                          <a:effectLst/>
                          <a:latin typeface="Calibri" panose="020F0502020204030204" pitchFamily="34" charset="0"/>
                          <a:ea typeface="Times New Roman" panose="02020603050405020304" pitchFamily="18" charset="0"/>
                          <a:cs typeface="Times New Roman" panose="02020603050405020304" pitchFamily="18" charset="0"/>
                        </a:rPr>
                        <a:t> making</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10005"/>
                  </a:ext>
                </a:extLst>
              </a:tr>
              <a:tr h="338328">
                <a:tc gridSpan="5">
                  <a:txBody>
                    <a:bodyPr/>
                    <a:lstStyle/>
                    <a:p>
                      <a:pPr marL="0" marR="0">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Comments:</a:t>
                      </a:r>
                    </a:p>
                  </a:txBody>
                  <a:tcPr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2DEEF"/>
                    </a:solidFill>
                  </a:tcPr>
                </a:tc>
                <a:tc hMerge="1">
                  <a:txBody>
                    <a:bodyPr/>
                    <a:lstStyle/>
                    <a:p>
                      <a:endParaRPr lang="en-US"/>
                    </a:p>
                  </a:txBody>
                  <a:tcPr/>
                </a:tc>
                <a:tc hMerge="1">
                  <a:txBody>
                    <a:bodyPr/>
                    <a:lstStyle/>
                    <a:p>
                      <a:pPr marL="0" marR="0" algn="ctr">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tc hMerge="1">
                  <a:txBody>
                    <a:bodyPr/>
                    <a:lstStyle/>
                    <a:p>
                      <a:pPr marL="0" marR="0" algn="ctr">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tc hMerge="1">
                  <a:txBody>
                    <a:bodyPr/>
                    <a:lstStyle/>
                    <a:p>
                      <a:pPr marL="0" marR="0" algn="ctr">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10006"/>
                  </a:ext>
                </a:extLst>
              </a:tr>
              <a:tr h="338328">
                <a:tc>
                  <a:txBody>
                    <a:bodyPr/>
                    <a:lstStyle/>
                    <a:p>
                      <a:pPr marL="0" marR="0">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3. Provides financial information including a ratio analysis</a:t>
                      </a:r>
                    </a:p>
                  </a:txBody>
                  <a:tcPr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tc>
                  <a:txBody>
                    <a:bodyPr/>
                    <a:lstStyle/>
                    <a:p>
                      <a:pPr marL="0" marR="0" algn="ctr">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10007"/>
                  </a:ext>
                </a:extLst>
              </a:tr>
              <a:tr h="338328">
                <a:tc gridSpan="5">
                  <a:txBody>
                    <a:bodyPr/>
                    <a:lstStyle/>
                    <a:p>
                      <a:pPr marL="0" marR="0">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Comments:</a:t>
                      </a:r>
                    </a:p>
                  </a:txBody>
                  <a:tcPr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D2DEEF"/>
                    </a:solidFill>
                  </a:tcPr>
                </a:tc>
                <a:tc hMerge="1">
                  <a:txBody>
                    <a:bodyPr/>
                    <a:lstStyle/>
                    <a:p>
                      <a:endParaRPr lang="en-US"/>
                    </a:p>
                  </a:txBody>
                  <a:tcPr/>
                </a:tc>
                <a:tc hMerge="1">
                  <a:txBody>
                    <a:bodyPr/>
                    <a:lstStyle/>
                    <a:p>
                      <a:pPr marL="0" marR="0" algn="ctr">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tc hMerge="1">
                  <a:txBody>
                    <a:bodyPr/>
                    <a:lstStyle/>
                    <a:p>
                      <a:pPr marL="0" marR="0" algn="ctr">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tc hMerge="1">
                  <a:txBody>
                    <a:bodyPr/>
                    <a:lstStyle/>
                    <a:p>
                      <a:pPr marL="0" marR="0" algn="ctr">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10008"/>
                  </a:ext>
                </a:extLst>
              </a:tr>
            </a:tbl>
          </a:graphicData>
        </a:graphic>
      </p:graphicFrame>
      <p:sp>
        <p:nvSpPr>
          <p:cNvPr id="4"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0" tIns="0" rIns="0" bIns="0" anchor="ctr"/>
          <a:lstStyle/>
          <a:p>
            <a:pPr algn="ctr">
              <a:lnSpc>
                <a:spcPct val="100000"/>
              </a:lnSpc>
            </a:pPr>
            <a:r>
              <a:rPr lang="en-US" sz="2000" b="1" dirty="0">
                <a:solidFill>
                  <a:schemeClr val="accent4">
                    <a:lumMod val="50000"/>
                  </a:schemeClr>
                </a:solidFill>
                <a:latin typeface="Calibri" panose="020F0502020204030204" pitchFamily="34" charset="0"/>
              </a:rPr>
              <a:t>Section II: Student Learning Assessment</a:t>
            </a:r>
          </a:p>
          <a:p>
            <a:pPr algn="ctr">
              <a:lnSpc>
                <a:spcPct val="100000"/>
              </a:lnSpc>
            </a:pPr>
            <a:r>
              <a:rPr lang="en-US" sz="2000" b="1" dirty="0">
                <a:solidFill>
                  <a:schemeClr val="accent4">
                    <a:lumMod val="50000"/>
                  </a:schemeClr>
                </a:solidFill>
                <a:effectLst/>
                <a:latin typeface="Calibri" panose="020F0502020204030204" pitchFamily="34" charset="0"/>
              </a:rPr>
              <a:t>Rating Scale Rubric: Example</a:t>
            </a:r>
          </a:p>
        </p:txBody>
      </p:sp>
    </p:spTree>
    <p:extLst>
      <p:ext uri="{BB962C8B-B14F-4D97-AF65-F5344CB8AC3E}">
        <p14:creationId xmlns:p14="http://schemas.microsoft.com/office/powerpoint/2010/main" val="24378463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0" tIns="0" rIns="0" bIns="0" anchor="ctr"/>
          <a:lstStyle/>
          <a:p>
            <a:pPr algn="ctr">
              <a:lnSpc>
                <a:spcPct val="100000"/>
              </a:lnSpc>
            </a:pPr>
            <a:r>
              <a:rPr lang="en-US" sz="2000" b="1" dirty="0">
                <a:solidFill>
                  <a:schemeClr val="accent4">
                    <a:lumMod val="50000"/>
                  </a:schemeClr>
                </a:solidFill>
                <a:latin typeface="Calibri" panose="020F0502020204030204" pitchFamily="34" charset="0"/>
              </a:rPr>
              <a:t>Section II: Student Learning Assessment</a:t>
            </a:r>
          </a:p>
          <a:p>
            <a:pPr algn="ctr">
              <a:lnSpc>
                <a:spcPct val="100000"/>
              </a:lnSpc>
            </a:pPr>
            <a:r>
              <a:rPr lang="en-US" sz="2000" b="1" dirty="0">
                <a:solidFill>
                  <a:schemeClr val="accent4">
                    <a:lumMod val="50000"/>
                  </a:schemeClr>
                </a:solidFill>
                <a:effectLst/>
                <a:latin typeface="Calibri" panose="020F0502020204030204" pitchFamily="34" charset="0"/>
              </a:rPr>
              <a:t>Rating Scale Rubric (Alternative Structure)</a:t>
            </a:r>
          </a:p>
        </p:txBody>
      </p:sp>
      <p:graphicFrame>
        <p:nvGraphicFramePr>
          <p:cNvPr id="5" name="Table 4"/>
          <p:cNvGraphicFramePr>
            <a:graphicFrameLocks noGrp="1"/>
          </p:cNvGraphicFramePr>
          <p:nvPr>
            <p:extLst/>
          </p:nvPr>
        </p:nvGraphicFramePr>
        <p:xfrm>
          <a:off x="228600" y="1428750"/>
          <a:ext cx="8686800" cy="3611880"/>
        </p:xfrm>
        <a:graphic>
          <a:graphicData uri="http://schemas.openxmlformats.org/drawingml/2006/table">
            <a:tbl>
              <a:tblPr firstRow="1" firstCol="1" bandRow="1"/>
              <a:tblGrid>
                <a:gridCol w="2514600">
                  <a:extLst>
                    <a:ext uri="{9D8B030D-6E8A-4147-A177-3AD203B41FA5}">
                      <a16:colId xmlns:a16="http://schemas.microsoft.com/office/drawing/2014/main" val="20000"/>
                    </a:ext>
                  </a:extLst>
                </a:gridCol>
                <a:gridCol w="1543050">
                  <a:extLst>
                    <a:ext uri="{9D8B030D-6E8A-4147-A177-3AD203B41FA5}">
                      <a16:colId xmlns:a16="http://schemas.microsoft.com/office/drawing/2014/main" val="20001"/>
                    </a:ext>
                  </a:extLst>
                </a:gridCol>
                <a:gridCol w="1543050">
                  <a:extLst>
                    <a:ext uri="{9D8B030D-6E8A-4147-A177-3AD203B41FA5}">
                      <a16:colId xmlns:a16="http://schemas.microsoft.com/office/drawing/2014/main" val="20002"/>
                    </a:ext>
                  </a:extLst>
                </a:gridCol>
                <a:gridCol w="1543050">
                  <a:extLst>
                    <a:ext uri="{9D8B030D-6E8A-4147-A177-3AD203B41FA5}">
                      <a16:colId xmlns:a16="http://schemas.microsoft.com/office/drawing/2014/main" val="20003"/>
                    </a:ext>
                  </a:extLst>
                </a:gridCol>
                <a:gridCol w="1543050">
                  <a:extLst>
                    <a:ext uri="{9D8B030D-6E8A-4147-A177-3AD203B41FA5}">
                      <a16:colId xmlns:a16="http://schemas.microsoft.com/office/drawing/2014/main" val="20004"/>
                    </a:ext>
                  </a:extLst>
                </a:gridCol>
              </a:tblGrid>
              <a:tr h="365760">
                <a:tc gridSpan="5">
                  <a:txBody>
                    <a:bodyPr/>
                    <a:lstStyle/>
                    <a:p>
                      <a:pPr marL="0" marR="0" indent="-228600" algn="ctr">
                        <a:spcBef>
                          <a:spcPts val="0"/>
                        </a:spcBef>
                        <a:spcAft>
                          <a:spcPts val="0"/>
                        </a:spcAft>
                      </a:pPr>
                      <a:r>
                        <a:rPr lang="en-US" sz="1200" b="1"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Rating Scale Rubric</a:t>
                      </a:r>
                      <a:endParaRPr lang="en-US" sz="1200" dirty="0">
                        <a:effectLst/>
                        <a:latin typeface="Arial" panose="020B0604020202020204" pitchFamily="34" charset="0"/>
                        <a:ea typeface="Times New Roman" panose="02020603050405020304" pitchFamily="18" charset="0"/>
                      </a:endParaRPr>
                    </a:p>
                  </a:txBody>
                  <a:tcPr marL="72390" marR="7239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040">
                <a:tc>
                  <a:txBody>
                    <a:bodyPr/>
                    <a:lstStyle/>
                    <a:p>
                      <a:pPr marL="0" marR="0" indent="-228600" algn="ctr">
                        <a:spcBef>
                          <a:spcPts val="0"/>
                        </a:spcBef>
                        <a:spcAft>
                          <a:spcPts val="0"/>
                        </a:spcAft>
                      </a:pPr>
                      <a:r>
                        <a:rPr lang="en-US" sz="1200" b="1" kern="1200" dirty="0">
                          <a:solidFill>
                            <a:srgbClr val="FFFFFF"/>
                          </a:solidFill>
                          <a:effectLst/>
                          <a:latin typeface="Calibri" panose="020F0502020204030204" pitchFamily="34" charset="0"/>
                          <a:ea typeface="Times New Roman" panose="02020603050405020304" pitchFamily="18" charset="0"/>
                        </a:rPr>
                        <a:t>Rating Scale or Performance Levels:</a:t>
                      </a:r>
                      <a:endParaRPr lang="en-US" sz="1200" dirty="0">
                        <a:effectLst/>
                        <a:latin typeface="Arial" panose="020B0604020202020204" pitchFamily="34" charset="0"/>
                        <a:ea typeface="Times New Roman" panose="02020603050405020304" pitchFamily="18" charset="0"/>
                      </a:endParaRPr>
                    </a:p>
                  </a:txBody>
                  <a:tcPr marL="0" marR="0" marT="0" marB="0" anchor="ctr">
                    <a:lnL w="28575"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9639D"/>
                    </a:solidFill>
                  </a:tcPr>
                </a:tc>
                <a:tc>
                  <a:txBody>
                    <a:bodyPr/>
                    <a:lstStyle/>
                    <a:p>
                      <a:pPr marL="0" marR="0" indent="-228600" algn="ctr">
                        <a:spcBef>
                          <a:spcPts val="0"/>
                        </a:spcBef>
                        <a:spcAft>
                          <a:spcPts val="0"/>
                        </a:spcAft>
                      </a:pPr>
                      <a:r>
                        <a:rPr lang="en-US" sz="1200" b="1" kern="1200" dirty="0">
                          <a:solidFill>
                            <a:srgbClr val="FFFFFF"/>
                          </a:solidFill>
                          <a:effectLst/>
                          <a:latin typeface="Calibri" panose="020F0502020204030204" pitchFamily="34" charset="0"/>
                          <a:ea typeface="Times New Roman" panose="02020603050405020304" pitchFamily="18" charset="0"/>
                        </a:rPr>
                        <a:t>Level 1</a:t>
                      </a:r>
                      <a:endParaRPr lang="en-US" sz="1200" dirty="0">
                        <a:effectLst/>
                        <a:latin typeface="Arial" panose="020B0604020202020204" pitchFamily="34" charset="0"/>
                        <a:ea typeface="Times New Roman" panose="02020603050405020304" pitchFamily="18" charset="0"/>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9639D"/>
                    </a:solidFill>
                  </a:tcPr>
                </a:tc>
                <a:tc>
                  <a:txBody>
                    <a:bodyPr/>
                    <a:lstStyle/>
                    <a:p>
                      <a:pPr marL="0" marR="0" indent="-228600" algn="ctr">
                        <a:spcBef>
                          <a:spcPts val="0"/>
                        </a:spcBef>
                        <a:spcAft>
                          <a:spcPts val="0"/>
                        </a:spcAft>
                      </a:pPr>
                      <a:r>
                        <a:rPr lang="en-US" sz="1200" b="1" kern="1200" dirty="0">
                          <a:solidFill>
                            <a:srgbClr val="FFFFFF"/>
                          </a:solidFill>
                          <a:effectLst/>
                          <a:latin typeface="Calibri" panose="020F0502020204030204" pitchFamily="34" charset="0"/>
                          <a:ea typeface="Times New Roman" panose="02020603050405020304" pitchFamily="18" charset="0"/>
                        </a:rPr>
                        <a:t>Level 2</a:t>
                      </a:r>
                      <a:endParaRPr lang="en-US" sz="1200" dirty="0">
                        <a:effectLst/>
                        <a:latin typeface="Arial" panose="020B0604020202020204" pitchFamily="34" charset="0"/>
                        <a:ea typeface="Times New Roman" panose="02020603050405020304" pitchFamily="18" charset="0"/>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9639D"/>
                    </a:solidFill>
                  </a:tcPr>
                </a:tc>
                <a:tc>
                  <a:txBody>
                    <a:bodyPr/>
                    <a:lstStyle/>
                    <a:p>
                      <a:pPr marL="0" marR="0" indent="-228600" algn="ctr">
                        <a:spcBef>
                          <a:spcPts val="0"/>
                        </a:spcBef>
                        <a:spcAft>
                          <a:spcPts val="0"/>
                        </a:spcAft>
                      </a:pPr>
                      <a:r>
                        <a:rPr lang="en-US" sz="1200" b="1" kern="1200" dirty="0">
                          <a:solidFill>
                            <a:srgbClr val="FFFFFF"/>
                          </a:solidFill>
                          <a:effectLst/>
                          <a:latin typeface="Calibri" panose="020F0502020204030204" pitchFamily="34" charset="0"/>
                          <a:ea typeface="Times New Roman" panose="02020603050405020304" pitchFamily="18" charset="0"/>
                        </a:rPr>
                        <a:t>Level 3</a:t>
                      </a:r>
                      <a:endParaRPr lang="en-US" sz="1200" dirty="0">
                        <a:effectLst/>
                        <a:latin typeface="Arial" panose="020B0604020202020204" pitchFamily="34" charset="0"/>
                        <a:ea typeface="Times New Roman" panose="02020603050405020304" pitchFamily="18" charset="0"/>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9639D"/>
                    </a:solidFill>
                  </a:tcPr>
                </a:tc>
                <a:tc>
                  <a:txBody>
                    <a:bodyPr/>
                    <a:lstStyle/>
                    <a:p>
                      <a:pPr marL="0" marR="0" indent="-228600" algn="ctr">
                        <a:spcBef>
                          <a:spcPts val="0"/>
                        </a:spcBef>
                        <a:spcAft>
                          <a:spcPts val="0"/>
                        </a:spcAft>
                      </a:pPr>
                      <a:r>
                        <a:rPr lang="en-US" sz="1200" b="1" kern="1200" dirty="0">
                          <a:solidFill>
                            <a:srgbClr val="FFFFFF"/>
                          </a:solidFill>
                          <a:effectLst/>
                          <a:latin typeface="Calibri" panose="020F0502020204030204" pitchFamily="34" charset="0"/>
                          <a:ea typeface="Times New Roman" panose="02020603050405020304" pitchFamily="18" charset="0"/>
                        </a:rPr>
                        <a:t>Level 4</a:t>
                      </a:r>
                      <a:endParaRPr lang="en-US" sz="1200" dirty="0">
                        <a:effectLst/>
                        <a:latin typeface="Arial" panose="020B0604020202020204" pitchFamily="34" charset="0"/>
                        <a:ea typeface="Times New Roman" panose="02020603050405020304" pitchFamily="18" charset="0"/>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9639D"/>
                    </a:solidFill>
                  </a:tcPr>
                </a:tc>
                <a:extLst>
                  <a:ext uri="{0D108BD9-81ED-4DB2-BD59-A6C34878D82A}">
                    <a16:rowId xmlns:a16="http://schemas.microsoft.com/office/drawing/2014/main" val="10001"/>
                  </a:ext>
                </a:extLst>
              </a:tr>
              <a:tr h="365760">
                <a:tc gridSpan="4">
                  <a:txBody>
                    <a:bodyPr/>
                    <a:lstStyle/>
                    <a:p>
                      <a:pPr marL="0" marR="0" indent="-228600" algn="ctr">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Evaluation Criteria</a:t>
                      </a:r>
                      <a:endParaRPr lang="en-US" sz="1200" dirty="0">
                        <a:effectLst/>
                        <a:latin typeface="Arial" panose="020B0604020202020204" pitchFamily="34" charset="0"/>
                        <a:ea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DA0D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228600" algn="ctr">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rPr>
                        <a:t>Score (Rating Level)</a:t>
                      </a:r>
                      <a:endParaRPr lang="en-US" sz="1200" dirty="0">
                        <a:effectLst/>
                        <a:latin typeface="Arial" panose="020B0604020202020204" pitchFamily="34" charset="0"/>
                        <a:ea typeface="Times New Roman" panose="02020603050405020304" pitchFamily="18" charset="0"/>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DA0D0"/>
                    </a:solidFill>
                  </a:tcPr>
                </a:tc>
                <a:extLst>
                  <a:ext uri="{0D108BD9-81ED-4DB2-BD59-A6C34878D82A}">
                    <a16:rowId xmlns:a16="http://schemas.microsoft.com/office/drawing/2014/main" val="10002"/>
                  </a:ext>
                </a:extLst>
              </a:tr>
              <a:tr h="365760">
                <a:tc gridSpan="4">
                  <a:txBody>
                    <a:bodyPr/>
                    <a:lstStyle/>
                    <a:p>
                      <a:pPr marL="0" marR="0" indent="-228600">
                        <a:spcBef>
                          <a:spcPts val="0"/>
                        </a:spcBef>
                        <a:spcAft>
                          <a:spcPts val="0"/>
                        </a:spcAf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Evaluation Criterion #1</a:t>
                      </a:r>
                      <a:endParaRPr lang="en-US" sz="1200" dirty="0">
                        <a:effectLst/>
                        <a:latin typeface="Arial" panose="020B0604020202020204" pitchFamily="34" charset="0"/>
                        <a:ea typeface="Times New Roman" panose="02020603050405020304" pitchFamily="18" charset="0"/>
                      </a:endParaRPr>
                    </a:p>
                  </a:txBody>
                  <a:tcPr marR="72390" marT="0" marB="0" anchor="ctr">
                    <a:lnL w="28575"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4C6E7"/>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indent="-228600"/>
                      <a:endParaRPr lang="en-US" sz="1200" dirty="0">
                        <a:effectLst/>
                        <a:latin typeface="Calibri" panose="020F0502020204030204" pitchFamily="34" charset="0"/>
                      </a:endParaRPr>
                    </a:p>
                  </a:txBody>
                  <a:tcPr marL="72390" marR="72390" marT="0" marB="0" anchor="ctr">
                    <a:lnL w="28575" cap="flat" cmpd="sng" algn="ctr">
                      <a:solidFill>
                        <a:schemeClr val="bg1"/>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4C6E7"/>
                    </a:solidFill>
                  </a:tcPr>
                </a:tc>
                <a:extLst>
                  <a:ext uri="{0D108BD9-81ED-4DB2-BD59-A6C34878D82A}">
                    <a16:rowId xmlns:a16="http://schemas.microsoft.com/office/drawing/2014/main" val="10003"/>
                  </a:ext>
                </a:extLst>
              </a:tr>
              <a:tr h="365760">
                <a:tc gridSpan="5">
                  <a:txBody>
                    <a:bodyPr/>
                    <a:lstStyle/>
                    <a:p>
                      <a:pPr marL="0" marR="0" indent="-228600">
                        <a:spcBef>
                          <a:spcPts val="0"/>
                        </a:spcBef>
                        <a:spcAft>
                          <a:spcPts val="0"/>
                        </a:spcAf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Comments:</a:t>
                      </a:r>
                      <a:endParaRPr lang="en-US" sz="1200" dirty="0">
                        <a:effectLst/>
                        <a:latin typeface="Arial" panose="020B0604020202020204" pitchFamily="34" charset="0"/>
                        <a:ea typeface="Times New Roman" panose="02020603050405020304" pitchFamily="18" charset="0"/>
                      </a:endParaRPr>
                    </a:p>
                  </a:txBody>
                  <a:tcPr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2DEE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indent="-228600"/>
                      <a:endParaRPr lang="en-US" sz="1200" dirty="0">
                        <a:effectLst/>
                        <a:latin typeface="Calibri" panose="020F0502020204030204" pitchFamily="34" charset="0"/>
                      </a:endParaRPr>
                    </a:p>
                  </a:txBody>
                  <a:tcPr marL="72390" marR="72390" marT="0" marB="0" anchor="ctr">
                    <a:lnL w="28575" cap="flat" cmpd="sng" algn="ctr">
                      <a:solidFill>
                        <a:schemeClr val="bg1"/>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A8BFDF"/>
                    </a:solidFill>
                  </a:tcPr>
                </a:tc>
                <a:extLst>
                  <a:ext uri="{0D108BD9-81ED-4DB2-BD59-A6C34878D82A}">
                    <a16:rowId xmlns:a16="http://schemas.microsoft.com/office/drawing/2014/main" val="10004"/>
                  </a:ext>
                </a:extLst>
              </a:tr>
              <a:tr h="365760">
                <a:tc gridSpan="4">
                  <a:txBody>
                    <a:bodyPr/>
                    <a:lstStyle/>
                    <a:p>
                      <a:pPr marL="0" marR="0" indent="-228600">
                        <a:spcBef>
                          <a:spcPts val="0"/>
                        </a:spcBef>
                        <a:spcAft>
                          <a:spcPts val="0"/>
                        </a:spcAf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Evaluation Criterion #2</a:t>
                      </a:r>
                      <a:endParaRPr lang="en-US" sz="1200" dirty="0">
                        <a:effectLst/>
                        <a:latin typeface="Arial" panose="020B0604020202020204" pitchFamily="34" charset="0"/>
                        <a:ea typeface="Times New Roman" panose="02020603050405020304" pitchFamily="18" charset="0"/>
                      </a:endParaRPr>
                    </a:p>
                  </a:txBody>
                  <a:tcPr marR="72390" marT="0" marB="0" anchor="ctr">
                    <a:lnL w="28575"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4C6E7"/>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indent="-228600"/>
                      <a:endParaRPr lang="en-US" sz="1200" dirty="0">
                        <a:effectLst/>
                        <a:latin typeface="Calibri" panose="020F0502020204030204" pitchFamily="34" charset="0"/>
                      </a:endParaRPr>
                    </a:p>
                  </a:txBody>
                  <a:tcPr marL="72390" marR="72390" marT="0" marB="0" anchor="ctr">
                    <a:lnL w="28575" cap="flat" cmpd="sng" algn="ctr">
                      <a:solidFill>
                        <a:schemeClr val="bg1"/>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4C6E7"/>
                    </a:solidFill>
                  </a:tcPr>
                </a:tc>
                <a:extLst>
                  <a:ext uri="{0D108BD9-81ED-4DB2-BD59-A6C34878D82A}">
                    <a16:rowId xmlns:a16="http://schemas.microsoft.com/office/drawing/2014/main" val="10005"/>
                  </a:ext>
                </a:extLst>
              </a:tr>
              <a:tr h="365760">
                <a:tc gridSpan="5">
                  <a:txBody>
                    <a:bodyPr/>
                    <a:lstStyle/>
                    <a:p>
                      <a:pPr marL="0" marR="0" indent="-228600">
                        <a:spcBef>
                          <a:spcPts val="0"/>
                        </a:spcBef>
                        <a:spcAft>
                          <a:spcPts val="0"/>
                        </a:spcAf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Comments:</a:t>
                      </a:r>
                      <a:endParaRPr lang="en-US" sz="1200" dirty="0">
                        <a:effectLst/>
                        <a:latin typeface="Arial" panose="020B0604020202020204" pitchFamily="34" charset="0"/>
                        <a:ea typeface="Times New Roman" panose="02020603050405020304" pitchFamily="18" charset="0"/>
                      </a:endParaRPr>
                    </a:p>
                  </a:txBody>
                  <a:tcPr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2DEE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indent="-228600"/>
                      <a:endParaRPr lang="en-US" sz="1200" dirty="0">
                        <a:effectLst/>
                        <a:latin typeface="Calibri" panose="020F0502020204030204" pitchFamily="34" charset="0"/>
                      </a:endParaRPr>
                    </a:p>
                  </a:txBody>
                  <a:tcPr marL="72390" marR="72390" marT="0" marB="0" anchor="ctr">
                    <a:lnL w="28575" cap="flat" cmpd="sng" algn="ctr">
                      <a:solidFill>
                        <a:schemeClr val="bg1"/>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6"/>
                  </a:ext>
                </a:extLst>
              </a:tr>
              <a:tr h="365760">
                <a:tc gridSpan="4">
                  <a:txBody>
                    <a:bodyPr/>
                    <a:lstStyle/>
                    <a:p>
                      <a:pPr marL="0" marR="0" indent="-228600">
                        <a:spcBef>
                          <a:spcPts val="0"/>
                        </a:spcBef>
                        <a:spcAft>
                          <a:spcPts val="0"/>
                        </a:spcAf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Evaluation Criterion #3</a:t>
                      </a:r>
                      <a:endParaRPr lang="en-US" sz="1200" dirty="0">
                        <a:effectLst/>
                        <a:latin typeface="Arial" panose="020B0604020202020204" pitchFamily="34" charset="0"/>
                        <a:ea typeface="Times New Roman" panose="02020603050405020304" pitchFamily="18" charset="0"/>
                      </a:endParaRPr>
                    </a:p>
                  </a:txBody>
                  <a:tcPr marR="72390" marT="0" marB="0" anchor="ctr">
                    <a:lnL w="28575"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4C6E7"/>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indent="-228600"/>
                      <a:endParaRPr lang="en-US" sz="1200" dirty="0">
                        <a:effectLst/>
                        <a:latin typeface="Calibri" panose="020F0502020204030204" pitchFamily="34" charset="0"/>
                      </a:endParaRPr>
                    </a:p>
                  </a:txBody>
                  <a:tcPr marL="72390" marR="72390" marT="0" marB="0" anchor="ctr">
                    <a:lnL w="28575" cap="flat" cmpd="sng" algn="ctr">
                      <a:solidFill>
                        <a:schemeClr val="bg1"/>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4C6E7"/>
                    </a:solidFill>
                  </a:tcPr>
                </a:tc>
                <a:extLst>
                  <a:ext uri="{0D108BD9-81ED-4DB2-BD59-A6C34878D82A}">
                    <a16:rowId xmlns:a16="http://schemas.microsoft.com/office/drawing/2014/main" val="10007"/>
                  </a:ext>
                </a:extLst>
              </a:tr>
              <a:tr h="365760">
                <a:tc gridSpan="5">
                  <a:txBody>
                    <a:bodyPr/>
                    <a:lstStyle/>
                    <a:p>
                      <a:pPr marL="0" marR="0" indent="-228600">
                        <a:spcBef>
                          <a:spcPts val="0"/>
                        </a:spcBef>
                        <a:spcAft>
                          <a:spcPts val="0"/>
                        </a:spcAft>
                      </a:pPr>
                      <a:r>
                        <a:rPr lang="en-US" sz="1200" dirty="0">
                          <a:effectLst/>
                          <a:latin typeface="Calibri" panose="020F0502020204030204" pitchFamily="34" charset="0"/>
                          <a:ea typeface="Times New Roman" panose="02020603050405020304" pitchFamily="18" charset="0"/>
                        </a:rPr>
                        <a:t>Comments:</a:t>
                      </a:r>
                    </a:p>
                  </a:txBody>
                  <a:tcPr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2DEE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indent="-228600"/>
                      <a:endParaRPr lang="en-US" sz="1200" dirty="0">
                        <a:effectLst/>
                        <a:latin typeface="Calibri" panose="020F0502020204030204" pitchFamily="34" charset="0"/>
                      </a:endParaRPr>
                    </a:p>
                  </a:txBody>
                  <a:tcPr marL="72390" marR="72390" marT="0" marB="0" anchor="ctr">
                    <a:lnL w="28575" cap="flat" cmpd="sng" algn="ctr">
                      <a:solidFill>
                        <a:schemeClr val="bg1"/>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4C6E7"/>
                    </a:solidFill>
                  </a:tcPr>
                </a:tc>
                <a:extLst>
                  <a:ext uri="{0D108BD9-81ED-4DB2-BD59-A6C34878D82A}">
                    <a16:rowId xmlns:a16="http://schemas.microsoft.com/office/drawing/2014/main" val="10008"/>
                  </a:ext>
                </a:extLst>
              </a:tr>
              <a:tr h="365760">
                <a:tc gridSpan="4">
                  <a:txBody>
                    <a:bodyPr/>
                    <a:lstStyle/>
                    <a:p>
                      <a:pPr marL="0" marR="0" indent="-228600" algn="r">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 SCORE</a:t>
                      </a:r>
                      <a:endParaRPr lang="en-US" sz="1200" dirty="0">
                        <a:effectLst/>
                        <a:latin typeface="Arial" panose="020B0604020202020204" pitchFamily="34" charset="0"/>
                        <a:ea typeface="Times New Roman" panose="02020603050405020304" pitchFamily="18" charset="0"/>
                      </a:endParaRPr>
                    </a:p>
                  </a:txBody>
                  <a:tcPr marR="72390" marT="0" marB="0" anchor="ctr">
                    <a:lnL w="28575"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4C6E7"/>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indent="-228600"/>
                      <a:endParaRPr lang="en-US" sz="1200" dirty="0">
                        <a:effectLst/>
                        <a:latin typeface="Calibri" panose="020F0502020204030204" pitchFamily="34" charset="0"/>
                      </a:endParaRPr>
                    </a:p>
                  </a:txBody>
                  <a:tcPr marL="72390" marR="72390" marT="0" marB="0" anchor="ctr">
                    <a:lnL w="28575" cap="flat" cmpd="sng" algn="ctr">
                      <a:solidFill>
                        <a:schemeClr val="bg1"/>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4C6E7"/>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4441237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533400" y="1307592"/>
            <a:ext cx="8610600" cy="3840480"/>
          </a:xfrm>
          <a:prstGeom prst="rect">
            <a:avLst/>
          </a:prstGeom>
          <a:noFill/>
          <a:ln/>
        </p:spPr>
        <p:txBody>
          <a:bodyPr lIns="182880" rIns="182880"/>
          <a:lstStyle/>
          <a:p>
            <a:pPr marL="342900" marR="0" lvl="0" indent="-342900" algn="l" defTabSz="914400" rtl="0" eaLnBrk="1" fontAlgn="base" latinLnBrk="0" hangingPunct="1">
              <a:lnSpc>
                <a:spcPct val="100000"/>
              </a:lnSpc>
              <a:spcBef>
                <a:spcPct val="0"/>
              </a:spcBef>
              <a:spcAft>
                <a:spcPct val="0"/>
              </a:spcAft>
              <a:buClr>
                <a:srgbClr val="330033"/>
              </a:buClr>
              <a:buSzPct val="90000"/>
              <a:buFont typeface="Wingdings" pitchFamily="2" charset="2"/>
              <a:buNone/>
              <a:tabLst/>
              <a:defRPr/>
            </a:pPr>
            <a:endParaRPr kumimoji="0" lang="en-US" sz="1100" b="0" i="0" u="none" strike="noStrike" kern="0" cap="none" spc="0" normalizeH="0" baseline="0" noProof="0" dirty="0">
              <a:ln>
                <a:noFill/>
              </a:ln>
              <a:solidFill>
                <a:srgbClr val="330033"/>
              </a:solidFill>
              <a:effectLst/>
              <a:uLnTx/>
              <a:uFillTx/>
              <a:latin typeface="Calibri" panose="020F0502020204030204" pitchFamily="34" charset="0"/>
            </a:endParaRPr>
          </a:p>
          <a:p>
            <a:pPr marL="274320" lvl="0" indent="-274320" fontAlgn="base">
              <a:spcBef>
                <a:spcPct val="0"/>
              </a:spcBef>
              <a:spcAft>
                <a:spcPct val="0"/>
              </a:spcAft>
              <a:buClr>
                <a:schemeClr val="accent5">
                  <a:lumMod val="50000"/>
                </a:schemeClr>
              </a:buClr>
              <a:buSzPct val="80000"/>
              <a:buFont typeface="Wingdings" panose="05000000000000000000" pitchFamily="2" charset="2"/>
              <a:buChar char="q"/>
              <a:defRPr/>
            </a:pPr>
            <a:r>
              <a:rPr lang="en-US" sz="2000" kern="0" dirty="0">
                <a:solidFill>
                  <a:srgbClr val="330033"/>
                </a:solidFill>
                <a:latin typeface="Calibri" panose="020F0502020204030204" pitchFamily="34" charset="0"/>
              </a:rPr>
              <a:t>However, academic resource measures do not by themselves provide evidence of the degree of academic quality.</a:t>
            </a:r>
          </a:p>
          <a:p>
            <a:pPr marL="274320" lvl="0" indent="-274320" fontAlgn="base">
              <a:spcBef>
                <a:spcPts val="2400"/>
              </a:spcBef>
              <a:spcAft>
                <a:spcPct val="0"/>
              </a:spcAft>
              <a:buClr>
                <a:schemeClr val="accent5">
                  <a:lumMod val="50000"/>
                </a:schemeClr>
              </a:buClr>
              <a:buSzPct val="80000"/>
              <a:buFont typeface="Wingdings" panose="05000000000000000000" pitchFamily="2" charset="2"/>
              <a:buChar char="q"/>
              <a:defRPr/>
            </a:pPr>
            <a:r>
              <a:rPr lang="en-US" sz="2000" kern="0" dirty="0">
                <a:solidFill>
                  <a:srgbClr val="330033"/>
                </a:solidFill>
                <a:latin typeface="Calibri" panose="020F0502020204030204" pitchFamily="34" charset="0"/>
              </a:rPr>
              <a:t>Just as business organizations are evaluated in terms of their performance and not solely on input-related criteria, so too should academic business units be evaluated on the results that they produce for their stakeholders.</a:t>
            </a:r>
          </a:p>
          <a:p>
            <a:pPr marL="274320" lvl="0" indent="-274320" fontAlgn="base">
              <a:spcBef>
                <a:spcPts val="2400"/>
              </a:spcBef>
              <a:spcAft>
                <a:spcPct val="0"/>
              </a:spcAft>
              <a:buClr>
                <a:schemeClr val="accent5">
                  <a:lumMod val="50000"/>
                </a:schemeClr>
              </a:buClr>
              <a:buSzPct val="80000"/>
              <a:buFont typeface="Wingdings" panose="05000000000000000000" pitchFamily="2" charset="2"/>
              <a:buChar char="q"/>
              <a:defRPr/>
            </a:pPr>
            <a:r>
              <a:rPr lang="en-US" sz="2000" kern="0" dirty="0">
                <a:solidFill>
                  <a:srgbClr val="330033"/>
                </a:solidFill>
                <a:latin typeface="Calibri" panose="020F0502020204030204" pitchFamily="34" charset="0"/>
              </a:rPr>
              <a:t>In promoting and fostering excellence in business education, the IACBE takes a mission-driven and outcomes-based approach to accreditation in which the assurance of academic quality is based on the results of the assessment of educational outcomes rather than prescriptive input standards.</a:t>
            </a:r>
          </a:p>
        </p:txBody>
      </p:sp>
      <p:sp>
        <p:nvSpPr>
          <p:cNvPr id="4"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rgbClr val="002060"/>
                </a:solidFill>
                <a:latin typeface="Calibri" panose="020F0502020204030204" pitchFamily="34" charset="0"/>
              </a:rPr>
              <a:t>Introduction to Outcomes Assessment</a:t>
            </a:r>
          </a:p>
        </p:txBody>
      </p:sp>
    </p:spTree>
    <p:extLst>
      <p:ext uri="{BB962C8B-B14F-4D97-AF65-F5344CB8AC3E}">
        <p14:creationId xmlns:p14="http://schemas.microsoft.com/office/powerpoint/2010/main" val="1218113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
                                            <p:txEl>
                                              <p:pRg st="1" end="1"/>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p:cTn id="11"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6">
                                            <p:txEl>
                                              <p:pRg st="2" end="2"/>
                                            </p:txEl>
                                          </p:spTgt>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p:cTn id="15"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6">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0" tIns="0" rIns="0" bIns="0" anchor="ctr"/>
          <a:lstStyle/>
          <a:p>
            <a:pPr algn="ctr">
              <a:lnSpc>
                <a:spcPct val="100000"/>
              </a:lnSpc>
            </a:pPr>
            <a:r>
              <a:rPr lang="en-US" sz="2000" b="1" dirty="0">
                <a:solidFill>
                  <a:schemeClr val="accent4">
                    <a:lumMod val="50000"/>
                  </a:schemeClr>
                </a:solidFill>
                <a:latin typeface="Calibri" panose="020F0502020204030204" pitchFamily="34" charset="0"/>
              </a:rPr>
              <a:t>Section II: Student Learning Assessment</a:t>
            </a:r>
          </a:p>
          <a:p>
            <a:pPr algn="ctr">
              <a:lnSpc>
                <a:spcPct val="100000"/>
              </a:lnSpc>
            </a:pPr>
            <a:r>
              <a:rPr lang="en-US" sz="2000" b="1" dirty="0">
                <a:solidFill>
                  <a:schemeClr val="accent4">
                    <a:lumMod val="50000"/>
                  </a:schemeClr>
                </a:solidFill>
                <a:effectLst/>
                <a:latin typeface="Calibri" panose="020F0502020204030204" pitchFamily="34" charset="0"/>
              </a:rPr>
              <a:t>Rating Scale Rubric (Alternative Structure): Example</a:t>
            </a:r>
          </a:p>
        </p:txBody>
      </p:sp>
      <p:graphicFrame>
        <p:nvGraphicFramePr>
          <p:cNvPr id="5" name="Table 4"/>
          <p:cNvGraphicFramePr>
            <a:graphicFrameLocks noGrp="1"/>
          </p:cNvGraphicFramePr>
          <p:nvPr>
            <p:extLst/>
          </p:nvPr>
        </p:nvGraphicFramePr>
        <p:xfrm>
          <a:off x="228600" y="1428750"/>
          <a:ext cx="8686800" cy="3572256"/>
        </p:xfrm>
        <a:graphic>
          <a:graphicData uri="http://schemas.openxmlformats.org/drawingml/2006/table">
            <a:tbl>
              <a:tblPr firstRow="1" firstCol="1" bandRow="1"/>
              <a:tblGrid>
                <a:gridCol w="1369809">
                  <a:extLst>
                    <a:ext uri="{9D8B030D-6E8A-4147-A177-3AD203B41FA5}">
                      <a16:colId xmlns:a16="http://schemas.microsoft.com/office/drawing/2014/main" val="20000"/>
                    </a:ext>
                  </a:extLst>
                </a:gridCol>
                <a:gridCol w="1793652">
                  <a:extLst>
                    <a:ext uri="{9D8B030D-6E8A-4147-A177-3AD203B41FA5}">
                      <a16:colId xmlns:a16="http://schemas.microsoft.com/office/drawing/2014/main" val="20001"/>
                    </a:ext>
                  </a:extLst>
                </a:gridCol>
                <a:gridCol w="1917733">
                  <a:extLst>
                    <a:ext uri="{9D8B030D-6E8A-4147-A177-3AD203B41FA5}">
                      <a16:colId xmlns:a16="http://schemas.microsoft.com/office/drawing/2014/main" val="20002"/>
                    </a:ext>
                  </a:extLst>
                </a:gridCol>
                <a:gridCol w="1802803">
                  <a:extLst>
                    <a:ext uri="{9D8B030D-6E8A-4147-A177-3AD203B41FA5}">
                      <a16:colId xmlns:a16="http://schemas.microsoft.com/office/drawing/2014/main" val="20003"/>
                    </a:ext>
                  </a:extLst>
                </a:gridCol>
                <a:gridCol w="1802803">
                  <a:extLst>
                    <a:ext uri="{9D8B030D-6E8A-4147-A177-3AD203B41FA5}">
                      <a16:colId xmlns:a16="http://schemas.microsoft.com/office/drawing/2014/main" val="20004"/>
                    </a:ext>
                  </a:extLst>
                </a:gridCol>
              </a:tblGrid>
              <a:tr h="365760">
                <a:tc gridSpan="5">
                  <a:txBody>
                    <a:bodyPr/>
                    <a:lstStyle/>
                    <a:p>
                      <a:pPr marL="0" marR="0" indent="-228600" algn="ctr">
                        <a:spcBef>
                          <a:spcPts val="0"/>
                        </a:spcBef>
                        <a:spcAft>
                          <a:spcPts val="0"/>
                        </a:spcAft>
                      </a:pPr>
                      <a:r>
                        <a:rPr lang="en-US" sz="1200" b="1"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Rating Scale Rubric</a:t>
                      </a:r>
                      <a:endParaRPr lang="en-US" sz="1200" dirty="0">
                        <a:effectLst/>
                        <a:latin typeface="Arial" panose="020B0604020202020204" pitchFamily="34" charset="0"/>
                        <a:ea typeface="Times New Roman" panose="02020603050405020304" pitchFamily="18" charset="0"/>
                      </a:endParaRPr>
                    </a:p>
                  </a:txBody>
                  <a:tcPr marL="72390" marR="7239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040">
                <a:tc>
                  <a:txBody>
                    <a:bodyPr/>
                    <a:lstStyle/>
                    <a:p>
                      <a:pPr marL="0" marR="0" indent="-228600" algn="ctr">
                        <a:spcBef>
                          <a:spcPts val="0"/>
                        </a:spcBef>
                        <a:spcAft>
                          <a:spcPts val="0"/>
                        </a:spcAft>
                      </a:pPr>
                      <a:r>
                        <a:rPr lang="en-US" sz="1100" b="1" kern="1200" dirty="0">
                          <a:solidFill>
                            <a:srgbClr val="FFFFFF"/>
                          </a:solidFill>
                          <a:effectLst/>
                          <a:latin typeface="Calibri" panose="020F0502020204030204" pitchFamily="34" charset="0"/>
                          <a:ea typeface="Times New Roman" panose="02020603050405020304" pitchFamily="18" charset="0"/>
                        </a:rPr>
                        <a:t>Rating Scale or Performance Levels:</a:t>
                      </a:r>
                      <a:endParaRPr lang="en-US" sz="1100" dirty="0">
                        <a:effectLst/>
                        <a:latin typeface="Arial" panose="020B0604020202020204" pitchFamily="34" charset="0"/>
                        <a:ea typeface="Times New Roman" panose="02020603050405020304" pitchFamily="18" charset="0"/>
                      </a:endParaRPr>
                    </a:p>
                  </a:txBody>
                  <a:tcPr marL="0" marR="0" anchor="ctr">
                    <a:lnL w="28575"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9639D"/>
                    </a:solidFill>
                  </a:tcPr>
                </a:tc>
                <a:tc>
                  <a:txBody>
                    <a:bodyPr/>
                    <a:lstStyle/>
                    <a:p>
                      <a:pPr marL="0" marR="0" algn="ctr">
                        <a:spcBef>
                          <a:spcPts val="0"/>
                        </a:spcBef>
                        <a:spcAft>
                          <a:spcPts val="0"/>
                        </a:spcAft>
                      </a:pPr>
                      <a:r>
                        <a:rPr lang="en-US" sz="1100" b="1" kern="12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Not Addressed = 0</a:t>
                      </a:r>
                      <a:endParaRPr lang="en-US" sz="1100" dirty="0">
                        <a:solidFill>
                          <a:schemeClr val="bg1"/>
                        </a:solidFill>
                        <a:effectLst/>
                        <a:latin typeface="Calibri" panose="020F0502020204030204" pitchFamily="34" charset="0"/>
                        <a:ea typeface="Times New Roman" panose="02020603050405020304" pitchFamily="18" charset="0"/>
                      </a:endParaRPr>
                    </a:p>
                  </a:txBody>
                  <a:tcPr marL="72390" marR="7239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9639D"/>
                    </a:solidFill>
                  </a:tcPr>
                </a:tc>
                <a:tc>
                  <a:txBody>
                    <a:bodyPr/>
                    <a:lstStyle/>
                    <a:p>
                      <a:pPr marL="0" marR="0" algn="ctr">
                        <a:spcBef>
                          <a:spcPts val="0"/>
                        </a:spcBef>
                        <a:spcAft>
                          <a:spcPts val="0"/>
                        </a:spcAft>
                      </a:pPr>
                      <a:r>
                        <a:rPr lang="en-US" sz="1100" b="1" kern="12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Addressed but Does Not Meet Minimum Requirements = 1</a:t>
                      </a:r>
                      <a:endParaRPr lang="en-US" sz="1100" dirty="0">
                        <a:solidFill>
                          <a:schemeClr val="bg1"/>
                        </a:solidFill>
                        <a:effectLst/>
                        <a:latin typeface="Calibri" panose="020F0502020204030204" pitchFamily="34" charset="0"/>
                        <a:ea typeface="Times New Roman" panose="02020603050405020304" pitchFamily="18" charset="0"/>
                      </a:endParaRPr>
                    </a:p>
                  </a:txBody>
                  <a:tcPr marL="72390" marR="7239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9639D"/>
                    </a:solidFill>
                  </a:tcPr>
                </a:tc>
                <a:tc>
                  <a:txBody>
                    <a:bodyPr/>
                    <a:lstStyle/>
                    <a:p>
                      <a:pPr marL="0" marR="0" algn="ctr">
                        <a:spcBef>
                          <a:spcPts val="0"/>
                        </a:spcBef>
                        <a:spcAft>
                          <a:spcPts val="0"/>
                        </a:spcAft>
                      </a:pPr>
                      <a:r>
                        <a:rPr lang="en-US" sz="1100" b="1" kern="12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Meets Minimum Requirements = 2</a:t>
                      </a:r>
                      <a:endParaRPr lang="en-US" sz="1100" dirty="0">
                        <a:solidFill>
                          <a:schemeClr val="bg1"/>
                        </a:solidFill>
                        <a:effectLst/>
                        <a:latin typeface="Calibri" panose="020F0502020204030204" pitchFamily="34" charset="0"/>
                        <a:ea typeface="Times New Roman" panose="02020603050405020304" pitchFamily="18" charset="0"/>
                      </a:endParaRPr>
                    </a:p>
                  </a:txBody>
                  <a:tcPr marL="72390" marR="7239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9639D"/>
                    </a:solidFill>
                  </a:tcPr>
                </a:tc>
                <a:tc>
                  <a:txBody>
                    <a:bodyPr/>
                    <a:lstStyle/>
                    <a:p>
                      <a:pPr marL="0" marR="0" algn="ctr">
                        <a:spcBef>
                          <a:spcPts val="0"/>
                        </a:spcBef>
                        <a:spcAft>
                          <a:spcPts val="0"/>
                        </a:spcAft>
                      </a:pPr>
                      <a:r>
                        <a:rPr lang="en-US" sz="1100" b="1" kern="1200"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Exceeds Minimum Requirements = 3</a:t>
                      </a:r>
                      <a:endParaRPr lang="en-US" sz="1100" dirty="0">
                        <a:solidFill>
                          <a:schemeClr val="bg1"/>
                        </a:solidFill>
                        <a:effectLst/>
                        <a:latin typeface="Calibri" panose="020F0502020204030204" pitchFamily="34" charset="0"/>
                        <a:ea typeface="Times New Roman" panose="02020603050405020304" pitchFamily="18" charset="0"/>
                      </a:endParaRPr>
                    </a:p>
                  </a:txBody>
                  <a:tcPr marL="72390" marR="72390" anchor="ctr">
                    <a:lnL w="28575" cap="flat" cmpd="sng" algn="ctr">
                      <a:solidFill>
                        <a:schemeClr val="bg1"/>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39639D"/>
                    </a:solidFill>
                  </a:tcPr>
                </a:tc>
                <a:extLst>
                  <a:ext uri="{0D108BD9-81ED-4DB2-BD59-A6C34878D82A}">
                    <a16:rowId xmlns:a16="http://schemas.microsoft.com/office/drawing/2014/main" val="10001"/>
                  </a:ext>
                </a:extLst>
              </a:tr>
              <a:tr h="411480">
                <a:tc gridSpan="4">
                  <a:txBody>
                    <a:bodyPr/>
                    <a:lstStyle/>
                    <a:p>
                      <a:pPr marL="0" marR="0" indent="-228600" algn="ctr">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Evaluation Criteria</a:t>
                      </a:r>
                      <a:endParaRPr lang="en-US" sz="1200" dirty="0">
                        <a:effectLst/>
                        <a:latin typeface="Arial" panose="020B0604020202020204" pitchFamily="34" charset="0"/>
                        <a:ea typeface="Times New Roman" panose="02020603050405020304" pitchFamily="18" charset="0"/>
                      </a:endParaRPr>
                    </a:p>
                  </a:txBody>
                  <a:tcPr marL="72390" marR="72390" marT="0" marB="0" anchor="ctr">
                    <a:lnL w="28575"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DA0D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228600" algn="ctr">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rPr>
                        <a:t>Score (Rating Level)</a:t>
                      </a:r>
                      <a:endParaRPr lang="en-US" sz="1200" dirty="0">
                        <a:effectLst/>
                        <a:latin typeface="Arial" panose="020B0604020202020204" pitchFamily="34" charset="0"/>
                        <a:ea typeface="Times New Roman" panose="02020603050405020304" pitchFamily="18" charset="0"/>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DA0D0"/>
                    </a:solidFill>
                  </a:tcPr>
                </a:tc>
                <a:extLst>
                  <a:ext uri="{0D108BD9-81ED-4DB2-BD59-A6C34878D82A}">
                    <a16:rowId xmlns:a16="http://schemas.microsoft.com/office/drawing/2014/main" val="10002"/>
                  </a:ext>
                </a:extLst>
              </a:tr>
              <a:tr h="338328">
                <a:tc gridSpan="4">
                  <a:txBody>
                    <a:bodyPr/>
                    <a:lstStyle/>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1. Identifies the</a:t>
                      </a:r>
                      <a:r>
                        <a:rPr lang="en-US" sz="1200" baseline="0" dirty="0">
                          <a:effectLst/>
                          <a:latin typeface="Calibri" panose="020F0502020204030204" pitchFamily="34" charset="0"/>
                          <a:ea typeface="Times New Roman" panose="02020603050405020304" pitchFamily="18" charset="0"/>
                          <a:cs typeface="Times New Roman" panose="02020603050405020304" pitchFamily="18" charset="0"/>
                        </a:rPr>
                        <a:t> global challenges facing the organization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R="72390" marT="0" marB="0" anchor="ctr">
                    <a:lnL w="28575"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4C6E7"/>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indent="-228600"/>
                      <a:endParaRPr lang="en-US" sz="1200" dirty="0">
                        <a:effectLst/>
                        <a:latin typeface="Calibri" panose="020F0502020204030204" pitchFamily="34" charset="0"/>
                      </a:endParaRPr>
                    </a:p>
                  </a:txBody>
                  <a:tcPr marL="72390" marR="72390" marT="0" marB="0" anchor="ctr">
                    <a:lnL w="28575" cap="flat" cmpd="sng" algn="ctr">
                      <a:solidFill>
                        <a:schemeClr val="bg1"/>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4C6E7"/>
                    </a:solidFill>
                  </a:tcPr>
                </a:tc>
                <a:extLst>
                  <a:ext uri="{0D108BD9-81ED-4DB2-BD59-A6C34878D82A}">
                    <a16:rowId xmlns:a16="http://schemas.microsoft.com/office/drawing/2014/main" val="10003"/>
                  </a:ext>
                </a:extLst>
              </a:tr>
              <a:tr h="338328">
                <a:tc gridSpan="5">
                  <a:txBody>
                    <a:bodyPr/>
                    <a:lstStyle/>
                    <a:p>
                      <a:pPr marL="0" marR="0" indent="-228600">
                        <a:spcBef>
                          <a:spcPts val="0"/>
                        </a:spcBef>
                        <a:spcAft>
                          <a:spcPts val="0"/>
                        </a:spcAf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Comments:</a:t>
                      </a:r>
                    </a:p>
                  </a:txBody>
                  <a:tcPr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2DEE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indent="-228600"/>
                      <a:endParaRPr lang="en-US" sz="1200" dirty="0">
                        <a:effectLst/>
                        <a:latin typeface="Calibri" panose="020F0502020204030204" pitchFamily="34" charset="0"/>
                      </a:endParaRPr>
                    </a:p>
                  </a:txBody>
                  <a:tcPr marL="72390" marR="72390" marT="0" marB="0" anchor="ctr">
                    <a:lnL w="28575" cap="flat" cmpd="sng" algn="ctr">
                      <a:solidFill>
                        <a:schemeClr val="bg1"/>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4"/>
                  </a:ext>
                </a:extLst>
              </a:tr>
              <a:tr h="338328">
                <a:tc gridSpan="4">
                  <a:txBody>
                    <a:bodyPr/>
                    <a:lstStyle/>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2. Applies legal and ethical principles to organizational decision</a:t>
                      </a:r>
                      <a:r>
                        <a:rPr lang="en-US" sz="1200" baseline="0" dirty="0">
                          <a:effectLst/>
                          <a:latin typeface="Calibri" panose="020F0502020204030204" pitchFamily="34" charset="0"/>
                          <a:ea typeface="Times New Roman" panose="02020603050405020304" pitchFamily="18" charset="0"/>
                          <a:cs typeface="Times New Roman" panose="02020603050405020304" pitchFamily="18" charset="0"/>
                        </a:rPr>
                        <a:t> making</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R="72390" marT="0" marB="0" anchor="ctr">
                    <a:lnL w="28575"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4C6E7"/>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indent="-228600"/>
                      <a:endParaRPr lang="en-US" sz="1200" dirty="0">
                        <a:effectLst/>
                        <a:latin typeface="Calibri" panose="020F0502020204030204" pitchFamily="34" charset="0"/>
                      </a:endParaRPr>
                    </a:p>
                  </a:txBody>
                  <a:tcPr marL="72390" marR="72390" marT="0" marB="0" anchor="ctr">
                    <a:lnL w="28575" cap="flat" cmpd="sng" algn="ctr">
                      <a:solidFill>
                        <a:schemeClr val="bg1"/>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4C6E7"/>
                    </a:solidFill>
                  </a:tcPr>
                </a:tc>
                <a:extLst>
                  <a:ext uri="{0D108BD9-81ED-4DB2-BD59-A6C34878D82A}">
                    <a16:rowId xmlns:a16="http://schemas.microsoft.com/office/drawing/2014/main" val="10005"/>
                  </a:ext>
                </a:extLst>
              </a:tr>
              <a:tr h="338328">
                <a:tc gridSpan="5">
                  <a:txBody>
                    <a:bodyPr/>
                    <a:lstStyle/>
                    <a:p>
                      <a:pPr marL="0" marR="0" indent="-228600">
                        <a:spcBef>
                          <a:spcPts val="0"/>
                        </a:spcBef>
                        <a:spcAft>
                          <a:spcPts val="0"/>
                        </a:spcAft>
                      </a:pPr>
                      <a:r>
                        <a:rPr lang="en-US"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Comments:</a:t>
                      </a:r>
                    </a:p>
                  </a:txBody>
                  <a:tcPr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2DEE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indent="-228600"/>
                      <a:endParaRPr lang="en-US" sz="1200" dirty="0">
                        <a:effectLst/>
                        <a:latin typeface="Calibri" panose="020F0502020204030204" pitchFamily="34" charset="0"/>
                      </a:endParaRPr>
                    </a:p>
                  </a:txBody>
                  <a:tcPr marL="72390" marR="72390" marT="0" marB="0" anchor="ctr">
                    <a:lnL w="28575" cap="flat" cmpd="sng" algn="ctr">
                      <a:solidFill>
                        <a:schemeClr val="bg1"/>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6"/>
                  </a:ext>
                </a:extLst>
              </a:tr>
              <a:tr h="338328">
                <a:tc gridSpan="4">
                  <a:txBody>
                    <a:bodyPr/>
                    <a:lstStyle/>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3. Provides financial information including a ratio analysis</a:t>
                      </a:r>
                    </a:p>
                  </a:txBody>
                  <a:tcPr marR="72390" marT="0" marB="0" anchor="ctr">
                    <a:lnL w="28575"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4C6E7"/>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indent="-228600"/>
                      <a:endParaRPr lang="en-US" sz="1200" dirty="0">
                        <a:effectLst/>
                        <a:latin typeface="Calibri" panose="020F0502020204030204" pitchFamily="34" charset="0"/>
                      </a:endParaRPr>
                    </a:p>
                  </a:txBody>
                  <a:tcPr marL="72390" marR="72390" marT="0" marB="0" anchor="ctr">
                    <a:lnL w="28575" cap="flat" cmpd="sng" algn="ctr">
                      <a:solidFill>
                        <a:schemeClr val="bg1"/>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4C6E7"/>
                    </a:solidFill>
                  </a:tcPr>
                </a:tc>
                <a:extLst>
                  <a:ext uri="{0D108BD9-81ED-4DB2-BD59-A6C34878D82A}">
                    <a16:rowId xmlns:a16="http://schemas.microsoft.com/office/drawing/2014/main" val="10007"/>
                  </a:ext>
                </a:extLst>
              </a:tr>
              <a:tr h="338328">
                <a:tc gridSpan="5">
                  <a:txBody>
                    <a:bodyPr/>
                    <a:lstStyle/>
                    <a:p>
                      <a:pPr marL="0" marR="0" indent="-228600" algn="l">
                        <a:spcBef>
                          <a:spcPts val="0"/>
                        </a:spcBef>
                        <a:spcAft>
                          <a:spcPts val="0"/>
                        </a:spcAft>
                      </a:pPr>
                      <a:r>
                        <a:rPr lang="en-US" sz="1200" dirty="0">
                          <a:effectLst/>
                          <a:latin typeface="Calibri" panose="020F0502020204030204" pitchFamily="34" charset="0"/>
                          <a:ea typeface="Times New Roman" panose="02020603050405020304" pitchFamily="18" charset="0"/>
                        </a:rPr>
                        <a:t>Comments:</a:t>
                      </a:r>
                    </a:p>
                  </a:txBody>
                  <a:tcPr marR="72390" marT="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2DEEF"/>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pPr indent="-228600"/>
                      <a:endParaRPr lang="en-US" sz="1200" dirty="0">
                        <a:effectLst/>
                        <a:latin typeface="Calibri" panose="020F0502020204030204" pitchFamily="34" charset="0"/>
                      </a:endParaRPr>
                    </a:p>
                  </a:txBody>
                  <a:tcPr marL="72390" marR="72390" marT="0" marB="0" anchor="ctr">
                    <a:lnL w="28575" cap="flat" cmpd="sng" algn="ctr">
                      <a:solidFill>
                        <a:schemeClr val="bg1"/>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10008"/>
                  </a:ext>
                </a:extLst>
              </a:tr>
              <a:tr h="338328">
                <a:tc gridSpan="4">
                  <a:txBody>
                    <a:bodyPr/>
                    <a:lstStyle/>
                    <a:p>
                      <a:pPr marL="0" marR="0" indent="-228600" algn="r">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 SCORE</a:t>
                      </a:r>
                      <a:endParaRPr lang="en-US" sz="1200" dirty="0">
                        <a:effectLst/>
                        <a:latin typeface="Arial" panose="020B0604020202020204" pitchFamily="34" charset="0"/>
                        <a:ea typeface="Times New Roman" panose="02020603050405020304" pitchFamily="18" charset="0"/>
                      </a:endParaRPr>
                    </a:p>
                  </a:txBody>
                  <a:tcPr marR="72390" marT="0" marB="0" anchor="ctr">
                    <a:lnL w="28575" cap="flat" cmpd="sng" algn="ctr">
                      <a:solidFill>
                        <a:srgbClr val="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4C6E7"/>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indent="-228600"/>
                      <a:endParaRPr lang="en-US" sz="1200" dirty="0">
                        <a:effectLst/>
                        <a:latin typeface="Calibri" panose="020F0502020204030204" pitchFamily="34" charset="0"/>
                      </a:endParaRPr>
                    </a:p>
                  </a:txBody>
                  <a:tcPr marL="72390" marR="72390" marT="0" marB="0" anchor="ctr">
                    <a:lnL w="28575" cap="flat" cmpd="sng" algn="ctr">
                      <a:solidFill>
                        <a:schemeClr val="bg1"/>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4C6E7"/>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4947922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extLst/>
          </p:nvPr>
        </p:nvGraphicFramePr>
        <p:xfrm>
          <a:off x="224421" y="1408176"/>
          <a:ext cx="8686798" cy="3611880"/>
        </p:xfrm>
        <a:graphic>
          <a:graphicData uri="http://schemas.openxmlformats.org/drawingml/2006/table">
            <a:tbl>
              <a:tblPr firstRow="1" firstCol="1" bandRow="1"/>
              <a:tblGrid>
                <a:gridCol w="1001324">
                  <a:extLst>
                    <a:ext uri="{9D8B030D-6E8A-4147-A177-3AD203B41FA5}">
                      <a16:colId xmlns:a16="http://schemas.microsoft.com/office/drawing/2014/main" val="20000"/>
                    </a:ext>
                  </a:extLst>
                </a:gridCol>
                <a:gridCol w="2156818">
                  <a:extLst>
                    <a:ext uri="{9D8B030D-6E8A-4147-A177-3AD203B41FA5}">
                      <a16:colId xmlns:a16="http://schemas.microsoft.com/office/drawing/2014/main" val="20001"/>
                    </a:ext>
                  </a:extLst>
                </a:gridCol>
                <a:gridCol w="2156818">
                  <a:extLst>
                    <a:ext uri="{9D8B030D-6E8A-4147-A177-3AD203B41FA5}">
                      <a16:colId xmlns:a16="http://schemas.microsoft.com/office/drawing/2014/main" val="20002"/>
                    </a:ext>
                  </a:extLst>
                </a:gridCol>
                <a:gridCol w="2156818">
                  <a:extLst>
                    <a:ext uri="{9D8B030D-6E8A-4147-A177-3AD203B41FA5}">
                      <a16:colId xmlns:a16="http://schemas.microsoft.com/office/drawing/2014/main" val="20003"/>
                    </a:ext>
                  </a:extLst>
                </a:gridCol>
                <a:gridCol w="1215020">
                  <a:extLst>
                    <a:ext uri="{9D8B030D-6E8A-4147-A177-3AD203B41FA5}">
                      <a16:colId xmlns:a16="http://schemas.microsoft.com/office/drawing/2014/main" val="20004"/>
                    </a:ext>
                  </a:extLst>
                </a:gridCol>
              </a:tblGrid>
              <a:tr h="365760">
                <a:tc gridSpan="5">
                  <a:txBody>
                    <a:bodyPr/>
                    <a:lstStyle/>
                    <a:p>
                      <a:pPr marL="0" marR="0" algn="ctr">
                        <a:spcBef>
                          <a:spcPts val="0"/>
                        </a:spcBef>
                        <a:spcAft>
                          <a:spcPts val="0"/>
                        </a:spcAft>
                      </a:pPr>
                      <a:r>
                        <a:rPr lang="en-US" sz="1200" b="1" dirty="0">
                          <a:solidFill>
                            <a:schemeClr val="bg1"/>
                          </a:solidFill>
                          <a:effectLst/>
                          <a:latin typeface="Calibri" panose="020F0502020204030204" pitchFamily="34" charset="0"/>
                          <a:ea typeface="Times New Roman" panose="02020603050405020304" pitchFamily="18" charset="0"/>
                        </a:rPr>
                        <a:t>Descriptive Rubric</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040">
                <a:tc rowSpan="2">
                  <a:txBody>
                    <a:bodyPr/>
                    <a:lstStyle/>
                    <a:p>
                      <a:pPr marL="0" marR="0" algn="ctr">
                        <a:spcBef>
                          <a:spcPts val="0"/>
                        </a:spcBef>
                        <a:spcAft>
                          <a:spcPts val="0"/>
                        </a:spcAft>
                      </a:pPr>
                      <a:r>
                        <a:rPr lang="en-US" sz="1200" b="1" dirty="0">
                          <a:solidFill>
                            <a:srgbClr val="330033"/>
                          </a:solidFill>
                          <a:effectLst/>
                          <a:latin typeface="Calibri" panose="020F0502020204030204" pitchFamily="34" charset="0"/>
                        </a:rPr>
                        <a:t>Evaluation Criteria</a:t>
                      </a:r>
                      <a:endParaRPr lang="en-US" sz="1200" b="1" dirty="0">
                        <a:solidFill>
                          <a:srgbClr val="330033"/>
                        </a:solidFill>
                        <a:effectLst/>
                        <a:latin typeface="Calibri" panose="020F0502020204030204" pitchFamily="34" charset="0"/>
                        <a:ea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gridSpan="3">
                  <a:txBody>
                    <a:bodyPr/>
                    <a:lstStyle/>
                    <a:p>
                      <a:pPr algn="ctr"/>
                      <a:r>
                        <a:rPr lang="en-US" sz="1200" b="1" dirty="0">
                          <a:solidFill>
                            <a:schemeClr val="tx1"/>
                          </a:solidFill>
                          <a:latin typeface="Calibri" panose="020F0502020204030204" pitchFamily="34" charset="0"/>
                        </a:rPr>
                        <a:t>Rating Scale or Performance Levels</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hMerge="1">
                  <a:txBody>
                    <a:bodyPr/>
                    <a:lstStyle/>
                    <a:p>
                      <a:pPr algn="ctr"/>
                      <a:endParaRPr lang="en-US" sz="900" b="1" dirty="0">
                        <a:solidFill>
                          <a:schemeClr val="tx1"/>
                        </a:solidFill>
                        <a:latin typeface="Calibri" panose="020F0502020204030204" pitchFamily="34"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hMerge="1">
                  <a:txBody>
                    <a:bodyPr/>
                    <a:lstStyle/>
                    <a:p>
                      <a:pPr algn="ctr"/>
                      <a:endParaRPr lang="en-US" sz="900" b="1" dirty="0">
                        <a:solidFill>
                          <a:schemeClr val="tx1"/>
                        </a:solidFill>
                        <a:latin typeface="Calibri" panose="020F0502020204030204" pitchFamily="34"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A0D0"/>
                    </a:solidFill>
                  </a:tcPr>
                </a:tc>
                <a:tc rowSpan="2">
                  <a:txBody>
                    <a:bodyPr/>
                    <a:lstStyle/>
                    <a:p>
                      <a:pPr marL="0" marR="0" algn="ctr">
                        <a:spcBef>
                          <a:spcPts val="0"/>
                        </a:spcBef>
                        <a:spcAft>
                          <a:spcPts val="0"/>
                        </a:spcAft>
                      </a:pPr>
                      <a:r>
                        <a:rPr lang="en-US" sz="1200" b="1" dirty="0">
                          <a:solidFill>
                            <a:schemeClr val="tx1"/>
                          </a:solidFill>
                          <a:effectLst/>
                          <a:latin typeface="Calibri" panose="020F0502020204030204" pitchFamily="34" charset="0"/>
                        </a:rPr>
                        <a:t>Score</a:t>
                      </a:r>
                    </a:p>
                    <a:p>
                      <a:pPr marL="0" marR="0" algn="ctr">
                        <a:spcBef>
                          <a:spcPts val="0"/>
                        </a:spcBef>
                        <a:spcAft>
                          <a:spcPts val="0"/>
                        </a:spcAft>
                      </a:pPr>
                      <a:r>
                        <a:rPr lang="en-US" sz="1200" b="1" dirty="0">
                          <a:solidFill>
                            <a:schemeClr val="tx1"/>
                          </a:solidFill>
                          <a:effectLst/>
                          <a:latin typeface="Calibri" panose="020F0502020204030204" pitchFamily="34" charset="0"/>
                        </a:rPr>
                        <a:t>(Rating Level)</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0001"/>
                  </a:ext>
                </a:extLst>
              </a:tr>
              <a:tr h="320040">
                <a:tc vMerge="1">
                  <a:txBody>
                    <a:bodyPr/>
                    <a:lstStyle>
                      <a:lvl1pPr marL="0" algn="l" rtl="0" eaLnBrk="1" hangingPunct="1">
                        <a:defRPr b="1" kern="1200">
                          <a:solidFill>
                            <a:schemeClr val="lt1"/>
                          </a:solidFill>
                          <a:latin typeface="Calibri" panose="020F0502020204030204"/>
                        </a:defRPr>
                      </a:lvl1pPr>
                      <a:lvl2pPr marL="457178" algn="l" rtl="0" eaLnBrk="1" hangingPunct="1">
                        <a:defRPr b="1" kern="1200">
                          <a:solidFill>
                            <a:schemeClr val="lt1"/>
                          </a:solidFill>
                          <a:latin typeface="Calibri" panose="020F0502020204030204"/>
                        </a:defRPr>
                      </a:lvl2pPr>
                      <a:lvl3pPr marL="914355" algn="l" rtl="0" eaLnBrk="1" hangingPunct="1">
                        <a:defRPr b="1" kern="1200">
                          <a:solidFill>
                            <a:schemeClr val="lt1"/>
                          </a:solidFill>
                          <a:latin typeface="Calibri" panose="020F0502020204030204"/>
                        </a:defRPr>
                      </a:lvl3pPr>
                      <a:lvl4pPr marL="1371532" algn="l" rtl="0" eaLnBrk="1" hangingPunct="1">
                        <a:defRPr b="1" kern="1200">
                          <a:solidFill>
                            <a:schemeClr val="lt1"/>
                          </a:solidFill>
                          <a:latin typeface="Calibri" panose="020F0502020204030204"/>
                        </a:defRPr>
                      </a:lvl4pPr>
                      <a:lvl5pPr marL="1828709" algn="l" rtl="0" eaLnBrk="1" hangingPunct="1">
                        <a:defRPr b="1" kern="1200">
                          <a:solidFill>
                            <a:schemeClr val="lt1"/>
                          </a:solidFill>
                          <a:latin typeface="Calibri" panose="020F0502020204030204"/>
                        </a:defRPr>
                      </a:lvl5pPr>
                      <a:lvl6pPr marL="2285886" algn="l" rtl="0" eaLnBrk="1" hangingPunct="1">
                        <a:defRPr b="1" kern="1200">
                          <a:solidFill>
                            <a:schemeClr val="lt1"/>
                          </a:solidFill>
                          <a:latin typeface="Calibri" panose="020F0502020204030204"/>
                        </a:defRPr>
                      </a:lvl6pPr>
                      <a:lvl7pPr marL="2743064" algn="l" rtl="0" eaLnBrk="1" hangingPunct="1">
                        <a:defRPr b="1" kern="1200">
                          <a:solidFill>
                            <a:schemeClr val="lt1"/>
                          </a:solidFill>
                          <a:latin typeface="Calibri" panose="020F0502020204030204"/>
                        </a:defRPr>
                      </a:lvl7pPr>
                      <a:lvl8pPr marL="3200240" algn="l" rtl="0" eaLnBrk="1" hangingPunct="1">
                        <a:defRPr b="1" kern="1200">
                          <a:solidFill>
                            <a:schemeClr val="lt1"/>
                          </a:solidFill>
                          <a:latin typeface="Calibri" panose="020F0502020204030204"/>
                        </a:defRPr>
                      </a:lvl8pPr>
                      <a:lvl9pPr marL="3657418" algn="l" rtl="0" eaLnBrk="1" hangingPunct="1">
                        <a:defRPr b="1" kern="1200">
                          <a:solidFill>
                            <a:schemeClr val="lt1"/>
                          </a:solidFill>
                          <a:latin typeface="Calibri" panose="020F0502020204030204"/>
                        </a:defRPr>
                      </a:lvl9pPr>
                    </a:lstStyle>
                    <a:p>
                      <a:pPr marL="0" marR="0" algn="ctr">
                        <a:spcBef>
                          <a:spcPts val="0"/>
                        </a:spcBef>
                        <a:spcAft>
                          <a:spcPts val="0"/>
                        </a:spcAft>
                      </a:pPr>
                      <a:endParaRPr lang="en-US" sz="900" dirty="0">
                        <a:solidFill>
                          <a:schemeClr val="tx1"/>
                        </a:solidFill>
                        <a:effectLst/>
                        <a:latin typeface="Calibri" panose="020F0502020204030204" pitchFamily="34" charset="0"/>
                        <a:ea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1200" b="1" dirty="0">
                          <a:solidFill>
                            <a:schemeClr val="tx1"/>
                          </a:solidFill>
                          <a:latin typeface="Calibri" panose="020F0502020204030204" pitchFamily="34" charset="0"/>
                        </a:rPr>
                        <a:t>Level 1</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1200" b="1" dirty="0">
                          <a:solidFill>
                            <a:schemeClr val="tx1"/>
                          </a:solidFill>
                          <a:latin typeface="Calibri" panose="020F0502020204030204" pitchFamily="34" charset="0"/>
                        </a:rPr>
                        <a:t>Level 2</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1200" b="1" dirty="0">
                          <a:solidFill>
                            <a:schemeClr val="tx1"/>
                          </a:solidFill>
                          <a:latin typeface="Calibri" panose="020F0502020204030204" pitchFamily="34" charset="0"/>
                        </a:rPr>
                        <a:t>Level 3</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A0D0"/>
                    </a:solidFill>
                  </a:tcPr>
                </a:tc>
                <a:tc vMerge="1">
                  <a:txBody>
                    <a:bodyPr/>
                    <a:lstStyle/>
                    <a:p>
                      <a:endParaRPr lang="en-US"/>
                    </a:p>
                  </a:txBody>
                  <a:tcPr/>
                </a:tc>
                <a:extLst>
                  <a:ext uri="{0D108BD9-81ED-4DB2-BD59-A6C34878D82A}">
                    <a16:rowId xmlns:a16="http://schemas.microsoft.com/office/drawing/2014/main" val="10002"/>
                  </a:ext>
                </a:extLst>
              </a:tr>
              <a:tr h="502920">
                <a:tc>
                  <a:txBody>
                    <a:bodyPr/>
                    <a:lstStyle>
                      <a:lvl1pPr marL="0" algn="l" rtl="0" eaLnBrk="1" hangingPunct="1">
                        <a:defRPr b="1" kern="1200">
                          <a:solidFill>
                            <a:schemeClr val="lt1"/>
                          </a:solidFill>
                          <a:latin typeface="Calibri" panose="020F0502020204030204"/>
                        </a:defRPr>
                      </a:lvl1pPr>
                      <a:lvl2pPr marL="457178" algn="l" rtl="0" eaLnBrk="1" hangingPunct="1">
                        <a:defRPr b="1" kern="1200">
                          <a:solidFill>
                            <a:schemeClr val="lt1"/>
                          </a:solidFill>
                          <a:latin typeface="Calibri" panose="020F0502020204030204"/>
                        </a:defRPr>
                      </a:lvl2pPr>
                      <a:lvl3pPr marL="914355" algn="l" rtl="0" eaLnBrk="1" hangingPunct="1">
                        <a:defRPr b="1" kern="1200">
                          <a:solidFill>
                            <a:schemeClr val="lt1"/>
                          </a:solidFill>
                          <a:latin typeface="Calibri" panose="020F0502020204030204"/>
                        </a:defRPr>
                      </a:lvl3pPr>
                      <a:lvl4pPr marL="1371532" algn="l" rtl="0" eaLnBrk="1" hangingPunct="1">
                        <a:defRPr b="1" kern="1200">
                          <a:solidFill>
                            <a:schemeClr val="lt1"/>
                          </a:solidFill>
                          <a:latin typeface="Calibri" panose="020F0502020204030204"/>
                        </a:defRPr>
                      </a:lvl4pPr>
                      <a:lvl5pPr marL="1828709" algn="l" rtl="0" eaLnBrk="1" hangingPunct="1">
                        <a:defRPr b="1" kern="1200">
                          <a:solidFill>
                            <a:schemeClr val="lt1"/>
                          </a:solidFill>
                          <a:latin typeface="Calibri" panose="020F0502020204030204"/>
                        </a:defRPr>
                      </a:lvl5pPr>
                      <a:lvl6pPr marL="2285886" algn="l" rtl="0" eaLnBrk="1" hangingPunct="1">
                        <a:defRPr b="1" kern="1200">
                          <a:solidFill>
                            <a:schemeClr val="lt1"/>
                          </a:solidFill>
                          <a:latin typeface="Calibri" panose="020F0502020204030204"/>
                        </a:defRPr>
                      </a:lvl6pPr>
                      <a:lvl7pPr marL="2743064" algn="l" rtl="0" eaLnBrk="1" hangingPunct="1">
                        <a:defRPr b="1" kern="1200">
                          <a:solidFill>
                            <a:schemeClr val="lt1"/>
                          </a:solidFill>
                          <a:latin typeface="Calibri" panose="020F0502020204030204"/>
                        </a:defRPr>
                      </a:lvl7pPr>
                      <a:lvl8pPr marL="3200240" algn="l" rtl="0" eaLnBrk="1" hangingPunct="1">
                        <a:defRPr b="1" kern="1200">
                          <a:solidFill>
                            <a:schemeClr val="lt1"/>
                          </a:solidFill>
                          <a:latin typeface="Calibri" panose="020F0502020204030204"/>
                        </a:defRPr>
                      </a:lvl8pPr>
                      <a:lvl9pPr marL="3657418" algn="l" rtl="0" eaLnBrk="1" hangingPunct="1">
                        <a:defRPr b="1" kern="1200">
                          <a:solidFill>
                            <a:schemeClr val="lt1"/>
                          </a:solidFill>
                          <a:latin typeface="Calibri" panose="020F0502020204030204"/>
                        </a:defRPr>
                      </a:lvl9pPr>
                    </a:lstStyle>
                    <a:p>
                      <a:pPr marL="0" marR="0">
                        <a:spcBef>
                          <a:spcPts val="0"/>
                        </a:spcBef>
                        <a:spcAft>
                          <a:spcPts val="0"/>
                        </a:spcAft>
                      </a:pPr>
                      <a:r>
                        <a:rPr lang="en-US" sz="1100" b="0" dirty="0">
                          <a:solidFill>
                            <a:srgbClr val="330033"/>
                          </a:solidFill>
                          <a:effectLst/>
                          <a:latin typeface="Calibri" panose="020F0502020204030204" pitchFamily="34" charset="0"/>
                        </a:rPr>
                        <a:t>Evaluation Criterion #1</a:t>
                      </a:r>
                    </a:p>
                  </a:txBody>
                  <a:tcPr marR="7302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p>
                      <a:pPr marL="45720" marR="0">
                        <a:spcBef>
                          <a:spcPts val="0"/>
                        </a:spcBef>
                        <a:spcAft>
                          <a:spcPts val="0"/>
                        </a:spcAft>
                      </a:pPr>
                      <a:r>
                        <a:rPr lang="en-US" sz="1100" dirty="0">
                          <a:effectLst/>
                          <a:latin typeface="Calibri" panose="020F0502020204030204" pitchFamily="34" charset="0"/>
                        </a:rPr>
                        <a:t>Performance Descriptors</a:t>
                      </a:r>
                      <a:endParaRPr lang="en-US" sz="1100" dirty="0">
                        <a:effectLst/>
                        <a:latin typeface="Calibri" panose="020F0502020204030204" pitchFamily="34" charset="0"/>
                        <a:ea typeface="Times New Roman" panose="02020603050405020304" pitchFamily="18"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rtl="0" eaLnBrk="1" hangingPunct="1">
                        <a:defRPr kern="1200">
                          <a:solidFill>
                            <a:schemeClr val="dk1"/>
                          </a:solidFill>
                          <a:latin typeface="Calibri" panose="020F0502020204030204"/>
                        </a:defRPr>
                      </a:lvl1pPr>
                      <a:lvl2pPr marL="457178" algn="l" rtl="0" eaLnBrk="1" hangingPunct="1">
                        <a:defRPr kern="1200">
                          <a:solidFill>
                            <a:schemeClr val="dk1"/>
                          </a:solidFill>
                          <a:latin typeface="Calibri" panose="020F0502020204030204"/>
                        </a:defRPr>
                      </a:lvl2pPr>
                      <a:lvl3pPr marL="914355" algn="l" rtl="0" eaLnBrk="1" hangingPunct="1">
                        <a:defRPr kern="1200">
                          <a:solidFill>
                            <a:schemeClr val="dk1"/>
                          </a:solidFill>
                          <a:latin typeface="Calibri" panose="020F0502020204030204"/>
                        </a:defRPr>
                      </a:lvl3pPr>
                      <a:lvl4pPr marL="1371532" algn="l" rtl="0" eaLnBrk="1" hangingPunct="1">
                        <a:defRPr kern="1200">
                          <a:solidFill>
                            <a:schemeClr val="dk1"/>
                          </a:solidFill>
                          <a:latin typeface="Calibri" panose="020F0502020204030204"/>
                        </a:defRPr>
                      </a:lvl4pPr>
                      <a:lvl5pPr marL="1828709" algn="l" rtl="0" eaLnBrk="1" hangingPunct="1">
                        <a:defRPr kern="1200">
                          <a:solidFill>
                            <a:schemeClr val="dk1"/>
                          </a:solidFill>
                          <a:latin typeface="Calibri" panose="020F0502020204030204"/>
                        </a:defRPr>
                      </a:lvl5pPr>
                      <a:lvl6pPr marL="2285886" algn="l" rtl="0" eaLnBrk="1" hangingPunct="1">
                        <a:defRPr kern="1200">
                          <a:solidFill>
                            <a:schemeClr val="dk1"/>
                          </a:solidFill>
                          <a:latin typeface="Calibri" panose="020F0502020204030204"/>
                        </a:defRPr>
                      </a:lvl6pPr>
                      <a:lvl7pPr marL="2743064" algn="l" rtl="0" eaLnBrk="1" hangingPunct="1">
                        <a:defRPr kern="1200">
                          <a:solidFill>
                            <a:schemeClr val="dk1"/>
                          </a:solidFill>
                          <a:latin typeface="Calibri" panose="020F0502020204030204"/>
                        </a:defRPr>
                      </a:lvl7pPr>
                      <a:lvl8pPr marL="3200240" algn="l" rtl="0" eaLnBrk="1" hangingPunct="1">
                        <a:defRPr kern="1200">
                          <a:solidFill>
                            <a:schemeClr val="dk1"/>
                          </a:solidFill>
                          <a:latin typeface="Calibri" panose="020F0502020204030204"/>
                        </a:defRPr>
                      </a:lvl8pPr>
                      <a:lvl9pPr marL="3657418" algn="l" rtl="0" eaLnBrk="1" hangingPunct="1">
                        <a:defRPr kern="1200">
                          <a:solidFill>
                            <a:schemeClr val="dk1"/>
                          </a:solidFill>
                          <a:latin typeface="Calibri" panose="020F0502020204030204"/>
                        </a:defRPr>
                      </a:lvl9pPr>
                    </a:lstStyle>
                    <a:p>
                      <a:pPr marL="45720" marR="0">
                        <a:spcBef>
                          <a:spcPts val="0"/>
                        </a:spcBef>
                        <a:spcAft>
                          <a:spcPts val="0"/>
                        </a:spcAft>
                      </a:pPr>
                      <a:r>
                        <a:rPr lang="en-US" sz="1100" dirty="0">
                          <a:effectLst/>
                          <a:latin typeface="Calibri" panose="020F0502020204030204" pitchFamily="34" charset="0"/>
                        </a:rPr>
                        <a:t>Performance Descriptors</a:t>
                      </a:r>
                      <a:endParaRPr lang="en-US" sz="1100" dirty="0">
                        <a:effectLst/>
                        <a:latin typeface="Calibri" panose="020F0502020204030204" pitchFamily="34" charset="0"/>
                        <a:ea typeface="Times New Roman" panose="02020603050405020304" pitchFamily="18"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rtl="0" eaLnBrk="1" hangingPunct="1">
                        <a:defRPr kern="1200">
                          <a:solidFill>
                            <a:schemeClr val="dk1"/>
                          </a:solidFill>
                          <a:latin typeface="Calibri" panose="020F0502020204030204"/>
                        </a:defRPr>
                      </a:lvl1pPr>
                      <a:lvl2pPr marL="457178" algn="l" rtl="0" eaLnBrk="1" hangingPunct="1">
                        <a:defRPr kern="1200">
                          <a:solidFill>
                            <a:schemeClr val="dk1"/>
                          </a:solidFill>
                          <a:latin typeface="Calibri" panose="020F0502020204030204"/>
                        </a:defRPr>
                      </a:lvl2pPr>
                      <a:lvl3pPr marL="914355" algn="l" rtl="0" eaLnBrk="1" hangingPunct="1">
                        <a:defRPr kern="1200">
                          <a:solidFill>
                            <a:schemeClr val="dk1"/>
                          </a:solidFill>
                          <a:latin typeface="Calibri" panose="020F0502020204030204"/>
                        </a:defRPr>
                      </a:lvl3pPr>
                      <a:lvl4pPr marL="1371532" algn="l" rtl="0" eaLnBrk="1" hangingPunct="1">
                        <a:defRPr kern="1200">
                          <a:solidFill>
                            <a:schemeClr val="dk1"/>
                          </a:solidFill>
                          <a:latin typeface="Calibri" panose="020F0502020204030204"/>
                        </a:defRPr>
                      </a:lvl4pPr>
                      <a:lvl5pPr marL="1828709" algn="l" rtl="0" eaLnBrk="1" hangingPunct="1">
                        <a:defRPr kern="1200">
                          <a:solidFill>
                            <a:schemeClr val="dk1"/>
                          </a:solidFill>
                          <a:latin typeface="Calibri" panose="020F0502020204030204"/>
                        </a:defRPr>
                      </a:lvl5pPr>
                      <a:lvl6pPr marL="2285886" algn="l" rtl="0" eaLnBrk="1" hangingPunct="1">
                        <a:defRPr kern="1200">
                          <a:solidFill>
                            <a:schemeClr val="dk1"/>
                          </a:solidFill>
                          <a:latin typeface="Calibri" panose="020F0502020204030204"/>
                        </a:defRPr>
                      </a:lvl6pPr>
                      <a:lvl7pPr marL="2743064" algn="l" rtl="0" eaLnBrk="1" hangingPunct="1">
                        <a:defRPr kern="1200">
                          <a:solidFill>
                            <a:schemeClr val="dk1"/>
                          </a:solidFill>
                          <a:latin typeface="Calibri" panose="020F0502020204030204"/>
                        </a:defRPr>
                      </a:lvl7pPr>
                      <a:lvl8pPr marL="3200240" algn="l" rtl="0" eaLnBrk="1" hangingPunct="1">
                        <a:defRPr kern="1200">
                          <a:solidFill>
                            <a:schemeClr val="dk1"/>
                          </a:solidFill>
                          <a:latin typeface="Calibri" panose="020F0502020204030204"/>
                        </a:defRPr>
                      </a:lvl8pPr>
                      <a:lvl9pPr marL="3657418" algn="l" rtl="0" eaLnBrk="1" hangingPunct="1">
                        <a:defRPr kern="1200">
                          <a:solidFill>
                            <a:schemeClr val="dk1"/>
                          </a:solidFill>
                          <a:latin typeface="Calibri" panose="020F0502020204030204"/>
                        </a:defRPr>
                      </a:lvl9pPr>
                    </a:lstStyle>
                    <a:p>
                      <a:pPr marL="45720" marR="0">
                        <a:spcBef>
                          <a:spcPts val="0"/>
                        </a:spcBef>
                        <a:spcAft>
                          <a:spcPts val="0"/>
                        </a:spcAft>
                      </a:pPr>
                      <a:r>
                        <a:rPr lang="en-US" sz="1100" dirty="0">
                          <a:effectLst/>
                          <a:latin typeface="Calibri" panose="020F0502020204030204" pitchFamily="34" charset="0"/>
                        </a:rPr>
                        <a:t>Performance Descriptors</a:t>
                      </a:r>
                      <a:endParaRPr lang="en-US" sz="1100" dirty="0">
                        <a:effectLst/>
                        <a:latin typeface="Calibri" panose="020F0502020204030204" pitchFamily="34" charset="0"/>
                        <a:ea typeface="Times New Roman" panose="02020603050405020304" pitchFamily="18"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p>
                      <a:pPr marL="0" marR="0" algn="ctr">
                        <a:spcBef>
                          <a:spcPts val="0"/>
                        </a:spcBef>
                        <a:spcAft>
                          <a:spcPts val="0"/>
                        </a:spcAft>
                      </a:pPr>
                      <a:r>
                        <a:rPr lang="en-US" sz="900" dirty="0">
                          <a:effectLst/>
                          <a:latin typeface="Calibri" panose="020F0502020204030204" pitchFamily="34" charset="0"/>
                        </a:rPr>
                        <a:t> </a:t>
                      </a:r>
                      <a:endParaRPr lang="en-US" sz="900" dirty="0">
                        <a:effectLst/>
                        <a:latin typeface="Calibri" panose="020F0502020204030204" pitchFamily="34" charset="0"/>
                        <a:ea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extLst>
                  <a:ext uri="{0D108BD9-81ED-4DB2-BD59-A6C34878D82A}">
                    <a16:rowId xmlns:a16="http://schemas.microsoft.com/office/drawing/2014/main" val="10003"/>
                  </a:ext>
                </a:extLst>
              </a:tr>
              <a:tr h="274320">
                <a:tc gridSpan="5">
                  <a:txBody>
                    <a:bodyPr/>
                    <a:lstStyle/>
                    <a:p>
                      <a:pPr marL="0" marR="0">
                        <a:spcBef>
                          <a:spcPts val="0"/>
                        </a:spcBef>
                        <a:spcAft>
                          <a:spcPts val="0"/>
                        </a:spcAft>
                      </a:pPr>
                      <a:r>
                        <a:rPr lang="en-US" sz="1100" b="0" dirty="0">
                          <a:effectLst/>
                          <a:latin typeface="Calibri" panose="020F0502020204030204" pitchFamily="34" charset="0"/>
                          <a:ea typeface="Times New Roman" panose="02020603050405020304" pitchFamily="18" charset="0"/>
                        </a:rPr>
                        <a:t>Comments:</a:t>
                      </a:r>
                    </a:p>
                  </a:txBody>
                  <a:tcPr marR="7302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hMerge="1">
                  <a:txBody>
                    <a:bodyPr/>
                    <a:lstStyle/>
                    <a:p>
                      <a:pPr marL="45720" marR="0">
                        <a:spcBef>
                          <a:spcPts val="0"/>
                        </a:spcBef>
                        <a:spcAft>
                          <a:spcPts val="0"/>
                        </a:spcAft>
                      </a:pPr>
                      <a:endParaRPr lang="en-US" sz="1100" dirty="0">
                        <a:effectLst/>
                        <a:latin typeface="Calibri" panose="020F0502020204030204" pitchFamily="34" charset="0"/>
                        <a:ea typeface="Times New Roman" panose="02020603050405020304" pitchFamily="18" charset="0"/>
                      </a:endParaRPr>
                    </a:p>
                  </a:txBody>
                  <a:tcPr marL="45720" marR="4572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hMerge="1">
                  <a:txBody>
                    <a:bodyPr/>
                    <a:lstStyle/>
                    <a:p>
                      <a:pPr marL="0" marR="0" algn="l">
                        <a:spcBef>
                          <a:spcPts val="0"/>
                        </a:spcBef>
                        <a:spcAft>
                          <a:spcPts val="0"/>
                        </a:spcAft>
                      </a:pPr>
                      <a:endParaRPr lang="en-US" sz="800" dirty="0">
                        <a:effectLst/>
                        <a:latin typeface="Calibri" panose="020F0502020204030204" pitchFamily="34" charset="0"/>
                        <a:ea typeface="Times New Roman" panose="02020603050405020304" pitchFamily="18" charset="0"/>
                      </a:endParaRPr>
                    </a:p>
                  </a:txBody>
                  <a:tcPr marL="45720" marR="45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hMerge="1">
                  <a:txBody>
                    <a:bodyPr/>
                    <a:lstStyle/>
                    <a:p>
                      <a:pPr marL="0" marR="0">
                        <a:spcBef>
                          <a:spcPts val="0"/>
                        </a:spcBef>
                        <a:spcAft>
                          <a:spcPts val="0"/>
                        </a:spcAft>
                      </a:pPr>
                      <a:endParaRPr lang="en-US" sz="800" dirty="0">
                        <a:effectLst/>
                        <a:latin typeface="Calibri" panose="020F0502020204030204" pitchFamily="34" charset="0"/>
                        <a:ea typeface="Times New Roman" panose="02020603050405020304" pitchFamily="18" charset="0"/>
                      </a:endParaRPr>
                    </a:p>
                  </a:txBody>
                  <a:tcPr marL="45720" marR="45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hMerge="1">
                  <a:txBody>
                    <a:bodyPr/>
                    <a:lstStyle/>
                    <a:p>
                      <a:endParaRPr lang="en-US"/>
                    </a:p>
                  </a:txBody>
                  <a:tcPr/>
                </a:tc>
                <a:extLst>
                  <a:ext uri="{0D108BD9-81ED-4DB2-BD59-A6C34878D82A}">
                    <a16:rowId xmlns:a16="http://schemas.microsoft.com/office/drawing/2014/main" val="10004"/>
                  </a:ext>
                </a:extLst>
              </a:tr>
              <a:tr h="502920">
                <a:tc>
                  <a:txBody>
                    <a:bodyPr/>
                    <a:lstStyle>
                      <a:lvl1pPr marL="0" algn="l" rtl="0" eaLnBrk="1" hangingPunct="1">
                        <a:defRPr b="1" kern="1200">
                          <a:solidFill>
                            <a:schemeClr val="lt1"/>
                          </a:solidFill>
                          <a:latin typeface="Calibri" panose="020F0502020204030204"/>
                        </a:defRPr>
                      </a:lvl1pPr>
                      <a:lvl2pPr marL="457178" algn="l" rtl="0" eaLnBrk="1" hangingPunct="1">
                        <a:defRPr b="1" kern="1200">
                          <a:solidFill>
                            <a:schemeClr val="lt1"/>
                          </a:solidFill>
                          <a:latin typeface="Calibri" panose="020F0502020204030204"/>
                        </a:defRPr>
                      </a:lvl2pPr>
                      <a:lvl3pPr marL="914355" algn="l" rtl="0" eaLnBrk="1" hangingPunct="1">
                        <a:defRPr b="1" kern="1200">
                          <a:solidFill>
                            <a:schemeClr val="lt1"/>
                          </a:solidFill>
                          <a:latin typeface="Calibri" panose="020F0502020204030204"/>
                        </a:defRPr>
                      </a:lvl3pPr>
                      <a:lvl4pPr marL="1371532" algn="l" rtl="0" eaLnBrk="1" hangingPunct="1">
                        <a:defRPr b="1" kern="1200">
                          <a:solidFill>
                            <a:schemeClr val="lt1"/>
                          </a:solidFill>
                          <a:latin typeface="Calibri" panose="020F0502020204030204"/>
                        </a:defRPr>
                      </a:lvl4pPr>
                      <a:lvl5pPr marL="1828709" algn="l" rtl="0" eaLnBrk="1" hangingPunct="1">
                        <a:defRPr b="1" kern="1200">
                          <a:solidFill>
                            <a:schemeClr val="lt1"/>
                          </a:solidFill>
                          <a:latin typeface="Calibri" panose="020F0502020204030204"/>
                        </a:defRPr>
                      </a:lvl5pPr>
                      <a:lvl6pPr marL="2285886" algn="l" rtl="0" eaLnBrk="1" hangingPunct="1">
                        <a:defRPr b="1" kern="1200">
                          <a:solidFill>
                            <a:schemeClr val="lt1"/>
                          </a:solidFill>
                          <a:latin typeface="Calibri" panose="020F0502020204030204"/>
                        </a:defRPr>
                      </a:lvl6pPr>
                      <a:lvl7pPr marL="2743064" algn="l" rtl="0" eaLnBrk="1" hangingPunct="1">
                        <a:defRPr b="1" kern="1200">
                          <a:solidFill>
                            <a:schemeClr val="lt1"/>
                          </a:solidFill>
                          <a:latin typeface="Calibri" panose="020F0502020204030204"/>
                        </a:defRPr>
                      </a:lvl7pPr>
                      <a:lvl8pPr marL="3200240" algn="l" rtl="0" eaLnBrk="1" hangingPunct="1">
                        <a:defRPr b="1" kern="1200">
                          <a:solidFill>
                            <a:schemeClr val="lt1"/>
                          </a:solidFill>
                          <a:latin typeface="Calibri" panose="020F0502020204030204"/>
                        </a:defRPr>
                      </a:lvl8pPr>
                      <a:lvl9pPr marL="3657418" algn="l" rtl="0" eaLnBrk="1" hangingPunct="1">
                        <a:defRPr b="1" kern="1200">
                          <a:solidFill>
                            <a:schemeClr val="lt1"/>
                          </a:solidFill>
                          <a:latin typeface="Calibri" panose="020F0502020204030204"/>
                        </a:defRPr>
                      </a:lvl9pPr>
                    </a:lstStyle>
                    <a:p>
                      <a:pPr marL="0" marR="0">
                        <a:spcBef>
                          <a:spcPts val="0"/>
                        </a:spcBef>
                        <a:spcAft>
                          <a:spcPts val="0"/>
                        </a:spcAft>
                      </a:pPr>
                      <a:r>
                        <a:rPr lang="en-US" sz="1100" b="0" dirty="0">
                          <a:solidFill>
                            <a:srgbClr val="330033"/>
                          </a:solidFill>
                          <a:effectLst/>
                          <a:latin typeface="Calibri" panose="020F0502020204030204" pitchFamily="34" charset="0"/>
                        </a:rPr>
                        <a:t>Evaluation Criterion #2</a:t>
                      </a:r>
                    </a:p>
                  </a:txBody>
                  <a:tcPr marR="7302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p>
                      <a:pPr marL="45720" marR="0">
                        <a:spcBef>
                          <a:spcPts val="0"/>
                        </a:spcBef>
                        <a:spcAft>
                          <a:spcPts val="0"/>
                        </a:spcAft>
                      </a:pPr>
                      <a:r>
                        <a:rPr lang="en-US" sz="1100" dirty="0">
                          <a:effectLst/>
                          <a:latin typeface="Calibri" panose="020F0502020204030204" pitchFamily="34" charset="0"/>
                        </a:rPr>
                        <a:t>Performance Descriptors</a:t>
                      </a:r>
                      <a:endParaRPr lang="en-US" sz="1100" dirty="0">
                        <a:effectLst/>
                        <a:latin typeface="Calibri" panose="020F0502020204030204" pitchFamily="34" charset="0"/>
                        <a:ea typeface="Times New Roman" panose="02020603050405020304" pitchFamily="18"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rtl="0" eaLnBrk="1" hangingPunct="1">
                        <a:defRPr kern="1200">
                          <a:solidFill>
                            <a:schemeClr val="dk1"/>
                          </a:solidFill>
                          <a:latin typeface="Calibri" panose="020F0502020204030204"/>
                        </a:defRPr>
                      </a:lvl1pPr>
                      <a:lvl2pPr marL="457178" algn="l" rtl="0" eaLnBrk="1" hangingPunct="1">
                        <a:defRPr kern="1200">
                          <a:solidFill>
                            <a:schemeClr val="dk1"/>
                          </a:solidFill>
                          <a:latin typeface="Calibri" panose="020F0502020204030204"/>
                        </a:defRPr>
                      </a:lvl2pPr>
                      <a:lvl3pPr marL="914355" algn="l" rtl="0" eaLnBrk="1" hangingPunct="1">
                        <a:defRPr kern="1200">
                          <a:solidFill>
                            <a:schemeClr val="dk1"/>
                          </a:solidFill>
                          <a:latin typeface="Calibri" panose="020F0502020204030204"/>
                        </a:defRPr>
                      </a:lvl3pPr>
                      <a:lvl4pPr marL="1371532" algn="l" rtl="0" eaLnBrk="1" hangingPunct="1">
                        <a:defRPr kern="1200">
                          <a:solidFill>
                            <a:schemeClr val="dk1"/>
                          </a:solidFill>
                          <a:latin typeface="Calibri" panose="020F0502020204030204"/>
                        </a:defRPr>
                      </a:lvl4pPr>
                      <a:lvl5pPr marL="1828709" algn="l" rtl="0" eaLnBrk="1" hangingPunct="1">
                        <a:defRPr kern="1200">
                          <a:solidFill>
                            <a:schemeClr val="dk1"/>
                          </a:solidFill>
                          <a:latin typeface="Calibri" panose="020F0502020204030204"/>
                        </a:defRPr>
                      </a:lvl5pPr>
                      <a:lvl6pPr marL="2285886" algn="l" rtl="0" eaLnBrk="1" hangingPunct="1">
                        <a:defRPr kern="1200">
                          <a:solidFill>
                            <a:schemeClr val="dk1"/>
                          </a:solidFill>
                          <a:latin typeface="Calibri" panose="020F0502020204030204"/>
                        </a:defRPr>
                      </a:lvl6pPr>
                      <a:lvl7pPr marL="2743064" algn="l" rtl="0" eaLnBrk="1" hangingPunct="1">
                        <a:defRPr kern="1200">
                          <a:solidFill>
                            <a:schemeClr val="dk1"/>
                          </a:solidFill>
                          <a:latin typeface="Calibri" panose="020F0502020204030204"/>
                        </a:defRPr>
                      </a:lvl7pPr>
                      <a:lvl8pPr marL="3200240" algn="l" rtl="0" eaLnBrk="1" hangingPunct="1">
                        <a:defRPr kern="1200">
                          <a:solidFill>
                            <a:schemeClr val="dk1"/>
                          </a:solidFill>
                          <a:latin typeface="Calibri" panose="020F0502020204030204"/>
                        </a:defRPr>
                      </a:lvl8pPr>
                      <a:lvl9pPr marL="3657418" algn="l" rtl="0" eaLnBrk="1" hangingPunct="1">
                        <a:defRPr kern="1200">
                          <a:solidFill>
                            <a:schemeClr val="dk1"/>
                          </a:solidFill>
                          <a:latin typeface="Calibri" panose="020F0502020204030204"/>
                        </a:defRPr>
                      </a:lvl9pPr>
                    </a:lstStyle>
                    <a:p>
                      <a:pPr marL="45720" marR="0">
                        <a:spcBef>
                          <a:spcPts val="0"/>
                        </a:spcBef>
                        <a:spcAft>
                          <a:spcPts val="0"/>
                        </a:spcAft>
                      </a:pPr>
                      <a:r>
                        <a:rPr lang="en-US" sz="1100" dirty="0">
                          <a:effectLst/>
                          <a:latin typeface="Calibri" panose="020F0502020204030204" pitchFamily="34" charset="0"/>
                        </a:rPr>
                        <a:t>Performance Descriptors</a:t>
                      </a:r>
                      <a:endParaRPr lang="en-US" sz="1100" dirty="0">
                        <a:effectLst/>
                        <a:latin typeface="Calibri" panose="020F0502020204030204" pitchFamily="34" charset="0"/>
                        <a:ea typeface="Times New Roman" panose="02020603050405020304" pitchFamily="18"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rtl="0" eaLnBrk="1" hangingPunct="1">
                        <a:defRPr kern="1200">
                          <a:solidFill>
                            <a:schemeClr val="dk1"/>
                          </a:solidFill>
                          <a:latin typeface="Calibri" panose="020F0502020204030204"/>
                        </a:defRPr>
                      </a:lvl1pPr>
                      <a:lvl2pPr marL="457178" algn="l" rtl="0" eaLnBrk="1" hangingPunct="1">
                        <a:defRPr kern="1200">
                          <a:solidFill>
                            <a:schemeClr val="dk1"/>
                          </a:solidFill>
                          <a:latin typeface="Calibri" panose="020F0502020204030204"/>
                        </a:defRPr>
                      </a:lvl2pPr>
                      <a:lvl3pPr marL="914355" algn="l" rtl="0" eaLnBrk="1" hangingPunct="1">
                        <a:defRPr kern="1200">
                          <a:solidFill>
                            <a:schemeClr val="dk1"/>
                          </a:solidFill>
                          <a:latin typeface="Calibri" panose="020F0502020204030204"/>
                        </a:defRPr>
                      </a:lvl3pPr>
                      <a:lvl4pPr marL="1371532" algn="l" rtl="0" eaLnBrk="1" hangingPunct="1">
                        <a:defRPr kern="1200">
                          <a:solidFill>
                            <a:schemeClr val="dk1"/>
                          </a:solidFill>
                          <a:latin typeface="Calibri" panose="020F0502020204030204"/>
                        </a:defRPr>
                      </a:lvl4pPr>
                      <a:lvl5pPr marL="1828709" algn="l" rtl="0" eaLnBrk="1" hangingPunct="1">
                        <a:defRPr kern="1200">
                          <a:solidFill>
                            <a:schemeClr val="dk1"/>
                          </a:solidFill>
                          <a:latin typeface="Calibri" panose="020F0502020204030204"/>
                        </a:defRPr>
                      </a:lvl5pPr>
                      <a:lvl6pPr marL="2285886" algn="l" rtl="0" eaLnBrk="1" hangingPunct="1">
                        <a:defRPr kern="1200">
                          <a:solidFill>
                            <a:schemeClr val="dk1"/>
                          </a:solidFill>
                          <a:latin typeface="Calibri" panose="020F0502020204030204"/>
                        </a:defRPr>
                      </a:lvl6pPr>
                      <a:lvl7pPr marL="2743064" algn="l" rtl="0" eaLnBrk="1" hangingPunct="1">
                        <a:defRPr kern="1200">
                          <a:solidFill>
                            <a:schemeClr val="dk1"/>
                          </a:solidFill>
                          <a:latin typeface="Calibri" panose="020F0502020204030204"/>
                        </a:defRPr>
                      </a:lvl7pPr>
                      <a:lvl8pPr marL="3200240" algn="l" rtl="0" eaLnBrk="1" hangingPunct="1">
                        <a:defRPr kern="1200">
                          <a:solidFill>
                            <a:schemeClr val="dk1"/>
                          </a:solidFill>
                          <a:latin typeface="Calibri" panose="020F0502020204030204"/>
                        </a:defRPr>
                      </a:lvl8pPr>
                      <a:lvl9pPr marL="3657418" algn="l" rtl="0" eaLnBrk="1" hangingPunct="1">
                        <a:defRPr kern="1200">
                          <a:solidFill>
                            <a:schemeClr val="dk1"/>
                          </a:solidFill>
                          <a:latin typeface="Calibri" panose="020F0502020204030204"/>
                        </a:defRPr>
                      </a:lvl9pPr>
                    </a:lstStyle>
                    <a:p>
                      <a:pPr marL="45720" marR="0">
                        <a:spcBef>
                          <a:spcPts val="0"/>
                        </a:spcBef>
                        <a:spcAft>
                          <a:spcPts val="0"/>
                        </a:spcAft>
                      </a:pPr>
                      <a:r>
                        <a:rPr lang="en-US" sz="1100" dirty="0">
                          <a:effectLst/>
                          <a:latin typeface="Calibri" panose="020F0502020204030204" pitchFamily="34" charset="0"/>
                        </a:rPr>
                        <a:t>Performance Descriptors</a:t>
                      </a:r>
                      <a:endParaRPr lang="en-US" sz="1100" dirty="0">
                        <a:effectLst/>
                        <a:latin typeface="Calibri" panose="020F0502020204030204" pitchFamily="34" charset="0"/>
                        <a:ea typeface="Times New Roman" panose="02020603050405020304" pitchFamily="18"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p>
                      <a:pPr marL="0" marR="0" algn="ctr">
                        <a:spcBef>
                          <a:spcPts val="0"/>
                        </a:spcBef>
                        <a:spcAft>
                          <a:spcPts val="0"/>
                        </a:spcAft>
                      </a:pPr>
                      <a:r>
                        <a:rPr lang="en-US" sz="900" dirty="0">
                          <a:effectLst/>
                          <a:latin typeface="Calibri" panose="020F0502020204030204" pitchFamily="34" charset="0"/>
                        </a:rPr>
                        <a:t> </a:t>
                      </a:r>
                      <a:endParaRPr lang="en-US" sz="900" dirty="0">
                        <a:effectLst/>
                        <a:latin typeface="Calibri" panose="020F0502020204030204" pitchFamily="34" charset="0"/>
                        <a:ea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extLst>
                  <a:ext uri="{0D108BD9-81ED-4DB2-BD59-A6C34878D82A}">
                    <a16:rowId xmlns:a16="http://schemas.microsoft.com/office/drawing/2014/main" val="10005"/>
                  </a:ext>
                </a:extLst>
              </a:tr>
              <a:tr h="274320">
                <a:tc gridSpan="5">
                  <a:txBody>
                    <a:bodyPr/>
                    <a:lstStyle/>
                    <a:p>
                      <a:pPr marL="0" marR="0">
                        <a:spcBef>
                          <a:spcPts val="0"/>
                        </a:spcBef>
                        <a:spcAft>
                          <a:spcPts val="0"/>
                        </a:spcAft>
                      </a:pPr>
                      <a:r>
                        <a:rPr lang="en-US" sz="1100" b="0" dirty="0">
                          <a:effectLst/>
                          <a:latin typeface="Calibri" panose="020F0502020204030204" pitchFamily="34" charset="0"/>
                          <a:ea typeface="Times New Roman" panose="02020603050405020304" pitchFamily="18" charset="0"/>
                        </a:rPr>
                        <a:t>Comments:</a:t>
                      </a:r>
                    </a:p>
                  </a:txBody>
                  <a:tcPr marR="7302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hMerge="1">
                  <a:txBody>
                    <a:bodyPr/>
                    <a:lstStyle/>
                    <a:p>
                      <a:pPr marL="45720" marR="0">
                        <a:spcBef>
                          <a:spcPts val="0"/>
                        </a:spcBef>
                        <a:spcAft>
                          <a:spcPts val="0"/>
                        </a:spcAft>
                      </a:pPr>
                      <a:endParaRPr lang="en-US" sz="1100" b="0" dirty="0">
                        <a:effectLst/>
                        <a:latin typeface="Calibri" panose="020F0502020204030204" pitchFamily="34" charset="0"/>
                        <a:ea typeface="Times New Roman" panose="02020603050405020304" pitchFamily="18" charset="0"/>
                      </a:endParaRPr>
                    </a:p>
                  </a:txBody>
                  <a:tcPr marL="45720" marR="4572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hMerge="1">
                  <a:txBody>
                    <a:bodyPr/>
                    <a:lstStyle/>
                    <a:p>
                      <a:pPr marL="0" marR="0">
                        <a:spcBef>
                          <a:spcPts val="0"/>
                        </a:spcBef>
                        <a:spcAft>
                          <a:spcPts val="0"/>
                        </a:spcAft>
                      </a:pPr>
                      <a:endParaRPr lang="en-US" sz="800" dirty="0">
                        <a:effectLst/>
                        <a:latin typeface="Calibri" panose="020F0502020204030204" pitchFamily="34" charset="0"/>
                        <a:ea typeface="Times New Roman" panose="02020603050405020304" pitchFamily="18" charset="0"/>
                      </a:endParaRPr>
                    </a:p>
                  </a:txBody>
                  <a:tcPr marL="45720" marR="4572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hMerge="1">
                  <a:txBody>
                    <a:bodyPr/>
                    <a:lstStyle/>
                    <a:p>
                      <a:pPr marL="0" marR="0">
                        <a:spcBef>
                          <a:spcPts val="0"/>
                        </a:spcBef>
                        <a:spcAft>
                          <a:spcPts val="0"/>
                        </a:spcAft>
                      </a:pPr>
                      <a:endParaRPr lang="en-US" sz="800" dirty="0">
                        <a:effectLst/>
                        <a:latin typeface="Calibri" panose="020F0502020204030204" pitchFamily="34" charset="0"/>
                        <a:ea typeface="Times New Roman" panose="02020603050405020304" pitchFamily="18" charset="0"/>
                      </a:endParaRPr>
                    </a:p>
                  </a:txBody>
                  <a:tcPr marL="45720" marR="4572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hMerge="1">
                  <a:txBody>
                    <a:bodyPr/>
                    <a:lstStyle/>
                    <a:p>
                      <a:endParaRPr lang="en-US"/>
                    </a:p>
                  </a:txBody>
                  <a:tcPr/>
                </a:tc>
                <a:extLst>
                  <a:ext uri="{0D108BD9-81ED-4DB2-BD59-A6C34878D82A}">
                    <a16:rowId xmlns:a16="http://schemas.microsoft.com/office/drawing/2014/main" val="10006"/>
                  </a:ext>
                </a:extLst>
              </a:tr>
              <a:tr h="502920">
                <a:tc>
                  <a:txBody>
                    <a:bodyPr/>
                    <a:lstStyle>
                      <a:lvl1pPr marL="0" algn="l" rtl="0" eaLnBrk="1" hangingPunct="1">
                        <a:defRPr b="1" kern="1200">
                          <a:solidFill>
                            <a:schemeClr val="lt1"/>
                          </a:solidFill>
                          <a:latin typeface="Calibri" panose="020F0502020204030204"/>
                        </a:defRPr>
                      </a:lvl1pPr>
                      <a:lvl2pPr marL="457178" algn="l" rtl="0" eaLnBrk="1" hangingPunct="1">
                        <a:defRPr b="1" kern="1200">
                          <a:solidFill>
                            <a:schemeClr val="lt1"/>
                          </a:solidFill>
                          <a:latin typeface="Calibri" panose="020F0502020204030204"/>
                        </a:defRPr>
                      </a:lvl2pPr>
                      <a:lvl3pPr marL="914355" algn="l" rtl="0" eaLnBrk="1" hangingPunct="1">
                        <a:defRPr b="1" kern="1200">
                          <a:solidFill>
                            <a:schemeClr val="lt1"/>
                          </a:solidFill>
                          <a:latin typeface="Calibri" panose="020F0502020204030204"/>
                        </a:defRPr>
                      </a:lvl3pPr>
                      <a:lvl4pPr marL="1371532" algn="l" rtl="0" eaLnBrk="1" hangingPunct="1">
                        <a:defRPr b="1" kern="1200">
                          <a:solidFill>
                            <a:schemeClr val="lt1"/>
                          </a:solidFill>
                          <a:latin typeface="Calibri" panose="020F0502020204030204"/>
                        </a:defRPr>
                      </a:lvl4pPr>
                      <a:lvl5pPr marL="1828709" algn="l" rtl="0" eaLnBrk="1" hangingPunct="1">
                        <a:defRPr b="1" kern="1200">
                          <a:solidFill>
                            <a:schemeClr val="lt1"/>
                          </a:solidFill>
                          <a:latin typeface="Calibri" panose="020F0502020204030204"/>
                        </a:defRPr>
                      </a:lvl5pPr>
                      <a:lvl6pPr marL="2285886" algn="l" rtl="0" eaLnBrk="1" hangingPunct="1">
                        <a:defRPr b="1" kern="1200">
                          <a:solidFill>
                            <a:schemeClr val="lt1"/>
                          </a:solidFill>
                          <a:latin typeface="Calibri" panose="020F0502020204030204"/>
                        </a:defRPr>
                      </a:lvl6pPr>
                      <a:lvl7pPr marL="2743064" algn="l" rtl="0" eaLnBrk="1" hangingPunct="1">
                        <a:defRPr b="1" kern="1200">
                          <a:solidFill>
                            <a:schemeClr val="lt1"/>
                          </a:solidFill>
                          <a:latin typeface="Calibri" panose="020F0502020204030204"/>
                        </a:defRPr>
                      </a:lvl7pPr>
                      <a:lvl8pPr marL="3200240" algn="l" rtl="0" eaLnBrk="1" hangingPunct="1">
                        <a:defRPr b="1" kern="1200">
                          <a:solidFill>
                            <a:schemeClr val="lt1"/>
                          </a:solidFill>
                          <a:latin typeface="Calibri" panose="020F0502020204030204"/>
                        </a:defRPr>
                      </a:lvl8pPr>
                      <a:lvl9pPr marL="3657418" algn="l" rtl="0" eaLnBrk="1" hangingPunct="1">
                        <a:defRPr b="1" kern="1200">
                          <a:solidFill>
                            <a:schemeClr val="lt1"/>
                          </a:solidFill>
                          <a:latin typeface="Calibri" panose="020F0502020204030204"/>
                        </a:defRPr>
                      </a:lvl9pPr>
                    </a:lstStyle>
                    <a:p>
                      <a:pPr marL="0" marR="0">
                        <a:spcBef>
                          <a:spcPts val="0"/>
                        </a:spcBef>
                        <a:spcAft>
                          <a:spcPts val="0"/>
                        </a:spcAft>
                      </a:pPr>
                      <a:r>
                        <a:rPr lang="en-US" sz="1100" b="0" dirty="0">
                          <a:solidFill>
                            <a:srgbClr val="330033"/>
                          </a:solidFill>
                          <a:effectLst/>
                          <a:latin typeface="Calibri" panose="020F0502020204030204" pitchFamily="34" charset="0"/>
                        </a:rPr>
                        <a:t>Evaluation Criterion #3</a:t>
                      </a:r>
                    </a:p>
                  </a:txBody>
                  <a:tcPr marR="7302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p>
                      <a:pPr marL="45720" marR="0">
                        <a:spcBef>
                          <a:spcPts val="0"/>
                        </a:spcBef>
                        <a:spcAft>
                          <a:spcPts val="0"/>
                        </a:spcAft>
                      </a:pPr>
                      <a:r>
                        <a:rPr lang="en-US" sz="1100" dirty="0">
                          <a:effectLst/>
                          <a:latin typeface="Calibri" panose="020F0502020204030204" pitchFamily="34" charset="0"/>
                        </a:rPr>
                        <a:t>Performance Descriptors</a:t>
                      </a:r>
                      <a:endParaRPr lang="en-US" sz="1100" dirty="0">
                        <a:effectLst/>
                        <a:latin typeface="Calibri" panose="020F0502020204030204" pitchFamily="34" charset="0"/>
                        <a:ea typeface="Times New Roman" panose="02020603050405020304" pitchFamily="18"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rtl="0" eaLnBrk="1" hangingPunct="1">
                        <a:defRPr kern="1200">
                          <a:solidFill>
                            <a:schemeClr val="dk1"/>
                          </a:solidFill>
                          <a:latin typeface="Calibri" panose="020F0502020204030204"/>
                        </a:defRPr>
                      </a:lvl1pPr>
                      <a:lvl2pPr marL="457178" algn="l" rtl="0" eaLnBrk="1" hangingPunct="1">
                        <a:defRPr kern="1200">
                          <a:solidFill>
                            <a:schemeClr val="dk1"/>
                          </a:solidFill>
                          <a:latin typeface="Calibri" panose="020F0502020204030204"/>
                        </a:defRPr>
                      </a:lvl2pPr>
                      <a:lvl3pPr marL="914355" algn="l" rtl="0" eaLnBrk="1" hangingPunct="1">
                        <a:defRPr kern="1200">
                          <a:solidFill>
                            <a:schemeClr val="dk1"/>
                          </a:solidFill>
                          <a:latin typeface="Calibri" panose="020F0502020204030204"/>
                        </a:defRPr>
                      </a:lvl3pPr>
                      <a:lvl4pPr marL="1371532" algn="l" rtl="0" eaLnBrk="1" hangingPunct="1">
                        <a:defRPr kern="1200">
                          <a:solidFill>
                            <a:schemeClr val="dk1"/>
                          </a:solidFill>
                          <a:latin typeface="Calibri" panose="020F0502020204030204"/>
                        </a:defRPr>
                      </a:lvl4pPr>
                      <a:lvl5pPr marL="1828709" algn="l" rtl="0" eaLnBrk="1" hangingPunct="1">
                        <a:defRPr kern="1200">
                          <a:solidFill>
                            <a:schemeClr val="dk1"/>
                          </a:solidFill>
                          <a:latin typeface="Calibri" panose="020F0502020204030204"/>
                        </a:defRPr>
                      </a:lvl5pPr>
                      <a:lvl6pPr marL="2285886" algn="l" rtl="0" eaLnBrk="1" hangingPunct="1">
                        <a:defRPr kern="1200">
                          <a:solidFill>
                            <a:schemeClr val="dk1"/>
                          </a:solidFill>
                          <a:latin typeface="Calibri" panose="020F0502020204030204"/>
                        </a:defRPr>
                      </a:lvl6pPr>
                      <a:lvl7pPr marL="2743064" algn="l" rtl="0" eaLnBrk="1" hangingPunct="1">
                        <a:defRPr kern="1200">
                          <a:solidFill>
                            <a:schemeClr val="dk1"/>
                          </a:solidFill>
                          <a:latin typeface="Calibri" panose="020F0502020204030204"/>
                        </a:defRPr>
                      </a:lvl7pPr>
                      <a:lvl8pPr marL="3200240" algn="l" rtl="0" eaLnBrk="1" hangingPunct="1">
                        <a:defRPr kern="1200">
                          <a:solidFill>
                            <a:schemeClr val="dk1"/>
                          </a:solidFill>
                          <a:latin typeface="Calibri" panose="020F0502020204030204"/>
                        </a:defRPr>
                      </a:lvl8pPr>
                      <a:lvl9pPr marL="3657418" algn="l" rtl="0" eaLnBrk="1" hangingPunct="1">
                        <a:defRPr kern="1200">
                          <a:solidFill>
                            <a:schemeClr val="dk1"/>
                          </a:solidFill>
                          <a:latin typeface="Calibri" panose="020F0502020204030204"/>
                        </a:defRPr>
                      </a:lvl9pPr>
                    </a:lstStyle>
                    <a:p>
                      <a:pPr marL="45720" marR="0">
                        <a:spcBef>
                          <a:spcPts val="0"/>
                        </a:spcBef>
                        <a:spcAft>
                          <a:spcPts val="0"/>
                        </a:spcAft>
                      </a:pPr>
                      <a:r>
                        <a:rPr lang="en-US" sz="1100" dirty="0">
                          <a:effectLst/>
                          <a:latin typeface="Calibri" panose="020F0502020204030204" pitchFamily="34" charset="0"/>
                        </a:rPr>
                        <a:t>Performance Descriptors</a:t>
                      </a:r>
                      <a:endParaRPr lang="en-US" sz="1100" dirty="0">
                        <a:effectLst/>
                        <a:latin typeface="Calibri" panose="020F0502020204030204" pitchFamily="34" charset="0"/>
                        <a:ea typeface="Times New Roman" panose="02020603050405020304" pitchFamily="18"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rtl="0" eaLnBrk="1" hangingPunct="1">
                        <a:defRPr kern="1200">
                          <a:solidFill>
                            <a:schemeClr val="dk1"/>
                          </a:solidFill>
                          <a:latin typeface="Calibri" panose="020F0502020204030204"/>
                        </a:defRPr>
                      </a:lvl1pPr>
                      <a:lvl2pPr marL="457178" algn="l" rtl="0" eaLnBrk="1" hangingPunct="1">
                        <a:defRPr kern="1200">
                          <a:solidFill>
                            <a:schemeClr val="dk1"/>
                          </a:solidFill>
                          <a:latin typeface="Calibri" panose="020F0502020204030204"/>
                        </a:defRPr>
                      </a:lvl2pPr>
                      <a:lvl3pPr marL="914355" algn="l" rtl="0" eaLnBrk="1" hangingPunct="1">
                        <a:defRPr kern="1200">
                          <a:solidFill>
                            <a:schemeClr val="dk1"/>
                          </a:solidFill>
                          <a:latin typeface="Calibri" panose="020F0502020204030204"/>
                        </a:defRPr>
                      </a:lvl3pPr>
                      <a:lvl4pPr marL="1371532" algn="l" rtl="0" eaLnBrk="1" hangingPunct="1">
                        <a:defRPr kern="1200">
                          <a:solidFill>
                            <a:schemeClr val="dk1"/>
                          </a:solidFill>
                          <a:latin typeface="Calibri" panose="020F0502020204030204"/>
                        </a:defRPr>
                      </a:lvl4pPr>
                      <a:lvl5pPr marL="1828709" algn="l" rtl="0" eaLnBrk="1" hangingPunct="1">
                        <a:defRPr kern="1200">
                          <a:solidFill>
                            <a:schemeClr val="dk1"/>
                          </a:solidFill>
                          <a:latin typeface="Calibri" panose="020F0502020204030204"/>
                        </a:defRPr>
                      </a:lvl5pPr>
                      <a:lvl6pPr marL="2285886" algn="l" rtl="0" eaLnBrk="1" hangingPunct="1">
                        <a:defRPr kern="1200">
                          <a:solidFill>
                            <a:schemeClr val="dk1"/>
                          </a:solidFill>
                          <a:latin typeface="Calibri" panose="020F0502020204030204"/>
                        </a:defRPr>
                      </a:lvl6pPr>
                      <a:lvl7pPr marL="2743064" algn="l" rtl="0" eaLnBrk="1" hangingPunct="1">
                        <a:defRPr kern="1200">
                          <a:solidFill>
                            <a:schemeClr val="dk1"/>
                          </a:solidFill>
                          <a:latin typeface="Calibri" panose="020F0502020204030204"/>
                        </a:defRPr>
                      </a:lvl7pPr>
                      <a:lvl8pPr marL="3200240" algn="l" rtl="0" eaLnBrk="1" hangingPunct="1">
                        <a:defRPr kern="1200">
                          <a:solidFill>
                            <a:schemeClr val="dk1"/>
                          </a:solidFill>
                          <a:latin typeface="Calibri" panose="020F0502020204030204"/>
                        </a:defRPr>
                      </a:lvl8pPr>
                      <a:lvl9pPr marL="3657418" algn="l" rtl="0" eaLnBrk="1" hangingPunct="1">
                        <a:defRPr kern="1200">
                          <a:solidFill>
                            <a:schemeClr val="dk1"/>
                          </a:solidFill>
                          <a:latin typeface="Calibri" panose="020F0502020204030204"/>
                        </a:defRPr>
                      </a:lvl9pPr>
                    </a:lstStyle>
                    <a:p>
                      <a:pPr marL="45720" marR="0">
                        <a:spcBef>
                          <a:spcPts val="0"/>
                        </a:spcBef>
                        <a:spcAft>
                          <a:spcPts val="0"/>
                        </a:spcAft>
                      </a:pPr>
                      <a:r>
                        <a:rPr lang="en-US" sz="1100" dirty="0">
                          <a:effectLst/>
                          <a:latin typeface="Calibri" panose="020F0502020204030204" pitchFamily="34" charset="0"/>
                        </a:rPr>
                        <a:t>Performance Descriptors</a:t>
                      </a:r>
                      <a:endParaRPr lang="en-US" sz="1100" dirty="0">
                        <a:effectLst/>
                        <a:latin typeface="Calibri" panose="020F0502020204030204" pitchFamily="34" charset="0"/>
                        <a:ea typeface="Times New Roman" panose="02020603050405020304" pitchFamily="18"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p>
                      <a:pPr marL="0" marR="0" algn="ctr">
                        <a:spcBef>
                          <a:spcPts val="0"/>
                        </a:spcBef>
                        <a:spcAft>
                          <a:spcPts val="0"/>
                        </a:spcAft>
                      </a:pPr>
                      <a:r>
                        <a:rPr lang="en-US" sz="900" dirty="0">
                          <a:effectLst/>
                          <a:latin typeface="Calibri" panose="020F0502020204030204" pitchFamily="34" charset="0"/>
                        </a:rPr>
                        <a:t> </a:t>
                      </a:r>
                      <a:endParaRPr lang="en-US" sz="900" dirty="0">
                        <a:effectLst/>
                        <a:latin typeface="Calibri" panose="020F0502020204030204" pitchFamily="34" charset="0"/>
                        <a:ea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extLst>
                  <a:ext uri="{0D108BD9-81ED-4DB2-BD59-A6C34878D82A}">
                    <a16:rowId xmlns:a16="http://schemas.microsoft.com/office/drawing/2014/main" val="10007"/>
                  </a:ext>
                </a:extLst>
              </a:tr>
              <a:tr h="274320">
                <a:tc gridSpan="5">
                  <a:txBody>
                    <a:bodyPr/>
                    <a:lstStyle/>
                    <a:p>
                      <a:pPr marL="0" marR="0">
                        <a:spcBef>
                          <a:spcPts val="0"/>
                        </a:spcBef>
                        <a:spcAft>
                          <a:spcPts val="0"/>
                        </a:spcAft>
                      </a:pPr>
                      <a:r>
                        <a:rPr lang="en-US" sz="1100" b="0" dirty="0">
                          <a:effectLst/>
                          <a:latin typeface="Calibri" panose="020F0502020204030204" pitchFamily="34" charset="0"/>
                          <a:ea typeface="Times New Roman" panose="02020603050405020304" pitchFamily="18" charset="0"/>
                        </a:rPr>
                        <a:t>Comments:</a:t>
                      </a:r>
                    </a:p>
                  </a:txBody>
                  <a:tcPr marR="7302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hMerge="1">
                  <a:txBody>
                    <a:bodyPr/>
                    <a:lstStyle/>
                    <a:p>
                      <a:pPr marL="45720" marR="0">
                        <a:spcBef>
                          <a:spcPts val="0"/>
                        </a:spcBef>
                        <a:spcAft>
                          <a:spcPts val="0"/>
                        </a:spcAft>
                      </a:pPr>
                      <a:endParaRPr lang="en-US" sz="1100" b="0" dirty="0">
                        <a:effectLst/>
                        <a:latin typeface="Calibri" panose="020F0502020204030204" pitchFamily="34" charset="0"/>
                        <a:ea typeface="Times New Roman" panose="02020603050405020304" pitchFamily="18" charset="0"/>
                      </a:endParaRPr>
                    </a:p>
                  </a:txBody>
                  <a:tcPr marL="45720" marR="4572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hMerge="1">
                  <a:txBody>
                    <a:bodyPr/>
                    <a:lstStyle/>
                    <a:p>
                      <a:pPr marL="0" marR="0">
                        <a:spcBef>
                          <a:spcPts val="0"/>
                        </a:spcBef>
                        <a:spcAft>
                          <a:spcPts val="0"/>
                        </a:spcAft>
                      </a:pPr>
                      <a:endParaRPr lang="en-US" sz="800" dirty="0">
                        <a:effectLst/>
                        <a:latin typeface="Calibri" panose="020F0502020204030204" pitchFamily="34" charset="0"/>
                        <a:ea typeface="Times New Roman" panose="02020603050405020304" pitchFamily="18" charset="0"/>
                      </a:endParaRPr>
                    </a:p>
                  </a:txBody>
                  <a:tcPr marL="45720" marR="4572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hMerge="1">
                  <a:txBody>
                    <a:bodyPr/>
                    <a:lstStyle/>
                    <a:p>
                      <a:pPr marL="0" marR="0">
                        <a:spcBef>
                          <a:spcPts val="0"/>
                        </a:spcBef>
                        <a:spcAft>
                          <a:spcPts val="0"/>
                        </a:spcAft>
                      </a:pPr>
                      <a:endParaRPr lang="en-US" sz="800" dirty="0">
                        <a:effectLst/>
                        <a:latin typeface="Calibri" panose="020F0502020204030204" pitchFamily="34" charset="0"/>
                        <a:ea typeface="Times New Roman" panose="02020603050405020304" pitchFamily="18" charset="0"/>
                      </a:endParaRPr>
                    </a:p>
                  </a:txBody>
                  <a:tcPr marL="45720" marR="4572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hMerge="1">
                  <a:txBody>
                    <a:bodyPr/>
                    <a:lstStyle/>
                    <a:p>
                      <a:endParaRPr lang="en-US"/>
                    </a:p>
                  </a:txBody>
                  <a:tcPr/>
                </a:tc>
                <a:extLst>
                  <a:ext uri="{0D108BD9-81ED-4DB2-BD59-A6C34878D82A}">
                    <a16:rowId xmlns:a16="http://schemas.microsoft.com/office/drawing/2014/main" val="10008"/>
                  </a:ext>
                </a:extLst>
              </a:tr>
              <a:tr h="274320">
                <a:tc gridSpan="4">
                  <a:txBody>
                    <a:bodyPr/>
                    <a:lstStyle/>
                    <a:p>
                      <a:pPr marL="45720" marR="0" algn="r">
                        <a:spcBef>
                          <a:spcPts val="0"/>
                        </a:spcBef>
                        <a:spcAft>
                          <a:spcPts val="0"/>
                        </a:spcAft>
                      </a:pPr>
                      <a:r>
                        <a:rPr lang="en-US" sz="1100" b="1" dirty="0">
                          <a:effectLst/>
                          <a:latin typeface="Calibri" panose="020F0502020204030204" pitchFamily="34" charset="0"/>
                          <a:ea typeface="Times New Roman" panose="02020603050405020304" pitchFamily="18" charset="0"/>
                        </a:rPr>
                        <a:t>TOTAL</a:t>
                      </a:r>
                      <a:r>
                        <a:rPr lang="en-US" sz="1100" b="1" baseline="0" dirty="0">
                          <a:effectLst/>
                          <a:latin typeface="Calibri" panose="020F0502020204030204" pitchFamily="34" charset="0"/>
                          <a:ea typeface="Times New Roman" panose="02020603050405020304" pitchFamily="18" charset="0"/>
                        </a:rPr>
                        <a:t> SCORE</a:t>
                      </a:r>
                      <a:endParaRPr lang="en-US" sz="1100" b="1" dirty="0">
                        <a:effectLst/>
                        <a:latin typeface="Calibri" panose="020F0502020204030204" pitchFamily="34" charset="0"/>
                        <a:ea typeface="Times New Roman" panose="02020603050405020304" pitchFamily="18" charset="0"/>
                      </a:endParaRPr>
                    </a:p>
                  </a:txBody>
                  <a:tcPr marR="7302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dirty="0"/>
                    </a:p>
                  </a:txBody>
                  <a:tcPr marR="7302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extLst>
                  <a:ext uri="{0D108BD9-81ED-4DB2-BD59-A6C34878D82A}">
                    <a16:rowId xmlns:a16="http://schemas.microsoft.com/office/drawing/2014/main" val="10009"/>
                  </a:ext>
                </a:extLst>
              </a:tr>
            </a:tbl>
          </a:graphicData>
        </a:graphic>
      </p:graphicFrame>
      <p:sp>
        <p:nvSpPr>
          <p:cNvPr id="4"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0" tIns="0" rIns="0" bIns="0" anchor="ctr"/>
          <a:lstStyle/>
          <a:p>
            <a:pPr algn="ctr">
              <a:lnSpc>
                <a:spcPct val="100000"/>
              </a:lnSpc>
            </a:pPr>
            <a:r>
              <a:rPr lang="en-US" sz="2000" b="1" dirty="0">
                <a:solidFill>
                  <a:schemeClr val="accent4">
                    <a:lumMod val="50000"/>
                  </a:schemeClr>
                </a:solidFill>
                <a:latin typeface="Calibri" panose="020F0502020204030204" pitchFamily="34" charset="0"/>
              </a:rPr>
              <a:t>Section II: Student Learning Assessment</a:t>
            </a:r>
          </a:p>
          <a:p>
            <a:pPr algn="ctr">
              <a:lnSpc>
                <a:spcPct val="100000"/>
              </a:lnSpc>
            </a:pPr>
            <a:r>
              <a:rPr lang="en-US" sz="2000" b="1" dirty="0">
                <a:solidFill>
                  <a:schemeClr val="accent4">
                    <a:lumMod val="50000"/>
                  </a:schemeClr>
                </a:solidFill>
                <a:latin typeface="Calibri" panose="020F0502020204030204" pitchFamily="34" charset="0"/>
              </a:rPr>
              <a:t>Descriptive</a:t>
            </a:r>
            <a:r>
              <a:rPr lang="en-US" sz="2000" b="1" dirty="0">
                <a:solidFill>
                  <a:schemeClr val="accent4">
                    <a:lumMod val="50000"/>
                  </a:schemeClr>
                </a:solidFill>
                <a:effectLst/>
                <a:latin typeface="Calibri" panose="020F0502020204030204" pitchFamily="34" charset="0"/>
              </a:rPr>
              <a:t> Rubric</a:t>
            </a:r>
          </a:p>
        </p:txBody>
      </p:sp>
    </p:spTree>
    <p:extLst>
      <p:ext uri="{BB962C8B-B14F-4D97-AF65-F5344CB8AC3E}">
        <p14:creationId xmlns:p14="http://schemas.microsoft.com/office/powerpoint/2010/main" val="23210187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0" tIns="0" rIns="0" bIns="0" anchor="ctr"/>
          <a:lstStyle/>
          <a:p>
            <a:pPr algn="ctr">
              <a:lnSpc>
                <a:spcPct val="100000"/>
              </a:lnSpc>
            </a:pPr>
            <a:r>
              <a:rPr lang="en-US" sz="2000" b="1" dirty="0">
                <a:solidFill>
                  <a:schemeClr val="accent4">
                    <a:lumMod val="50000"/>
                  </a:schemeClr>
                </a:solidFill>
                <a:latin typeface="Calibri" panose="020F0502020204030204" pitchFamily="34" charset="0"/>
              </a:rPr>
              <a:t>Section II: Student Learning Assessment</a:t>
            </a:r>
          </a:p>
          <a:p>
            <a:pPr algn="ctr">
              <a:lnSpc>
                <a:spcPct val="100000"/>
              </a:lnSpc>
            </a:pPr>
            <a:r>
              <a:rPr lang="en-US" sz="2000" b="1" dirty="0">
                <a:solidFill>
                  <a:schemeClr val="accent4">
                    <a:lumMod val="50000"/>
                  </a:schemeClr>
                </a:solidFill>
                <a:latin typeface="Calibri" panose="020F0502020204030204" pitchFamily="34" charset="0"/>
              </a:rPr>
              <a:t>Descriptive</a:t>
            </a:r>
            <a:r>
              <a:rPr lang="en-US" sz="2000" b="1" dirty="0">
                <a:solidFill>
                  <a:schemeClr val="accent4">
                    <a:lumMod val="50000"/>
                  </a:schemeClr>
                </a:solidFill>
                <a:effectLst/>
                <a:latin typeface="Calibri" panose="020F0502020204030204" pitchFamily="34" charset="0"/>
              </a:rPr>
              <a:t> Rubric: Example</a:t>
            </a:r>
          </a:p>
        </p:txBody>
      </p:sp>
      <p:graphicFrame>
        <p:nvGraphicFramePr>
          <p:cNvPr id="3" name="Content Placeholder 3"/>
          <p:cNvGraphicFramePr>
            <a:graphicFrameLocks/>
          </p:cNvGraphicFramePr>
          <p:nvPr>
            <p:extLst/>
          </p:nvPr>
        </p:nvGraphicFramePr>
        <p:xfrm>
          <a:off x="224421" y="1352550"/>
          <a:ext cx="8686804" cy="3703320"/>
        </p:xfrm>
        <a:graphic>
          <a:graphicData uri="http://schemas.openxmlformats.org/drawingml/2006/table">
            <a:tbl>
              <a:tblPr firstRow="1" firstCol="1" bandRow="1"/>
              <a:tblGrid>
                <a:gridCol w="994779">
                  <a:extLst>
                    <a:ext uri="{9D8B030D-6E8A-4147-A177-3AD203B41FA5}">
                      <a16:colId xmlns:a16="http://schemas.microsoft.com/office/drawing/2014/main" val="20000"/>
                    </a:ext>
                  </a:extLst>
                </a:gridCol>
                <a:gridCol w="1187174">
                  <a:extLst>
                    <a:ext uri="{9D8B030D-6E8A-4147-A177-3AD203B41FA5}">
                      <a16:colId xmlns:a16="http://schemas.microsoft.com/office/drawing/2014/main" val="20001"/>
                    </a:ext>
                  </a:extLst>
                </a:gridCol>
                <a:gridCol w="1187174">
                  <a:extLst>
                    <a:ext uri="{9D8B030D-6E8A-4147-A177-3AD203B41FA5}">
                      <a16:colId xmlns:a16="http://schemas.microsoft.com/office/drawing/2014/main" val="20002"/>
                    </a:ext>
                  </a:extLst>
                </a:gridCol>
                <a:gridCol w="1187175">
                  <a:extLst>
                    <a:ext uri="{9D8B030D-6E8A-4147-A177-3AD203B41FA5}">
                      <a16:colId xmlns:a16="http://schemas.microsoft.com/office/drawing/2014/main" val="20003"/>
                    </a:ext>
                  </a:extLst>
                </a:gridCol>
                <a:gridCol w="1187174">
                  <a:extLst>
                    <a:ext uri="{9D8B030D-6E8A-4147-A177-3AD203B41FA5}">
                      <a16:colId xmlns:a16="http://schemas.microsoft.com/office/drawing/2014/main" val="20004"/>
                    </a:ext>
                  </a:extLst>
                </a:gridCol>
                <a:gridCol w="1187174">
                  <a:extLst>
                    <a:ext uri="{9D8B030D-6E8A-4147-A177-3AD203B41FA5}">
                      <a16:colId xmlns:a16="http://schemas.microsoft.com/office/drawing/2014/main" val="20005"/>
                    </a:ext>
                  </a:extLst>
                </a:gridCol>
                <a:gridCol w="1187174">
                  <a:extLst>
                    <a:ext uri="{9D8B030D-6E8A-4147-A177-3AD203B41FA5}">
                      <a16:colId xmlns:a16="http://schemas.microsoft.com/office/drawing/2014/main" val="20006"/>
                    </a:ext>
                  </a:extLst>
                </a:gridCol>
                <a:gridCol w="568980">
                  <a:extLst>
                    <a:ext uri="{9D8B030D-6E8A-4147-A177-3AD203B41FA5}">
                      <a16:colId xmlns:a16="http://schemas.microsoft.com/office/drawing/2014/main" val="20007"/>
                    </a:ext>
                  </a:extLst>
                </a:gridCol>
              </a:tblGrid>
              <a:tr h="320040">
                <a:tc gridSpan="8">
                  <a:txBody>
                    <a:bodyPr/>
                    <a:lstStyle/>
                    <a:p>
                      <a:pPr marL="0" marR="0" algn="ctr">
                        <a:spcBef>
                          <a:spcPts val="0"/>
                        </a:spcBef>
                        <a:spcAft>
                          <a:spcPts val="0"/>
                        </a:spcAft>
                      </a:pPr>
                      <a:r>
                        <a:rPr lang="en-US" sz="1200" b="1" dirty="0">
                          <a:solidFill>
                            <a:schemeClr val="bg1"/>
                          </a:solidFill>
                          <a:effectLst/>
                          <a:latin typeface="Calibri" panose="020F0502020204030204" pitchFamily="34" charset="0"/>
                          <a:ea typeface="Times New Roman" panose="02020603050405020304" pitchFamily="18" charset="0"/>
                        </a:rPr>
                        <a:t>Case-Study Grading Rubric</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82880">
                <a:tc rowSpan="2">
                  <a:txBody>
                    <a:bodyPr/>
                    <a:lstStyle>
                      <a:lvl1pPr marL="0" algn="l" rtl="0" eaLnBrk="1" hangingPunct="1">
                        <a:defRPr b="1" kern="1200">
                          <a:solidFill>
                            <a:schemeClr val="lt1"/>
                          </a:solidFill>
                          <a:latin typeface="Calibri" panose="020F0502020204030204"/>
                        </a:defRPr>
                      </a:lvl1pPr>
                      <a:lvl2pPr marL="457178" algn="l" rtl="0" eaLnBrk="1" hangingPunct="1">
                        <a:defRPr b="1" kern="1200">
                          <a:solidFill>
                            <a:schemeClr val="lt1"/>
                          </a:solidFill>
                          <a:latin typeface="Calibri" panose="020F0502020204030204"/>
                        </a:defRPr>
                      </a:lvl2pPr>
                      <a:lvl3pPr marL="914355" algn="l" rtl="0" eaLnBrk="1" hangingPunct="1">
                        <a:defRPr b="1" kern="1200">
                          <a:solidFill>
                            <a:schemeClr val="lt1"/>
                          </a:solidFill>
                          <a:latin typeface="Calibri" panose="020F0502020204030204"/>
                        </a:defRPr>
                      </a:lvl3pPr>
                      <a:lvl4pPr marL="1371532" algn="l" rtl="0" eaLnBrk="1" hangingPunct="1">
                        <a:defRPr b="1" kern="1200">
                          <a:solidFill>
                            <a:schemeClr val="lt1"/>
                          </a:solidFill>
                          <a:latin typeface="Calibri" panose="020F0502020204030204"/>
                        </a:defRPr>
                      </a:lvl4pPr>
                      <a:lvl5pPr marL="1828709" algn="l" rtl="0" eaLnBrk="1" hangingPunct="1">
                        <a:defRPr b="1" kern="1200">
                          <a:solidFill>
                            <a:schemeClr val="lt1"/>
                          </a:solidFill>
                          <a:latin typeface="Calibri" panose="020F0502020204030204"/>
                        </a:defRPr>
                      </a:lvl5pPr>
                      <a:lvl6pPr marL="2285886" algn="l" rtl="0" eaLnBrk="1" hangingPunct="1">
                        <a:defRPr b="1" kern="1200">
                          <a:solidFill>
                            <a:schemeClr val="lt1"/>
                          </a:solidFill>
                          <a:latin typeface="Calibri" panose="020F0502020204030204"/>
                        </a:defRPr>
                      </a:lvl6pPr>
                      <a:lvl7pPr marL="2743064" algn="l" rtl="0" eaLnBrk="1" hangingPunct="1">
                        <a:defRPr b="1" kern="1200">
                          <a:solidFill>
                            <a:schemeClr val="lt1"/>
                          </a:solidFill>
                          <a:latin typeface="Calibri" panose="020F0502020204030204"/>
                        </a:defRPr>
                      </a:lvl7pPr>
                      <a:lvl8pPr marL="3200240" algn="l" rtl="0" eaLnBrk="1" hangingPunct="1">
                        <a:defRPr b="1" kern="1200">
                          <a:solidFill>
                            <a:schemeClr val="lt1"/>
                          </a:solidFill>
                          <a:latin typeface="Calibri" panose="020F0502020204030204"/>
                        </a:defRPr>
                      </a:lvl8pPr>
                      <a:lvl9pPr marL="3657418" algn="l" rtl="0" eaLnBrk="1" hangingPunct="1">
                        <a:defRPr b="1" kern="1200">
                          <a:solidFill>
                            <a:schemeClr val="lt1"/>
                          </a:solidFill>
                          <a:latin typeface="Calibri" panose="020F0502020204030204"/>
                        </a:defRPr>
                      </a:lvl9pPr>
                    </a:lstStyle>
                    <a:p>
                      <a:pPr marL="0" marR="0" algn="ctr">
                        <a:spcBef>
                          <a:spcPts val="0"/>
                        </a:spcBef>
                        <a:spcAft>
                          <a:spcPts val="0"/>
                        </a:spcAft>
                      </a:pPr>
                      <a:r>
                        <a:rPr lang="en-US" sz="1100" dirty="0">
                          <a:solidFill>
                            <a:schemeClr val="tx1"/>
                          </a:solidFill>
                          <a:effectLst/>
                          <a:latin typeface="Calibri" panose="020F0502020204030204" pitchFamily="34" charset="0"/>
                        </a:rPr>
                        <a:t>Evaluation Criteria</a:t>
                      </a:r>
                      <a:endParaRPr lang="en-US" sz="1100" dirty="0">
                        <a:solidFill>
                          <a:schemeClr val="tx1"/>
                        </a:solidFill>
                        <a:effectLst/>
                        <a:latin typeface="Calibri" panose="020F0502020204030204" pitchFamily="34" charset="0"/>
                        <a:ea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gridSpan="2">
                  <a:txBody>
                    <a:bodyPr/>
                    <a:lstStyle/>
                    <a:p>
                      <a:pPr algn="ctr"/>
                      <a:r>
                        <a:rPr lang="en-US" sz="1100" b="1" dirty="0">
                          <a:solidFill>
                            <a:schemeClr val="tx1"/>
                          </a:solidFill>
                          <a:latin typeface="Calibri" panose="020F0502020204030204" pitchFamily="34" charset="0"/>
                        </a:rPr>
                        <a:t>Beginning</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hMerge="1">
                  <a:txBody>
                    <a:bodyPr/>
                    <a:lstStyle/>
                    <a:p>
                      <a:endParaRPr lang="en-US"/>
                    </a:p>
                  </a:txBody>
                  <a:tcPr/>
                </a:tc>
                <a:tc gridSpan="2">
                  <a:txBody>
                    <a:bodyPr/>
                    <a:lstStyle/>
                    <a:p>
                      <a:pPr algn="ctr"/>
                      <a:r>
                        <a:rPr lang="en-US" sz="1100" b="1" dirty="0">
                          <a:solidFill>
                            <a:schemeClr val="tx1"/>
                          </a:solidFill>
                          <a:latin typeface="Calibri" panose="020F0502020204030204" pitchFamily="34" charset="0"/>
                        </a:rPr>
                        <a:t>Competent</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hMerge="1">
                  <a:txBody>
                    <a:bodyPr/>
                    <a:lstStyle/>
                    <a:p>
                      <a:endParaRPr lang="en-US"/>
                    </a:p>
                  </a:txBody>
                  <a:tcPr/>
                </a:tc>
                <a:tc gridSpan="2">
                  <a:txBody>
                    <a:bodyPr/>
                    <a:lstStyle/>
                    <a:p>
                      <a:pPr algn="ctr"/>
                      <a:r>
                        <a:rPr lang="en-US" sz="1100" b="1" dirty="0">
                          <a:solidFill>
                            <a:schemeClr val="tx1"/>
                          </a:solidFill>
                          <a:latin typeface="Calibri" panose="020F0502020204030204" pitchFamily="34" charset="0"/>
                        </a:rPr>
                        <a:t>Accomplished</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A0D0"/>
                    </a:solidFill>
                  </a:tcPr>
                </a:tc>
                <a:tc hMerge="1">
                  <a:txBody>
                    <a:bodyPr/>
                    <a:lstStyle/>
                    <a:p>
                      <a:endParaRPr lang="en-US"/>
                    </a:p>
                  </a:txBody>
                  <a:tcPr/>
                </a:tc>
                <a:tc rowSpan="2">
                  <a:txBody>
                    <a:bodyPr/>
                    <a:lstStyle/>
                    <a:p>
                      <a:pPr marL="0" marR="0" algn="ctr">
                        <a:spcBef>
                          <a:spcPts val="0"/>
                        </a:spcBef>
                        <a:spcAft>
                          <a:spcPts val="0"/>
                        </a:spcAft>
                      </a:pPr>
                      <a:r>
                        <a:rPr lang="en-US" sz="1100" b="1" dirty="0">
                          <a:solidFill>
                            <a:schemeClr val="tx1"/>
                          </a:solidFill>
                          <a:effectLst/>
                          <a:latin typeface="Calibri" panose="020F0502020204030204" pitchFamily="34" charset="0"/>
                        </a:rPr>
                        <a:t>Score</a:t>
                      </a:r>
                      <a:endParaRPr lang="en-US" sz="1100" b="1" dirty="0">
                        <a:solidFill>
                          <a:schemeClr val="tx1"/>
                        </a:solidFill>
                        <a:effectLst/>
                        <a:latin typeface="Calibri" panose="020F0502020204030204" pitchFamily="34" charset="0"/>
                        <a:ea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0001"/>
                  </a:ext>
                </a:extLst>
              </a:tr>
              <a:tr h="182880">
                <a:tc vMerge="1">
                  <a:txBody>
                    <a:bodyPr/>
                    <a:lstStyle/>
                    <a:p>
                      <a:endParaRPr lang="en-US"/>
                    </a:p>
                  </a:txBody>
                  <a:tcPr/>
                </a:tc>
                <a:tc>
                  <a:txBody>
                    <a:bodyPr/>
                    <a:lstStyle/>
                    <a:p>
                      <a:pPr marL="0" marR="0" algn="ctr">
                        <a:spcBef>
                          <a:spcPts val="0"/>
                        </a:spcBef>
                        <a:spcAft>
                          <a:spcPts val="0"/>
                        </a:spcAft>
                      </a:pPr>
                      <a:r>
                        <a:rPr lang="en-US" sz="1100" b="1" dirty="0">
                          <a:solidFill>
                            <a:schemeClr val="tx1"/>
                          </a:solidFill>
                          <a:effectLst/>
                          <a:latin typeface="Calibri" panose="020F0502020204030204" pitchFamily="34" charset="0"/>
                          <a:ea typeface="Times New Roman" panose="02020603050405020304" pitchFamily="18" charset="0"/>
                        </a:rPr>
                        <a:t>1</a:t>
                      </a: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marR="0" algn="ctr">
                        <a:spcBef>
                          <a:spcPts val="0"/>
                        </a:spcBef>
                        <a:spcAft>
                          <a:spcPts val="0"/>
                        </a:spcAft>
                      </a:pPr>
                      <a:r>
                        <a:rPr lang="en-US" sz="1100" b="1" dirty="0">
                          <a:solidFill>
                            <a:schemeClr val="tx1"/>
                          </a:solidFill>
                          <a:effectLst/>
                          <a:latin typeface="Calibri" panose="020F0502020204030204" pitchFamily="34" charset="0"/>
                          <a:ea typeface="Times New Roman" panose="02020603050405020304" pitchFamily="18" charset="0"/>
                        </a:rPr>
                        <a:t>2</a:t>
                      </a: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lvl1pPr marL="0" algn="l" rtl="0" eaLnBrk="1" hangingPunct="1">
                        <a:defRPr kern="1200">
                          <a:solidFill>
                            <a:schemeClr val="dk1"/>
                          </a:solidFill>
                          <a:latin typeface="Calibri" panose="020F0502020204030204"/>
                        </a:defRPr>
                      </a:lvl1pPr>
                      <a:lvl2pPr marL="457178" algn="l" rtl="0" eaLnBrk="1" hangingPunct="1">
                        <a:defRPr kern="1200">
                          <a:solidFill>
                            <a:schemeClr val="dk1"/>
                          </a:solidFill>
                          <a:latin typeface="Calibri" panose="020F0502020204030204"/>
                        </a:defRPr>
                      </a:lvl2pPr>
                      <a:lvl3pPr marL="914355" algn="l" rtl="0" eaLnBrk="1" hangingPunct="1">
                        <a:defRPr kern="1200">
                          <a:solidFill>
                            <a:schemeClr val="dk1"/>
                          </a:solidFill>
                          <a:latin typeface="Calibri" panose="020F0502020204030204"/>
                        </a:defRPr>
                      </a:lvl3pPr>
                      <a:lvl4pPr marL="1371532" algn="l" rtl="0" eaLnBrk="1" hangingPunct="1">
                        <a:defRPr kern="1200">
                          <a:solidFill>
                            <a:schemeClr val="dk1"/>
                          </a:solidFill>
                          <a:latin typeface="Calibri" panose="020F0502020204030204"/>
                        </a:defRPr>
                      </a:lvl4pPr>
                      <a:lvl5pPr marL="1828709" algn="l" rtl="0" eaLnBrk="1" hangingPunct="1">
                        <a:defRPr kern="1200">
                          <a:solidFill>
                            <a:schemeClr val="dk1"/>
                          </a:solidFill>
                          <a:latin typeface="Calibri" panose="020F0502020204030204"/>
                        </a:defRPr>
                      </a:lvl5pPr>
                      <a:lvl6pPr marL="2285886" algn="l" rtl="0" eaLnBrk="1" hangingPunct="1">
                        <a:defRPr kern="1200">
                          <a:solidFill>
                            <a:schemeClr val="dk1"/>
                          </a:solidFill>
                          <a:latin typeface="Calibri" panose="020F0502020204030204"/>
                        </a:defRPr>
                      </a:lvl6pPr>
                      <a:lvl7pPr marL="2743064" algn="l" rtl="0" eaLnBrk="1" hangingPunct="1">
                        <a:defRPr kern="1200">
                          <a:solidFill>
                            <a:schemeClr val="dk1"/>
                          </a:solidFill>
                          <a:latin typeface="Calibri" panose="020F0502020204030204"/>
                        </a:defRPr>
                      </a:lvl7pPr>
                      <a:lvl8pPr marL="3200240" algn="l" rtl="0" eaLnBrk="1" hangingPunct="1">
                        <a:defRPr kern="1200">
                          <a:solidFill>
                            <a:schemeClr val="dk1"/>
                          </a:solidFill>
                          <a:latin typeface="Calibri" panose="020F0502020204030204"/>
                        </a:defRPr>
                      </a:lvl8pPr>
                      <a:lvl9pPr marL="3657418" algn="l" rtl="0" eaLnBrk="1" hangingPunct="1">
                        <a:defRPr kern="1200">
                          <a:solidFill>
                            <a:schemeClr val="dk1"/>
                          </a:solidFill>
                          <a:latin typeface="Calibri" panose="020F0502020204030204"/>
                        </a:defRPr>
                      </a:lvl9pPr>
                    </a:lstStyle>
                    <a:p>
                      <a:pPr marL="0" marR="0" algn="ctr">
                        <a:spcBef>
                          <a:spcPts val="0"/>
                        </a:spcBef>
                        <a:spcAft>
                          <a:spcPts val="0"/>
                        </a:spcAft>
                      </a:pPr>
                      <a:r>
                        <a:rPr lang="en-US" sz="1100" b="1" dirty="0">
                          <a:solidFill>
                            <a:schemeClr val="tx1"/>
                          </a:solidFill>
                          <a:effectLst/>
                          <a:latin typeface="Calibri" panose="020F0502020204030204" pitchFamily="34" charset="0"/>
                          <a:ea typeface="Times New Roman" panose="02020603050405020304" pitchFamily="18" charset="0"/>
                        </a:rPr>
                        <a:t>3</a:t>
                      </a: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marR="0" algn="ctr">
                        <a:spcBef>
                          <a:spcPts val="0"/>
                        </a:spcBef>
                        <a:spcAft>
                          <a:spcPts val="0"/>
                        </a:spcAft>
                      </a:pPr>
                      <a:r>
                        <a:rPr lang="en-US" sz="1100" b="1" dirty="0">
                          <a:solidFill>
                            <a:schemeClr val="tx1"/>
                          </a:solidFill>
                          <a:effectLst/>
                          <a:latin typeface="Calibri" panose="020F0502020204030204" pitchFamily="34" charset="0"/>
                          <a:ea typeface="Times New Roman" panose="02020603050405020304" pitchFamily="18" charset="0"/>
                        </a:rPr>
                        <a:t>4</a:t>
                      </a: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lvl1pPr marL="0" algn="l" rtl="0" eaLnBrk="1" hangingPunct="1">
                        <a:defRPr kern="1200">
                          <a:solidFill>
                            <a:schemeClr val="dk1"/>
                          </a:solidFill>
                          <a:latin typeface="Calibri" panose="020F0502020204030204"/>
                        </a:defRPr>
                      </a:lvl1pPr>
                      <a:lvl2pPr marL="457178" algn="l" rtl="0" eaLnBrk="1" hangingPunct="1">
                        <a:defRPr kern="1200">
                          <a:solidFill>
                            <a:schemeClr val="dk1"/>
                          </a:solidFill>
                          <a:latin typeface="Calibri" panose="020F0502020204030204"/>
                        </a:defRPr>
                      </a:lvl2pPr>
                      <a:lvl3pPr marL="914355" algn="l" rtl="0" eaLnBrk="1" hangingPunct="1">
                        <a:defRPr kern="1200">
                          <a:solidFill>
                            <a:schemeClr val="dk1"/>
                          </a:solidFill>
                          <a:latin typeface="Calibri" panose="020F0502020204030204"/>
                        </a:defRPr>
                      </a:lvl3pPr>
                      <a:lvl4pPr marL="1371532" algn="l" rtl="0" eaLnBrk="1" hangingPunct="1">
                        <a:defRPr kern="1200">
                          <a:solidFill>
                            <a:schemeClr val="dk1"/>
                          </a:solidFill>
                          <a:latin typeface="Calibri" panose="020F0502020204030204"/>
                        </a:defRPr>
                      </a:lvl4pPr>
                      <a:lvl5pPr marL="1828709" algn="l" rtl="0" eaLnBrk="1" hangingPunct="1">
                        <a:defRPr kern="1200">
                          <a:solidFill>
                            <a:schemeClr val="dk1"/>
                          </a:solidFill>
                          <a:latin typeface="Calibri" panose="020F0502020204030204"/>
                        </a:defRPr>
                      </a:lvl5pPr>
                      <a:lvl6pPr marL="2285886" algn="l" rtl="0" eaLnBrk="1" hangingPunct="1">
                        <a:defRPr kern="1200">
                          <a:solidFill>
                            <a:schemeClr val="dk1"/>
                          </a:solidFill>
                          <a:latin typeface="Calibri" panose="020F0502020204030204"/>
                        </a:defRPr>
                      </a:lvl6pPr>
                      <a:lvl7pPr marL="2743064" algn="l" rtl="0" eaLnBrk="1" hangingPunct="1">
                        <a:defRPr kern="1200">
                          <a:solidFill>
                            <a:schemeClr val="dk1"/>
                          </a:solidFill>
                          <a:latin typeface="Calibri" panose="020F0502020204030204"/>
                        </a:defRPr>
                      </a:lvl7pPr>
                      <a:lvl8pPr marL="3200240" algn="l" rtl="0" eaLnBrk="1" hangingPunct="1">
                        <a:defRPr kern="1200">
                          <a:solidFill>
                            <a:schemeClr val="dk1"/>
                          </a:solidFill>
                          <a:latin typeface="Calibri" panose="020F0502020204030204"/>
                        </a:defRPr>
                      </a:lvl8pPr>
                      <a:lvl9pPr marL="3657418" algn="l" rtl="0" eaLnBrk="1" hangingPunct="1">
                        <a:defRPr kern="1200">
                          <a:solidFill>
                            <a:schemeClr val="dk1"/>
                          </a:solidFill>
                          <a:latin typeface="Calibri" panose="020F0502020204030204"/>
                        </a:defRPr>
                      </a:lvl9pPr>
                    </a:lstStyle>
                    <a:p>
                      <a:pPr marL="0" marR="0" algn="ctr">
                        <a:spcBef>
                          <a:spcPts val="0"/>
                        </a:spcBef>
                        <a:spcAft>
                          <a:spcPts val="0"/>
                        </a:spcAft>
                      </a:pPr>
                      <a:r>
                        <a:rPr lang="en-US" sz="1100" b="1" dirty="0">
                          <a:solidFill>
                            <a:schemeClr val="tx1"/>
                          </a:solidFill>
                          <a:effectLst/>
                          <a:latin typeface="Calibri" panose="020F0502020204030204" pitchFamily="34" charset="0"/>
                          <a:ea typeface="Times New Roman" panose="02020603050405020304" pitchFamily="18" charset="0"/>
                        </a:rPr>
                        <a:t>5</a:t>
                      </a:r>
                    </a:p>
                  </a:txBody>
                  <a:tcPr marL="68580" marR="68580" marT="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marR="0" algn="ctr">
                        <a:spcBef>
                          <a:spcPts val="0"/>
                        </a:spcBef>
                        <a:spcAft>
                          <a:spcPts val="0"/>
                        </a:spcAft>
                      </a:pPr>
                      <a:r>
                        <a:rPr lang="en-US" sz="1100" b="1" dirty="0">
                          <a:solidFill>
                            <a:schemeClr val="tx1"/>
                          </a:solidFill>
                          <a:effectLst/>
                          <a:latin typeface="Calibri" panose="020F0502020204030204" pitchFamily="34" charset="0"/>
                          <a:ea typeface="Times New Roman" panose="02020603050405020304" pitchFamily="18" charset="0"/>
                        </a:rPr>
                        <a:t>6</a:t>
                      </a:r>
                    </a:p>
                  </a:txBody>
                  <a:tcPr marL="68580" marR="68580"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vMerge="1">
                  <a:txBody>
                    <a:bodyPr/>
                    <a:lstStyle/>
                    <a:p>
                      <a:endParaRPr lang="en-US"/>
                    </a:p>
                  </a:txBody>
                  <a:tcPr/>
                </a:tc>
                <a:extLst>
                  <a:ext uri="{0D108BD9-81ED-4DB2-BD59-A6C34878D82A}">
                    <a16:rowId xmlns:a16="http://schemas.microsoft.com/office/drawing/2014/main" val="10002"/>
                  </a:ext>
                </a:extLst>
              </a:tr>
              <a:tr h="701040">
                <a:tc>
                  <a:txBody>
                    <a:bodyPr/>
                    <a:lstStyle>
                      <a:lvl1pPr marL="0" algn="l" rtl="0" eaLnBrk="1" hangingPunct="1">
                        <a:defRPr b="1" kern="1200">
                          <a:solidFill>
                            <a:schemeClr val="lt1"/>
                          </a:solidFill>
                          <a:latin typeface="Calibri" panose="020F0502020204030204"/>
                        </a:defRPr>
                      </a:lvl1pPr>
                      <a:lvl2pPr marL="457178" algn="l" rtl="0" eaLnBrk="1" hangingPunct="1">
                        <a:defRPr b="1" kern="1200">
                          <a:solidFill>
                            <a:schemeClr val="lt1"/>
                          </a:solidFill>
                          <a:latin typeface="Calibri" panose="020F0502020204030204"/>
                        </a:defRPr>
                      </a:lvl2pPr>
                      <a:lvl3pPr marL="914355" algn="l" rtl="0" eaLnBrk="1" hangingPunct="1">
                        <a:defRPr b="1" kern="1200">
                          <a:solidFill>
                            <a:schemeClr val="lt1"/>
                          </a:solidFill>
                          <a:latin typeface="Calibri" panose="020F0502020204030204"/>
                        </a:defRPr>
                      </a:lvl3pPr>
                      <a:lvl4pPr marL="1371532" algn="l" rtl="0" eaLnBrk="1" hangingPunct="1">
                        <a:defRPr b="1" kern="1200">
                          <a:solidFill>
                            <a:schemeClr val="lt1"/>
                          </a:solidFill>
                          <a:latin typeface="Calibri" panose="020F0502020204030204"/>
                        </a:defRPr>
                      </a:lvl4pPr>
                      <a:lvl5pPr marL="1828709" algn="l" rtl="0" eaLnBrk="1" hangingPunct="1">
                        <a:defRPr b="1" kern="1200">
                          <a:solidFill>
                            <a:schemeClr val="lt1"/>
                          </a:solidFill>
                          <a:latin typeface="Calibri" panose="020F0502020204030204"/>
                        </a:defRPr>
                      </a:lvl5pPr>
                      <a:lvl6pPr marL="2285886" algn="l" rtl="0" eaLnBrk="1" hangingPunct="1">
                        <a:defRPr b="1" kern="1200">
                          <a:solidFill>
                            <a:schemeClr val="lt1"/>
                          </a:solidFill>
                          <a:latin typeface="Calibri" panose="020F0502020204030204"/>
                        </a:defRPr>
                      </a:lvl6pPr>
                      <a:lvl7pPr marL="2743064" algn="l" rtl="0" eaLnBrk="1" hangingPunct="1">
                        <a:defRPr b="1" kern="1200">
                          <a:solidFill>
                            <a:schemeClr val="lt1"/>
                          </a:solidFill>
                          <a:latin typeface="Calibri" panose="020F0502020204030204"/>
                        </a:defRPr>
                      </a:lvl7pPr>
                      <a:lvl8pPr marL="3200240" algn="l" rtl="0" eaLnBrk="1" hangingPunct="1">
                        <a:defRPr b="1" kern="1200">
                          <a:solidFill>
                            <a:schemeClr val="lt1"/>
                          </a:solidFill>
                          <a:latin typeface="Calibri" panose="020F0502020204030204"/>
                        </a:defRPr>
                      </a:lvl8pPr>
                      <a:lvl9pPr marL="3657418" algn="l" rtl="0" eaLnBrk="1" hangingPunct="1">
                        <a:defRPr b="1" kern="1200">
                          <a:solidFill>
                            <a:schemeClr val="lt1"/>
                          </a:solidFill>
                          <a:latin typeface="Calibri" panose="020F0502020204030204"/>
                        </a:defRPr>
                      </a:lvl9pPr>
                    </a:lstStyle>
                    <a:p>
                      <a:pPr marL="0" marR="0">
                        <a:spcBef>
                          <a:spcPts val="0"/>
                        </a:spcBef>
                        <a:spcAft>
                          <a:spcPts val="0"/>
                        </a:spcAft>
                      </a:pPr>
                      <a:r>
                        <a:rPr lang="en-US" sz="1100" b="0" dirty="0">
                          <a:solidFill>
                            <a:srgbClr val="330033"/>
                          </a:solidFill>
                          <a:effectLst/>
                          <a:latin typeface="Calibri" panose="020F0502020204030204" pitchFamily="34" charset="0"/>
                        </a:rPr>
                        <a:t>Identification</a:t>
                      </a:r>
                    </a:p>
                    <a:p>
                      <a:pPr marL="0" marR="0">
                        <a:spcBef>
                          <a:spcPts val="0"/>
                        </a:spcBef>
                        <a:spcAft>
                          <a:spcPts val="0"/>
                        </a:spcAft>
                      </a:pPr>
                      <a:r>
                        <a:rPr lang="en-US" sz="1100" b="0" dirty="0">
                          <a:solidFill>
                            <a:srgbClr val="330033"/>
                          </a:solidFill>
                          <a:effectLst/>
                          <a:latin typeface="Calibri" panose="020F0502020204030204" pitchFamily="34" charset="0"/>
                        </a:rPr>
                        <a:t>of Issues</a:t>
                      </a:r>
                      <a:endParaRPr lang="en-US" sz="1100" b="0" dirty="0">
                        <a:solidFill>
                          <a:srgbClr val="330033"/>
                        </a:solidFill>
                        <a:effectLst/>
                        <a:latin typeface="Calibri" panose="020F0502020204030204" pitchFamily="34" charset="0"/>
                        <a:ea typeface="Times New Roman" panose="02020603050405020304" pitchFamily="18" charset="0"/>
                      </a:endParaRPr>
                    </a:p>
                  </a:txBody>
                  <a:tcPr marR="73025"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gridSpan="2">
                  <a:txBody>
                    <a:bodyPr/>
                    <a:lstStyle/>
                    <a:p>
                      <a:pPr marL="0" marR="0">
                        <a:spcBef>
                          <a:spcPts val="0"/>
                        </a:spcBef>
                        <a:spcAft>
                          <a:spcPts val="0"/>
                        </a:spcAft>
                      </a:pPr>
                      <a:r>
                        <a:rPr lang="en-US" sz="800" dirty="0">
                          <a:effectLst/>
                          <a:latin typeface="Calibri" panose="020F0502020204030204" pitchFamily="34" charset="0"/>
                        </a:rPr>
                        <a:t>Does not recognize the problems or issues of the case, or identifies problems and issues that are not based on facts of the case; displays little understanding of the issues, key problems, and the company’s present situation and strategic challenges</a:t>
                      </a:r>
                      <a:endParaRPr lang="en-US" sz="800" dirty="0">
                        <a:effectLst/>
                        <a:latin typeface="Calibri" panose="020F0502020204030204" pitchFamily="34" charset="0"/>
                        <a:ea typeface="Times New Roman" panose="02020603050405020304" pitchFamily="18" charset="0"/>
                      </a:endParaRPr>
                    </a:p>
                  </a:txBody>
                  <a:tcPr marL="45720" marR="45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hMerge="1">
                  <a:txBody>
                    <a:bodyPr/>
                    <a:lstStyle/>
                    <a:p>
                      <a:endParaRPr lang="en-US"/>
                    </a:p>
                  </a:txBody>
                  <a:tcPr/>
                </a:tc>
                <a:tc gridSpan="2">
                  <a:txBody>
                    <a:bodyPr/>
                    <a:lstStyle>
                      <a:lvl1pPr marL="0" algn="l" rtl="0" eaLnBrk="1" hangingPunct="1">
                        <a:defRPr kern="1200">
                          <a:solidFill>
                            <a:schemeClr val="dk1"/>
                          </a:solidFill>
                          <a:latin typeface="Calibri" panose="020F0502020204030204"/>
                        </a:defRPr>
                      </a:lvl1pPr>
                      <a:lvl2pPr marL="457178" algn="l" rtl="0" eaLnBrk="1" hangingPunct="1">
                        <a:defRPr kern="1200">
                          <a:solidFill>
                            <a:schemeClr val="dk1"/>
                          </a:solidFill>
                          <a:latin typeface="Calibri" panose="020F0502020204030204"/>
                        </a:defRPr>
                      </a:lvl2pPr>
                      <a:lvl3pPr marL="914355" algn="l" rtl="0" eaLnBrk="1" hangingPunct="1">
                        <a:defRPr kern="1200">
                          <a:solidFill>
                            <a:schemeClr val="dk1"/>
                          </a:solidFill>
                          <a:latin typeface="Calibri" panose="020F0502020204030204"/>
                        </a:defRPr>
                      </a:lvl3pPr>
                      <a:lvl4pPr marL="1371532" algn="l" rtl="0" eaLnBrk="1" hangingPunct="1">
                        <a:defRPr kern="1200">
                          <a:solidFill>
                            <a:schemeClr val="dk1"/>
                          </a:solidFill>
                          <a:latin typeface="Calibri" panose="020F0502020204030204"/>
                        </a:defRPr>
                      </a:lvl4pPr>
                      <a:lvl5pPr marL="1828709" algn="l" rtl="0" eaLnBrk="1" hangingPunct="1">
                        <a:defRPr kern="1200">
                          <a:solidFill>
                            <a:schemeClr val="dk1"/>
                          </a:solidFill>
                          <a:latin typeface="Calibri" panose="020F0502020204030204"/>
                        </a:defRPr>
                      </a:lvl5pPr>
                      <a:lvl6pPr marL="2285886" algn="l" rtl="0" eaLnBrk="1" hangingPunct="1">
                        <a:defRPr kern="1200">
                          <a:solidFill>
                            <a:schemeClr val="dk1"/>
                          </a:solidFill>
                          <a:latin typeface="Calibri" panose="020F0502020204030204"/>
                        </a:defRPr>
                      </a:lvl6pPr>
                      <a:lvl7pPr marL="2743064" algn="l" rtl="0" eaLnBrk="1" hangingPunct="1">
                        <a:defRPr kern="1200">
                          <a:solidFill>
                            <a:schemeClr val="dk1"/>
                          </a:solidFill>
                          <a:latin typeface="Calibri" panose="020F0502020204030204"/>
                        </a:defRPr>
                      </a:lvl7pPr>
                      <a:lvl8pPr marL="3200240" algn="l" rtl="0" eaLnBrk="1" hangingPunct="1">
                        <a:defRPr kern="1200">
                          <a:solidFill>
                            <a:schemeClr val="dk1"/>
                          </a:solidFill>
                          <a:latin typeface="Calibri" panose="020F0502020204030204"/>
                        </a:defRPr>
                      </a:lvl8pPr>
                      <a:lvl9pPr marL="3657418" algn="l" rtl="0" eaLnBrk="1" hangingPunct="1">
                        <a:defRPr kern="1200">
                          <a:solidFill>
                            <a:schemeClr val="dk1"/>
                          </a:solidFill>
                          <a:latin typeface="Calibri" panose="020F0502020204030204"/>
                        </a:defRPr>
                      </a:lvl9pPr>
                    </a:lstStyle>
                    <a:p>
                      <a:pPr marL="0" marR="0" algn="l">
                        <a:spcBef>
                          <a:spcPts val="0"/>
                        </a:spcBef>
                        <a:spcAft>
                          <a:spcPts val="0"/>
                        </a:spcAft>
                      </a:pPr>
                      <a:r>
                        <a:rPr lang="en-US" sz="800" dirty="0">
                          <a:effectLst/>
                          <a:latin typeface="Calibri" panose="020F0502020204030204" pitchFamily="34" charset="0"/>
                        </a:rPr>
                        <a:t>With a few exceptions, identifies and outlines the principal problems and issues in the case; demonstrates an acceptable understanding of the company’s issues, current situation, and strategic challenges</a:t>
                      </a:r>
                      <a:endParaRPr lang="en-US" sz="800" dirty="0">
                        <a:effectLst/>
                        <a:latin typeface="Calibri" panose="020F0502020204030204" pitchFamily="34" charset="0"/>
                        <a:ea typeface="Times New Roman" panose="02020603050405020304" pitchFamily="18" charset="0"/>
                      </a:endParaRPr>
                    </a:p>
                  </a:txBody>
                  <a:tcPr marL="45720" marR="45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hMerge="1">
                  <a:txBody>
                    <a:bodyPr/>
                    <a:lstStyle/>
                    <a:p>
                      <a:endParaRPr lang="en-US"/>
                    </a:p>
                  </a:txBody>
                  <a:tcPr/>
                </a:tc>
                <a:tc gridSpan="2">
                  <a:txBody>
                    <a:bodyPr/>
                    <a:lstStyle>
                      <a:lvl1pPr marL="0" algn="l" rtl="0" eaLnBrk="1" hangingPunct="1">
                        <a:defRPr kern="1200">
                          <a:solidFill>
                            <a:schemeClr val="dk1"/>
                          </a:solidFill>
                          <a:latin typeface="Calibri" panose="020F0502020204030204"/>
                        </a:defRPr>
                      </a:lvl1pPr>
                      <a:lvl2pPr marL="457178" algn="l" rtl="0" eaLnBrk="1" hangingPunct="1">
                        <a:defRPr kern="1200">
                          <a:solidFill>
                            <a:schemeClr val="dk1"/>
                          </a:solidFill>
                          <a:latin typeface="Calibri" panose="020F0502020204030204"/>
                        </a:defRPr>
                      </a:lvl2pPr>
                      <a:lvl3pPr marL="914355" algn="l" rtl="0" eaLnBrk="1" hangingPunct="1">
                        <a:defRPr kern="1200">
                          <a:solidFill>
                            <a:schemeClr val="dk1"/>
                          </a:solidFill>
                          <a:latin typeface="Calibri" panose="020F0502020204030204"/>
                        </a:defRPr>
                      </a:lvl3pPr>
                      <a:lvl4pPr marL="1371532" algn="l" rtl="0" eaLnBrk="1" hangingPunct="1">
                        <a:defRPr kern="1200">
                          <a:solidFill>
                            <a:schemeClr val="dk1"/>
                          </a:solidFill>
                          <a:latin typeface="Calibri" panose="020F0502020204030204"/>
                        </a:defRPr>
                      </a:lvl4pPr>
                      <a:lvl5pPr marL="1828709" algn="l" rtl="0" eaLnBrk="1" hangingPunct="1">
                        <a:defRPr kern="1200">
                          <a:solidFill>
                            <a:schemeClr val="dk1"/>
                          </a:solidFill>
                          <a:latin typeface="Calibri" panose="020F0502020204030204"/>
                        </a:defRPr>
                      </a:lvl5pPr>
                      <a:lvl6pPr marL="2285886" algn="l" rtl="0" eaLnBrk="1" hangingPunct="1">
                        <a:defRPr kern="1200">
                          <a:solidFill>
                            <a:schemeClr val="dk1"/>
                          </a:solidFill>
                          <a:latin typeface="Calibri" panose="020F0502020204030204"/>
                        </a:defRPr>
                      </a:lvl6pPr>
                      <a:lvl7pPr marL="2743064" algn="l" rtl="0" eaLnBrk="1" hangingPunct="1">
                        <a:defRPr kern="1200">
                          <a:solidFill>
                            <a:schemeClr val="dk1"/>
                          </a:solidFill>
                          <a:latin typeface="Calibri" panose="020F0502020204030204"/>
                        </a:defRPr>
                      </a:lvl7pPr>
                      <a:lvl8pPr marL="3200240" algn="l" rtl="0" eaLnBrk="1" hangingPunct="1">
                        <a:defRPr kern="1200">
                          <a:solidFill>
                            <a:schemeClr val="dk1"/>
                          </a:solidFill>
                          <a:latin typeface="Calibri" panose="020F0502020204030204"/>
                        </a:defRPr>
                      </a:lvl8pPr>
                      <a:lvl9pPr marL="3657418" algn="l" rtl="0" eaLnBrk="1" hangingPunct="1">
                        <a:defRPr kern="1200">
                          <a:solidFill>
                            <a:schemeClr val="dk1"/>
                          </a:solidFill>
                          <a:latin typeface="Calibri" panose="020F0502020204030204"/>
                        </a:defRPr>
                      </a:lvl9pPr>
                    </a:lstStyle>
                    <a:p>
                      <a:pPr marL="0" marR="0">
                        <a:spcBef>
                          <a:spcPts val="0"/>
                        </a:spcBef>
                        <a:spcAft>
                          <a:spcPts val="0"/>
                        </a:spcAft>
                      </a:pPr>
                      <a:r>
                        <a:rPr lang="en-US" sz="800" dirty="0">
                          <a:effectLst/>
                          <a:latin typeface="Calibri" panose="020F0502020204030204" pitchFamily="34" charset="0"/>
                        </a:rPr>
                        <a:t>Presents accurate and detailed descriptions of the problems and issues central to the case; provides a well-focused diagnosis of strategic issues and key problems that demonstrates an excellent grasp of the company’s present situation and strategic challenges</a:t>
                      </a:r>
                      <a:endParaRPr lang="en-US" sz="800" dirty="0">
                        <a:effectLst/>
                        <a:latin typeface="Calibri" panose="020F0502020204030204" pitchFamily="34" charset="0"/>
                        <a:ea typeface="Times New Roman" panose="02020603050405020304" pitchFamily="18" charset="0"/>
                      </a:endParaRPr>
                    </a:p>
                  </a:txBody>
                  <a:tcPr marL="45720" marR="45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hMerge="1">
                  <a:txBody>
                    <a:bodyPr/>
                    <a:lstStyle/>
                    <a:p>
                      <a:endParaRPr lang="en-US"/>
                    </a:p>
                  </a:txBody>
                  <a:tcPr/>
                </a:tc>
                <a:tc>
                  <a:txBody>
                    <a:bodyPr/>
                    <a:lstStyle/>
                    <a:p>
                      <a:pPr marL="0" marR="0" algn="ctr">
                        <a:spcBef>
                          <a:spcPts val="0"/>
                        </a:spcBef>
                        <a:spcAft>
                          <a:spcPts val="0"/>
                        </a:spcAft>
                      </a:pPr>
                      <a:r>
                        <a:rPr lang="en-US" sz="900" dirty="0">
                          <a:effectLst/>
                          <a:latin typeface="Calibri" panose="020F0502020204030204" pitchFamily="34" charset="0"/>
                        </a:rPr>
                        <a:t> </a:t>
                      </a:r>
                      <a:endParaRPr lang="en-US" sz="900" dirty="0">
                        <a:effectLst/>
                        <a:latin typeface="Calibri" panose="020F0502020204030204" pitchFamily="34" charset="0"/>
                        <a:ea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extLst>
                  <a:ext uri="{0D108BD9-81ED-4DB2-BD59-A6C34878D82A}">
                    <a16:rowId xmlns:a16="http://schemas.microsoft.com/office/drawing/2014/main" val="10003"/>
                  </a:ext>
                </a:extLst>
              </a:tr>
              <a:tr h="228600">
                <a:tc gridSpan="8">
                  <a:txBody>
                    <a:bodyPr/>
                    <a:lstStyle/>
                    <a:p>
                      <a:pPr marL="0" marR="0">
                        <a:spcBef>
                          <a:spcPts val="0"/>
                        </a:spcBef>
                        <a:spcAft>
                          <a:spcPts val="0"/>
                        </a:spcAft>
                      </a:pPr>
                      <a:r>
                        <a:rPr lang="en-US" sz="900" b="0" dirty="0">
                          <a:effectLst/>
                          <a:latin typeface="Calibri" panose="020F0502020204030204" pitchFamily="34" charset="0"/>
                          <a:ea typeface="Times New Roman" panose="02020603050405020304" pitchFamily="18" charset="0"/>
                        </a:rPr>
                        <a:t>Comments:</a:t>
                      </a:r>
                    </a:p>
                  </a:txBody>
                  <a:tcPr marR="73025"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pPr marL="0" marR="0">
                        <a:spcBef>
                          <a:spcPts val="0"/>
                        </a:spcBef>
                        <a:spcAft>
                          <a:spcPts val="0"/>
                        </a:spcAft>
                      </a:pPr>
                      <a:endParaRPr lang="en-US" sz="800" dirty="0">
                        <a:effectLst/>
                        <a:latin typeface="Calibri" panose="020F0502020204030204" pitchFamily="34" charset="0"/>
                        <a:ea typeface="Times New Roman" panose="02020603050405020304" pitchFamily="18" charset="0"/>
                      </a:endParaRPr>
                    </a:p>
                  </a:txBody>
                  <a:tcPr marL="45720" marR="4572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endParaRPr lang="en-US"/>
                    </a:p>
                  </a:txBody>
                  <a:tcPr/>
                </a:tc>
                <a:tc hMerge="1">
                  <a:txBody>
                    <a:bodyPr/>
                    <a:lstStyle/>
                    <a:p>
                      <a:pPr marL="0" marR="0" algn="l">
                        <a:spcBef>
                          <a:spcPts val="0"/>
                        </a:spcBef>
                        <a:spcAft>
                          <a:spcPts val="0"/>
                        </a:spcAft>
                      </a:pPr>
                      <a:endParaRPr lang="en-US" sz="800" dirty="0">
                        <a:effectLst/>
                        <a:latin typeface="Calibri" panose="020F0502020204030204" pitchFamily="34" charset="0"/>
                        <a:ea typeface="Times New Roman" panose="02020603050405020304" pitchFamily="18" charset="0"/>
                      </a:endParaRPr>
                    </a:p>
                  </a:txBody>
                  <a:tcPr marL="45720" marR="45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hMerge="1">
                  <a:txBody>
                    <a:bodyPr/>
                    <a:lstStyle/>
                    <a:p>
                      <a:endParaRPr lang="en-US"/>
                    </a:p>
                  </a:txBody>
                  <a:tcPr/>
                </a:tc>
                <a:tc hMerge="1">
                  <a:txBody>
                    <a:bodyPr/>
                    <a:lstStyle/>
                    <a:p>
                      <a:pPr marL="0" marR="0">
                        <a:spcBef>
                          <a:spcPts val="0"/>
                        </a:spcBef>
                        <a:spcAft>
                          <a:spcPts val="0"/>
                        </a:spcAft>
                      </a:pPr>
                      <a:endParaRPr lang="en-US" sz="800" dirty="0">
                        <a:effectLst/>
                        <a:latin typeface="Calibri" panose="020F0502020204030204" pitchFamily="34" charset="0"/>
                        <a:ea typeface="Times New Roman" panose="02020603050405020304" pitchFamily="18" charset="0"/>
                      </a:endParaRPr>
                    </a:p>
                  </a:txBody>
                  <a:tcPr marL="45720" marR="45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hMerge="1">
                  <a:txBody>
                    <a:bodyPr/>
                    <a:lstStyle/>
                    <a:p>
                      <a:endParaRPr lang="en-US"/>
                    </a:p>
                  </a:txBody>
                  <a:tcPr/>
                </a:tc>
                <a:tc hMerge="1">
                  <a:txBody>
                    <a:bodyPr/>
                    <a:lstStyle/>
                    <a:p>
                      <a:pPr marL="0" marR="0" algn="ctr">
                        <a:spcBef>
                          <a:spcPts val="0"/>
                        </a:spcBef>
                        <a:spcAft>
                          <a:spcPts val="0"/>
                        </a:spcAft>
                      </a:pPr>
                      <a:endParaRPr lang="en-US" sz="900" dirty="0">
                        <a:effectLst/>
                        <a:latin typeface="Calibri" panose="020F0502020204030204" pitchFamily="34" charset="0"/>
                        <a:ea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0004"/>
                  </a:ext>
                </a:extLst>
              </a:tr>
              <a:tr h="701040">
                <a:tc>
                  <a:txBody>
                    <a:bodyPr/>
                    <a:lstStyle>
                      <a:lvl1pPr marL="0" algn="l" rtl="0" eaLnBrk="1" hangingPunct="1">
                        <a:defRPr b="1" kern="1200">
                          <a:solidFill>
                            <a:schemeClr val="lt1"/>
                          </a:solidFill>
                          <a:latin typeface="Calibri" panose="020F0502020204030204"/>
                        </a:defRPr>
                      </a:lvl1pPr>
                      <a:lvl2pPr marL="457178" algn="l" rtl="0" eaLnBrk="1" hangingPunct="1">
                        <a:defRPr b="1" kern="1200">
                          <a:solidFill>
                            <a:schemeClr val="lt1"/>
                          </a:solidFill>
                          <a:latin typeface="Calibri" panose="020F0502020204030204"/>
                        </a:defRPr>
                      </a:lvl2pPr>
                      <a:lvl3pPr marL="914355" algn="l" rtl="0" eaLnBrk="1" hangingPunct="1">
                        <a:defRPr b="1" kern="1200">
                          <a:solidFill>
                            <a:schemeClr val="lt1"/>
                          </a:solidFill>
                          <a:latin typeface="Calibri" panose="020F0502020204030204"/>
                        </a:defRPr>
                      </a:lvl3pPr>
                      <a:lvl4pPr marL="1371532" algn="l" rtl="0" eaLnBrk="1" hangingPunct="1">
                        <a:defRPr b="1" kern="1200">
                          <a:solidFill>
                            <a:schemeClr val="lt1"/>
                          </a:solidFill>
                          <a:latin typeface="Calibri" panose="020F0502020204030204"/>
                        </a:defRPr>
                      </a:lvl4pPr>
                      <a:lvl5pPr marL="1828709" algn="l" rtl="0" eaLnBrk="1" hangingPunct="1">
                        <a:defRPr b="1" kern="1200">
                          <a:solidFill>
                            <a:schemeClr val="lt1"/>
                          </a:solidFill>
                          <a:latin typeface="Calibri" panose="020F0502020204030204"/>
                        </a:defRPr>
                      </a:lvl5pPr>
                      <a:lvl6pPr marL="2285886" algn="l" rtl="0" eaLnBrk="1" hangingPunct="1">
                        <a:defRPr b="1" kern="1200">
                          <a:solidFill>
                            <a:schemeClr val="lt1"/>
                          </a:solidFill>
                          <a:latin typeface="Calibri" panose="020F0502020204030204"/>
                        </a:defRPr>
                      </a:lvl6pPr>
                      <a:lvl7pPr marL="2743064" algn="l" rtl="0" eaLnBrk="1" hangingPunct="1">
                        <a:defRPr b="1" kern="1200">
                          <a:solidFill>
                            <a:schemeClr val="lt1"/>
                          </a:solidFill>
                          <a:latin typeface="Calibri" panose="020F0502020204030204"/>
                        </a:defRPr>
                      </a:lvl7pPr>
                      <a:lvl8pPr marL="3200240" algn="l" rtl="0" eaLnBrk="1" hangingPunct="1">
                        <a:defRPr b="1" kern="1200">
                          <a:solidFill>
                            <a:schemeClr val="lt1"/>
                          </a:solidFill>
                          <a:latin typeface="Calibri" panose="020F0502020204030204"/>
                        </a:defRPr>
                      </a:lvl8pPr>
                      <a:lvl9pPr marL="3657418" algn="l" rtl="0" eaLnBrk="1" hangingPunct="1">
                        <a:defRPr b="1" kern="1200">
                          <a:solidFill>
                            <a:schemeClr val="lt1"/>
                          </a:solidFill>
                          <a:latin typeface="Calibri" panose="020F0502020204030204"/>
                        </a:defRPr>
                      </a:lvl9pPr>
                    </a:lstStyle>
                    <a:p>
                      <a:pPr marL="0" marR="0">
                        <a:spcBef>
                          <a:spcPts val="0"/>
                        </a:spcBef>
                        <a:spcAft>
                          <a:spcPts val="0"/>
                        </a:spcAft>
                      </a:pPr>
                      <a:r>
                        <a:rPr lang="en-US" sz="1100" b="0" dirty="0">
                          <a:solidFill>
                            <a:srgbClr val="330033"/>
                          </a:solidFill>
                          <a:effectLst/>
                          <a:latin typeface="Calibri" panose="020F0502020204030204" pitchFamily="34" charset="0"/>
                        </a:rPr>
                        <a:t>Analysis and Evaluation</a:t>
                      </a:r>
                      <a:endParaRPr lang="en-US" sz="1100" b="0" dirty="0">
                        <a:solidFill>
                          <a:srgbClr val="330033"/>
                        </a:solidFill>
                        <a:effectLst/>
                        <a:latin typeface="Calibri" panose="020F0502020204030204" pitchFamily="34" charset="0"/>
                        <a:ea typeface="Times New Roman" panose="02020603050405020304" pitchFamily="18" charset="0"/>
                      </a:endParaRPr>
                    </a:p>
                  </a:txBody>
                  <a:tcPr marR="73025"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gridSpan="2">
                  <a:txBody>
                    <a:bodyPr/>
                    <a:lstStyle/>
                    <a:p>
                      <a:pPr marL="0" marR="0">
                        <a:spcBef>
                          <a:spcPts val="0"/>
                        </a:spcBef>
                        <a:spcAft>
                          <a:spcPts val="0"/>
                        </a:spcAft>
                      </a:pPr>
                      <a:r>
                        <a:rPr lang="en-US" sz="800" dirty="0">
                          <a:effectLst/>
                          <a:latin typeface="Calibri" panose="020F0502020204030204" pitchFamily="34" charset="0"/>
                        </a:rPr>
                        <a:t>Simply repeats facts identified in the case and does not discuss the relevance of these facts; fails to draw conclusions, or conclusions are not justified or supported; does not present relevant research or data; shows no critical examination of case issues</a:t>
                      </a:r>
                      <a:endParaRPr lang="en-US" sz="800" dirty="0">
                        <a:effectLst/>
                        <a:latin typeface="Calibri" panose="020F0502020204030204" pitchFamily="34" charset="0"/>
                        <a:ea typeface="Times New Roman" panose="02020603050405020304" pitchFamily="18" charset="0"/>
                      </a:endParaRPr>
                    </a:p>
                  </a:txBody>
                  <a:tcPr marL="45720" marR="45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hMerge="1">
                  <a:txBody>
                    <a:bodyPr/>
                    <a:lstStyle/>
                    <a:p>
                      <a:endParaRPr lang="en-US"/>
                    </a:p>
                  </a:txBody>
                  <a:tcPr/>
                </a:tc>
                <a:tc gridSpan="2">
                  <a:txBody>
                    <a:bodyPr/>
                    <a:lstStyle>
                      <a:lvl1pPr marL="0" algn="l" rtl="0" eaLnBrk="1" hangingPunct="1">
                        <a:defRPr kern="1200">
                          <a:solidFill>
                            <a:schemeClr val="dk1"/>
                          </a:solidFill>
                          <a:latin typeface="Calibri" panose="020F0502020204030204"/>
                        </a:defRPr>
                      </a:lvl1pPr>
                      <a:lvl2pPr marL="457178" algn="l" rtl="0" eaLnBrk="1" hangingPunct="1">
                        <a:defRPr kern="1200">
                          <a:solidFill>
                            <a:schemeClr val="dk1"/>
                          </a:solidFill>
                          <a:latin typeface="Calibri" panose="020F0502020204030204"/>
                        </a:defRPr>
                      </a:lvl2pPr>
                      <a:lvl3pPr marL="914355" algn="l" rtl="0" eaLnBrk="1" hangingPunct="1">
                        <a:defRPr kern="1200">
                          <a:solidFill>
                            <a:schemeClr val="dk1"/>
                          </a:solidFill>
                          <a:latin typeface="Calibri" panose="020F0502020204030204"/>
                        </a:defRPr>
                      </a:lvl3pPr>
                      <a:lvl4pPr marL="1371532" algn="l" rtl="0" eaLnBrk="1" hangingPunct="1">
                        <a:defRPr kern="1200">
                          <a:solidFill>
                            <a:schemeClr val="dk1"/>
                          </a:solidFill>
                          <a:latin typeface="Calibri" panose="020F0502020204030204"/>
                        </a:defRPr>
                      </a:lvl4pPr>
                      <a:lvl5pPr marL="1828709" algn="l" rtl="0" eaLnBrk="1" hangingPunct="1">
                        <a:defRPr kern="1200">
                          <a:solidFill>
                            <a:schemeClr val="dk1"/>
                          </a:solidFill>
                          <a:latin typeface="Calibri" panose="020F0502020204030204"/>
                        </a:defRPr>
                      </a:lvl5pPr>
                      <a:lvl6pPr marL="2285886" algn="l" rtl="0" eaLnBrk="1" hangingPunct="1">
                        <a:defRPr kern="1200">
                          <a:solidFill>
                            <a:schemeClr val="dk1"/>
                          </a:solidFill>
                          <a:latin typeface="Calibri" panose="020F0502020204030204"/>
                        </a:defRPr>
                      </a:lvl6pPr>
                      <a:lvl7pPr marL="2743064" algn="l" rtl="0" eaLnBrk="1" hangingPunct="1">
                        <a:defRPr kern="1200">
                          <a:solidFill>
                            <a:schemeClr val="dk1"/>
                          </a:solidFill>
                          <a:latin typeface="Calibri" panose="020F0502020204030204"/>
                        </a:defRPr>
                      </a:lvl7pPr>
                      <a:lvl8pPr marL="3200240" algn="l" rtl="0" eaLnBrk="1" hangingPunct="1">
                        <a:defRPr kern="1200">
                          <a:solidFill>
                            <a:schemeClr val="dk1"/>
                          </a:solidFill>
                          <a:latin typeface="Calibri" panose="020F0502020204030204"/>
                        </a:defRPr>
                      </a:lvl8pPr>
                      <a:lvl9pPr marL="3657418" algn="l" rtl="0" eaLnBrk="1" hangingPunct="1">
                        <a:defRPr kern="1200">
                          <a:solidFill>
                            <a:schemeClr val="dk1"/>
                          </a:solidFill>
                          <a:latin typeface="Calibri" panose="020F0502020204030204"/>
                        </a:defRPr>
                      </a:lvl9pPr>
                    </a:lstStyle>
                    <a:p>
                      <a:pPr marL="0" marR="0">
                        <a:spcBef>
                          <a:spcPts val="0"/>
                        </a:spcBef>
                        <a:spcAft>
                          <a:spcPts val="0"/>
                        </a:spcAft>
                      </a:pPr>
                      <a:r>
                        <a:rPr lang="en-US" sz="800" dirty="0">
                          <a:effectLst/>
                          <a:latin typeface="Calibri" panose="020F0502020204030204" pitchFamily="34" charset="0"/>
                        </a:rPr>
                        <a:t>Provides an acceptable analysis of most of the issues and problems in the case; in most instances, analysis is adequately supported by theory and empirical data; appropriate conclusions are outlined and summarized</a:t>
                      </a:r>
                      <a:endParaRPr lang="en-US" sz="800" dirty="0">
                        <a:effectLst/>
                        <a:latin typeface="Calibri" panose="020F0502020204030204" pitchFamily="34" charset="0"/>
                        <a:ea typeface="Times New Roman" panose="02020603050405020304" pitchFamily="18" charset="0"/>
                      </a:endParaRPr>
                    </a:p>
                  </a:txBody>
                  <a:tcPr marL="45720" marR="45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hMerge="1">
                  <a:txBody>
                    <a:bodyPr/>
                    <a:lstStyle/>
                    <a:p>
                      <a:endParaRPr lang="en-US"/>
                    </a:p>
                  </a:txBody>
                  <a:tcPr/>
                </a:tc>
                <a:tc gridSpan="2">
                  <a:txBody>
                    <a:bodyPr/>
                    <a:lstStyle>
                      <a:lvl1pPr marL="0" algn="l" rtl="0" eaLnBrk="1" hangingPunct="1">
                        <a:defRPr kern="1200">
                          <a:solidFill>
                            <a:schemeClr val="dk1"/>
                          </a:solidFill>
                          <a:latin typeface="Calibri" panose="020F0502020204030204"/>
                        </a:defRPr>
                      </a:lvl1pPr>
                      <a:lvl2pPr marL="457178" algn="l" rtl="0" eaLnBrk="1" hangingPunct="1">
                        <a:defRPr kern="1200">
                          <a:solidFill>
                            <a:schemeClr val="dk1"/>
                          </a:solidFill>
                          <a:latin typeface="Calibri" panose="020F0502020204030204"/>
                        </a:defRPr>
                      </a:lvl2pPr>
                      <a:lvl3pPr marL="914355" algn="l" rtl="0" eaLnBrk="1" hangingPunct="1">
                        <a:defRPr kern="1200">
                          <a:solidFill>
                            <a:schemeClr val="dk1"/>
                          </a:solidFill>
                          <a:latin typeface="Calibri" panose="020F0502020204030204"/>
                        </a:defRPr>
                      </a:lvl3pPr>
                      <a:lvl4pPr marL="1371532" algn="l" rtl="0" eaLnBrk="1" hangingPunct="1">
                        <a:defRPr kern="1200">
                          <a:solidFill>
                            <a:schemeClr val="dk1"/>
                          </a:solidFill>
                          <a:latin typeface="Calibri" panose="020F0502020204030204"/>
                        </a:defRPr>
                      </a:lvl4pPr>
                      <a:lvl5pPr marL="1828709" algn="l" rtl="0" eaLnBrk="1" hangingPunct="1">
                        <a:defRPr kern="1200">
                          <a:solidFill>
                            <a:schemeClr val="dk1"/>
                          </a:solidFill>
                          <a:latin typeface="Calibri" panose="020F0502020204030204"/>
                        </a:defRPr>
                      </a:lvl5pPr>
                      <a:lvl6pPr marL="2285886" algn="l" rtl="0" eaLnBrk="1" hangingPunct="1">
                        <a:defRPr kern="1200">
                          <a:solidFill>
                            <a:schemeClr val="dk1"/>
                          </a:solidFill>
                          <a:latin typeface="Calibri" panose="020F0502020204030204"/>
                        </a:defRPr>
                      </a:lvl6pPr>
                      <a:lvl7pPr marL="2743064" algn="l" rtl="0" eaLnBrk="1" hangingPunct="1">
                        <a:defRPr kern="1200">
                          <a:solidFill>
                            <a:schemeClr val="dk1"/>
                          </a:solidFill>
                          <a:latin typeface="Calibri" panose="020F0502020204030204"/>
                        </a:defRPr>
                      </a:lvl7pPr>
                      <a:lvl8pPr marL="3200240" algn="l" rtl="0" eaLnBrk="1" hangingPunct="1">
                        <a:defRPr kern="1200">
                          <a:solidFill>
                            <a:schemeClr val="dk1"/>
                          </a:solidFill>
                          <a:latin typeface="Calibri" panose="020F0502020204030204"/>
                        </a:defRPr>
                      </a:lvl8pPr>
                      <a:lvl9pPr marL="3657418" algn="l" rtl="0" eaLnBrk="1" hangingPunct="1">
                        <a:defRPr kern="1200">
                          <a:solidFill>
                            <a:schemeClr val="dk1"/>
                          </a:solidFill>
                          <a:latin typeface="Calibri" panose="020F0502020204030204"/>
                        </a:defRPr>
                      </a:lvl9pPr>
                    </a:lstStyle>
                    <a:p>
                      <a:pPr marL="0" marR="0">
                        <a:spcBef>
                          <a:spcPts val="0"/>
                        </a:spcBef>
                        <a:spcAft>
                          <a:spcPts val="0"/>
                        </a:spcAft>
                      </a:pPr>
                      <a:r>
                        <a:rPr lang="en-US" sz="800" dirty="0">
                          <a:effectLst/>
                          <a:latin typeface="Calibri" panose="020F0502020204030204" pitchFamily="34" charset="0"/>
                        </a:rPr>
                        <a:t>Presents a balanced, in-depth, and critical assessment of the facts of the case in light of relevant empirical and theoretical research; develops insightful and well-supported conclusions using reasoned, sound, and informed judgments</a:t>
                      </a:r>
                      <a:endParaRPr lang="en-US" sz="800" dirty="0">
                        <a:effectLst/>
                        <a:latin typeface="Calibri" panose="020F0502020204030204" pitchFamily="34" charset="0"/>
                        <a:ea typeface="Times New Roman" panose="02020603050405020304" pitchFamily="18" charset="0"/>
                      </a:endParaRPr>
                    </a:p>
                  </a:txBody>
                  <a:tcPr marL="45720" marR="45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hMerge="1">
                  <a:txBody>
                    <a:bodyPr/>
                    <a:lstStyle/>
                    <a:p>
                      <a:endParaRPr lang="en-US"/>
                    </a:p>
                  </a:txBody>
                  <a:tcPr/>
                </a:tc>
                <a:tc>
                  <a:txBody>
                    <a:bodyPr/>
                    <a:lstStyle/>
                    <a:p>
                      <a:pPr marL="0" marR="0" algn="ctr">
                        <a:spcBef>
                          <a:spcPts val="0"/>
                        </a:spcBef>
                        <a:spcAft>
                          <a:spcPts val="0"/>
                        </a:spcAft>
                      </a:pPr>
                      <a:r>
                        <a:rPr lang="en-US" sz="900" dirty="0">
                          <a:effectLst/>
                          <a:latin typeface="Calibri" panose="020F0502020204030204" pitchFamily="34" charset="0"/>
                        </a:rPr>
                        <a:t> </a:t>
                      </a:r>
                      <a:endParaRPr lang="en-US" sz="900" dirty="0">
                        <a:effectLst/>
                        <a:latin typeface="Calibri" panose="020F0502020204030204" pitchFamily="34" charset="0"/>
                        <a:ea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extLst>
                  <a:ext uri="{0D108BD9-81ED-4DB2-BD59-A6C34878D82A}">
                    <a16:rowId xmlns:a16="http://schemas.microsoft.com/office/drawing/2014/main" val="10005"/>
                  </a:ext>
                </a:extLst>
              </a:tr>
              <a:tr h="228600">
                <a:tc gridSpan="8">
                  <a:txBody>
                    <a:bodyPr/>
                    <a:lstStyle/>
                    <a:p>
                      <a:pPr marL="0" marR="0">
                        <a:spcBef>
                          <a:spcPts val="0"/>
                        </a:spcBef>
                        <a:spcAft>
                          <a:spcPts val="0"/>
                        </a:spcAft>
                      </a:pPr>
                      <a:r>
                        <a:rPr lang="en-US" sz="900" b="0" dirty="0">
                          <a:effectLst/>
                          <a:latin typeface="Calibri" panose="020F0502020204030204" pitchFamily="34" charset="0"/>
                          <a:ea typeface="Times New Roman" panose="02020603050405020304" pitchFamily="18" charset="0"/>
                        </a:rPr>
                        <a:t>Comments:</a:t>
                      </a:r>
                    </a:p>
                  </a:txBody>
                  <a:tcPr marR="73025"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pPr marL="0" marR="0">
                        <a:spcBef>
                          <a:spcPts val="0"/>
                        </a:spcBef>
                        <a:spcAft>
                          <a:spcPts val="0"/>
                        </a:spcAft>
                      </a:pPr>
                      <a:endParaRPr lang="en-US" sz="800" b="0" dirty="0">
                        <a:effectLst/>
                        <a:latin typeface="Calibri" panose="020F0502020204030204" pitchFamily="34" charset="0"/>
                        <a:ea typeface="Times New Roman" panose="02020603050405020304" pitchFamily="18" charset="0"/>
                      </a:endParaRPr>
                    </a:p>
                  </a:txBody>
                  <a:tcPr marL="45720" marR="4572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endParaRPr lang="en-US"/>
                    </a:p>
                  </a:txBody>
                  <a:tcPr/>
                </a:tc>
                <a:tc hMerge="1">
                  <a:txBody>
                    <a:bodyPr/>
                    <a:lstStyle/>
                    <a:p>
                      <a:pPr marL="0" marR="0">
                        <a:spcBef>
                          <a:spcPts val="0"/>
                        </a:spcBef>
                        <a:spcAft>
                          <a:spcPts val="0"/>
                        </a:spcAft>
                      </a:pPr>
                      <a:endParaRPr lang="en-US" sz="800" dirty="0">
                        <a:effectLst/>
                        <a:latin typeface="Calibri" panose="020F0502020204030204" pitchFamily="34" charset="0"/>
                        <a:ea typeface="Times New Roman" panose="02020603050405020304" pitchFamily="18" charset="0"/>
                      </a:endParaRPr>
                    </a:p>
                  </a:txBody>
                  <a:tcPr marL="45720" marR="4572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hMerge="1">
                  <a:txBody>
                    <a:bodyPr/>
                    <a:lstStyle/>
                    <a:p>
                      <a:endParaRPr lang="en-US"/>
                    </a:p>
                  </a:txBody>
                  <a:tcPr/>
                </a:tc>
                <a:tc hMerge="1">
                  <a:txBody>
                    <a:bodyPr/>
                    <a:lstStyle/>
                    <a:p>
                      <a:pPr marL="0" marR="0">
                        <a:spcBef>
                          <a:spcPts val="0"/>
                        </a:spcBef>
                        <a:spcAft>
                          <a:spcPts val="0"/>
                        </a:spcAft>
                      </a:pPr>
                      <a:endParaRPr lang="en-US" sz="800" dirty="0">
                        <a:effectLst/>
                        <a:latin typeface="Calibri" panose="020F0502020204030204" pitchFamily="34" charset="0"/>
                        <a:ea typeface="Times New Roman" panose="02020603050405020304" pitchFamily="18" charset="0"/>
                      </a:endParaRPr>
                    </a:p>
                  </a:txBody>
                  <a:tcPr marL="45720" marR="4572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hMerge="1">
                  <a:txBody>
                    <a:bodyPr/>
                    <a:lstStyle/>
                    <a:p>
                      <a:endParaRPr lang="en-US"/>
                    </a:p>
                  </a:txBody>
                  <a:tcPr/>
                </a:tc>
                <a:tc hMerge="1">
                  <a:txBody>
                    <a:bodyPr/>
                    <a:lstStyle/>
                    <a:p>
                      <a:pPr marL="0" marR="0" algn="ctr">
                        <a:spcBef>
                          <a:spcPts val="0"/>
                        </a:spcBef>
                        <a:spcAft>
                          <a:spcPts val="0"/>
                        </a:spcAft>
                      </a:pPr>
                      <a:endParaRPr lang="en-US" sz="900" dirty="0">
                        <a:effectLst/>
                        <a:latin typeface="Calibri" panose="020F0502020204030204" pitchFamily="34" charset="0"/>
                        <a:ea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6"/>
                  </a:ext>
                </a:extLst>
              </a:tr>
              <a:tr h="701040">
                <a:tc>
                  <a:txBody>
                    <a:bodyPr/>
                    <a:lstStyle>
                      <a:lvl1pPr marL="0" algn="l" rtl="0" eaLnBrk="1" hangingPunct="1">
                        <a:defRPr b="1" kern="1200">
                          <a:solidFill>
                            <a:schemeClr val="lt1"/>
                          </a:solidFill>
                          <a:latin typeface="Calibri" panose="020F0502020204030204"/>
                        </a:defRPr>
                      </a:lvl1pPr>
                      <a:lvl2pPr marL="457178" algn="l" rtl="0" eaLnBrk="1" hangingPunct="1">
                        <a:defRPr b="1" kern="1200">
                          <a:solidFill>
                            <a:schemeClr val="lt1"/>
                          </a:solidFill>
                          <a:latin typeface="Calibri" panose="020F0502020204030204"/>
                        </a:defRPr>
                      </a:lvl2pPr>
                      <a:lvl3pPr marL="914355" algn="l" rtl="0" eaLnBrk="1" hangingPunct="1">
                        <a:defRPr b="1" kern="1200">
                          <a:solidFill>
                            <a:schemeClr val="lt1"/>
                          </a:solidFill>
                          <a:latin typeface="Calibri" panose="020F0502020204030204"/>
                        </a:defRPr>
                      </a:lvl3pPr>
                      <a:lvl4pPr marL="1371532" algn="l" rtl="0" eaLnBrk="1" hangingPunct="1">
                        <a:defRPr b="1" kern="1200">
                          <a:solidFill>
                            <a:schemeClr val="lt1"/>
                          </a:solidFill>
                          <a:latin typeface="Calibri" panose="020F0502020204030204"/>
                        </a:defRPr>
                      </a:lvl4pPr>
                      <a:lvl5pPr marL="1828709" algn="l" rtl="0" eaLnBrk="1" hangingPunct="1">
                        <a:defRPr b="1" kern="1200">
                          <a:solidFill>
                            <a:schemeClr val="lt1"/>
                          </a:solidFill>
                          <a:latin typeface="Calibri" panose="020F0502020204030204"/>
                        </a:defRPr>
                      </a:lvl5pPr>
                      <a:lvl6pPr marL="2285886" algn="l" rtl="0" eaLnBrk="1" hangingPunct="1">
                        <a:defRPr b="1" kern="1200">
                          <a:solidFill>
                            <a:schemeClr val="lt1"/>
                          </a:solidFill>
                          <a:latin typeface="Calibri" panose="020F0502020204030204"/>
                        </a:defRPr>
                      </a:lvl6pPr>
                      <a:lvl7pPr marL="2743064" algn="l" rtl="0" eaLnBrk="1" hangingPunct="1">
                        <a:defRPr b="1" kern="1200">
                          <a:solidFill>
                            <a:schemeClr val="lt1"/>
                          </a:solidFill>
                          <a:latin typeface="Calibri" panose="020F0502020204030204"/>
                        </a:defRPr>
                      </a:lvl7pPr>
                      <a:lvl8pPr marL="3200240" algn="l" rtl="0" eaLnBrk="1" hangingPunct="1">
                        <a:defRPr b="1" kern="1200">
                          <a:solidFill>
                            <a:schemeClr val="lt1"/>
                          </a:solidFill>
                          <a:latin typeface="Calibri" panose="020F0502020204030204"/>
                        </a:defRPr>
                      </a:lvl8pPr>
                      <a:lvl9pPr marL="3657418" algn="l" rtl="0" eaLnBrk="1" hangingPunct="1">
                        <a:defRPr b="1" kern="1200">
                          <a:solidFill>
                            <a:schemeClr val="lt1"/>
                          </a:solidFill>
                          <a:latin typeface="Calibri" panose="020F0502020204030204"/>
                        </a:defRPr>
                      </a:lvl9pPr>
                    </a:lstStyle>
                    <a:p>
                      <a:pPr marL="0" marR="0">
                        <a:spcBef>
                          <a:spcPts val="0"/>
                        </a:spcBef>
                        <a:spcAft>
                          <a:spcPts val="0"/>
                        </a:spcAft>
                      </a:pPr>
                      <a:r>
                        <a:rPr lang="en-US" sz="1100" b="0" dirty="0">
                          <a:solidFill>
                            <a:srgbClr val="330033"/>
                          </a:solidFill>
                          <a:effectLst/>
                          <a:latin typeface="Calibri" panose="020F0502020204030204" pitchFamily="34" charset="0"/>
                        </a:rPr>
                        <a:t>Action Plans</a:t>
                      </a:r>
                      <a:endParaRPr lang="en-US" sz="1100" b="0" dirty="0">
                        <a:solidFill>
                          <a:srgbClr val="330033"/>
                        </a:solidFill>
                        <a:effectLst/>
                        <a:latin typeface="Calibri" panose="020F0502020204030204" pitchFamily="34" charset="0"/>
                        <a:ea typeface="Times New Roman" panose="02020603050405020304" pitchFamily="18" charset="0"/>
                      </a:endParaRPr>
                    </a:p>
                  </a:txBody>
                  <a:tcPr marR="73025"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gridSpan="2">
                  <a:txBody>
                    <a:bodyPr/>
                    <a:lstStyle/>
                    <a:p>
                      <a:pPr marL="0" marR="0">
                        <a:spcBef>
                          <a:spcPts val="0"/>
                        </a:spcBef>
                        <a:spcAft>
                          <a:spcPts val="0"/>
                        </a:spcAft>
                      </a:pPr>
                      <a:r>
                        <a:rPr lang="en-US" sz="800" dirty="0">
                          <a:effectLst/>
                          <a:latin typeface="Calibri" panose="020F0502020204030204" pitchFamily="34" charset="0"/>
                        </a:rPr>
                        <a:t>Has difficulty identifying alternatives and appropriate courses of action; few if any alternatives are presented, infeasible actions are proposed, action plans are not supported, or actions do not address the key issues and problems in the case</a:t>
                      </a:r>
                      <a:endParaRPr lang="en-US" sz="800" dirty="0">
                        <a:effectLst/>
                        <a:latin typeface="Calibri" panose="020F0502020204030204" pitchFamily="34" charset="0"/>
                        <a:ea typeface="Times New Roman" panose="02020603050405020304" pitchFamily="18" charset="0"/>
                      </a:endParaRPr>
                    </a:p>
                  </a:txBody>
                  <a:tcPr marL="45720" marR="45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hMerge="1">
                  <a:txBody>
                    <a:bodyPr/>
                    <a:lstStyle/>
                    <a:p>
                      <a:endParaRPr lang="en-US"/>
                    </a:p>
                  </a:txBody>
                  <a:tcPr/>
                </a:tc>
                <a:tc gridSpan="2">
                  <a:txBody>
                    <a:bodyPr/>
                    <a:lstStyle>
                      <a:lvl1pPr marL="0" algn="l" rtl="0" eaLnBrk="1" hangingPunct="1">
                        <a:defRPr kern="1200">
                          <a:solidFill>
                            <a:schemeClr val="dk1"/>
                          </a:solidFill>
                          <a:latin typeface="Calibri" panose="020F0502020204030204"/>
                        </a:defRPr>
                      </a:lvl1pPr>
                      <a:lvl2pPr marL="457178" algn="l" rtl="0" eaLnBrk="1" hangingPunct="1">
                        <a:defRPr kern="1200">
                          <a:solidFill>
                            <a:schemeClr val="dk1"/>
                          </a:solidFill>
                          <a:latin typeface="Calibri" panose="020F0502020204030204"/>
                        </a:defRPr>
                      </a:lvl2pPr>
                      <a:lvl3pPr marL="914355" algn="l" rtl="0" eaLnBrk="1" hangingPunct="1">
                        <a:defRPr kern="1200">
                          <a:solidFill>
                            <a:schemeClr val="dk1"/>
                          </a:solidFill>
                          <a:latin typeface="Calibri" panose="020F0502020204030204"/>
                        </a:defRPr>
                      </a:lvl3pPr>
                      <a:lvl4pPr marL="1371532" algn="l" rtl="0" eaLnBrk="1" hangingPunct="1">
                        <a:defRPr kern="1200">
                          <a:solidFill>
                            <a:schemeClr val="dk1"/>
                          </a:solidFill>
                          <a:latin typeface="Calibri" panose="020F0502020204030204"/>
                        </a:defRPr>
                      </a:lvl4pPr>
                      <a:lvl5pPr marL="1828709" algn="l" rtl="0" eaLnBrk="1" hangingPunct="1">
                        <a:defRPr kern="1200">
                          <a:solidFill>
                            <a:schemeClr val="dk1"/>
                          </a:solidFill>
                          <a:latin typeface="Calibri" panose="020F0502020204030204"/>
                        </a:defRPr>
                      </a:lvl5pPr>
                      <a:lvl6pPr marL="2285886" algn="l" rtl="0" eaLnBrk="1" hangingPunct="1">
                        <a:defRPr kern="1200">
                          <a:solidFill>
                            <a:schemeClr val="dk1"/>
                          </a:solidFill>
                          <a:latin typeface="Calibri" panose="020F0502020204030204"/>
                        </a:defRPr>
                      </a:lvl6pPr>
                      <a:lvl7pPr marL="2743064" algn="l" rtl="0" eaLnBrk="1" hangingPunct="1">
                        <a:defRPr kern="1200">
                          <a:solidFill>
                            <a:schemeClr val="dk1"/>
                          </a:solidFill>
                          <a:latin typeface="Calibri" panose="020F0502020204030204"/>
                        </a:defRPr>
                      </a:lvl7pPr>
                      <a:lvl8pPr marL="3200240" algn="l" rtl="0" eaLnBrk="1" hangingPunct="1">
                        <a:defRPr kern="1200">
                          <a:solidFill>
                            <a:schemeClr val="dk1"/>
                          </a:solidFill>
                          <a:latin typeface="Calibri" panose="020F0502020204030204"/>
                        </a:defRPr>
                      </a:lvl8pPr>
                      <a:lvl9pPr marL="3657418" algn="l" rtl="0" eaLnBrk="1" hangingPunct="1">
                        <a:defRPr kern="1200">
                          <a:solidFill>
                            <a:schemeClr val="dk1"/>
                          </a:solidFill>
                          <a:latin typeface="Calibri" panose="020F0502020204030204"/>
                        </a:defRPr>
                      </a:lvl9pPr>
                    </a:lstStyle>
                    <a:p>
                      <a:pPr marL="0" marR="0">
                        <a:spcBef>
                          <a:spcPts val="0"/>
                        </a:spcBef>
                        <a:spcAft>
                          <a:spcPts val="0"/>
                        </a:spcAft>
                      </a:pPr>
                      <a:r>
                        <a:rPr lang="en-US" sz="800" dirty="0">
                          <a:effectLst/>
                          <a:latin typeface="Calibri" panose="020F0502020204030204" pitchFamily="34" charset="0"/>
                        </a:rPr>
                        <a:t>Outlines and summarizes some alternative courses of action to deal with most of the issues and problems in the case; in most instances, proposed action plans are outlined, are feasible, and based on relatively sound theory and evidence</a:t>
                      </a:r>
                      <a:endParaRPr lang="en-US" sz="800" dirty="0">
                        <a:effectLst/>
                        <a:latin typeface="Calibri" panose="020F0502020204030204" pitchFamily="34" charset="0"/>
                        <a:ea typeface="Times New Roman" panose="02020603050405020304" pitchFamily="18" charset="0"/>
                      </a:endParaRPr>
                    </a:p>
                  </a:txBody>
                  <a:tcPr marL="45720" marR="45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hMerge="1">
                  <a:txBody>
                    <a:bodyPr/>
                    <a:lstStyle/>
                    <a:p>
                      <a:endParaRPr lang="en-US"/>
                    </a:p>
                  </a:txBody>
                  <a:tcPr/>
                </a:tc>
                <a:tc gridSpan="2">
                  <a:txBody>
                    <a:bodyPr/>
                    <a:lstStyle>
                      <a:lvl1pPr marL="0" algn="l" rtl="0" eaLnBrk="1" hangingPunct="1">
                        <a:defRPr kern="1200">
                          <a:solidFill>
                            <a:schemeClr val="dk1"/>
                          </a:solidFill>
                          <a:latin typeface="Calibri" panose="020F0502020204030204"/>
                        </a:defRPr>
                      </a:lvl1pPr>
                      <a:lvl2pPr marL="457178" algn="l" rtl="0" eaLnBrk="1" hangingPunct="1">
                        <a:defRPr kern="1200">
                          <a:solidFill>
                            <a:schemeClr val="dk1"/>
                          </a:solidFill>
                          <a:latin typeface="Calibri" panose="020F0502020204030204"/>
                        </a:defRPr>
                      </a:lvl2pPr>
                      <a:lvl3pPr marL="914355" algn="l" rtl="0" eaLnBrk="1" hangingPunct="1">
                        <a:defRPr kern="1200">
                          <a:solidFill>
                            <a:schemeClr val="dk1"/>
                          </a:solidFill>
                          <a:latin typeface="Calibri" panose="020F0502020204030204"/>
                        </a:defRPr>
                      </a:lvl3pPr>
                      <a:lvl4pPr marL="1371532" algn="l" rtl="0" eaLnBrk="1" hangingPunct="1">
                        <a:defRPr kern="1200">
                          <a:solidFill>
                            <a:schemeClr val="dk1"/>
                          </a:solidFill>
                          <a:latin typeface="Calibri" panose="020F0502020204030204"/>
                        </a:defRPr>
                      </a:lvl4pPr>
                      <a:lvl5pPr marL="1828709" algn="l" rtl="0" eaLnBrk="1" hangingPunct="1">
                        <a:defRPr kern="1200">
                          <a:solidFill>
                            <a:schemeClr val="dk1"/>
                          </a:solidFill>
                          <a:latin typeface="Calibri" panose="020F0502020204030204"/>
                        </a:defRPr>
                      </a:lvl5pPr>
                      <a:lvl6pPr marL="2285886" algn="l" rtl="0" eaLnBrk="1" hangingPunct="1">
                        <a:defRPr kern="1200">
                          <a:solidFill>
                            <a:schemeClr val="dk1"/>
                          </a:solidFill>
                          <a:latin typeface="Calibri" panose="020F0502020204030204"/>
                        </a:defRPr>
                      </a:lvl6pPr>
                      <a:lvl7pPr marL="2743064" algn="l" rtl="0" eaLnBrk="1" hangingPunct="1">
                        <a:defRPr kern="1200">
                          <a:solidFill>
                            <a:schemeClr val="dk1"/>
                          </a:solidFill>
                          <a:latin typeface="Calibri" panose="020F0502020204030204"/>
                        </a:defRPr>
                      </a:lvl7pPr>
                      <a:lvl8pPr marL="3200240" algn="l" rtl="0" eaLnBrk="1" hangingPunct="1">
                        <a:defRPr kern="1200">
                          <a:solidFill>
                            <a:schemeClr val="dk1"/>
                          </a:solidFill>
                          <a:latin typeface="Calibri" panose="020F0502020204030204"/>
                        </a:defRPr>
                      </a:lvl8pPr>
                      <a:lvl9pPr marL="3657418" algn="l" rtl="0" eaLnBrk="1" hangingPunct="1">
                        <a:defRPr kern="1200">
                          <a:solidFill>
                            <a:schemeClr val="dk1"/>
                          </a:solidFill>
                          <a:latin typeface="Calibri" panose="020F0502020204030204"/>
                        </a:defRPr>
                      </a:lvl9pPr>
                    </a:lstStyle>
                    <a:p>
                      <a:pPr marL="0" marR="0">
                        <a:spcBef>
                          <a:spcPts val="0"/>
                        </a:spcBef>
                        <a:spcAft>
                          <a:spcPts val="0"/>
                        </a:spcAft>
                      </a:pPr>
                      <a:r>
                        <a:rPr lang="en-US" sz="800" dirty="0">
                          <a:effectLst/>
                          <a:latin typeface="Calibri" panose="020F0502020204030204" pitchFamily="34" charset="0"/>
                        </a:rPr>
                        <a:t>Effectively weighs and assesses a variety of alternative actions that address the multiple issues central to the case; proposes detailed plans of action; action plans are realistic and contain thorough and well-reasoned justifications</a:t>
                      </a:r>
                      <a:endParaRPr lang="en-US" sz="800" dirty="0">
                        <a:effectLst/>
                        <a:latin typeface="Calibri" panose="020F0502020204030204" pitchFamily="34" charset="0"/>
                        <a:ea typeface="Times New Roman" panose="02020603050405020304" pitchFamily="18" charset="0"/>
                      </a:endParaRPr>
                    </a:p>
                  </a:txBody>
                  <a:tcPr marL="45720" marR="45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hMerge="1">
                  <a:txBody>
                    <a:bodyPr/>
                    <a:lstStyle/>
                    <a:p>
                      <a:endParaRPr lang="en-US"/>
                    </a:p>
                  </a:txBody>
                  <a:tcPr/>
                </a:tc>
                <a:tc>
                  <a:txBody>
                    <a:bodyPr/>
                    <a:lstStyle/>
                    <a:p>
                      <a:pPr marL="0" marR="0" algn="ctr">
                        <a:spcBef>
                          <a:spcPts val="0"/>
                        </a:spcBef>
                        <a:spcAft>
                          <a:spcPts val="0"/>
                        </a:spcAft>
                      </a:pPr>
                      <a:r>
                        <a:rPr lang="en-US" sz="900" dirty="0">
                          <a:effectLst/>
                          <a:latin typeface="Calibri" panose="020F0502020204030204" pitchFamily="34" charset="0"/>
                        </a:rPr>
                        <a:t> </a:t>
                      </a:r>
                      <a:endParaRPr lang="en-US" sz="900" dirty="0">
                        <a:effectLst/>
                        <a:latin typeface="Calibri" panose="020F0502020204030204" pitchFamily="34" charset="0"/>
                        <a:ea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extLst>
                  <a:ext uri="{0D108BD9-81ED-4DB2-BD59-A6C34878D82A}">
                    <a16:rowId xmlns:a16="http://schemas.microsoft.com/office/drawing/2014/main" val="10007"/>
                  </a:ext>
                </a:extLst>
              </a:tr>
              <a:tr h="228600">
                <a:tc gridSpan="8">
                  <a:txBody>
                    <a:bodyPr/>
                    <a:lstStyle/>
                    <a:p>
                      <a:pPr marL="0" marR="0">
                        <a:spcBef>
                          <a:spcPts val="0"/>
                        </a:spcBef>
                        <a:spcAft>
                          <a:spcPts val="0"/>
                        </a:spcAft>
                      </a:pPr>
                      <a:r>
                        <a:rPr lang="en-US" sz="900" b="0" dirty="0">
                          <a:effectLst/>
                          <a:latin typeface="Calibri" panose="020F0502020204030204" pitchFamily="34" charset="0"/>
                          <a:ea typeface="Times New Roman" panose="02020603050405020304" pitchFamily="18" charset="0"/>
                        </a:rPr>
                        <a:t>Comments:</a:t>
                      </a:r>
                    </a:p>
                  </a:txBody>
                  <a:tcPr marR="73025"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pPr marL="0" marR="0">
                        <a:spcBef>
                          <a:spcPts val="0"/>
                        </a:spcBef>
                        <a:spcAft>
                          <a:spcPts val="0"/>
                        </a:spcAft>
                      </a:pPr>
                      <a:endParaRPr lang="en-US" sz="800" b="0" dirty="0">
                        <a:effectLst/>
                        <a:latin typeface="Calibri" panose="020F0502020204030204" pitchFamily="34" charset="0"/>
                        <a:ea typeface="Times New Roman" panose="02020603050405020304" pitchFamily="18" charset="0"/>
                      </a:endParaRPr>
                    </a:p>
                  </a:txBody>
                  <a:tcPr marL="45720" marR="4572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endParaRPr lang="en-US"/>
                    </a:p>
                  </a:txBody>
                  <a:tcPr/>
                </a:tc>
                <a:tc hMerge="1">
                  <a:txBody>
                    <a:bodyPr/>
                    <a:lstStyle/>
                    <a:p>
                      <a:pPr marL="0" marR="0">
                        <a:spcBef>
                          <a:spcPts val="0"/>
                        </a:spcBef>
                        <a:spcAft>
                          <a:spcPts val="0"/>
                        </a:spcAft>
                      </a:pPr>
                      <a:endParaRPr lang="en-US" sz="800" dirty="0">
                        <a:effectLst/>
                        <a:latin typeface="Calibri" panose="020F0502020204030204" pitchFamily="34" charset="0"/>
                        <a:ea typeface="Times New Roman" panose="02020603050405020304" pitchFamily="18" charset="0"/>
                      </a:endParaRPr>
                    </a:p>
                  </a:txBody>
                  <a:tcPr marL="45720" marR="4572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hMerge="1">
                  <a:txBody>
                    <a:bodyPr/>
                    <a:lstStyle/>
                    <a:p>
                      <a:endParaRPr lang="en-US"/>
                    </a:p>
                  </a:txBody>
                  <a:tcPr/>
                </a:tc>
                <a:tc hMerge="1">
                  <a:txBody>
                    <a:bodyPr/>
                    <a:lstStyle/>
                    <a:p>
                      <a:pPr marL="0" marR="0">
                        <a:spcBef>
                          <a:spcPts val="0"/>
                        </a:spcBef>
                        <a:spcAft>
                          <a:spcPts val="0"/>
                        </a:spcAft>
                      </a:pPr>
                      <a:endParaRPr lang="en-US" sz="800" dirty="0">
                        <a:effectLst/>
                        <a:latin typeface="Calibri" panose="020F0502020204030204" pitchFamily="34" charset="0"/>
                        <a:ea typeface="Times New Roman" panose="02020603050405020304" pitchFamily="18" charset="0"/>
                      </a:endParaRPr>
                    </a:p>
                  </a:txBody>
                  <a:tcPr marL="45720" marR="4572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hMerge="1">
                  <a:txBody>
                    <a:bodyPr/>
                    <a:lstStyle/>
                    <a:p>
                      <a:endParaRPr lang="en-US"/>
                    </a:p>
                  </a:txBody>
                  <a:tcPr/>
                </a:tc>
                <a:tc hMerge="1">
                  <a:txBody>
                    <a:bodyPr/>
                    <a:lstStyle/>
                    <a:p>
                      <a:pPr marL="0" marR="0" algn="ctr">
                        <a:spcBef>
                          <a:spcPts val="0"/>
                        </a:spcBef>
                        <a:spcAft>
                          <a:spcPts val="0"/>
                        </a:spcAft>
                      </a:pPr>
                      <a:endParaRPr lang="en-US" sz="900" dirty="0">
                        <a:effectLst/>
                        <a:latin typeface="Calibri" panose="020F0502020204030204" pitchFamily="34" charset="0"/>
                        <a:ea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extLst>
                  <a:ext uri="{0D108BD9-81ED-4DB2-BD59-A6C34878D82A}">
                    <a16:rowId xmlns:a16="http://schemas.microsoft.com/office/drawing/2014/main" val="10008"/>
                  </a:ext>
                </a:extLst>
              </a:tr>
              <a:tr h="228600">
                <a:tc gridSpan="7">
                  <a:txBody>
                    <a:bodyPr/>
                    <a:lstStyle/>
                    <a:p>
                      <a:pPr marL="0" marR="0" algn="r">
                        <a:spcBef>
                          <a:spcPts val="0"/>
                        </a:spcBef>
                        <a:spcAft>
                          <a:spcPts val="0"/>
                        </a:spcAft>
                      </a:pPr>
                      <a:r>
                        <a:rPr lang="en-US" sz="900" b="1" dirty="0">
                          <a:effectLst/>
                          <a:latin typeface="Calibri" panose="020F0502020204030204" pitchFamily="34" charset="0"/>
                          <a:ea typeface="Times New Roman" panose="02020603050405020304" pitchFamily="18" charset="0"/>
                        </a:rPr>
                        <a:t>TOTAL SCORE</a:t>
                      </a:r>
                    </a:p>
                  </a:txBody>
                  <a:tcPr marR="73025"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800" dirty="0">
                        <a:latin typeface="Calibri" panose="020F0502020204030204" pitchFamily="34" charset="0"/>
                      </a:endParaRPr>
                    </a:p>
                  </a:txBody>
                  <a:tcPr marR="73025"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6549935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232546" y="1352550"/>
          <a:ext cx="8686800" cy="3703320"/>
        </p:xfrm>
        <a:graphic>
          <a:graphicData uri="http://schemas.openxmlformats.org/drawingml/2006/table">
            <a:tbl>
              <a:tblPr firstRow="1" firstCol="1" bandRow="1"/>
              <a:tblGrid>
                <a:gridCol w="1716756">
                  <a:extLst>
                    <a:ext uri="{9D8B030D-6E8A-4147-A177-3AD203B41FA5}">
                      <a16:colId xmlns:a16="http://schemas.microsoft.com/office/drawing/2014/main" val="20000"/>
                    </a:ext>
                  </a:extLst>
                </a:gridCol>
                <a:gridCol w="6970044">
                  <a:extLst>
                    <a:ext uri="{9D8B030D-6E8A-4147-A177-3AD203B41FA5}">
                      <a16:colId xmlns:a16="http://schemas.microsoft.com/office/drawing/2014/main" val="20001"/>
                    </a:ext>
                  </a:extLst>
                </a:gridCol>
              </a:tblGrid>
              <a:tr h="274320">
                <a:tc gridSpan="2">
                  <a:txBody>
                    <a:bodyPr/>
                    <a:lstStyle/>
                    <a:p>
                      <a:pPr marL="0" marR="0" algn="ctr">
                        <a:spcBef>
                          <a:spcPts val="0"/>
                        </a:spcBef>
                        <a:spcAft>
                          <a:spcPts val="0"/>
                        </a:spcAft>
                      </a:pPr>
                      <a:r>
                        <a:rPr lang="en-US" sz="12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Holistic Scoring Guide</a:t>
                      </a:r>
                      <a:endParaRPr lang="en-US"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960" marR="6096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2060"/>
                    </a:solidFill>
                  </a:tcPr>
                </a:tc>
                <a:tc hMerge="1">
                  <a:txBody>
                    <a:bodyPr/>
                    <a:lstStyle/>
                    <a:p>
                      <a:endParaRPr lang="en-US"/>
                    </a:p>
                  </a:txBody>
                  <a:tcPr/>
                </a:tc>
                <a:extLst>
                  <a:ext uri="{0D108BD9-81ED-4DB2-BD59-A6C34878D82A}">
                    <a16:rowId xmlns:a16="http://schemas.microsoft.com/office/drawing/2014/main" val="10000"/>
                  </a:ext>
                </a:extLst>
              </a:tr>
              <a:tr h="228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Performance Level 3</a:t>
                      </a:r>
                    </a:p>
                  </a:txBody>
                  <a:tcPr marL="60960" marR="6096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DA0D0"/>
                    </a:solidFill>
                  </a:tcPr>
                </a:tc>
                <a:tc>
                  <a:txBody>
                    <a:bodyPr/>
                    <a:lstStyle/>
                    <a:p>
                      <a:r>
                        <a:rPr lang="en-US" sz="1100" b="1" dirty="0">
                          <a:latin typeface="Calibri" panose="020F0502020204030204" pitchFamily="34" charset="0"/>
                        </a:rPr>
                        <a:t>A ‘Level 3’ task/assignment generally exhibits all or most</a:t>
                      </a:r>
                      <a:r>
                        <a:rPr lang="en-US" sz="1100" b="1" baseline="0" dirty="0">
                          <a:latin typeface="Calibri" panose="020F0502020204030204" pitchFamily="34" charset="0"/>
                        </a:rPr>
                        <a:t> of </a:t>
                      </a:r>
                      <a:r>
                        <a:rPr lang="en-US" sz="1100" b="1" dirty="0">
                          <a:latin typeface="Calibri" panose="020F0502020204030204" pitchFamily="34" charset="0"/>
                        </a:rPr>
                        <a:t>the following characteristics:</a:t>
                      </a:r>
                    </a:p>
                  </a:txBody>
                  <a:tcPr marL="18288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DA0D0"/>
                    </a:solidFill>
                  </a:tcPr>
                </a:tc>
                <a:extLst>
                  <a:ext uri="{0D108BD9-81ED-4DB2-BD59-A6C34878D82A}">
                    <a16:rowId xmlns:a16="http://schemas.microsoft.com/office/drawing/2014/main" val="10001"/>
                  </a:ext>
                </a:extLst>
              </a:tr>
              <a:tr h="228600">
                <a:tc gridSpan="2">
                  <a:txBody>
                    <a:bodyPr/>
                    <a:lstStyle/>
                    <a:p>
                      <a:pPr marL="0" marR="0">
                        <a:spcBef>
                          <a:spcPts val="0"/>
                        </a:spcBef>
                        <a:spcAft>
                          <a:spcPts val="0"/>
                        </a:spcAft>
                      </a:pPr>
                      <a:r>
                        <a:rPr lang="en-US" sz="1000" baseline="0" dirty="0">
                          <a:effectLst/>
                          <a:latin typeface="Calibri" panose="020F0502020204030204" pitchFamily="34" charset="0"/>
                          <a:ea typeface="Times New Roman" panose="02020603050405020304" pitchFamily="18" charset="0"/>
                          <a:cs typeface="Times New Roman" panose="02020603050405020304" pitchFamily="18" charset="0"/>
                        </a:rPr>
                        <a:t>Descriptors for Level 3 Performance on Evaluation Criterion #1</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R="6096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4C6E7"/>
                    </a:solidFill>
                  </a:tcPr>
                </a:tc>
                <a:tc hMerge="1">
                  <a:txBody>
                    <a:bodyPr/>
                    <a:lstStyle/>
                    <a:p>
                      <a:endParaRPr lang="en-US"/>
                    </a:p>
                  </a:txBody>
                  <a:tcPr/>
                </a:tc>
                <a:extLst>
                  <a:ext uri="{0D108BD9-81ED-4DB2-BD59-A6C34878D82A}">
                    <a16:rowId xmlns:a16="http://schemas.microsoft.com/office/drawing/2014/main" val="10002"/>
                  </a:ext>
                </a:extLst>
              </a:tr>
              <a:tr h="228600">
                <a:tc gridSpan="2">
                  <a:txBody>
                    <a:bodyPr/>
                    <a:lstStyle/>
                    <a:p>
                      <a:pPr marL="0" marR="0">
                        <a:spcBef>
                          <a:spcPts val="0"/>
                        </a:spcBef>
                        <a:spcAft>
                          <a:spcPts val="0"/>
                        </a:spcAft>
                      </a:pPr>
                      <a:r>
                        <a:rPr lang="en-US" sz="1000" baseline="0" dirty="0">
                          <a:effectLst/>
                          <a:latin typeface="Calibri" panose="020F0502020204030204" pitchFamily="34" charset="0"/>
                          <a:ea typeface="Times New Roman" panose="02020603050405020304" pitchFamily="18" charset="0"/>
                          <a:cs typeface="Times New Roman" panose="02020603050405020304" pitchFamily="18" charset="0"/>
                        </a:rPr>
                        <a:t>Descriptors for Level 3 Performance on Evaluation Criterion #2</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R="6096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4C6E7"/>
                    </a:solidFill>
                  </a:tcPr>
                </a:tc>
                <a:tc hMerge="1">
                  <a:txBody>
                    <a:bodyPr/>
                    <a:lstStyle/>
                    <a:p>
                      <a:endParaRPr lang="en-US"/>
                    </a:p>
                  </a:txBody>
                  <a:tcPr/>
                </a:tc>
                <a:extLst>
                  <a:ext uri="{0D108BD9-81ED-4DB2-BD59-A6C34878D82A}">
                    <a16:rowId xmlns:a16="http://schemas.microsoft.com/office/drawing/2014/main" val="10003"/>
                  </a:ext>
                </a:extLst>
              </a:tr>
              <a:tr h="228600">
                <a:tc gridSpan="2">
                  <a:txBody>
                    <a:bodyPr/>
                    <a:lstStyle/>
                    <a:p>
                      <a:pPr marL="0" marR="0">
                        <a:spcBef>
                          <a:spcPts val="0"/>
                        </a:spcBef>
                        <a:spcAft>
                          <a:spcPts val="0"/>
                        </a:spcAft>
                      </a:pPr>
                      <a:r>
                        <a:rPr lang="en-US" sz="1000" baseline="0" dirty="0">
                          <a:effectLst/>
                          <a:latin typeface="Calibri" panose="020F0502020204030204" pitchFamily="34" charset="0"/>
                          <a:ea typeface="Times New Roman" panose="02020603050405020304" pitchFamily="18" charset="0"/>
                          <a:cs typeface="Times New Roman" panose="02020603050405020304" pitchFamily="18" charset="0"/>
                        </a:rPr>
                        <a:t>Descriptors for Level 3 Performance on Evaluation Criterion #3</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R="6096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4C6E7"/>
                    </a:solidFill>
                  </a:tcPr>
                </a:tc>
                <a:tc hMerge="1">
                  <a:txBody>
                    <a:bodyPr/>
                    <a:lstStyle/>
                    <a:p>
                      <a:endParaRPr lang="en-US"/>
                    </a:p>
                  </a:txBody>
                  <a:tcPr/>
                </a:tc>
                <a:extLst>
                  <a:ext uri="{0D108BD9-81ED-4DB2-BD59-A6C34878D82A}">
                    <a16:rowId xmlns:a16="http://schemas.microsoft.com/office/drawing/2014/main" val="10004"/>
                  </a:ext>
                </a:extLst>
              </a:tr>
              <a:tr h="228600">
                <a:tc gridSpan="2">
                  <a:txBody>
                    <a:bodyPr/>
                    <a:lstStyle/>
                    <a:p>
                      <a:pPr marL="0" marR="0">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Comments:</a:t>
                      </a:r>
                    </a:p>
                  </a:txBody>
                  <a:tcPr marR="6096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2DEEF"/>
                    </a:solidFill>
                  </a:tcPr>
                </a:tc>
                <a:tc hMerge="1">
                  <a:txBody>
                    <a:bodyPr/>
                    <a:lstStyle/>
                    <a:p>
                      <a:endParaRPr lang="en-US"/>
                    </a:p>
                  </a:txBody>
                  <a:tcPr/>
                </a:tc>
                <a:extLst>
                  <a:ext uri="{0D108BD9-81ED-4DB2-BD59-A6C34878D82A}">
                    <a16:rowId xmlns:a16="http://schemas.microsoft.com/office/drawing/2014/main" val="10005"/>
                  </a:ext>
                </a:extLst>
              </a:tr>
              <a:tr h="228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Performance Level 2</a:t>
                      </a:r>
                    </a:p>
                  </a:txBody>
                  <a:tcPr marL="60960" marR="6096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DA0D0"/>
                    </a:solidFill>
                  </a:tcPr>
                </a:tc>
                <a:tc>
                  <a:txBody>
                    <a:bodyPr/>
                    <a:lstStyle/>
                    <a:p>
                      <a:r>
                        <a:rPr lang="en-US" sz="1100" b="1" dirty="0">
                          <a:latin typeface="Calibri" panose="020F0502020204030204" pitchFamily="34" charset="0"/>
                        </a:rPr>
                        <a:t>A ‘Level 2’ task/assignment generally exhibits</a:t>
                      </a:r>
                      <a:r>
                        <a:rPr lang="en-US" sz="1100" b="1" baseline="0" dirty="0">
                          <a:latin typeface="Calibri" panose="020F0502020204030204" pitchFamily="34" charset="0"/>
                        </a:rPr>
                        <a:t> all or most of</a:t>
                      </a:r>
                      <a:r>
                        <a:rPr lang="en-US" sz="1100" b="1" dirty="0">
                          <a:latin typeface="Calibri" panose="020F0502020204030204" pitchFamily="34" charset="0"/>
                        </a:rPr>
                        <a:t> the following characteristics:</a:t>
                      </a:r>
                    </a:p>
                  </a:txBody>
                  <a:tcPr marL="18288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DA0D0"/>
                    </a:solidFill>
                  </a:tcPr>
                </a:tc>
                <a:extLst>
                  <a:ext uri="{0D108BD9-81ED-4DB2-BD59-A6C34878D82A}">
                    <a16:rowId xmlns:a16="http://schemas.microsoft.com/office/drawing/2014/main" val="10006"/>
                  </a:ext>
                </a:extLst>
              </a:tr>
              <a:tr h="228600">
                <a:tc gridSpan="2">
                  <a:txBody>
                    <a:bodyPr/>
                    <a:lstStyle/>
                    <a:p>
                      <a:pPr marL="0" marR="0">
                        <a:spcBef>
                          <a:spcPts val="0"/>
                        </a:spcBef>
                        <a:spcAft>
                          <a:spcPts val="0"/>
                        </a:spcAft>
                      </a:pPr>
                      <a:r>
                        <a:rPr lang="en-US" sz="1000" baseline="0" dirty="0">
                          <a:effectLst/>
                          <a:latin typeface="Calibri" panose="020F0502020204030204" pitchFamily="34" charset="0"/>
                          <a:ea typeface="Times New Roman" panose="02020603050405020304" pitchFamily="18" charset="0"/>
                          <a:cs typeface="Times New Roman" panose="02020603050405020304" pitchFamily="18" charset="0"/>
                        </a:rPr>
                        <a:t>Descriptors for Level 2 Performance on Evaluation Criterion #1</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R="6096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4C6E7"/>
                    </a:solidFill>
                  </a:tcPr>
                </a:tc>
                <a:tc hMerge="1">
                  <a:txBody>
                    <a:bodyPr/>
                    <a:lstStyle/>
                    <a:p>
                      <a:endParaRPr lang="en-US"/>
                    </a:p>
                  </a:txBody>
                  <a:tcPr/>
                </a:tc>
                <a:extLst>
                  <a:ext uri="{0D108BD9-81ED-4DB2-BD59-A6C34878D82A}">
                    <a16:rowId xmlns:a16="http://schemas.microsoft.com/office/drawing/2014/main" val="10007"/>
                  </a:ext>
                </a:extLst>
              </a:tr>
              <a:tr h="228600">
                <a:tc gridSpan="2">
                  <a:txBody>
                    <a:bodyPr/>
                    <a:lstStyle/>
                    <a:p>
                      <a:pPr marL="0" marR="0">
                        <a:spcBef>
                          <a:spcPts val="0"/>
                        </a:spcBef>
                        <a:spcAft>
                          <a:spcPts val="0"/>
                        </a:spcAft>
                      </a:pPr>
                      <a:r>
                        <a:rPr lang="en-US" sz="1000" baseline="0" dirty="0">
                          <a:effectLst/>
                          <a:latin typeface="Calibri" panose="020F0502020204030204" pitchFamily="34" charset="0"/>
                          <a:ea typeface="Times New Roman" panose="02020603050405020304" pitchFamily="18" charset="0"/>
                          <a:cs typeface="Times New Roman" panose="02020603050405020304" pitchFamily="18" charset="0"/>
                        </a:rPr>
                        <a:t>Descriptors for Level 2 Performance on Evaluation Criterion #2</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R="6096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4C6E7"/>
                    </a:solidFill>
                  </a:tcPr>
                </a:tc>
                <a:tc hMerge="1">
                  <a:txBody>
                    <a:bodyPr/>
                    <a:lstStyle/>
                    <a:p>
                      <a:endParaRPr lang="en-US"/>
                    </a:p>
                  </a:txBody>
                  <a:tcPr/>
                </a:tc>
                <a:extLst>
                  <a:ext uri="{0D108BD9-81ED-4DB2-BD59-A6C34878D82A}">
                    <a16:rowId xmlns:a16="http://schemas.microsoft.com/office/drawing/2014/main" val="10008"/>
                  </a:ext>
                </a:extLst>
              </a:tr>
              <a:tr h="228600">
                <a:tc gridSpan="2">
                  <a:txBody>
                    <a:bodyPr/>
                    <a:lstStyle/>
                    <a:p>
                      <a:pPr marL="0" marR="0">
                        <a:spcBef>
                          <a:spcPts val="0"/>
                        </a:spcBef>
                        <a:spcAft>
                          <a:spcPts val="0"/>
                        </a:spcAft>
                      </a:pPr>
                      <a:r>
                        <a:rPr lang="en-US" sz="1000" baseline="0" dirty="0">
                          <a:effectLst/>
                          <a:latin typeface="Calibri" panose="020F0502020204030204" pitchFamily="34" charset="0"/>
                          <a:ea typeface="Times New Roman" panose="02020603050405020304" pitchFamily="18" charset="0"/>
                          <a:cs typeface="Times New Roman" panose="02020603050405020304" pitchFamily="18" charset="0"/>
                        </a:rPr>
                        <a:t>Descriptors for Level 2 Performance on Evaluation Criterion #3</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R="6096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4C6E7"/>
                    </a:solidFill>
                  </a:tcPr>
                </a:tc>
                <a:tc hMerge="1">
                  <a:txBody>
                    <a:bodyPr/>
                    <a:lstStyle/>
                    <a:p>
                      <a:endParaRPr lang="en-US"/>
                    </a:p>
                  </a:txBody>
                  <a:tcPr/>
                </a:tc>
                <a:extLst>
                  <a:ext uri="{0D108BD9-81ED-4DB2-BD59-A6C34878D82A}">
                    <a16:rowId xmlns:a16="http://schemas.microsoft.com/office/drawing/2014/main" val="10009"/>
                  </a:ext>
                </a:extLst>
              </a:tr>
              <a:tr h="228600">
                <a:tc gridSpan="2">
                  <a:txBody>
                    <a:bodyPr/>
                    <a:lstStyle/>
                    <a:p>
                      <a:pPr marL="0" marR="0">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Comments:</a:t>
                      </a:r>
                    </a:p>
                  </a:txBody>
                  <a:tcPr marR="6096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2DEEF"/>
                    </a:solidFill>
                  </a:tcPr>
                </a:tc>
                <a:tc hMerge="1">
                  <a:txBody>
                    <a:bodyPr/>
                    <a:lstStyle/>
                    <a:p>
                      <a:endParaRPr lang="en-US"/>
                    </a:p>
                  </a:txBody>
                  <a:tcPr/>
                </a:tc>
                <a:extLst>
                  <a:ext uri="{0D108BD9-81ED-4DB2-BD59-A6C34878D82A}">
                    <a16:rowId xmlns:a16="http://schemas.microsoft.com/office/drawing/2014/main" val="10010"/>
                  </a:ext>
                </a:extLst>
              </a:tr>
              <a:tr h="228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Performance Level 1</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DA0D0"/>
                    </a:solidFill>
                  </a:tcPr>
                </a:tc>
                <a:tc>
                  <a:txBody>
                    <a:bodyPr/>
                    <a:lstStyle/>
                    <a:p>
                      <a:r>
                        <a:rPr lang="en-US" sz="1100" b="1" dirty="0">
                          <a:latin typeface="Calibri" panose="020F0502020204030204" pitchFamily="34" charset="0"/>
                        </a:rPr>
                        <a:t>A ‘Level 1’ task/assignment generally exhibits all or most of the following characteristics:</a:t>
                      </a:r>
                    </a:p>
                  </a:txBody>
                  <a:tcPr marL="18288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7DA0D0"/>
                    </a:solidFill>
                  </a:tcPr>
                </a:tc>
                <a:extLst>
                  <a:ext uri="{0D108BD9-81ED-4DB2-BD59-A6C34878D82A}">
                    <a16:rowId xmlns:a16="http://schemas.microsoft.com/office/drawing/2014/main" val="10011"/>
                  </a:ext>
                </a:extLst>
              </a:tr>
              <a:tr h="228600">
                <a:tc gridSpan="2">
                  <a:txBody>
                    <a:bodyPr/>
                    <a:lstStyle/>
                    <a:p>
                      <a:pPr marL="0" marR="0">
                        <a:spcBef>
                          <a:spcPts val="0"/>
                        </a:spcBef>
                        <a:spcAft>
                          <a:spcPts val="0"/>
                        </a:spcAft>
                      </a:pPr>
                      <a:r>
                        <a:rPr lang="en-US" sz="1000" baseline="0" dirty="0">
                          <a:effectLst/>
                          <a:latin typeface="Calibri" panose="020F0502020204030204" pitchFamily="34" charset="0"/>
                          <a:ea typeface="Times New Roman" panose="02020603050405020304" pitchFamily="18" charset="0"/>
                          <a:cs typeface="Times New Roman" panose="02020603050405020304" pitchFamily="18" charset="0"/>
                        </a:rPr>
                        <a:t>Descriptors for Level 1 Performance on Evaluation Criterion #1</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R="6096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4C6E7"/>
                    </a:solidFill>
                  </a:tcPr>
                </a:tc>
                <a:tc hMerge="1">
                  <a:txBody>
                    <a:bodyPr/>
                    <a:lstStyle/>
                    <a:p>
                      <a:endParaRPr lang="en-US"/>
                    </a:p>
                  </a:txBody>
                  <a:tcPr/>
                </a:tc>
                <a:extLst>
                  <a:ext uri="{0D108BD9-81ED-4DB2-BD59-A6C34878D82A}">
                    <a16:rowId xmlns:a16="http://schemas.microsoft.com/office/drawing/2014/main" val="10012"/>
                  </a:ext>
                </a:extLst>
              </a:tr>
              <a:tr h="228600">
                <a:tc gridSpan="2">
                  <a:txBody>
                    <a:bodyPr/>
                    <a:lstStyle/>
                    <a:p>
                      <a:pPr marL="0" marR="0">
                        <a:spcBef>
                          <a:spcPts val="0"/>
                        </a:spcBef>
                        <a:spcAft>
                          <a:spcPts val="0"/>
                        </a:spcAft>
                      </a:pPr>
                      <a:r>
                        <a:rPr lang="en-US" sz="1000" baseline="0" dirty="0">
                          <a:effectLst/>
                          <a:latin typeface="Calibri" panose="020F0502020204030204" pitchFamily="34" charset="0"/>
                          <a:ea typeface="Times New Roman" panose="02020603050405020304" pitchFamily="18" charset="0"/>
                          <a:cs typeface="Times New Roman" panose="02020603050405020304" pitchFamily="18" charset="0"/>
                        </a:rPr>
                        <a:t>Descriptors for Level 1 Performance on Evaluation Criterion #2</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R="6096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4C6E7"/>
                    </a:solidFill>
                  </a:tcPr>
                </a:tc>
                <a:tc hMerge="1">
                  <a:txBody>
                    <a:bodyPr/>
                    <a:lstStyle/>
                    <a:p>
                      <a:endParaRPr lang="en-US"/>
                    </a:p>
                  </a:txBody>
                  <a:tcPr/>
                </a:tc>
                <a:extLst>
                  <a:ext uri="{0D108BD9-81ED-4DB2-BD59-A6C34878D82A}">
                    <a16:rowId xmlns:a16="http://schemas.microsoft.com/office/drawing/2014/main" val="10013"/>
                  </a:ext>
                </a:extLst>
              </a:tr>
              <a:tr h="228600">
                <a:tc gridSpan="2">
                  <a:txBody>
                    <a:bodyPr/>
                    <a:lstStyle/>
                    <a:p>
                      <a:pPr marL="0" marR="0">
                        <a:spcBef>
                          <a:spcPts val="0"/>
                        </a:spcBef>
                        <a:spcAft>
                          <a:spcPts val="0"/>
                        </a:spcAft>
                      </a:pPr>
                      <a:r>
                        <a:rPr lang="en-US" sz="1000" baseline="0" dirty="0">
                          <a:effectLst/>
                          <a:latin typeface="Calibri" panose="020F0502020204030204" pitchFamily="34" charset="0"/>
                          <a:ea typeface="Times New Roman" panose="02020603050405020304" pitchFamily="18" charset="0"/>
                          <a:cs typeface="Times New Roman" panose="02020603050405020304" pitchFamily="18" charset="0"/>
                        </a:rPr>
                        <a:t>Descriptors for Level 1 Performance on Evaluation Criterion #3</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R="6096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B4C6E7"/>
                    </a:solidFill>
                  </a:tcPr>
                </a:tc>
                <a:tc hMerge="1">
                  <a:txBody>
                    <a:bodyPr/>
                    <a:lstStyle/>
                    <a:p>
                      <a:endParaRPr lang="en-US"/>
                    </a:p>
                  </a:txBody>
                  <a:tcPr/>
                </a:tc>
                <a:extLst>
                  <a:ext uri="{0D108BD9-81ED-4DB2-BD59-A6C34878D82A}">
                    <a16:rowId xmlns:a16="http://schemas.microsoft.com/office/drawing/2014/main" val="10014"/>
                  </a:ext>
                </a:extLst>
              </a:tr>
              <a:tr h="228600">
                <a:tc gridSpan="2">
                  <a:txBody>
                    <a:bodyPr/>
                    <a:lstStyle/>
                    <a:p>
                      <a:pPr marL="0" marR="0">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Comments:</a:t>
                      </a:r>
                    </a:p>
                  </a:txBody>
                  <a:tcPr marR="6096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D2DEEF"/>
                    </a:solidFill>
                  </a:tcPr>
                </a:tc>
                <a:tc hMerge="1">
                  <a:txBody>
                    <a:bodyPr/>
                    <a:lstStyle/>
                    <a:p>
                      <a:endParaRPr lang="en-US"/>
                    </a:p>
                  </a:txBody>
                  <a:tcPr/>
                </a:tc>
                <a:extLst>
                  <a:ext uri="{0D108BD9-81ED-4DB2-BD59-A6C34878D82A}">
                    <a16:rowId xmlns:a16="http://schemas.microsoft.com/office/drawing/2014/main" val="10015"/>
                  </a:ext>
                </a:extLst>
              </a:tr>
            </a:tbl>
          </a:graphicData>
        </a:graphic>
      </p:graphicFrame>
      <p:sp>
        <p:nvSpPr>
          <p:cNvPr id="4"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0" tIns="0" rIns="0" bIns="0" anchor="ctr"/>
          <a:lstStyle/>
          <a:p>
            <a:pPr algn="ctr">
              <a:lnSpc>
                <a:spcPct val="100000"/>
              </a:lnSpc>
            </a:pPr>
            <a:r>
              <a:rPr lang="en-US" sz="2000" b="1" dirty="0">
                <a:solidFill>
                  <a:schemeClr val="accent4">
                    <a:lumMod val="50000"/>
                  </a:schemeClr>
                </a:solidFill>
                <a:latin typeface="Calibri" panose="020F0502020204030204" pitchFamily="34" charset="0"/>
              </a:rPr>
              <a:t>Section II: Student Learning Assessment</a:t>
            </a:r>
          </a:p>
          <a:p>
            <a:pPr algn="ctr">
              <a:lnSpc>
                <a:spcPct val="100000"/>
              </a:lnSpc>
            </a:pPr>
            <a:r>
              <a:rPr lang="en-US" sz="2000" b="1" dirty="0">
                <a:solidFill>
                  <a:schemeClr val="accent4">
                    <a:lumMod val="50000"/>
                  </a:schemeClr>
                </a:solidFill>
                <a:effectLst/>
                <a:latin typeface="Calibri" panose="020F0502020204030204" pitchFamily="34" charset="0"/>
              </a:rPr>
              <a:t>Holistic Scoring Guide</a:t>
            </a:r>
          </a:p>
        </p:txBody>
      </p:sp>
    </p:spTree>
    <p:extLst>
      <p:ext uri="{BB962C8B-B14F-4D97-AF65-F5344CB8AC3E}">
        <p14:creationId xmlns:p14="http://schemas.microsoft.com/office/powerpoint/2010/main" val="36126605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232546" y="1352550"/>
          <a:ext cx="8686800" cy="3703320"/>
        </p:xfrm>
        <a:graphic>
          <a:graphicData uri="http://schemas.openxmlformats.org/drawingml/2006/table">
            <a:tbl>
              <a:tblPr firstRow="1" firstCol="1" bandRow="1"/>
              <a:tblGrid>
                <a:gridCol w="1716756">
                  <a:extLst>
                    <a:ext uri="{9D8B030D-6E8A-4147-A177-3AD203B41FA5}">
                      <a16:colId xmlns:a16="http://schemas.microsoft.com/office/drawing/2014/main" val="20000"/>
                    </a:ext>
                  </a:extLst>
                </a:gridCol>
                <a:gridCol w="6970044">
                  <a:extLst>
                    <a:ext uri="{9D8B030D-6E8A-4147-A177-3AD203B41FA5}">
                      <a16:colId xmlns:a16="http://schemas.microsoft.com/office/drawing/2014/main" val="20001"/>
                    </a:ext>
                  </a:extLst>
                </a:gridCol>
              </a:tblGrid>
              <a:tr h="274320">
                <a:tc gridSpan="2">
                  <a:txBody>
                    <a:bodyPr/>
                    <a:lstStyle/>
                    <a:p>
                      <a:pPr marL="0" marR="0" algn="ctr">
                        <a:spcBef>
                          <a:spcPts val="0"/>
                        </a:spcBef>
                        <a:spcAft>
                          <a:spcPts val="0"/>
                        </a:spcAft>
                      </a:pPr>
                      <a:r>
                        <a:rPr lang="en-US" sz="12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Holistic Scoring Guide for Research Project</a:t>
                      </a:r>
                      <a:endParaRPr lang="en-US" sz="12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0960" marR="609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hMerge="1">
                  <a:txBody>
                    <a:bodyPr/>
                    <a:lstStyle/>
                    <a:p>
                      <a:endParaRPr lang="en-US"/>
                    </a:p>
                  </a:txBody>
                  <a:tcPr/>
                </a:tc>
                <a:extLst>
                  <a:ext uri="{0D108BD9-81ED-4DB2-BD59-A6C34878D82A}">
                    <a16:rowId xmlns:a16="http://schemas.microsoft.com/office/drawing/2014/main" val="10000"/>
                  </a:ext>
                </a:extLst>
              </a:tr>
              <a:tr h="228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Superior = 5</a:t>
                      </a:r>
                    </a:p>
                  </a:txBody>
                  <a:tcPr marL="60960" marR="609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A0D0"/>
                    </a:solidFill>
                  </a:tcPr>
                </a:tc>
                <a:tc>
                  <a:txBody>
                    <a:bodyPr/>
                    <a:lstStyle/>
                    <a:p>
                      <a:r>
                        <a:rPr lang="en-US" sz="1100" b="1" dirty="0">
                          <a:latin typeface="Calibri" panose="020F0502020204030204" pitchFamily="34" charset="0"/>
                        </a:rPr>
                        <a:t>A ‘superior’ research project generally exhibits all or most of the following characteristics:</a:t>
                      </a:r>
                    </a:p>
                  </a:txBody>
                  <a:tcPr marL="18288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A0D0"/>
                    </a:solidFill>
                  </a:tcPr>
                </a:tc>
                <a:extLst>
                  <a:ext uri="{0D108BD9-81ED-4DB2-BD59-A6C34878D82A}">
                    <a16:rowId xmlns:a16="http://schemas.microsoft.com/office/drawing/2014/main" val="10001"/>
                  </a:ext>
                </a:extLst>
              </a:tr>
              <a:tr h="228600">
                <a:tc gridSpan="2">
                  <a:txBody>
                    <a:bodyPr/>
                    <a:lstStyle/>
                    <a:p>
                      <a:pPr marL="0" marR="0">
                        <a:spcBef>
                          <a:spcPts val="0"/>
                        </a:spcBef>
                        <a:spcAft>
                          <a:spcPts val="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Provides</a:t>
                      </a:r>
                      <a:r>
                        <a:rPr lang="en-US" sz="800" baseline="0" dirty="0">
                          <a:effectLst/>
                          <a:latin typeface="Calibri" panose="020F0502020204030204" pitchFamily="34" charset="0"/>
                          <a:ea typeface="Times New Roman" panose="02020603050405020304" pitchFamily="18" charset="0"/>
                          <a:cs typeface="Times New Roman" panose="02020603050405020304" pitchFamily="18" charset="0"/>
                        </a:rPr>
                        <a:t> a focused, detailed, and compelling explanation of the central purpose; presents balanced, significant, and valid information that clearly and convincingly supports the central purpose</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R="609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6E7"/>
                    </a:solidFill>
                  </a:tcPr>
                </a:tc>
                <a:tc hMerge="1">
                  <a:txBody>
                    <a:bodyPr/>
                    <a:lstStyle/>
                    <a:p>
                      <a:endParaRPr lang="en-US"/>
                    </a:p>
                  </a:txBody>
                  <a:tcPr/>
                </a:tc>
                <a:extLst>
                  <a:ext uri="{0D108BD9-81ED-4DB2-BD59-A6C34878D82A}">
                    <a16:rowId xmlns:a16="http://schemas.microsoft.com/office/drawing/2014/main" val="10002"/>
                  </a:ext>
                </a:extLst>
              </a:tr>
              <a:tr h="228600">
                <a:tc gridSpan="2">
                  <a:txBody>
                    <a:bodyPr/>
                    <a:lstStyle/>
                    <a:p>
                      <a:pPr marL="0" marR="0">
                        <a:spcBef>
                          <a:spcPts val="0"/>
                        </a:spcBef>
                        <a:spcAft>
                          <a:spcPts val="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Accurately and appropriately analyzes and interprets relevant research information; develops and justifies multiple solutions or conclusions that</a:t>
                      </a:r>
                      <a:r>
                        <a:rPr lang="en-US" sz="800" baseline="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800" dirty="0">
                          <a:effectLst/>
                          <a:latin typeface="Calibri" panose="020F0502020204030204" pitchFamily="34" charset="0"/>
                          <a:ea typeface="Times New Roman" panose="02020603050405020304" pitchFamily="18" charset="0"/>
                          <a:cs typeface="Times New Roman" panose="02020603050405020304" pitchFamily="18" charset="0"/>
                        </a:rPr>
                        <a:t>are coherent</a:t>
                      </a:r>
                      <a:r>
                        <a:rPr lang="en-US" sz="800" baseline="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800" dirty="0">
                          <a:effectLst/>
                          <a:latin typeface="Calibri" panose="020F0502020204030204" pitchFamily="34" charset="0"/>
                          <a:ea typeface="Times New Roman" panose="02020603050405020304" pitchFamily="18" charset="0"/>
                          <a:cs typeface="Times New Roman" panose="02020603050405020304" pitchFamily="18" charset="0"/>
                        </a:rPr>
                        <a:t>and well supported</a:t>
                      </a:r>
                    </a:p>
                  </a:txBody>
                  <a:tcPr marR="609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6E7"/>
                    </a:solidFill>
                  </a:tcPr>
                </a:tc>
                <a:tc hMerge="1">
                  <a:txBody>
                    <a:bodyPr/>
                    <a:lstStyle/>
                    <a:p>
                      <a:endParaRPr lang="en-US"/>
                    </a:p>
                  </a:txBody>
                  <a:tcPr/>
                </a:tc>
                <a:extLst>
                  <a:ext uri="{0D108BD9-81ED-4DB2-BD59-A6C34878D82A}">
                    <a16:rowId xmlns:a16="http://schemas.microsoft.com/office/drawing/2014/main" val="10003"/>
                  </a:ext>
                </a:extLst>
              </a:tr>
              <a:tr h="228600">
                <a:tc gridSpan="2">
                  <a:txBody>
                    <a:bodyPr/>
                    <a:lstStyle/>
                    <a:p>
                      <a:pPr marL="0" marR="0">
                        <a:spcBef>
                          <a:spcPts val="0"/>
                        </a:spcBef>
                        <a:spcAft>
                          <a:spcPts val="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Exhibits excellent writing mechanics; writing is free of grammatical and spelling errors; APA format is used accurately and consistently throughout the research project</a:t>
                      </a:r>
                    </a:p>
                  </a:txBody>
                  <a:tcPr marR="609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6E7"/>
                    </a:solidFill>
                  </a:tcPr>
                </a:tc>
                <a:tc hMerge="1">
                  <a:txBody>
                    <a:bodyPr/>
                    <a:lstStyle/>
                    <a:p>
                      <a:endParaRPr lang="en-US"/>
                    </a:p>
                  </a:txBody>
                  <a:tcPr/>
                </a:tc>
                <a:extLst>
                  <a:ext uri="{0D108BD9-81ED-4DB2-BD59-A6C34878D82A}">
                    <a16:rowId xmlns:a16="http://schemas.microsoft.com/office/drawing/2014/main" val="10004"/>
                  </a:ext>
                </a:extLst>
              </a:tr>
              <a:tr h="228600">
                <a:tc gridSpan="2">
                  <a:txBody>
                    <a:bodyPr/>
                    <a:lstStyle/>
                    <a:p>
                      <a:pPr marL="0" marR="0">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Comments:</a:t>
                      </a:r>
                    </a:p>
                  </a:txBody>
                  <a:tcPr marR="609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hMerge="1">
                  <a:txBody>
                    <a:bodyPr/>
                    <a:lstStyle/>
                    <a:p>
                      <a:endParaRPr lang="en-US"/>
                    </a:p>
                  </a:txBody>
                  <a:tcPr/>
                </a:tc>
                <a:extLst>
                  <a:ext uri="{0D108BD9-81ED-4DB2-BD59-A6C34878D82A}">
                    <a16:rowId xmlns:a16="http://schemas.microsoft.com/office/drawing/2014/main" val="10005"/>
                  </a:ext>
                </a:extLst>
              </a:tr>
              <a:tr h="228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Competent = 3</a:t>
                      </a:r>
                    </a:p>
                  </a:txBody>
                  <a:tcPr marL="60960" marR="609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A0D0"/>
                    </a:solidFill>
                  </a:tcPr>
                </a:tc>
                <a:tc>
                  <a:txBody>
                    <a:bodyPr/>
                    <a:lstStyle/>
                    <a:p>
                      <a:r>
                        <a:rPr lang="en-US" sz="1100" b="1" dirty="0">
                          <a:latin typeface="Calibri" panose="020F0502020204030204" pitchFamily="34" charset="0"/>
                        </a:rPr>
                        <a:t>A ‘competent’ research project generally exhibits all or most of the following characteristics:</a:t>
                      </a:r>
                    </a:p>
                  </a:txBody>
                  <a:tcPr marL="18288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A0D0"/>
                    </a:solidFill>
                  </a:tcPr>
                </a:tc>
                <a:extLst>
                  <a:ext uri="{0D108BD9-81ED-4DB2-BD59-A6C34878D82A}">
                    <a16:rowId xmlns:a16="http://schemas.microsoft.com/office/drawing/2014/main" val="10006"/>
                  </a:ext>
                </a:extLst>
              </a:tr>
              <a:tr h="228600">
                <a:tc gridSpan="2">
                  <a:txBody>
                    <a:bodyPr/>
                    <a:lstStyle/>
                    <a:p>
                      <a:pPr marL="0" marR="0">
                        <a:spcBef>
                          <a:spcPts val="0"/>
                        </a:spcBef>
                        <a:spcAft>
                          <a:spcPts val="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Clearly identifies the central purpose; presents clear and appropriate information that adequately supports the central purpose</a:t>
                      </a:r>
                    </a:p>
                  </a:txBody>
                  <a:tcPr marR="609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6E7"/>
                    </a:solidFill>
                  </a:tcPr>
                </a:tc>
                <a:tc hMerge="1">
                  <a:txBody>
                    <a:bodyPr/>
                    <a:lstStyle/>
                    <a:p>
                      <a:endParaRPr lang="en-US"/>
                    </a:p>
                  </a:txBody>
                  <a:tcPr/>
                </a:tc>
                <a:extLst>
                  <a:ext uri="{0D108BD9-81ED-4DB2-BD59-A6C34878D82A}">
                    <a16:rowId xmlns:a16="http://schemas.microsoft.com/office/drawing/2014/main" val="10007"/>
                  </a:ext>
                </a:extLst>
              </a:tr>
              <a:tr h="228600">
                <a:tc gridSpan="2">
                  <a:txBody>
                    <a:bodyPr/>
                    <a:lstStyle/>
                    <a:p>
                      <a:pPr marL="0" marR="0">
                        <a:spcBef>
                          <a:spcPts val="0"/>
                        </a:spcBef>
                        <a:spcAft>
                          <a:spcPts val="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Satisfactorily presents and appraises research information with only minor inconsistencies, irrelevancies, or omissions; identifies and/or lists solutions or conclusions in a clear manner</a:t>
                      </a:r>
                    </a:p>
                  </a:txBody>
                  <a:tcPr marR="609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6E7"/>
                    </a:solidFill>
                  </a:tcPr>
                </a:tc>
                <a:tc hMerge="1">
                  <a:txBody>
                    <a:bodyPr/>
                    <a:lstStyle/>
                    <a:p>
                      <a:endParaRPr lang="en-US"/>
                    </a:p>
                  </a:txBody>
                  <a:tcPr/>
                </a:tc>
                <a:extLst>
                  <a:ext uri="{0D108BD9-81ED-4DB2-BD59-A6C34878D82A}">
                    <a16:rowId xmlns:a16="http://schemas.microsoft.com/office/drawing/2014/main" val="10008"/>
                  </a:ext>
                </a:extLst>
              </a:tr>
              <a:tr h="228600">
                <a:tc gridSpan="2">
                  <a:txBody>
                    <a:bodyPr/>
                    <a:lstStyle/>
                    <a:p>
                      <a:pPr marL="0" marR="0">
                        <a:spcBef>
                          <a:spcPts val="0"/>
                        </a:spcBef>
                        <a:spcAft>
                          <a:spcPts val="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Displays good language conventions and writing mechanics with a few minor errors in spelling, grammar, and/or punctuation; APA formatting is employed appropriately with minor exceptions</a:t>
                      </a:r>
                    </a:p>
                  </a:txBody>
                  <a:tcPr marR="609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6E7"/>
                    </a:solidFill>
                  </a:tcPr>
                </a:tc>
                <a:tc hMerge="1">
                  <a:txBody>
                    <a:bodyPr/>
                    <a:lstStyle/>
                    <a:p>
                      <a:endParaRPr lang="en-US"/>
                    </a:p>
                  </a:txBody>
                  <a:tcPr/>
                </a:tc>
                <a:extLst>
                  <a:ext uri="{0D108BD9-81ED-4DB2-BD59-A6C34878D82A}">
                    <a16:rowId xmlns:a16="http://schemas.microsoft.com/office/drawing/2014/main" val="10009"/>
                  </a:ext>
                </a:extLst>
              </a:tr>
              <a:tr h="228600">
                <a:tc gridSpan="2">
                  <a:txBody>
                    <a:bodyPr/>
                    <a:lstStyle/>
                    <a:p>
                      <a:pPr marL="0" marR="0">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Comments:</a:t>
                      </a:r>
                    </a:p>
                  </a:txBody>
                  <a:tcPr marR="609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hMerge="1">
                  <a:txBody>
                    <a:bodyPr/>
                    <a:lstStyle/>
                    <a:p>
                      <a:endParaRPr lang="en-US"/>
                    </a:p>
                  </a:txBody>
                  <a:tcPr/>
                </a:tc>
                <a:extLst>
                  <a:ext uri="{0D108BD9-81ED-4DB2-BD59-A6C34878D82A}">
                    <a16:rowId xmlns:a16="http://schemas.microsoft.com/office/drawing/2014/main" val="10010"/>
                  </a:ext>
                </a:extLst>
              </a:tr>
              <a:tr h="228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Needs Improvement = 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A0D0"/>
                    </a:solidFill>
                  </a:tcPr>
                </a:tc>
                <a:tc>
                  <a:txBody>
                    <a:bodyPr/>
                    <a:lstStyle/>
                    <a:p>
                      <a:r>
                        <a:rPr lang="en-US" sz="1100" b="1" dirty="0">
                          <a:latin typeface="Calibri" panose="020F0502020204030204" pitchFamily="34" charset="0"/>
                        </a:rPr>
                        <a:t>A research project that ‘needs improvement’ generally exhibits all or most of the following characteristics:</a:t>
                      </a:r>
                    </a:p>
                  </a:txBody>
                  <a:tcPr marL="18288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A0D0"/>
                    </a:solidFill>
                  </a:tcPr>
                </a:tc>
                <a:extLst>
                  <a:ext uri="{0D108BD9-81ED-4DB2-BD59-A6C34878D82A}">
                    <a16:rowId xmlns:a16="http://schemas.microsoft.com/office/drawing/2014/main" val="10011"/>
                  </a:ext>
                </a:extLst>
              </a:tr>
              <a:tr h="228600">
                <a:tc gridSpan="2">
                  <a:txBody>
                    <a:bodyPr/>
                    <a:lstStyle/>
                    <a:p>
                      <a:pPr marL="0" marR="0">
                        <a:spcBef>
                          <a:spcPts val="0"/>
                        </a:spcBef>
                        <a:spcAft>
                          <a:spcPts val="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Does not clearly state the central purpose; displays lack of focus or detail; content is unclear, inaccurate, and/or incomplete; support for the central purpose is weak or poorly discussed</a:t>
                      </a:r>
                    </a:p>
                  </a:txBody>
                  <a:tcPr marR="609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6E7"/>
                    </a:solidFill>
                  </a:tcPr>
                </a:tc>
                <a:tc hMerge="1">
                  <a:txBody>
                    <a:bodyPr/>
                    <a:lstStyle/>
                    <a:p>
                      <a:endParaRPr lang="en-US"/>
                    </a:p>
                  </a:txBody>
                  <a:tcPr/>
                </a:tc>
                <a:extLst>
                  <a:ext uri="{0D108BD9-81ED-4DB2-BD59-A6C34878D82A}">
                    <a16:rowId xmlns:a16="http://schemas.microsoft.com/office/drawing/2014/main" val="10012"/>
                  </a:ext>
                </a:extLst>
              </a:tr>
              <a:tr h="228600">
                <a:tc gridSpan="2">
                  <a:txBody>
                    <a:bodyPr/>
                    <a:lstStyle/>
                    <a:p>
                      <a:pPr marL="0" marR="0">
                        <a:spcBef>
                          <a:spcPts val="0"/>
                        </a:spcBef>
                        <a:spcAft>
                          <a:spcPts val="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Research information is often inaccurate or incomplete; presents little analysis or interpretation; offers few solutions or conclusions; solutions or conclusions are often not well supported</a:t>
                      </a:r>
                      <a:r>
                        <a:rPr lang="en-US" sz="800" baseline="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800" dirty="0">
                          <a:effectLst/>
                          <a:latin typeface="Calibri" panose="020F0502020204030204" pitchFamily="34" charset="0"/>
                          <a:ea typeface="Times New Roman" panose="02020603050405020304" pitchFamily="18" charset="0"/>
                          <a:cs typeface="Times New Roman" panose="02020603050405020304" pitchFamily="18" charset="0"/>
                        </a:rPr>
                        <a:t>and/or inconsistent</a:t>
                      </a: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6E7"/>
                    </a:solidFill>
                  </a:tcPr>
                </a:tc>
                <a:tc hMerge="1">
                  <a:txBody>
                    <a:bodyPr/>
                    <a:lstStyle/>
                    <a:p>
                      <a:endParaRPr lang="en-US"/>
                    </a:p>
                  </a:txBody>
                  <a:tcPr/>
                </a:tc>
                <a:extLst>
                  <a:ext uri="{0D108BD9-81ED-4DB2-BD59-A6C34878D82A}">
                    <a16:rowId xmlns:a16="http://schemas.microsoft.com/office/drawing/2014/main" val="10013"/>
                  </a:ext>
                </a:extLst>
              </a:tr>
              <a:tr h="228600">
                <a:tc gridSpan="2">
                  <a:txBody>
                    <a:bodyPr/>
                    <a:lstStyle/>
                    <a:p>
                      <a:pPr marL="0" marR="0">
                        <a:spcBef>
                          <a:spcPts val="0"/>
                        </a:spcBef>
                        <a:spcAft>
                          <a:spcPts val="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Exhibits multiple errors in grammar, sentence structure, and/or spelling, which hinder readability; research project exhibits frequent and significant errors in APA formatting</a:t>
                      </a:r>
                    </a:p>
                  </a:txBody>
                  <a:tcPr marR="609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4C6E7"/>
                    </a:solidFill>
                  </a:tcPr>
                </a:tc>
                <a:tc hMerge="1">
                  <a:txBody>
                    <a:bodyPr/>
                    <a:lstStyle/>
                    <a:p>
                      <a:endParaRPr lang="en-US"/>
                    </a:p>
                  </a:txBody>
                  <a:tcPr/>
                </a:tc>
                <a:extLst>
                  <a:ext uri="{0D108BD9-81ED-4DB2-BD59-A6C34878D82A}">
                    <a16:rowId xmlns:a16="http://schemas.microsoft.com/office/drawing/2014/main" val="10014"/>
                  </a:ext>
                </a:extLst>
              </a:tr>
              <a:tr h="228600">
                <a:tc gridSpan="2">
                  <a:txBody>
                    <a:bodyPr/>
                    <a:lstStyle/>
                    <a:p>
                      <a:pPr marL="0" marR="0">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Comments:</a:t>
                      </a:r>
                    </a:p>
                  </a:txBody>
                  <a:tcPr marR="6096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hMerge="1">
                  <a:txBody>
                    <a:bodyPr/>
                    <a:lstStyle/>
                    <a:p>
                      <a:endParaRPr lang="en-US"/>
                    </a:p>
                  </a:txBody>
                  <a:tcPr/>
                </a:tc>
                <a:extLst>
                  <a:ext uri="{0D108BD9-81ED-4DB2-BD59-A6C34878D82A}">
                    <a16:rowId xmlns:a16="http://schemas.microsoft.com/office/drawing/2014/main" val="10015"/>
                  </a:ext>
                </a:extLst>
              </a:tr>
            </a:tbl>
          </a:graphicData>
        </a:graphic>
      </p:graphicFrame>
      <p:sp>
        <p:nvSpPr>
          <p:cNvPr id="4"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0" tIns="0" rIns="0" bIns="0" anchor="ctr"/>
          <a:lstStyle/>
          <a:p>
            <a:pPr algn="ctr">
              <a:lnSpc>
                <a:spcPct val="100000"/>
              </a:lnSpc>
            </a:pPr>
            <a:r>
              <a:rPr lang="en-US" sz="2000" b="1" dirty="0">
                <a:solidFill>
                  <a:schemeClr val="accent4">
                    <a:lumMod val="50000"/>
                  </a:schemeClr>
                </a:solidFill>
                <a:latin typeface="Calibri" panose="020F0502020204030204" pitchFamily="34" charset="0"/>
              </a:rPr>
              <a:t>Section II: Student Learning Assessment</a:t>
            </a:r>
          </a:p>
          <a:p>
            <a:pPr algn="ctr">
              <a:lnSpc>
                <a:spcPct val="100000"/>
              </a:lnSpc>
            </a:pPr>
            <a:r>
              <a:rPr lang="en-US" sz="2000" b="1" dirty="0">
                <a:solidFill>
                  <a:schemeClr val="accent4">
                    <a:lumMod val="50000"/>
                  </a:schemeClr>
                </a:solidFill>
                <a:effectLst/>
                <a:latin typeface="Calibri" panose="020F0502020204030204" pitchFamily="34" charset="0"/>
              </a:rPr>
              <a:t>Holistic Scoring Guide: Example</a:t>
            </a:r>
          </a:p>
        </p:txBody>
      </p:sp>
    </p:spTree>
    <p:extLst>
      <p:ext uri="{BB962C8B-B14F-4D97-AF65-F5344CB8AC3E}">
        <p14:creationId xmlns:p14="http://schemas.microsoft.com/office/powerpoint/2010/main" val="12616920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extLst/>
          </p:nvPr>
        </p:nvGraphicFramePr>
        <p:xfrm>
          <a:off x="228600" y="1527048"/>
          <a:ext cx="8686800" cy="3383280"/>
        </p:xfrm>
        <a:graphic>
          <a:graphicData uri="http://schemas.openxmlformats.org/drawingml/2006/table">
            <a:tbl>
              <a:tblPr firstRow="1" bandRow="1"/>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457200">
                <a:tc gridSpan="2">
                  <a:txBody>
                    <a:bodyPr/>
                    <a:lstStyle/>
                    <a:p>
                      <a:pPr algn="ctr"/>
                      <a:r>
                        <a:rPr lang="en-US" sz="1200" b="1" dirty="0">
                          <a:solidFill>
                            <a:schemeClr val="bg1"/>
                          </a:solidFill>
                          <a:latin typeface="Calibri" panose="020F0502020204030204" pitchFamily="34" charset="0"/>
                        </a:rPr>
                        <a:t>Structured Observation Guide</a:t>
                      </a:r>
                    </a:p>
                  </a:txBody>
                  <a:tcPr marL="97602" marR="97602" marT="48804" marB="4880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sz="1400" dirty="0"/>
                    </a:p>
                  </a:txBody>
                  <a:tcPr marL="97602" marR="97602" marT="48804" marB="4880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r h="457200">
                <a:tc>
                  <a:txBody>
                    <a:bodyPr/>
                    <a:lstStyle>
                      <a:lvl1pPr marL="0" algn="l" rtl="0" eaLnBrk="1" hangingPunct="1">
                        <a:defRPr b="1" kern="1200">
                          <a:solidFill>
                            <a:schemeClr val="lt1"/>
                          </a:solidFill>
                          <a:latin typeface="Calibri" panose="020F0502020204030204"/>
                        </a:defRPr>
                      </a:lvl1pPr>
                      <a:lvl2pPr marL="457178" algn="l" rtl="0" eaLnBrk="1" hangingPunct="1">
                        <a:defRPr b="1" kern="1200">
                          <a:solidFill>
                            <a:schemeClr val="lt1"/>
                          </a:solidFill>
                          <a:latin typeface="Calibri" panose="020F0502020204030204"/>
                        </a:defRPr>
                      </a:lvl2pPr>
                      <a:lvl3pPr marL="914355" algn="l" rtl="0" eaLnBrk="1" hangingPunct="1">
                        <a:defRPr b="1" kern="1200">
                          <a:solidFill>
                            <a:schemeClr val="lt1"/>
                          </a:solidFill>
                          <a:latin typeface="Calibri" panose="020F0502020204030204"/>
                        </a:defRPr>
                      </a:lvl3pPr>
                      <a:lvl4pPr marL="1371532" algn="l" rtl="0" eaLnBrk="1" hangingPunct="1">
                        <a:defRPr b="1" kern="1200">
                          <a:solidFill>
                            <a:schemeClr val="lt1"/>
                          </a:solidFill>
                          <a:latin typeface="Calibri" panose="020F0502020204030204"/>
                        </a:defRPr>
                      </a:lvl4pPr>
                      <a:lvl5pPr marL="1828709" algn="l" rtl="0" eaLnBrk="1" hangingPunct="1">
                        <a:defRPr b="1" kern="1200">
                          <a:solidFill>
                            <a:schemeClr val="lt1"/>
                          </a:solidFill>
                          <a:latin typeface="Calibri" panose="020F0502020204030204"/>
                        </a:defRPr>
                      </a:lvl5pPr>
                      <a:lvl6pPr marL="2285886" algn="l" rtl="0" eaLnBrk="1" hangingPunct="1">
                        <a:defRPr b="1" kern="1200">
                          <a:solidFill>
                            <a:schemeClr val="lt1"/>
                          </a:solidFill>
                          <a:latin typeface="Calibri" panose="020F0502020204030204"/>
                        </a:defRPr>
                      </a:lvl6pPr>
                      <a:lvl7pPr marL="2743064" algn="l" rtl="0" eaLnBrk="1" hangingPunct="1">
                        <a:defRPr b="1" kern="1200">
                          <a:solidFill>
                            <a:schemeClr val="lt1"/>
                          </a:solidFill>
                          <a:latin typeface="Calibri" panose="020F0502020204030204"/>
                        </a:defRPr>
                      </a:lvl7pPr>
                      <a:lvl8pPr marL="3200240" algn="l" rtl="0" eaLnBrk="1" hangingPunct="1">
                        <a:defRPr b="1" kern="1200">
                          <a:solidFill>
                            <a:schemeClr val="lt1"/>
                          </a:solidFill>
                          <a:latin typeface="Calibri" panose="020F0502020204030204"/>
                        </a:defRPr>
                      </a:lvl8pPr>
                      <a:lvl9pPr marL="3657418" algn="l" rtl="0" eaLnBrk="1" hangingPunct="1">
                        <a:defRPr b="1" kern="1200">
                          <a:solidFill>
                            <a:schemeClr val="lt1"/>
                          </a:solidFill>
                          <a:latin typeface="Calibri" panose="020F0502020204030204"/>
                        </a:defRPr>
                      </a:lvl9pPr>
                    </a:lstStyle>
                    <a:p>
                      <a:pPr algn="ctr"/>
                      <a:r>
                        <a:rPr lang="en-US" sz="1200" dirty="0">
                          <a:solidFill>
                            <a:schemeClr val="tx1"/>
                          </a:solidFill>
                        </a:rPr>
                        <a:t>Evaluation</a:t>
                      </a:r>
                      <a:r>
                        <a:rPr lang="en-US" sz="1200" baseline="0" dirty="0">
                          <a:solidFill>
                            <a:schemeClr val="tx1"/>
                          </a:solidFill>
                        </a:rPr>
                        <a:t> Criteria</a:t>
                      </a:r>
                      <a:endParaRPr lang="en-US" sz="1200" dirty="0">
                        <a:solidFill>
                          <a:schemeClr val="tx1"/>
                        </a:solidFill>
                      </a:endParaRPr>
                    </a:p>
                  </a:txBody>
                  <a:tcPr marL="97602" marR="97602" marT="48804" marB="4880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lvl1pPr marL="0" algn="l" rtl="0" eaLnBrk="1" hangingPunct="1">
                        <a:defRPr b="1" kern="1200">
                          <a:solidFill>
                            <a:schemeClr val="lt1"/>
                          </a:solidFill>
                          <a:latin typeface="Calibri" panose="020F0502020204030204"/>
                        </a:defRPr>
                      </a:lvl1pPr>
                      <a:lvl2pPr marL="457178" algn="l" rtl="0" eaLnBrk="1" hangingPunct="1">
                        <a:defRPr b="1" kern="1200">
                          <a:solidFill>
                            <a:schemeClr val="lt1"/>
                          </a:solidFill>
                          <a:latin typeface="Calibri" panose="020F0502020204030204"/>
                        </a:defRPr>
                      </a:lvl2pPr>
                      <a:lvl3pPr marL="914355" algn="l" rtl="0" eaLnBrk="1" hangingPunct="1">
                        <a:defRPr b="1" kern="1200">
                          <a:solidFill>
                            <a:schemeClr val="lt1"/>
                          </a:solidFill>
                          <a:latin typeface="Calibri" panose="020F0502020204030204"/>
                        </a:defRPr>
                      </a:lvl3pPr>
                      <a:lvl4pPr marL="1371532" algn="l" rtl="0" eaLnBrk="1" hangingPunct="1">
                        <a:defRPr b="1" kern="1200">
                          <a:solidFill>
                            <a:schemeClr val="lt1"/>
                          </a:solidFill>
                          <a:latin typeface="Calibri" panose="020F0502020204030204"/>
                        </a:defRPr>
                      </a:lvl4pPr>
                      <a:lvl5pPr marL="1828709" algn="l" rtl="0" eaLnBrk="1" hangingPunct="1">
                        <a:defRPr b="1" kern="1200">
                          <a:solidFill>
                            <a:schemeClr val="lt1"/>
                          </a:solidFill>
                          <a:latin typeface="Calibri" panose="020F0502020204030204"/>
                        </a:defRPr>
                      </a:lvl5pPr>
                      <a:lvl6pPr marL="2285886" algn="l" rtl="0" eaLnBrk="1" hangingPunct="1">
                        <a:defRPr b="1" kern="1200">
                          <a:solidFill>
                            <a:schemeClr val="lt1"/>
                          </a:solidFill>
                          <a:latin typeface="Calibri" panose="020F0502020204030204"/>
                        </a:defRPr>
                      </a:lvl6pPr>
                      <a:lvl7pPr marL="2743064" algn="l" rtl="0" eaLnBrk="1" hangingPunct="1">
                        <a:defRPr b="1" kern="1200">
                          <a:solidFill>
                            <a:schemeClr val="lt1"/>
                          </a:solidFill>
                          <a:latin typeface="Calibri" panose="020F0502020204030204"/>
                        </a:defRPr>
                      </a:lvl7pPr>
                      <a:lvl8pPr marL="3200240" algn="l" rtl="0" eaLnBrk="1" hangingPunct="1">
                        <a:defRPr b="1" kern="1200">
                          <a:solidFill>
                            <a:schemeClr val="lt1"/>
                          </a:solidFill>
                          <a:latin typeface="Calibri" panose="020F0502020204030204"/>
                        </a:defRPr>
                      </a:lvl8pPr>
                      <a:lvl9pPr marL="3657418" algn="l" rtl="0" eaLnBrk="1" hangingPunct="1">
                        <a:defRPr b="1" kern="1200">
                          <a:solidFill>
                            <a:schemeClr val="lt1"/>
                          </a:solidFill>
                          <a:latin typeface="Calibri" panose="020F0502020204030204"/>
                        </a:defRPr>
                      </a:lvl9pPr>
                    </a:lstStyle>
                    <a:p>
                      <a:pPr algn="ctr"/>
                      <a:r>
                        <a:rPr lang="en-US" sz="1200" dirty="0">
                          <a:solidFill>
                            <a:schemeClr val="tx1"/>
                          </a:solidFill>
                        </a:rPr>
                        <a:t>Comments</a:t>
                      </a:r>
                    </a:p>
                  </a:txBody>
                  <a:tcPr marL="97602" marR="97602" marT="48804" marB="4880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0001"/>
                  </a:ext>
                </a:extLst>
              </a:tr>
              <a:tr h="411480">
                <a:tc>
                  <a:txBody>
                    <a:bodyPr/>
                    <a:lstStyle/>
                    <a:p>
                      <a:r>
                        <a:rPr lang="en-US" sz="1200" dirty="0">
                          <a:latin typeface="Calibri" panose="020F0502020204030204" pitchFamily="34" charset="0"/>
                        </a:rPr>
                        <a:t>Evaluation Criterion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rtl="0" eaLnBrk="1" hangingPunct="1">
                        <a:defRPr kern="1200">
                          <a:solidFill>
                            <a:schemeClr val="dk1"/>
                          </a:solidFill>
                          <a:latin typeface="Calibri" panose="020F0502020204030204"/>
                        </a:defRPr>
                      </a:lvl1pPr>
                      <a:lvl2pPr marL="457178" algn="l" rtl="0" eaLnBrk="1" hangingPunct="1">
                        <a:defRPr kern="1200">
                          <a:solidFill>
                            <a:schemeClr val="dk1"/>
                          </a:solidFill>
                          <a:latin typeface="Calibri" panose="020F0502020204030204"/>
                        </a:defRPr>
                      </a:lvl2pPr>
                      <a:lvl3pPr marL="914355" algn="l" rtl="0" eaLnBrk="1" hangingPunct="1">
                        <a:defRPr kern="1200">
                          <a:solidFill>
                            <a:schemeClr val="dk1"/>
                          </a:solidFill>
                          <a:latin typeface="Calibri" panose="020F0502020204030204"/>
                        </a:defRPr>
                      </a:lvl3pPr>
                      <a:lvl4pPr marL="1371532" algn="l" rtl="0" eaLnBrk="1" hangingPunct="1">
                        <a:defRPr kern="1200">
                          <a:solidFill>
                            <a:schemeClr val="dk1"/>
                          </a:solidFill>
                          <a:latin typeface="Calibri" panose="020F0502020204030204"/>
                        </a:defRPr>
                      </a:lvl4pPr>
                      <a:lvl5pPr marL="1828709" algn="l" rtl="0" eaLnBrk="1" hangingPunct="1">
                        <a:defRPr kern="1200">
                          <a:solidFill>
                            <a:schemeClr val="dk1"/>
                          </a:solidFill>
                          <a:latin typeface="Calibri" panose="020F0502020204030204"/>
                        </a:defRPr>
                      </a:lvl5pPr>
                      <a:lvl6pPr marL="2285886" algn="l" rtl="0" eaLnBrk="1" hangingPunct="1">
                        <a:defRPr kern="1200">
                          <a:solidFill>
                            <a:schemeClr val="dk1"/>
                          </a:solidFill>
                          <a:latin typeface="Calibri" panose="020F0502020204030204"/>
                        </a:defRPr>
                      </a:lvl6pPr>
                      <a:lvl7pPr marL="2743064" algn="l" rtl="0" eaLnBrk="1" hangingPunct="1">
                        <a:defRPr kern="1200">
                          <a:solidFill>
                            <a:schemeClr val="dk1"/>
                          </a:solidFill>
                          <a:latin typeface="Calibri" panose="020F0502020204030204"/>
                        </a:defRPr>
                      </a:lvl7pPr>
                      <a:lvl8pPr marL="3200240" algn="l" rtl="0" eaLnBrk="1" hangingPunct="1">
                        <a:defRPr kern="1200">
                          <a:solidFill>
                            <a:schemeClr val="dk1"/>
                          </a:solidFill>
                          <a:latin typeface="Calibri" panose="020F0502020204030204"/>
                        </a:defRPr>
                      </a:lvl8pPr>
                      <a:lvl9pPr marL="3657418" algn="l" rtl="0" eaLnBrk="1" hangingPunct="1">
                        <a:defRPr kern="1200">
                          <a:solidFill>
                            <a:schemeClr val="dk1"/>
                          </a:solidFill>
                          <a:latin typeface="Calibri" panose="020F0502020204030204"/>
                        </a:defRPr>
                      </a:lvl9pPr>
                    </a:lstStyle>
                    <a:p>
                      <a:endParaRPr lang="en-US" sz="1400" dirty="0"/>
                    </a:p>
                  </a:txBody>
                  <a:tcPr marL="97602" marR="97602" marT="48804" marB="4880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0002"/>
                  </a:ext>
                </a:extLst>
              </a:tr>
              <a:tr h="411480">
                <a:tc>
                  <a:txBody>
                    <a:bodyPr/>
                    <a:lstStyle/>
                    <a:p>
                      <a:r>
                        <a:rPr lang="en-US" sz="1200" dirty="0">
                          <a:latin typeface="Calibri" panose="020F0502020204030204" pitchFamily="34" charset="0"/>
                        </a:rPr>
                        <a:t>Evaluation Criterion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lvl1pPr marL="0" algn="l" rtl="0" eaLnBrk="1" hangingPunct="1">
                        <a:defRPr kern="1200">
                          <a:solidFill>
                            <a:schemeClr val="dk1"/>
                          </a:solidFill>
                          <a:latin typeface="Calibri" panose="020F0502020204030204"/>
                        </a:defRPr>
                      </a:lvl1pPr>
                      <a:lvl2pPr marL="457178" algn="l" rtl="0" eaLnBrk="1" hangingPunct="1">
                        <a:defRPr kern="1200">
                          <a:solidFill>
                            <a:schemeClr val="dk1"/>
                          </a:solidFill>
                          <a:latin typeface="Calibri" panose="020F0502020204030204"/>
                        </a:defRPr>
                      </a:lvl2pPr>
                      <a:lvl3pPr marL="914355" algn="l" rtl="0" eaLnBrk="1" hangingPunct="1">
                        <a:defRPr kern="1200">
                          <a:solidFill>
                            <a:schemeClr val="dk1"/>
                          </a:solidFill>
                          <a:latin typeface="Calibri" panose="020F0502020204030204"/>
                        </a:defRPr>
                      </a:lvl3pPr>
                      <a:lvl4pPr marL="1371532" algn="l" rtl="0" eaLnBrk="1" hangingPunct="1">
                        <a:defRPr kern="1200">
                          <a:solidFill>
                            <a:schemeClr val="dk1"/>
                          </a:solidFill>
                          <a:latin typeface="Calibri" panose="020F0502020204030204"/>
                        </a:defRPr>
                      </a:lvl4pPr>
                      <a:lvl5pPr marL="1828709" algn="l" rtl="0" eaLnBrk="1" hangingPunct="1">
                        <a:defRPr kern="1200">
                          <a:solidFill>
                            <a:schemeClr val="dk1"/>
                          </a:solidFill>
                          <a:latin typeface="Calibri" panose="020F0502020204030204"/>
                        </a:defRPr>
                      </a:lvl5pPr>
                      <a:lvl6pPr marL="2285886" algn="l" rtl="0" eaLnBrk="1" hangingPunct="1">
                        <a:defRPr kern="1200">
                          <a:solidFill>
                            <a:schemeClr val="dk1"/>
                          </a:solidFill>
                          <a:latin typeface="Calibri" panose="020F0502020204030204"/>
                        </a:defRPr>
                      </a:lvl6pPr>
                      <a:lvl7pPr marL="2743064" algn="l" rtl="0" eaLnBrk="1" hangingPunct="1">
                        <a:defRPr kern="1200">
                          <a:solidFill>
                            <a:schemeClr val="dk1"/>
                          </a:solidFill>
                          <a:latin typeface="Calibri" panose="020F0502020204030204"/>
                        </a:defRPr>
                      </a:lvl7pPr>
                      <a:lvl8pPr marL="3200240" algn="l" rtl="0" eaLnBrk="1" hangingPunct="1">
                        <a:defRPr kern="1200">
                          <a:solidFill>
                            <a:schemeClr val="dk1"/>
                          </a:solidFill>
                          <a:latin typeface="Calibri" panose="020F0502020204030204"/>
                        </a:defRPr>
                      </a:lvl8pPr>
                      <a:lvl9pPr marL="3657418" algn="l" rtl="0" eaLnBrk="1" hangingPunct="1">
                        <a:defRPr kern="1200">
                          <a:solidFill>
                            <a:schemeClr val="dk1"/>
                          </a:solidFill>
                          <a:latin typeface="Calibri" panose="020F0502020204030204"/>
                        </a:defRPr>
                      </a:lvl9pPr>
                    </a:lstStyle>
                    <a:p>
                      <a:endParaRPr lang="en-US" sz="1400" dirty="0"/>
                    </a:p>
                  </a:txBody>
                  <a:tcPr marL="97602" marR="97602" marT="48804" marB="4880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3"/>
                  </a:ext>
                </a:extLst>
              </a:tr>
              <a:tr h="411480">
                <a:tc>
                  <a:txBody>
                    <a:bodyPr/>
                    <a:lstStyle/>
                    <a:p>
                      <a:r>
                        <a:rPr lang="en-US" sz="1200" dirty="0">
                          <a:latin typeface="Calibri" panose="020F0502020204030204" pitchFamily="34" charset="0"/>
                        </a:rPr>
                        <a:t>Evaluation Criterion #3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rtl="0" eaLnBrk="1" hangingPunct="1">
                        <a:defRPr kern="1200">
                          <a:solidFill>
                            <a:schemeClr val="dk1"/>
                          </a:solidFill>
                          <a:latin typeface="Calibri" panose="020F0502020204030204"/>
                        </a:defRPr>
                      </a:lvl1pPr>
                      <a:lvl2pPr marL="457178" algn="l" rtl="0" eaLnBrk="1" hangingPunct="1">
                        <a:defRPr kern="1200">
                          <a:solidFill>
                            <a:schemeClr val="dk1"/>
                          </a:solidFill>
                          <a:latin typeface="Calibri" panose="020F0502020204030204"/>
                        </a:defRPr>
                      </a:lvl2pPr>
                      <a:lvl3pPr marL="914355" algn="l" rtl="0" eaLnBrk="1" hangingPunct="1">
                        <a:defRPr kern="1200">
                          <a:solidFill>
                            <a:schemeClr val="dk1"/>
                          </a:solidFill>
                          <a:latin typeface="Calibri" panose="020F0502020204030204"/>
                        </a:defRPr>
                      </a:lvl3pPr>
                      <a:lvl4pPr marL="1371532" algn="l" rtl="0" eaLnBrk="1" hangingPunct="1">
                        <a:defRPr kern="1200">
                          <a:solidFill>
                            <a:schemeClr val="dk1"/>
                          </a:solidFill>
                          <a:latin typeface="Calibri" panose="020F0502020204030204"/>
                        </a:defRPr>
                      </a:lvl4pPr>
                      <a:lvl5pPr marL="1828709" algn="l" rtl="0" eaLnBrk="1" hangingPunct="1">
                        <a:defRPr kern="1200">
                          <a:solidFill>
                            <a:schemeClr val="dk1"/>
                          </a:solidFill>
                          <a:latin typeface="Calibri" panose="020F0502020204030204"/>
                        </a:defRPr>
                      </a:lvl5pPr>
                      <a:lvl6pPr marL="2285886" algn="l" rtl="0" eaLnBrk="1" hangingPunct="1">
                        <a:defRPr kern="1200">
                          <a:solidFill>
                            <a:schemeClr val="dk1"/>
                          </a:solidFill>
                          <a:latin typeface="Calibri" panose="020F0502020204030204"/>
                        </a:defRPr>
                      </a:lvl6pPr>
                      <a:lvl7pPr marL="2743064" algn="l" rtl="0" eaLnBrk="1" hangingPunct="1">
                        <a:defRPr kern="1200">
                          <a:solidFill>
                            <a:schemeClr val="dk1"/>
                          </a:solidFill>
                          <a:latin typeface="Calibri" panose="020F0502020204030204"/>
                        </a:defRPr>
                      </a:lvl7pPr>
                      <a:lvl8pPr marL="3200240" algn="l" rtl="0" eaLnBrk="1" hangingPunct="1">
                        <a:defRPr kern="1200">
                          <a:solidFill>
                            <a:schemeClr val="dk1"/>
                          </a:solidFill>
                          <a:latin typeface="Calibri" panose="020F0502020204030204"/>
                        </a:defRPr>
                      </a:lvl8pPr>
                      <a:lvl9pPr marL="3657418" algn="l" rtl="0" eaLnBrk="1" hangingPunct="1">
                        <a:defRPr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Calibri" panose="020F0502020204030204" pitchFamily="34" charset="0"/>
                      </a:endParaRPr>
                    </a:p>
                  </a:txBody>
                  <a:tcPr marL="97602" marR="97602" marT="48804" marB="4880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4"/>
                  </a:ext>
                </a:extLst>
              </a:tr>
              <a:tr h="411480">
                <a:tc>
                  <a:txBody>
                    <a:bodyPr/>
                    <a:lstStyle/>
                    <a:p>
                      <a:r>
                        <a:rPr lang="en-US" sz="1200" dirty="0">
                          <a:latin typeface="Calibri" panose="020F0502020204030204" pitchFamily="34" charset="0"/>
                        </a:rPr>
                        <a:t>Evaluation Criterion #4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lvl1pPr marL="0" algn="l" rtl="0" eaLnBrk="1" hangingPunct="1">
                        <a:defRPr kern="1200">
                          <a:solidFill>
                            <a:schemeClr val="dk1"/>
                          </a:solidFill>
                          <a:latin typeface="Calibri" panose="020F0502020204030204"/>
                        </a:defRPr>
                      </a:lvl1pPr>
                      <a:lvl2pPr marL="457178" algn="l" rtl="0" eaLnBrk="1" hangingPunct="1">
                        <a:defRPr kern="1200">
                          <a:solidFill>
                            <a:schemeClr val="dk1"/>
                          </a:solidFill>
                          <a:latin typeface="Calibri" panose="020F0502020204030204"/>
                        </a:defRPr>
                      </a:lvl2pPr>
                      <a:lvl3pPr marL="914355" algn="l" rtl="0" eaLnBrk="1" hangingPunct="1">
                        <a:defRPr kern="1200">
                          <a:solidFill>
                            <a:schemeClr val="dk1"/>
                          </a:solidFill>
                          <a:latin typeface="Calibri" panose="020F0502020204030204"/>
                        </a:defRPr>
                      </a:lvl3pPr>
                      <a:lvl4pPr marL="1371532" algn="l" rtl="0" eaLnBrk="1" hangingPunct="1">
                        <a:defRPr kern="1200">
                          <a:solidFill>
                            <a:schemeClr val="dk1"/>
                          </a:solidFill>
                          <a:latin typeface="Calibri" panose="020F0502020204030204"/>
                        </a:defRPr>
                      </a:lvl4pPr>
                      <a:lvl5pPr marL="1828709" algn="l" rtl="0" eaLnBrk="1" hangingPunct="1">
                        <a:defRPr kern="1200">
                          <a:solidFill>
                            <a:schemeClr val="dk1"/>
                          </a:solidFill>
                          <a:latin typeface="Calibri" panose="020F0502020204030204"/>
                        </a:defRPr>
                      </a:lvl5pPr>
                      <a:lvl6pPr marL="2285886" algn="l" rtl="0" eaLnBrk="1" hangingPunct="1">
                        <a:defRPr kern="1200">
                          <a:solidFill>
                            <a:schemeClr val="dk1"/>
                          </a:solidFill>
                          <a:latin typeface="Calibri" panose="020F0502020204030204"/>
                        </a:defRPr>
                      </a:lvl6pPr>
                      <a:lvl7pPr marL="2743064" algn="l" rtl="0" eaLnBrk="1" hangingPunct="1">
                        <a:defRPr kern="1200">
                          <a:solidFill>
                            <a:schemeClr val="dk1"/>
                          </a:solidFill>
                          <a:latin typeface="Calibri" panose="020F0502020204030204"/>
                        </a:defRPr>
                      </a:lvl7pPr>
                      <a:lvl8pPr marL="3200240" algn="l" rtl="0" eaLnBrk="1" hangingPunct="1">
                        <a:defRPr kern="1200">
                          <a:solidFill>
                            <a:schemeClr val="dk1"/>
                          </a:solidFill>
                          <a:latin typeface="Calibri" panose="020F0502020204030204"/>
                        </a:defRPr>
                      </a:lvl8pPr>
                      <a:lvl9pPr marL="3657418" algn="l" rtl="0" eaLnBrk="1" hangingPunct="1">
                        <a:defRPr kern="1200">
                          <a:solidFill>
                            <a:schemeClr val="dk1"/>
                          </a:solidFill>
                          <a:latin typeface="Calibri" panose="020F0502020204030204"/>
                        </a:defRPr>
                      </a:lvl9pPr>
                    </a:lstStyle>
                    <a:p>
                      <a:endParaRPr lang="en-US" sz="1400" dirty="0"/>
                    </a:p>
                  </a:txBody>
                  <a:tcPr marL="97602" marR="97602" marT="48804" marB="4880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5"/>
                  </a:ext>
                </a:extLst>
              </a:tr>
              <a:tr h="411480">
                <a:tc>
                  <a:txBody>
                    <a:bodyPr/>
                    <a:lstStyle/>
                    <a:p>
                      <a:r>
                        <a:rPr lang="en-US" sz="1200" dirty="0">
                          <a:latin typeface="Calibri" panose="020F0502020204030204" pitchFamily="34" charset="0"/>
                        </a:rPr>
                        <a:t>Evaluation Criterion #5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lang="en-US" sz="1400" dirty="0"/>
                    </a:p>
                  </a:txBody>
                  <a:tcPr marL="97602" marR="97602" marT="48804" marB="4880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6"/>
                  </a:ext>
                </a:extLst>
              </a:tr>
              <a:tr h="411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rPr>
                        <a:t>Evaluation Criterion #6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endParaRPr lang="en-US" sz="1400" dirty="0"/>
                    </a:p>
                  </a:txBody>
                  <a:tcPr marL="97602" marR="97602" marT="48804" marB="4880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7"/>
                  </a:ext>
                </a:extLst>
              </a:tr>
            </a:tbl>
          </a:graphicData>
        </a:graphic>
      </p:graphicFrame>
      <p:sp>
        <p:nvSpPr>
          <p:cNvPr id="4"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0" tIns="0" rIns="0" bIns="0" anchor="ctr"/>
          <a:lstStyle/>
          <a:p>
            <a:pPr algn="ctr">
              <a:lnSpc>
                <a:spcPct val="100000"/>
              </a:lnSpc>
            </a:pPr>
            <a:r>
              <a:rPr lang="en-US" sz="2000" b="1" dirty="0">
                <a:solidFill>
                  <a:schemeClr val="accent4">
                    <a:lumMod val="50000"/>
                  </a:schemeClr>
                </a:solidFill>
                <a:latin typeface="Calibri" panose="020F0502020204030204" pitchFamily="34" charset="0"/>
              </a:rPr>
              <a:t>Section II: Student Learning Assessment</a:t>
            </a:r>
          </a:p>
          <a:p>
            <a:pPr algn="ctr">
              <a:lnSpc>
                <a:spcPct val="100000"/>
              </a:lnSpc>
            </a:pPr>
            <a:r>
              <a:rPr lang="en-US" sz="2000" b="1" dirty="0">
                <a:solidFill>
                  <a:schemeClr val="accent4">
                    <a:lumMod val="50000"/>
                  </a:schemeClr>
                </a:solidFill>
                <a:effectLst/>
                <a:latin typeface="Calibri" panose="020F0502020204030204" pitchFamily="34" charset="0"/>
              </a:rPr>
              <a:t>Structured Observation Guide</a:t>
            </a:r>
          </a:p>
        </p:txBody>
      </p:sp>
    </p:spTree>
    <p:extLst>
      <p:ext uri="{BB962C8B-B14F-4D97-AF65-F5344CB8AC3E}">
        <p14:creationId xmlns:p14="http://schemas.microsoft.com/office/powerpoint/2010/main" val="219948792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extLst/>
          </p:nvPr>
        </p:nvGraphicFramePr>
        <p:xfrm>
          <a:off x="228600" y="1527048"/>
          <a:ext cx="8686800" cy="3383280"/>
        </p:xfrm>
        <a:graphic>
          <a:graphicData uri="http://schemas.openxmlformats.org/drawingml/2006/table">
            <a:tbl>
              <a:tblPr firstRow="1" bandRow="1"/>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457200">
                <a:tc gridSpan="2">
                  <a:txBody>
                    <a:bodyPr/>
                    <a:lstStyle/>
                    <a:p>
                      <a:pPr algn="ctr"/>
                      <a:r>
                        <a:rPr lang="en-US" sz="1200" b="1" dirty="0">
                          <a:solidFill>
                            <a:schemeClr val="bg1"/>
                          </a:solidFill>
                          <a:latin typeface="Calibri" panose="020F0502020204030204" pitchFamily="34" charset="0"/>
                        </a:rPr>
                        <a:t>Structured Observation Guide</a:t>
                      </a:r>
                    </a:p>
                  </a:txBody>
                  <a:tcPr marL="97602" marR="97602" marT="48804" marB="4880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sz="1400" dirty="0"/>
                    </a:p>
                  </a:txBody>
                  <a:tcPr marL="97602" marR="97602" marT="48804" marB="4880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r h="457200">
                <a:tc>
                  <a:txBody>
                    <a:bodyPr/>
                    <a:lstStyle>
                      <a:lvl1pPr marL="0" algn="l" rtl="0" eaLnBrk="1" hangingPunct="1">
                        <a:defRPr b="1" kern="1200">
                          <a:solidFill>
                            <a:schemeClr val="lt1"/>
                          </a:solidFill>
                          <a:latin typeface="Calibri" panose="020F0502020204030204"/>
                        </a:defRPr>
                      </a:lvl1pPr>
                      <a:lvl2pPr marL="457178" algn="l" rtl="0" eaLnBrk="1" hangingPunct="1">
                        <a:defRPr b="1" kern="1200">
                          <a:solidFill>
                            <a:schemeClr val="lt1"/>
                          </a:solidFill>
                          <a:latin typeface="Calibri" panose="020F0502020204030204"/>
                        </a:defRPr>
                      </a:lvl2pPr>
                      <a:lvl3pPr marL="914355" algn="l" rtl="0" eaLnBrk="1" hangingPunct="1">
                        <a:defRPr b="1" kern="1200">
                          <a:solidFill>
                            <a:schemeClr val="lt1"/>
                          </a:solidFill>
                          <a:latin typeface="Calibri" panose="020F0502020204030204"/>
                        </a:defRPr>
                      </a:lvl3pPr>
                      <a:lvl4pPr marL="1371532" algn="l" rtl="0" eaLnBrk="1" hangingPunct="1">
                        <a:defRPr b="1" kern="1200">
                          <a:solidFill>
                            <a:schemeClr val="lt1"/>
                          </a:solidFill>
                          <a:latin typeface="Calibri" panose="020F0502020204030204"/>
                        </a:defRPr>
                      </a:lvl4pPr>
                      <a:lvl5pPr marL="1828709" algn="l" rtl="0" eaLnBrk="1" hangingPunct="1">
                        <a:defRPr b="1" kern="1200">
                          <a:solidFill>
                            <a:schemeClr val="lt1"/>
                          </a:solidFill>
                          <a:latin typeface="Calibri" panose="020F0502020204030204"/>
                        </a:defRPr>
                      </a:lvl5pPr>
                      <a:lvl6pPr marL="2285886" algn="l" rtl="0" eaLnBrk="1" hangingPunct="1">
                        <a:defRPr b="1" kern="1200">
                          <a:solidFill>
                            <a:schemeClr val="lt1"/>
                          </a:solidFill>
                          <a:latin typeface="Calibri" panose="020F0502020204030204"/>
                        </a:defRPr>
                      </a:lvl6pPr>
                      <a:lvl7pPr marL="2743064" algn="l" rtl="0" eaLnBrk="1" hangingPunct="1">
                        <a:defRPr b="1" kern="1200">
                          <a:solidFill>
                            <a:schemeClr val="lt1"/>
                          </a:solidFill>
                          <a:latin typeface="Calibri" panose="020F0502020204030204"/>
                        </a:defRPr>
                      </a:lvl7pPr>
                      <a:lvl8pPr marL="3200240" algn="l" rtl="0" eaLnBrk="1" hangingPunct="1">
                        <a:defRPr b="1" kern="1200">
                          <a:solidFill>
                            <a:schemeClr val="lt1"/>
                          </a:solidFill>
                          <a:latin typeface="Calibri" panose="020F0502020204030204"/>
                        </a:defRPr>
                      </a:lvl8pPr>
                      <a:lvl9pPr marL="3657418" algn="l" rtl="0" eaLnBrk="1" hangingPunct="1">
                        <a:defRPr b="1" kern="1200">
                          <a:solidFill>
                            <a:schemeClr val="lt1"/>
                          </a:solidFill>
                          <a:latin typeface="Calibri" panose="020F0502020204030204"/>
                        </a:defRPr>
                      </a:lvl9pPr>
                    </a:lstStyle>
                    <a:p>
                      <a:pPr algn="ctr"/>
                      <a:r>
                        <a:rPr lang="en-US" sz="1200" dirty="0">
                          <a:solidFill>
                            <a:schemeClr val="tx1"/>
                          </a:solidFill>
                        </a:rPr>
                        <a:t>Evaluation</a:t>
                      </a:r>
                      <a:r>
                        <a:rPr lang="en-US" sz="1200" baseline="0" dirty="0">
                          <a:solidFill>
                            <a:schemeClr val="tx1"/>
                          </a:solidFill>
                        </a:rPr>
                        <a:t> Criteria</a:t>
                      </a:r>
                      <a:endParaRPr lang="en-US" sz="1200" dirty="0">
                        <a:solidFill>
                          <a:schemeClr val="tx1"/>
                        </a:solidFill>
                      </a:endParaRPr>
                    </a:p>
                  </a:txBody>
                  <a:tcPr marL="97602" marR="97602" marT="48804" marB="4880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lvl1pPr marL="0" algn="l" rtl="0" eaLnBrk="1" hangingPunct="1">
                        <a:defRPr b="1" kern="1200">
                          <a:solidFill>
                            <a:schemeClr val="lt1"/>
                          </a:solidFill>
                          <a:latin typeface="Calibri" panose="020F0502020204030204"/>
                        </a:defRPr>
                      </a:lvl1pPr>
                      <a:lvl2pPr marL="457178" algn="l" rtl="0" eaLnBrk="1" hangingPunct="1">
                        <a:defRPr b="1" kern="1200">
                          <a:solidFill>
                            <a:schemeClr val="lt1"/>
                          </a:solidFill>
                          <a:latin typeface="Calibri" panose="020F0502020204030204"/>
                        </a:defRPr>
                      </a:lvl2pPr>
                      <a:lvl3pPr marL="914355" algn="l" rtl="0" eaLnBrk="1" hangingPunct="1">
                        <a:defRPr b="1" kern="1200">
                          <a:solidFill>
                            <a:schemeClr val="lt1"/>
                          </a:solidFill>
                          <a:latin typeface="Calibri" panose="020F0502020204030204"/>
                        </a:defRPr>
                      </a:lvl3pPr>
                      <a:lvl4pPr marL="1371532" algn="l" rtl="0" eaLnBrk="1" hangingPunct="1">
                        <a:defRPr b="1" kern="1200">
                          <a:solidFill>
                            <a:schemeClr val="lt1"/>
                          </a:solidFill>
                          <a:latin typeface="Calibri" panose="020F0502020204030204"/>
                        </a:defRPr>
                      </a:lvl4pPr>
                      <a:lvl5pPr marL="1828709" algn="l" rtl="0" eaLnBrk="1" hangingPunct="1">
                        <a:defRPr b="1" kern="1200">
                          <a:solidFill>
                            <a:schemeClr val="lt1"/>
                          </a:solidFill>
                          <a:latin typeface="Calibri" panose="020F0502020204030204"/>
                        </a:defRPr>
                      </a:lvl5pPr>
                      <a:lvl6pPr marL="2285886" algn="l" rtl="0" eaLnBrk="1" hangingPunct="1">
                        <a:defRPr b="1" kern="1200">
                          <a:solidFill>
                            <a:schemeClr val="lt1"/>
                          </a:solidFill>
                          <a:latin typeface="Calibri" panose="020F0502020204030204"/>
                        </a:defRPr>
                      </a:lvl6pPr>
                      <a:lvl7pPr marL="2743064" algn="l" rtl="0" eaLnBrk="1" hangingPunct="1">
                        <a:defRPr b="1" kern="1200">
                          <a:solidFill>
                            <a:schemeClr val="lt1"/>
                          </a:solidFill>
                          <a:latin typeface="Calibri" panose="020F0502020204030204"/>
                        </a:defRPr>
                      </a:lvl7pPr>
                      <a:lvl8pPr marL="3200240" algn="l" rtl="0" eaLnBrk="1" hangingPunct="1">
                        <a:defRPr b="1" kern="1200">
                          <a:solidFill>
                            <a:schemeClr val="lt1"/>
                          </a:solidFill>
                          <a:latin typeface="Calibri" panose="020F0502020204030204"/>
                        </a:defRPr>
                      </a:lvl8pPr>
                      <a:lvl9pPr marL="3657418" algn="l" rtl="0" eaLnBrk="1" hangingPunct="1">
                        <a:defRPr b="1" kern="1200">
                          <a:solidFill>
                            <a:schemeClr val="lt1"/>
                          </a:solidFill>
                          <a:latin typeface="Calibri" panose="020F0502020204030204"/>
                        </a:defRPr>
                      </a:lvl9pPr>
                    </a:lstStyle>
                    <a:p>
                      <a:pPr algn="ctr"/>
                      <a:r>
                        <a:rPr lang="en-US" sz="1200" dirty="0">
                          <a:solidFill>
                            <a:schemeClr val="tx1"/>
                          </a:solidFill>
                        </a:rPr>
                        <a:t>Comments</a:t>
                      </a:r>
                    </a:p>
                  </a:txBody>
                  <a:tcPr marL="97602" marR="97602" marT="48804" marB="4880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0001"/>
                  </a:ext>
                </a:extLst>
              </a:tr>
              <a:tr h="411480">
                <a:tc>
                  <a:txBody>
                    <a:bodyPr/>
                    <a:lstStyle/>
                    <a:p>
                      <a:pPr marL="0" indent="-182880">
                        <a:buFont typeface="+mj-lt"/>
                        <a:buAutoNum type="arabicPeriod"/>
                      </a:pPr>
                      <a:r>
                        <a:rPr lang="en-US" sz="1200" dirty="0">
                          <a:latin typeface="Calibri" panose="020F0502020204030204" pitchFamily="34" charset="0"/>
                        </a:rPr>
                        <a:t>Provides a brief introduction to the topic</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rtl="0" eaLnBrk="1" hangingPunct="1">
                        <a:defRPr kern="1200">
                          <a:solidFill>
                            <a:schemeClr val="dk1"/>
                          </a:solidFill>
                          <a:latin typeface="Calibri" panose="020F0502020204030204"/>
                        </a:defRPr>
                      </a:lvl1pPr>
                      <a:lvl2pPr marL="457178" algn="l" rtl="0" eaLnBrk="1" hangingPunct="1">
                        <a:defRPr kern="1200">
                          <a:solidFill>
                            <a:schemeClr val="dk1"/>
                          </a:solidFill>
                          <a:latin typeface="Calibri" panose="020F0502020204030204"/>
                        </a:defRPr>
                      </a:lvl2pPr>
                      <a:lvl3pPr marL="914355" algn="l" rtl="0" eaLnBrk="1" hangingPunct="1">
                        <a:defRPr kern="1200">
                          <a:solidFill>
                            <a:schemeClr val="dk1"/>
                          </a:solidFill>
                          <a:latin typeface="Calibri" panose="020F0502020204030204"/>
                        </a:defRPr>
                      </a:lvl3pPr>
                      <a:lvl4pPr marL="1371532" algn="l" rtl="0" eaLnBrk="1" hangingPunct="1">
                        <a:defRPr kern="1200">
                          <a:solidFill>
                            <a:schemeClr val="dk1"/>
                          </a:solidFill>
                          <a:latin typeface="Calibri" panose="020F0502020204030204"/>
                        </a:defRPr>
                      </a:lvl4pPr>
                      <a:lvl5pPr marL="1828709" algn="l" rtl="0" eaLnBrk="1" hangingPunct="1">
                        <a:defRPr kern="1200">
                          <a:solidFill>
                            <a:schemeClr val="dk1"/>
                          </a:solidFill>
                          <a:latin typeface="Calibri" panose="020F0502020204030204"/>
                        </a:defRPr>
                      </a:lvl5pPr>
                      <a:lvl6pPr marL="2285886" algn="l" rtl="0" eaLnBrk="1" hangingPunct="1">
                        <a:defRPr kern="1200">
                          <a:solidFill>
                            <a:schemeClr val="dk1"/>
                          </a:solidFill>
                          <a:latin typeface="Calibri" panose="020F0502020204030204"/>
                        </a:defRPr>
                      </a:lvl6pPr>
                      <a:lvl7pPr marL="2743064" algn="l" rtl="0" eaLnBrk="1" hangingPunct="1">
                        <a:defRPr kern="1200">
                          <a:solidFill>
                            <a:schemeClr val="dk1"/>
                          </a:solidFill>
                          <a:latin typeface="Calibri" panose="020F0502020204030204"/>
                        </a:defRPr>
                      </a:lvl7pPr>
                      <a:lvl8pPr marL="3200240" algn="l" rtl="0" eaLnBrk="1" hangingPunct="1">
                        <a:defRPr kern="1200">
                          <a:solidFill>
                            <a:schemeClr val="dk1"/>
                          </a:solidFill>
                          <a:latin typeface="Calibri" panose="020F0502020204030204"/>
                        </a:defRPr>
                      </a:lvl8pPr>
                      <a:lvl9pPr marL="3657418" algn="l" rtl="0" eaLnBrk="1" hangingPunct="1">
                        <a:defRPr kern="1200">
                          <a:solidFill>
                            <a:schemeClr val="dk1"/>
                          </a:solidFill>
                          <a:latin typeface="Calibri" panose="020F0502020204030204"/>
                        </a:defRPr>
                      </a:lvl9pPr>
                    </a:lstStyle>
                    <a:p>
                      <a:endParaRPr lang="en-US" sz="1400" dirty="0"/>
                    </a:p>
                  </a:txBody>
                  <a:tcPr marL="97602" marR="97602" marT="48804" marB="4880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0002"/>
                  </a:ext>
                </a:extLst>
              </a:tr>
              <a:tr h="411480">
                <a:tc>
                  <a:txBody>
                    <a:bodyPr/>
                    <a:lstStyle/>
                    <a:p>
                      <a:pPr marL="0" indent="-182880">
                        <a:buFont typeface="+mj-lt"/>
                        <a:buAutoNum type="arabicPeriod" startAt="2"/>
                      </a:pPr>
                      <a:r>
                        <a:rPr lang="en-US" sz="1200" dirty="0">
                          <a:latin typeface="Calibri" panose="020F0502020204030204" pitchFamily="34" charset="0"/>
                        </a:rPr>
                        <a:t>Discusses the background and history of the organization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lvl1pPr marL="0" algn="l" rtl="0" eaLnBrk="1" hangingPunct="1">
                        <a:defRPr kern="1200">
                          <a:solidFill>
                            <a:schemeClr val="dk1"/>
                          </a:solidFill>
                          <a:latin typeface="Calibri" panose="020F0502020204030204"/>
                        </a:defRPr>
                      </a:lvl1pPr>
                      <a:lvl2pPr marL="457178" algn="l" rtl="0" eaLnBrk="1" hangingPunct="1">
                        <a:defRPr kern="1200">
                          <a:solidFill>
                            <a:schemeClr val="dk1"/>
                          </a:solidFill>
                          <a:latin typeface="Calibri" panose="020F0502020204030204"/>
                        </a:defRPr>
                      </a:lvl2pPr>
                      <a:lvl3pPr marL="914355" algn="l" rtl="0" eaLnBrk="1" hangingPunct="1">
                        <a:defRPr kern="1200">
                          <a:solidFill>
                            <a:schemeClr val="dk1"/>
                          </a:solidFill>
                          <a:latin typeface="Calibri" panose="020F0502020204030204"/>
                        </a:defRPr>
                      </a:lvl3pPr>
                      <a:lvl4pPr marL="1371532" algn="l" rtl="0" eaLnBrk="1" hangingPunct="1">
                        <a:defRPr kern="1200">
                          <a:solidFill>
                            <a:schemeClr val="dk1"/>
                          </a:solidFill>
                          <a:latin typeface="Calibri" panose="020F0502020204030204"/>
                        </a:defRPr>
                      </a:lvl4pPr>
                      <a:lvl5pPr marL="1828709" algn="l" rtl="0" eaLnBrk="1" hangingPunct="1">
                        <a:defRPr kern="1200">
                          <a:solidFill>
                            <a:schemeClr val="dk1"/>
                          </a:solidFill>
                          <a:latin typeface="Calibri" panose="020F0502020204030204"/>
                        </a:defRPr>
                      </a:lvl5pPr>
                      <a:lvl6pPr marL="2285886" algn="l" rtl="0" eaLnBrk="1" hangingPunct="1">
                        <a:defRPr kern="1200">
                          <a:solidFill>
                            <a:schemeClr val="dk1"/>
                          </a:solidFill>
                          <a:latin typeface="Calibri" panose="020F0502020204030204"/>
                        </a:defRPr>
                      </a:lvl6pPr>
                      <a:lvl7pPr marL="2743064" algn="l" rtl="0" eaLnBrk="1" hangingPunct="1">
                        <a:defRPr kern="1200">
                          <a:solidFill>
                            <a:schemeClr val="dk1"/>
                          </a:solidFill>
                          <a:latin typeface="Calibri" panose="020F0502020204030204"/>
                        </a:defRPr>
                      </a:lvl7pPr>
                      <a:lvl8pPr marL="3200240" algn="l" rtl="0" eaLnBrk="1" hangingPunct="1">
                        <a:defRPr kern="1200">
                          <a:solidFill>
                            <a:schemeClr val="dk1"/>
                          </a:solidFill>
                          <a:latin typeface="Calibri" panose="020F0502020204030204"/>
                        </a:defRPr>
                      </a:lvl8pPr>
                      <a:lvl9pPr marL="3657418" algn="l" rtl="0" eaLnBrk="1" hangingPunct="1">
                        <a:defRPr kern="1200">
                          <a:solidFill>
                            <a:schemeClr val="dk1"/>
                          </a:solidFill>
                          <a:latin typeface="Calibri" panose="020F0502020204030204"/>
                        </a:defRPr>
                      </a:lvl9pPr>
                    </a:lstStyle>
                    <a:p>
                      <a:endParaRPr lang="en-US" sz="1400" dirty="0"/>
                    </a:p>
                  </a:txBody>
                  <a:tcPr marL="97602" marR="97602" marT="48804" marB="4880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3"/>
                  </a:ext>
                </a:extLst>
              </a:tr>
              <a:tr h="411480">
                <a:tc>
                  <a:txBody>
                    <a:bodyPr/>
                    <a:lstStyle/>
                    <a:p>
                      <a:pPr marL="0" indent="-182880">
                        <a:buFont typeface="+mj-lt"/>
                        <a:buAutoNum type="arabicPeriod" startAt="3"/>
                      </a:pPr>
                      <a:r>
                        <a:rPr lang="en-US" sz="1200" dirty="0">
                          <a:latin typeface="Calibri" panose="020F0502020204030204" pitchFamily="34" charset="0"/>
                        </a:rPr>
                        <a:t>Presents</a:t>
                      </a:r>
                      <a:r>
                        <a:rPr lang="en-US" sz="1200" baseline="0" dirty="0">
                          <a:latin typeface="Calibri" panose="020F0502020204030204" pitchFamily="34" charset="0"/>
                        </a:rPr>
                        <a:t> information clearly and effectively</a:t>
                      </a:r>
                      <a:endParaRPr lang="en-US" sz="1200" dirty="0">
                        <a:latin typeface="Calibri" panose="020F050202020403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rtl="0" eaLnBrk="1" hangingPunct="1">
                        <a:defRPr kern="1200">
                          <a:solidFill>
                            <a:schemeClr val="dk1"/>
                          </a:solidFill>
                          <a:latin typeface="Calibri" panose="020F0502020204030204"/>
                        </a:defRPr>
                      </a:lvl1pPr>
                      <a:lvl2pPr marL="457178" algn="l" rtl="0" eaLnBrk="1" hangingPunct="1">
                        <a:defRPr kern="1200">
                          <a:solidFill>
                            <a:schemeClr val="dk1"/>
                          </a:solidFill>
                          <a:latin typeface="Calibri" panose="020F0502020204030204"/>
                        </a:defRPr>
                      </a:lvl2pPr>
                      <a:lvl3pPr marL="914355" algn="l" rtl="0" eaLnBrk="1" hangingPunct="1">
                        <a:defRPr kern="1200">
                          <a:solidFill>
                            <a:schemeClr val="dk1"/>
                          </a:solidFill>
                          <a:latin typeface="Calibri" panose="020F0502020204030204"/>
                        </a:defRPr>
                      </a:lvl3pPr>
                      <a:lvl4pPr marL="1371532" algn="l" rtl="0" eaLnBrk="1" hangingPunct="1">
                        <a:defRPr kern="1200">
                          <a:solidFill>
                            <a:schemeClr val="dk1"/>
                          </a:solidFill>
                          <a:latin typeface="Calibri" panose="020F0502020204030204"/>
                        </a:defRPr>
                      </a:lvl4pPr>
                      <a:lvl5pPr marL="1828709" algn="l" rtl="0" eaLnBrk="1" hangingPunct="1">
                        <a:defRPr kern="1200">
                          <a:solidFill>
                            <a:schemeClr val="dk1"/>
                          </a:solidFill>
                          <a:latin typeface="Calibri" panose="020F0502020204030204"/>
                        </a:defRPr>
                      </a:lvl5pPr>
                      <a:lvl6pPr marL="2285886" algn="l" rtl="0" eaLnBrk="1" hangingPunct="1">
                        <a:defRPr kern="1200">
                          <a:solidFill>
                            <a:schemeClr val="dk1"/>
                          </a:solidFill>
                          <a:latin typeface="Calibri" panose="020F0502020204030204"/>
                        </a:defRPr>
                      </a:lvl6pPr>
                      <a:lvl7pPr marL="2743064" algn="l" rtl="0" eaLnBrk="1" hangingPunct="1">
                        <a:defRPr kern="1200">
                          <a:solidFill>
                            <a:schemeClr val="dk1"/>
                          </a:solidFill>
                          <a:latin typeface="Calibri" panose="020F0502020204030204"/>
                        </a:defRPr>
                      </a:lvl7pPr>
                      <a:lvl8pPr marL="3200240" algn="l" rtl="0" eaLnBrk="1" hangingPunct="1">
                        <a:defRPr kern="1200">
                          <a:solidFill>
                            <a:schemeClr val="dk1"/>
                          </a:solidFill>
                          <a:latin typeface="Calibri" panose="020F0502020204030204"/>
                        </a:defRPr>
                      </a:lvl8pPr>
                      <a:lvl9pPr marL="3657418" algn="l" rtl="0" eaLnBrk="1" hangingPunct="1">
                        <a:defRPr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Calibri" panose="020F0502020204030204" pitchFamily="34" charset="0"/>
                      </a:endParaRPr>
                    </a:p>
                  </a:txBody>
                  <a:tcPr marL="97602" marR="97602" marT="48804" marB="4880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4"/>
                  </a:ext>
                </a:extLst>
              </a:tr>
              <a:tr h="411480">
                <a:tc>
                  <a:txBody>
                    <a:bodyPr/>
                    <a:lstStyle/>
                    <a:p>
                      <a:pPr marL="0" indent="-182880">
                        <a:buFont typeface="+mj-lt"/>
                        <a:buAutoNum type="arabicPeriod" startAt="4"/>
                      </a:pPr>
                      <a:r>
                        <a:rPr lang="en-US" sz="1200" dirty="0">
                          <a:latin typeface="Calibri" panose="020F0502020204030204" pitchFamily="34" charset="0"/>
                        </a:rPr>
                        <a:t>Summarizes findings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lvl1pPr marL="0" algn="l" rtl="0" eaLnBrk="1" hangingPunct="1">
                        <a:defRPr kern="1200">
                          <a:solidFill>
                            <a:schemeClr val="dk1"/>
                          </a:solidFill>
                          <a:latin typeface="Calibri" panose="020F0502020204030204"/>
                        </a:defRPr>
                      </a:lvl1pPr>
                      <a:lvl2pPr marL="457178" algn="l" rtl="0" eaLnBrk="1" hangingPunct="1">
                        <a:defRPr kern="1200">
                          <a:solidFill>
                            <a:schemeClr val="dk1"/>
                          </a:solidFill>
                          <a:latin typeface="Calibri" panose="020F0502020204030204"/>
                        </a:defRPr>
                      </a:lvl2pPr>
                      <a:lvl3pPr marL="914355" algn="l" rtl="0" eaLnBrk="1" hangingPunct="1">
                        <a:defRPr kern="1200">
                          <a:solidFill>
                            <a:schemeClr val="dk1"/>
                          </a:solidFill>
                          <a:latin typeface="Calibri" panose="020F0502020204030204"/>
                        </a:defRPr>
                      </a:lvl3pPr>
                      <a:lvl4pPr marL="1371532" algn="l" rtl="0" eaLnBrk="1" hangingPunct="1">
                        <a:defRPr kern="1200">
                          <a:solidFill>
                            <a:schemeClr val="dk1"/>
                          </a:solidFill>
                          <a:latin typeface="Calibri" panose="020F0502020204030204"/>
                        </a:defRPr>
                      </a:lvl4pPr>
                      <a:lvl5pPr marL="1828709" algn="l" rtl="0" eaLnBrk="1" hangingPunct="1">
                        <a:defRPr kern="1200">
                          <a:solidFill>
                            <a:schemeClr val="dk1"/>
                          </a:solidFill>
                          <a:latin typeface="Calibri" panose="020F0502020204030204"/>
                        </a:defRPr>
                      </a:lvl5pPr>
                      <a:lvl6pPr marL="2285886" algn="l" rtl="0" eaLnBrk="1" hangingPunct="1">
                        <a:defRPr kern="1200">
                          <a:solidFill>
                            <a:schemeClr val="dk1"/>
                          </a:solidFill>
                          <a:latin typeface="Calibri" panose="020F0502020204030204"/>
                        </a:defRPr>
                      </a:lvl6pPr>
                      <a:lvl7pPr marL="2743064" algn="l" rtl="0" eaLnBrk="1" hangingPunct="1">
                        <a:defRPr kern="1200">
                          <a:solidFill>
                            <a:schemeClr val="dk1"/>
                          </a:solidFill>
                          <a:latin typeface="Calibri" panose="020F0502020204030204"/>
                        </a:defRPr>
                      </a:lvl7pPr>
                      <a:lvl8pPr marL="3200240" algn="l" rtl="0" eaLnBrk="1" hangingPunct="1">
                        <a:defRPr kern="1200">
                          <a:solidFill>
                            <a:schemeClr val="dk1"/>
                          </a:solidFill>
                          <a:latin typeface="Calibri" panose="020F0502020204030204"/>
                        </a:defRPr>
                      </a:lvl8pPr>
                      <a:lvl9pPr marL="3657418" algn="l" rtl="0" eaLnBrk="1" hangingPunct="1">
                        <a:defRPr kern="1200">
                          <a:solidFill>
                            <a:schemeClr val="dk1"/>
                          </a:solidFill>
                          <a:latin typeface="Calibri" panose="020F0502020204030204"/>
                        </a:defRPr>
                      </a:lvl9pPr>
                    </a:lstStyle>
                    <a:p>
                      <a:endParaRPr lang="en-US" sz="1400" dirty="0"/>
                    </a:p>
                  </a:txBody>
                  <a:tcPr marL="97602" marR="97602" marT="48804" marB="4880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5"/>
                  </a:ext>
                </a:extLst>
              </a:tr>
              <a:tr h="411480">
                <a:tc>
                  <a:txBody>
                    <a:bodyPr/>
                    <a:lstStyle/>
                    <a:p>
                      <a:pPr marL="0" indent="-182880">
                        <a:buFont typeface="+mj-lt"/>
                        <a:buAutoNum type="arabicPeriod" startAt="5"/>
                      </a:pPr>
                      <a:r>
                        <a:rPr lang="en-US" sz="1200" dirty="0">
                          <a:latin typeface="Calibri" panose="020F0502020204030204" pitchFamily="34" charset="0"/>
                        </a:rPr>
                        <a:t>Identifies key areas for organizational improvement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lang="en-US" sz="1400" dirty="0"/>
                    </a:p>
                  </a:txBody>
                  <a:tcPr marL="97602" marR="97602" marT="48804" marB="4880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006"/>
                  </a:ext>
                </a:extLst>
              </a:tr>
              <a:tr h="411480">
                <a:tc>
                  <a:txBody>
                    <a:bodyPr/>
                    <a:lstStyle/>
                    <a:p>
                      <a:pPr marL="0" indent="-182880">
                        <a:buFont typeface="+mj-lt"/>
                        <a:buAutoNum type="arabicPeriod" startAt="6"/>
                      </a:pPr>
                      <a:r>
                        <a:rPr lang="en-US" sz="1200" dirty="0">
                          <a:latin typeface="Calibri" panose="020F0502020204030204" pitchFamily="34" charset="0"/>
                        </a:rPr>
                        <a:t>Makes recommendations to the organization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endParaRPr lang="en-US" sz="1400" dirty="0"/>
                    </a:p>
                  </a:txBody>
                  <a:tcPr marL="97602" marR="97602" marT="48804" marB="48804"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7"/>
                  </a:ext>
                </a:extLst>
              </a:tr>
            </a:tbl>
          </a:graphicData>
        </a:graphic>
      </p:graphicFrame>
      <p:sp>
        <p:nvSpPr>
          <p:cNvPr id="4"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0" tIns="0" rIns="0" bIns="0" anchor="ctr"/>
          <a:lstStyle/>
          <a:p>
            <a:pPr algn="ctr"/>
            <a:r>
              <a:rPr lang="en-US" sz="2000" b="1" dirty="0">
                <a:solidFill>
                  <a:schemeClr val="accent4">
                    <a:lumMod val="50000"/>
                  </a:schemeClr>
                </a:solidFill>
                <a:latin typeface="Calibri" panose="020F0502020204030204" pitchFamily="34" charset="0"/>
              </a:rPr>
              <a:t>Section II: Student Learning Assessment</a:t>
            </a:r>
          </a:p>
          <a:p>
            <a:pPr algn="ctr">
              <a:lnSpc>
                <a:spcPct val="100000"/>
              </a:lnSpc>
            </a:pPr>
            <a:r>
              <a:rPr lang="en-US" sz="2000" b="1" dirty="0">
                <a:solidFill>
                  <a:schemeClr val="accent4">
                    <a:lumMod val="50000"/>
                  </a:schemeClr>
                </a:solidFill>
                <a:effectLst/>
                <a:latin typeface="Calibri" panose="020F0502020204030204" pitchFamily="34" charset="0"/>
              </a:rPr>
              <a:t>Structured Observation Guide: Example</a:t>
            </a:r>
          </a:p>
        </p:txBody>
      </p:sp>
    </p:spTree>
    <p:extLst>
      <p:ext uri="{BB962C8B-B14F-4D97-AF65-F5344CB8AC3E}">
        <p14:creationId xmlns:p14="http://schemas.microsoft.com/office/powerpoint/2010/main" val="3038184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Section II: Student Learning Assessment </a:t>
            </a:r>
          </a:p>
        </p:txBody>
      </p:sp>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pPr>
            <a:endParaRPr lang="en-US" sz="1100" kern="0" dirty="0">
              <a:solidFill>
                <a:srgbClr val="330033"/>
              </a:solidFill>
              <a:latin typeface="Calibri" panose="020F0502020204030204" pitchFamily="34" charset="0"/>
            </a:endParaRPr>
          </a:p>
          <a:p>
            <a:pPr lvl="0" fontAlgn="base">
              <a:spcAft>
                <a:spcPct val="0"/>
              </a:spcAft>
              <a:buClr>
                <a:srgbClr val="002060"/>
              </a:buClr>
              <a:buSzPct val="80000"/>
            </a:pPr>
            <a:r>
              <a:rPr lang="en-US" sz="2000" b="1" kern="0" dirty="0">
                <a:solidFill>
                  <a:srgbClr val="002060"/>
                </a:solidFill>
                <a:latin typeface="Calibri" panose="020F0502020204030204" pitchFamily="34" charset="0"/>
              </a:rPr>
              <a:t>Options for Developing an Evaluation Rubric for Program-Level Assessment Purposes</a:t>
            </a:r>
            <a:r>
              <a:rPr lang="en-US" sz="2000" kern="0" dirty="0">
                <a:solidFill>
                  <a:srgbClr val="330033"/>
                </a:solidFill>
                <a:latin typeface="Calibri" panose="020F0502020204030204" pitchFamily="34" charset="0"/>
              </a:rPr>
              <a:t>:</a:t>
            </a:r>
          </a:p>
          <a:p>
            <a:pPr marL="228600" lvl="0" indent="-228600" fontAlgn="base">
              <a:spcBef>
                <a:spcPts val="1800"/>
              </a:spcBef>
              <a:spcAft>
                <a:spcPct val="0"/>
              </a:spcAft>
              <a:buClr>
                <a:srgbClr val="330033"/>
              </a:buClr>
              <a:buSzPct val="90000"/>
              <a:buFont typeface="+mj-lt"/>
              <a:buAutoNum type="arabicPeriod"/>
              <a:tabLst>
                <a:tab pos="228600" algn="l"/>
              </a:tabLst>
            </a:pPr>
            <a:r>
              <a:rPr lang="en-US" sz="2000" kern="0" dirty="0">
                <a:solidFill>
                  <a:srgbClr val="330033"/>
                </a:solidFill>
                <a:latin typeface="Calibri" panose="020F0502020204030204" pitchFamily="34" charset="0"/>
              </a:rPr>
              <a:t>Map the evaluation criteria/components in an existing grading rubric for an assignment/task to the intended student learning outcomes in the business program.</a:t>
            </a:r>
          </a:p>
          <a:p>
            <a:pPr marL="228600" lvl="0" indent="-228600" fontAlgn="base">
              <a:spcBef>
                <a:spcPts val="4800"/>
              </a:spcBef>
              <a:spcAft>
                <a:spcPct val="0"/>
              </a:spcAft>
              <a:buClr>
                <a:srgbClr val="330033"/>
              </a:buClr>
              <a:buSzPct val="90000"/>
              <a:buFont typeface="+mj-lt"/>
              <a:buAutoNum type="arabicPeriod"/>
              <a:tabLst>
                <a:tab pos="228600" algn="l"/>
              </a:tabLst>
            </a:pPr>
            <a:r>
              <a:rPr lang="en-US" sz="2000" kern="0" dirty="0">
                <a:solidFill>
                  <a:srgbClr val="330033"/>
                </a:solidFill>
                <a:latin typeface="Calibri" panose="020F0502020204030204" pitchFamily="34" charset="0"/>
              </a:rPr>
              <a:t>Retain the grading portion of an existing rubric and add a section that contains the programmatic intended student learning outcomes as direct evaluation criteria.</a:t>
            </a:r>
          </a:p>
        </p:txBody>
      </p:sp>
    </p:spTree>
    <p:extLst>
      <p:ext uri="{BB962C8B-B14F-4D97-AF65-F5344CB8AC3E}">
        <p14:creationId xmlns:p14="http://schemas.microsoft.com/office/powerpoint/2010/main" val="39066023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p:cTn id="1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extLst/>
          </p:nvPr>
        </p:nvGraphicFramePr>
        <p:xfrm>
          <a:off x="256990" y="1398270"/>
          <a:ext cx="8630019" cy="3611880"/>
        </p:xfrm>
        <a:graphic>
          <a:graphicData uri="http://schemas.openxmlformats.org/drawingml/2006/table">
            <a:tbl>
              <a:tblPr firstRow="1" firstCol="1" bandRow="1"/>
              <a:tblGrid>
                <a:gridCol w="1604379">
                  <a:extLst>
                    <a:ext uri="{9D8B030D-6E8A-4147-A177-3AD203B41FA5}">
                      <a16:colId xmlns:a16="http://schemas.microsoft.com/office/drawing/2014/main" val="20000"/>
                    </a:ext>
                  </a:extLst>
                </a:gridCol>
                <a:gridCol w="1955800">
                  <a:extLst>
                    <a:ext uri="{9D8B030D-6E8A-4147-A177-3AD203B41FA5}">
                      <a16:colId xmlns:a16="http://schemas.microsoft.com/office/drawing/2014/main" val="20001"/>
                    </a:ext>
                  </a:extLst>
                </a:gridCol>
                <a:gridCol w="1955800">
                  <a:extLst>
                    <a:ext uri="{9D8B030D-6E8A-4147-A177-3AD203B41FA5}">
                      <a16:colId xmlns:a16="http://schemas.microsoft.com/office/drawing/2014/main" val="20002"/>
                    </a:ext>
                  </a:extLst>
                </a:gridCol>
                <a:gridCol w="1955800">
                  <a:extLst>
                    <a:ext uri="{9D8B030D-6E8A-4147-A177-3AD203B41FA5}">
                      <a16:colId xmlns:a16="http://schemas.microsoft.com/office/drawing/2014/main" val="20003"/>
                    </a:ext>
                  </a:extLst>
                </a:gridCol>
                <a:gridCol w="1158240">
                  <a:extLst>
                    <a:ext uri="{9D8B030D-6E8A-4147-A177-3AD203B41FA5}">
                      <a16:colId xmlns:a16="http://schemas.microsoft.com/office/drawing/2014/main" val="20004"/>
                    </a:ext>
                  </a:extLst>
                </a:gridCol>
              </a:tblGrid>
              <a:tr h="365760">
                <a:tc gridSpan="5">
                  <a:txBody>
                    <a:bodyPr/>
                    <a:lstStyle/>
                    <a:p>
                      <a:pPr marL="0" marR="0" algn="ctr">
                        <a:spcBef>
                          <a:spcPts val="0"/>
                        </a:spcBef>
                        <a:spcAft>
                          <a:spcPts val="0"/>
                        </a:spcAft>
                      </a:pPr>
                      <a:r>
                        <a:rPr lang="en-US" sz="1200" b="1" dirty="0">
                          <a:solidFill>
                            <a:schemeClr val="bg1"/>
                          </a:solidFill>
                          <a:effectLst/>
                          <a:latin typeface="Calibri" panose="020F0502020204030204" pitchFamily="34" charset="0"/>
                          <a:ea typeface="Times New Roman" panose="02020603050405020304" pitchFamily="18" charset="0"/>
                        </a:rPr>
                        <a:t>Grading Rubric for Assignment/Task</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040">
                <a:tc rowSpan="2">
                  <a:txBody>
                    <a:bodyPr/>
                    <a:lstStyle/>
                    <a:p>
                      <a:pPr marL="0" marR="0" algn="ctr">
                        <a:spcBef>
                          <a:spcPts val="0"/>
                        </a:spcBef>
                        <a:spcAft>
                          <a:spcPts val="0"/>
                        </a:spcAft>
                      </a:pPr>
                      <a:r>
                        <a:rPr lang="en-US" sz="1200" b="1" dirty="0">
                          <a:solidFill>
                            <a:srgbClr val="330033"/>
                          </a:solidFill>
                          <a:effectLst/>
                          <a:latin typeface="Calibri" panose="020F0502020204030204" pitchFamily="34" charset="0"/>
                        </a:rPr>
                        <a:t>Assignment/Task</a:t>
                      </a:r>
                    </a:p>
                    <a:p>
                      <a:pPr marL="0" marR="0" algn="ctr">
                        <a:spcBef>
                          <a:spcPts val="0"/>
                        </a:spcBef>
                        <a:spcAft>
                          <a:spcPts val="0"/>
                        </a:spcAft>
                      </a:pPr>
                      <a:r>
                        <a:rPr lang="en-US" sz="1200" b="1" dirty="0">
                          <a:solidFill>
                            <a:srgbClr val="330033"/>
                          </a:solidFill>
                          <a:effectLst/>
                          <a:latin typeface="Calibri" panose="020F0502020204030204" pitchFamily="34" charset="0"/>
                        </a:rPr>
                        <a:t>Grading Criteria</a:t>
                      </a:r>
                      <a:endParaRPr lang="en-US" sz="1200" b="1" dirty="0">
                        <a:solidFill>
                          <a:srgbClr val="330033"/>
                        </a:solidFill>
                        <a:effectLst/>
                        <a:latin typeface="Calibri" panose="020F0502020204030204" pitchFamily="34" charset="0"/>
                        <a:ea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gridSpan="3">
                  <a:txBody>
                    <a:bodyPr/>
                    <a:lstStyle/>
                    <a:p>
                      <a:pPr algn="ctr"/>
                      <a:r>
                        <a:rPr lang="en-US" sz="1200" b="1" dirty="0">
                          <a:solidFill>
                            <a:schemeClr val="tx1"/>
                          </a:solidFill>
                          <a:latin typeface="Calibri" panose="020F0502020204030204" pitchFamily="34" charset="0"/>
                        </a:rPr>
                        <a:t>Rating Scale or Performance Levels</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hMerge="1">
                  <a:txBody>
                    <a:bodyPr/>
                    <a:lstStyle/>
                    <a:p>
                      <a:pPr algn="ctr"/>
                      <a:endParaRPr lang="en-US" sz="900" b="1" dirty="0">
                        <a:solidFill>
                          <a:schemeClr val="tx1"/>
                        </a:solidFill>
                        <a:latin typeface="Calibri" panose="020F0502020204030204" pitchFamily="34"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hMerge="1">
                  <a:txBody>
                    <a:bodyPr/>
                    <a:lstStyle/>
                    <a:p>
                      <a:pPr algn="ctr"/>
                      <a:endParaRPr lang="en-US" sz="900" b="1" dirty="0">
                        <a:solidFill>
                          <a:schemeClr val="tx1"/>
                        </a:solidFill>
                        <a:latin typeface="Calibri" panose="020F0502020204030204" pitchFamily="34"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A0D0"/>
                    </a:solidFill>
                  </a:tcPr>
                </a:tc>
                <a:tc rowSpan="2">
                  <a:txBody>
                    <a:bodyPr/>
                    <a:lstStyle/>
                    <a:p>
                      <a:pPr marL="0" marR="0" algn="ctr">
                        <a:spcBef>
                          <a:spcPts val="0"/>
                        </a:spcBef>
                        <a:spcAft>
                          <a:spcPts val="0"/>
                        </a:spcAft>
                      </a:pPr>
                      <a:r>
                        <a:rPr lang="en-US" sz="1200" b="1" dirty="0">
                          <a:solidFill>
                            <a:schemeClr val="tx1"/>
                          </a:solidFill>
                          <a:effectLst/>
                          <a:latin typeface="Calibri" panose="020F0502020204030204" pitchFamily="34" charset="0"/>
                        </a:rPr>
                        <a:t>Score</a:t>
                      </a:r>
                    </a:p>
                    <a:p>
                      <a:pPr marL="0" marR="0" algn="ctr">
                        <a:spcBef>
                          <a:spcPts val="0"/>
                        </a:spcBef>
                        <a:spcAft>
                          <a:spcPts val="0"/>
                        </a:spcAft>
                      </a:pPr>
                      <a:r>
                        <a:rPr lang="en-US" sz="1200" b="1" dirty="0">
                          <a:solidFill>
                            <a:schemeClr val="tx1"/>
                          </a:solidFill>
                          <a:effectLst/>
                          <a:latin typeface="Calibri" panose="020F0502020204030204" pitchFamily="34" charset="0"/>
                        </a:rPr>
                        <a:t>(Rating Level)</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0001"/>
                  </a:ext>
                </a:extLst>
              </a:tr>
              <a:tr h="320040">
                <a:tc vMerge="1">
                  <a:txBody>
                    <a:bodyPr/>
                    <a:lstStyle>
                      <a:lvl1pPr marL="0" algn="l" rtl="0" eaLnBrk="1" hangingPunct="1">
                        <a:defRPr b="1" kern="1200">
                          <a:solidFill>
                            <a:schemeClr val="lt1"/>
                          </a:solidFill>
                          <a:latin typeface="Calibri" panose="020F0502020204030204"/>
                        </a:defRPr>
                      </a:lvl1pPr>
                      <a:lvl2pPr marL="457178" algn="l" rtl="0" eaLnBrk="1" hangingPunct="1">
                        <a:defRPr b="1" kern="1200">
                          <a:solidFill>
                            <a:schemeClr val="lt1"/>
                          </a:solidFill>
                          <a:latin typeface="Calibri" panose="020F0502020204030204"/>
                        </a:defRPr>
                      </a:lvl2pPr>
                      <a:lvl3pPr marL="914355" algn="l" rtl="0" eaLnBrk="1" hangingPunct="1">
                        <a:defRPr b="1" kern="1200">
                          <a:solidFill>
                            <a:schemeClr val="lt1"/>
                          </a:solidFill>
                          <a:latin typeface="Calibri" panose="020F0502020204030204"/>
                        </a:defRPr>
                      </a:lvl3pPr>
                      <a:lvl4pPr marL="1371532" algn="l" rtl="0" eaLnBrk="1" hangingPunct="1">
                        <a:defRPr b="1" kern="1200">
                          <a:solidFill>
                            <a:schemeClr val="lt1"/>
                          </a:solidFill>
                          <a:latin typeface="Calibri" panose="020F0502020204030204"/>
                        </a:defRPr>
                      </a:lvl4pPr>
                      <a:lvl5pPr marL="1828709" algn="l" rtl="0" eaLnBrk="1" hangingPunct="1">
                        <a:defRPr b="1" kern="1200">
                          <a:solidFill>
                            <a:schemeClr val="lt1"/>
                          </a:solidFill>
                          <a:latin typeface="Calibri" panose="020F0502020204030204"/>
                        </a:defRPr>
                      </a:lvl5pPr>
                      <a:lvl6pPr marL="2285886" algn="l" rtl="0" eaLnBrk="1" hangingPunct="1">
                        <a:defRPr b="1" kern="1200">
                          <a:solidFill>
                            <a:schemeClr val="lt1"/>
                          </a:solidFill>
                          <a:latin typeface="Calibri" panose="020F0502020204030204"/>
                        </a:defRPr>
                      </a:lvl6pPr>
                      <a:lvl7pPr marL="2743064" algn="l" rtl="0" eaLnBrk="1" hangingPunct="1">
                        <a:defRPr b="1" kern="1200">
                          <a:solidFill>
                            <a:schemeClr val="lt1"/>
                          </a:solidFill>
                          <a:latin typeface="Calibri" panose="020F0502020204030204"/>
                        </a:defRPr>
                      </a:lvl7pPr>
                      <a:lvl8pPr marL="3200240" algn="l" rtl="0" eaLnBrk="1" hangingPunct="1">
                        <a:defRPr b="1" kern="1200">
                          <a:solidFill>
                            <a:schemeClr val="lt1"/>
                          </a:solidFill>
                          <a:latin typeface="Calibri" panose="020F0502020204030204"/>
                        </a:defRPr>
                      </a:lvl8pPr>
                      <a:lvl9pPr marL="3657418" algn="l" rtl="0" eaLnBrk="1" hangingPunct="1">
                        <a:defRPr b="1" kern="1200">
                          <a:solidFill>
                            <a:schemeClr val="lt1"/>
                          </a:solidFill>
                          <a:latin typeface="Calibri" panose="020F0502020204030204"/>
                        </a:defRPr>
                      </a:lvl9pPr>
                    </a:lstStyle>
                    <a:p>
                      <a:pPr marL="0" marR="0" algn="ctr">
                        <a:spcBef>
                          <a:spcPts val="0"/>
                        </a:spcBef>
                        <a:spcAft>
                          <a:spcPts val="0"/>
                        </a:spcAft>
                      </a:pPr>
                      <a:endParaRPr lang="en-US" sz="900" dirty="0">
                        <a:solidFill>
                          <a:schemeClr val="tx1"/>
                        </a:solidFill>
                        <a:effectLst/>
                        <a:latin typeface="Calibri" panose="020F0502020204030204" pitchFamily="34" charset="0"/>
                        <a:ea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1200" b="1" dirty="0">
                          <a:solidFill>
                            <a:schemeClr val="tx1"/>
                          </a:solidFill>
                          <a:latin typeface="Calibri" panose="020F0502020204030204" pitchFamily="34" charset="0"/>
                        </a:rPr>
                        <a:t>Level 1</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1200" b="1" dirty="0">
                          <a:solidFill>
                            <a:schemeClr val="tx1"/>
                          </a:solidFill>
                          <a:latin typeface="Calibri" panose="020F0502020204030204" pitchFamily="34" charset="0"/>
                        </a:rPr>
                        <a:t>Level 2</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1200" b="1" dirty="0">
                          <a:solidFill>
                            <a:schemeClr val="tx1"/>
                          </a:solidFill>
                          <a:latin typeface="Calibri" panose="020F0502020204030204" pitchFamily="34" charset="0"/>
                        </a:rPr>
                        <a:t>Level 3</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A0D0"/>
                    </a:solidFill>
                  </a:tcPr>
                </a:tc>
                <a:tc vMerge="1">
                  <a:txBody>
                    <a:bodyPr/>
                    <a:lstStyle/>
                    <a:p>
                      <a:endParaRPr lang="en-US"/>
                    </a:p>
                  </a:txBody>
                  <a:tcPr/>
                </a:tc>
                <a:extLst>
                  <a:ext uri="{0D108BD9-81ED-4DB2-BD59-A6C34878D82A}">
                    <a16:rowId xmlns:a16="http://schemas.microsoft.com/office/drawing/2014/main" val="10002"/>
                  </a:ext>
                </a:extLst>
              </a:tr>
              <a:tr h="502920">
                <a:tc>
                  <a:txBody>
                    <a:bodyPr/>
                    <a:lstStyle>
                      <a:lvl1pPr marL="0" algn="l" rtl="0" eaLnBrk="1" hangingPunct="1">
                        <a:defRPr b="1" kern="1200">
                          <a:solidFill>
                            <a:schemeClr val="lt1"/>
                          </a:solidFill>
                          <a:latin typeface="Calibri" panose="020F0502020204030204"/>
                        </a:defRPr>
                      </a:lvl1pPr>
                      <a:lvl2pPr marL="457178" algn="l" rtl="0" eaLnBrk="1" hangingPunct="1">
                        <a:defRPr b="1" kern="1200">
                          <a:solidFill>
                            <a:schemeClr val="lt1"/>
                          </a:solidFill>
                          <a:latin typeface="Calibri" panose="020F0502020204030204"/>
                        </a:defRPr>
                      </a:lvl2pPr>
                      <a:lvl3pPr marL="914355" algn="l" rtl="0" eaLnBrk="1" hangingPunct="1">
                        <a:defRPr b="1" kern="1200">
                          <a:solidFill>
                            <a:schemeClr val="lt1"/>
                          </a:solidFill>
                          <a:latin typeface="Calibri" panose="020F0502020204030204"/>
                        </a:defRPr>
                      </a:lvl3pPr>
                      <a:lvl4pPr marL="1371532" algn="l" rtl="0" eaLnBrk="1" hangingPunct="1">
                        <a:defRPr b="1" kern="1200">
                          <a:solidFill>
                            <a:schemeClr val="lt1"/>
                          </a:solidFill>
                          <a:latin typeface="Calibri" panose="020F0502020204030204"/>
                        </a:defRPr>
                      </a:lvl4pPr>
                      <a:lvl5pPr marL="1828709" algn="l" rtl="0" eaLnBrk="1" hangingPunct="1">
                        <a:defRPr b="1" kern="1200">
                          <a:solidFill>
                            <a:schemeClr val="lt1"/>
                          </a:solidFill>
                          <a:latin typeface="Calibri" panose="020F0502020204030204"/>
                        </a:defRPr>
                      </a:lvl5pPr>
                      <a:lvl6pPr marL="2285886" algn="l" rtl="0" eaLnBrk="1" hangingPunct="1">
                        <a:defRPr b="1" kern="1200">
                          <a:solidFill>
                            <a:schemeClr val="lt1"/>
                          </a:solidFill>
                          <a:latin typeface="Calibri" panose="020F0502020204030204"/>
                        </a:defRPr>
                      </a:lvl6pPr>
                      <a:lvl7pPr marL="2743064" algn="l" rtl="0" eaLnBrk="1" hangingPunct="1">
                        <a:defRPr b="1" kern="1200">
                          <a:solidFill>
                            <a:schemeClr val="lt1"/>
                          </a:solidFill>
                          <a:latin typeface="Calibri" panose="020F0502020204030204"/>
                        </a:defRPr>
                      </a:lvl7pPr>
                      <a:lvl8pPr marL="3200240" algn="l" rtl="0" eaLnBrk="1" hangingPunct="1">
                        <a:defRPr b="1" kern="1200">
                          <a:solidFill>
                            <a:schemeClr val="lt1"/>
                          </a:solidFill>
                          <a:latin typeface="Calibri" panose="020F0502020204030204"/>
                        </a:defRPr>
                      </a:lvl8pPr>
                      <a:lvl9pPr marL="3657418" algn="l" rtl="0" eaLnBrk="1" hangingPunct="1">
                        <a:defRPr b="1" kern="1200">
                          <a:solidFill>
                            <a:schemeClr val="lt1"/>
                          </a:solidFill>
                          <a:latin typeface="Calibri" panose="020F0502020204030204"/>
                        </a:defRPr>
                      </a:lvl9pPr>
                    </a:lstStyle>
                    <a:p>
                      <a:pPr marL="0" marR="0">
                        <a:spcBef>
                          <a:spcPts val="0"/>
                        </a:spcBef>
                        <a:spcAft>
                          <a:spcPts val="0"/>
                        </a:spcAft>
                      </a:pPr>
                      <a:r>
                        <a:rPr lang="en-US" sz="1100" b="0" dirty="0">
                          <a:solidFill>
                            <a:srgbClr val="330033"/>
                          </a:solidFill>
                          <a:effectLst/>
                          <a:latin typeface="Calibri" panose="020F0502020204030204" pitchFamily="34" charset="0"/>
                        </a:rPr>
                        <a:t>Grading</a:t>
                      </a:r>
                      <a:r>
                        <a:rPr lang="en-US" sz="1100" b="0" baseline="0" dirty="0">
                          <a:solidFill>
                            <a:srgbClr val="330033"/>
                          </a:solidFill>
                          <a:effectLst/>
                          <a:latin typeface="Calibri" panose="020F0502020204030204" pitchFamily="34" charset="0"/>
                        </a:rPr>
                        <a:t> </a:t>
                      </a:r>
                      <a:r>
                        <a:rPr lang="en-US" sz="1100" b="0" dirty="0">
                          <a:solidFill>
                            <a:srgbClr val="330033"/>
                          </a:solidFill>
                          <a:effectLst/>
                          <a:latin typeface="Calibri" panose="020F0502020204030204" pitchFamily="34" charset="0"/>
                        </a:rPr>
                        <a:t>Criterion #1</a:t>
                      </a:r>
                    </a:p>
                  </a:txBody>
                  <a:tcPr marR="7302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p>
                      <a:pPr marL="45720" marR="0">
                        <a:spcBef>
                          <a:spcPts val="0"/>
                        </a:spcBef>
                        <a:spcAft>
                          <a:spcPts val="0"/>
                        </a:spcAft>
                      </a:pPr>
                      <a:r>
                        <a:rPr lang="en-US" sz="1100" dirty="0">
                          <a:effectLst/>
                          <a:latin typeface="Calibri" panose="020F0502020204030204" pitchFamily="34" charset="0"/>
                        </a:rPr>
                        <a:t>Performance Descriptors</a:t>
                      </a:r>
                      <a:endParaRPr lang="en-US" sz="1100" dirty="0">
                        <a:effectLst/>
                        <a:latin typeface="Calibri" panose="020F0502020204030204" pitchFamily="34" charset="0"/>
                        <a:ea typeface="Times New Roman" panose="02020603050405020304" pitchFamily="18"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rtl="0" eaLnBrk="1" hangingPunct="1">
                        <a:defRPr kern="1200">
                          <a:solidFill>
                            <a:schemeClr val="dk1"/>
                          </a:solidFill>
                          <a:latin typeface="Calibri" panose="020F0502020204030204"/>
                        </a:defRPr>
                      </a:lvl1pPr>
                      <a:lvl2pPr marL="457178" algn="l" rtl="0" eaLnBrk="1" hangingPunct="1">
                        <a:defRPr kern="1200">
                          <a:solidFill>
                            <a:schemeClr val="dk1"/>
                          </a:solidFill>
                          <a:latin typeface="Calibri" panose="020F0502020204030204"/>
                        </a:defRPr>
                      </a:lvl2pPr>
                      <a:lvl3pPr marL="914355" algn="l" rtl="0" eaLnBrk="1" hangingPunct="1">
                        <a:defRPr kern="1200">
                          <a:solidFill>
                            <a:schemeClr val="dk1"/>
                          </a:solidFill>
                          <a:latin typeface="Calibri" panose="020F0502020204030204"/>
                        </a:defRPr>
                      </a:lvl3pPr>
                      <a:lvl4pPr marL="1371532" algn="l" rtl="0" eaLnBrk="1" hangingPunct="1">
                        <a:defRPr kern="1200">
                          <a:solidFill>
                            <a:schemeClr val="dk1"/>
                          </a:solidFill>
                          <a:latin typeface="Calibri" panose="020F0502020204030204"/>
                        </a:defRPr>
                      </a:lvl4pPr>
                      <a:lvl5pPr marL="1828709" algn="l" rtl="0" eaLnBrk="1" hangingPunct="1">
                        <a:defRPr kern="1200">
                          <a:solidFill>
                            <a:schemeClr val="dk1"/>
                          </a:solidFill>
                          <a:latin typeface="Calibri" panose="020F0502020204030204"/>
                        </a:defRPr>
                      </a:lvl5pPr>
                      <a:lvl6pPr marL="2285886" algn="l" rtl="0" eaLnBrk="1" hangingPunct="1">
                        <a:defRPr kern="1200">
                          <a:solidFill>
                            <a:schemeClr val="dk1"/>
                          </a:solidFill>
                          <a:latin typeface="Calibri" panose="020F0502020204030204"/>
                        </a:defRPr>
                      </a:lvl6pPr>
                      <a:lvl7pPr marL="2743064" algn="l" rtl="0" eaLnBrk="1" hangingPunct="1">
                        <a:defRPr kern="1200">
                          <a:solidFill>
                            <a:schemeClr val="dk1"/>
                          </a:solidFill>
                          <a:latin typeface="Calibri" panose="020F0502020204030204"/>
                        </a:defRPr>
                      </a:lvl7pPr>
                      <a:lvl8pPr marL="3200240" algn="l" rtl="0" eaLnBrk="1" hangingPunct="1">
                        <a:defRPr kern="1200">
                          <a:solidFill>
                            <a:schemeClr val="dk1"/>
                          </a:solidFill>
                          <a:latin typeface="Calibri" panose="020F0502020204030204"/>
                        </a:defRPr>
                      </a:lvl8pPr>
                      <a:lvl9pPr marL="3657418" algn="l" rtl="0" eaLnBrk="1" hangingPunct="1">
                        <a:defRPr kern="1200">
                          <a:solidFill>
                            <a:schemeClr val="dk1"/>
                          </a:solidFill>
                          <a:latin typeface="Calibri" panose="020F0502020204030204"/>
                        </a:defRPr>
                      </a:lvl9pPr>
                    </a:lstStyle>
                    <a:p>
                      <a:pPr marL="45720" marR="0">
                        <a:spcBef>
                          <a:spcPts val="0"/>
                        </a:spcBef>
                        <a:spcAft>
                          <a:spcPts val="0"/>
                        </a:spcAft>
                      </a:pPr>
                      <a:r>
                        <a:rPr lang="en-US" sz="1100" dirty="0">
                          <a:effectLst/>
                          <a:latin typeface="Calibri" panose="020F0502020204030204" pitchFamily="34" charset="0"/>
                        </a:rPr>
                        <a:t>Performance Descriptors</a:t>
                      </a:r>
                      <a:endParaRPr lang="en-US" sz="1100" dirty="0">
                        <a:effectLst/>
                        <a:latin typeface="Calibri" panose="020F0502020204030204" pitchFamily="34" charset="0"/>
                        <a:ea typeface="Times New Roman" panose="02020603050405020304" pitchFamily="18"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rtl="0" eaLnBrk="1" hangingPunct="1">
                        <a:defRPr kern="1200">
                          <a:solidFill>
                            <a:schemeClr val="dk1"/>
                          </a:solidFill>
                          <a:latin typeface="Calibri" panose="020F0502020204030204"/>
                        </a:defRPr>
                      </a:lvl1pPr>
                      <a:lvl2pPr marL="457178" algn="l" rtl="0" eaLnBrk="1" hangingPunct="1">
                        <a:defRPr kern="1200">
                          <a:solidFill>
                            <a:schemeClr val="dk1"/>
                          </a:solidFill>
                          <a:latin typeface="Calibri" panose="020F0502020204030204"/>
                        </a:defRPr>
                      </a:lvl2pPr>
                      <a:lvl3pPr marL="914355" algn="l" rtl="0" eaLnBrk="1" hangingPunct="1">
                        <a:defRPr kern="1200">
                          <a:solidFill>
                            <a:schemeClr val="dk1"/>
                          </a:solidFill>
                          <a:latin typeface="Calibri" panose="020F0502020204030204"/>
                        </a:defRPr>
                      </a:lvl3pPr>
                      <a:lvl4pPr marL="1371532" algn="l" rtl="0" eaLnBrk="1" hangingPunct="1">
                        <a:defRPr kern="1200">
                          <a:solidFill>
                            <a:schemeClr val="dk1"/>
                          </a:solidFill>
                          <a:latin typeface="Calibri" panose="020F0502020204030204"/>
                        </a:defRPr>
                      </a:lvl4pPr>
                      <a:lvl5pPr marL="1828709" algn="l" rtl="0" eaLnBrk="1" hangingPunct="1">
                        <a:defRPr kern="1200">
                          <a:solidFill>
                            <a:schemeClr val="dk1"/>
                          </a:solidFill>
                          <a:latin typeface="Calibri" panose="020F0502020204030204"/>
                        </a:defRPr>
                      </a:lvl5pPr>
                      <a:lvl6pPr marL="2285886" algn="l" rtl="0" eaLnBrk="1" hangingPunct="1">
                        <a:defRPr kern="1200">
                          <a:solidFill>
                            <a:schemeClr val="dk1"/>
                          </a:solidFill>
                          <a:latin typeface="Calibri" panose="020F0502020204030204"/>
                        </a:defRPr>
                      </a:lvl6pPr>
                      <a:lvl7pPr marL="2743064" algn="l" rtl="0" eaLnBrk="1" hangingPunct="1">
                        <a:defRPr kern="1200">
                          <a:solidFill>
                            <a:schemeClr val="dk1"/>
                          </a:solidFill>
                          <a:latin typeface="Calibri" panose="020F0502020204030204"/>
                        </a:defRPr>
                      </a:lvl7pPr>
                      <a:lvl8pPr marL="3200240" algn="l" rtl="0" eaLnBrk="1" hangingPunct="1">
                        <a:defRPr kern="1200">
                          <a:solidFill>
                            <a:schemeClr val="dk1"/>
                          </a:solidFill>
                          <a:latin typeface="Calibri" panose="020F0502020204030204"/>
                        </a:defRPr>
                      </a:lvl8pPr>
                      <a:lvl9pPr marL="3657418" algn="l" rtl="0" eaLnBrk="1" hangingPunct="1">
                        <a:defRPr kern="1200">
                          <a:solidFill>
                            <a:schemeClr val="dk1"/>
                          </a:solidFill>
                          <a:latin typeface="Calibri" panose="020F0502020204030204"/>
                        </a:defRPr>
                      </a:lvl9pPr>
                    </a:lstStyle>
                    <a:p>
                      <a:pPr marL="45720" marR="0">
                        <a:spcBef>
                          <a:spcPts val="0"/>
                        </a:spcBef>
                        <a:spcAft>
                          <a:spcPts val="0"/>
                        </a:spcAft>
                      </a:pPr>
                      <a:r>
                        <a:rPr lang="en-US" sz="1100" dirty="0">
                          <a:effectLst/>
                          <a:latin typeface="Calibri" panose="020F0502020204030204" pitchFamily="34" charset="0"/>
                        </a:rPr>
                        <a:t>Performance Descriptors</a:t>
                      </a:r>
                      <a:endParaRPr lang="en-US" sz="1100" dirty="0">
                        <a:effectLst/>
                        <a:latin typeface="Calibri" panose="020F0502020204030204" pitchFamily="34" charset="0"/>
                        <a:ea typeface="Times New Roman" panose="02020603050405020304" pitchFamily="18"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p>
                      <a:pPr marL="0" marR="0" algn="ctr">
                        <a:spcBef>
                          <a:spcPts val="0"/>
                        </a:spcBef>
                        <a:spcAft>
                          <a:spcPts val="0"/>
                        </a:spcAft>
                      </a:pPr>
                      <a:r>
                        <a:rPr lang="en-US" sz="900" dirty="0">
                          <a:effectLst/>
                          <a:latin typeface="Calibri" panose="020F0502020204030204" pitchFamily="34" charset="0"/>
                        </a:rPr>
                        <a:t> </a:t>
                      </a:r>
                      <a:endParaRPr lang="en-US" sz="900" dirty="0">
                        <a:effectLst/>
                        <a:latin typeface="Calibri" panose="020F0502020204030204" pitchFamily="34" charset="0"/>
                        <a:ea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extLst>
                  <a:ext uri="{0D108BD9-81ED-4DB2-BD59-A6C34878D82A}">
                    <a16:rowId xmlns:a16="http://schemas.microsoft.com/office/drawing/2014/main" val="10003"/>
                  </a:ext>
                </a:extLst>
              </a:tr>
              <a:tr h="274320">
                <a:tc gridSpan="5">
                  <a:txBody>
                    <a:bodyPr/>
                    <a:lstStyle/>
                    <a:p>
                      <a:pPr marL="0" marR="0">
                        <a:spcBef>
                          <a:spcPts val="0"/>
                        </a:spcBef>
                        <a:spcAft>
                          <a:spcPts val="0"/>
                        </a:spcAft>
                      </a:pPr>
                      <a:r>
                        <a:rPr lang="en-US" sz="1100" b="0" dirty="0">
                          <a:effectLst/>
                          <a:latin typeface="Calibri" panose="020F0502020204030204" pitchFamily="34" charset="0"/>
                          <a:ea typeface="Times New Roman" panose="02020603050405020304" pitchFamily="18" charset="0"/>
                        </a:rPr>
                        <a:t>Comments:</a:t>
                      </a:r>
                    </a:p>
                  </a:txBody>
                  <a:tcPr marR="7302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hMerge="1">
                  <a:txBody>
                    <a:bodyPr/>
                    <a:lstStyle/>
                    <a:p>
                      <a:endParaRPr lang="en-US"/>
                    </a:p>
                  </a:txBody>
                  <a:tcPr/>
                </a:tc>
                <a:tc hMerge="1">
                  <a:txBody>
                    <a:bodyPr/>
                    <a:lstStyle/>
                    <a:p>
                      <a:pPr marL="0" marR="0" algn="l">
                        <a:spcBef>
                          <a:spcPts val="0"/>
                        </a:spcBef>
                        <a:spcAft>
                          <a:spcPts val="0"/>
                        </a:spcAft>
                      </a:pPr>
                      <a:endParaRPr lang="en-US" sz="800" dirty="0">
                        <a:effectLst/>
                        <a:latin typeface="Calibri" panose="020F0502020204030204" pitchFamily="34" charset="0"/>
                        <a:ea typeface="Times New Roman" panose="02020603050405020304" pitchFamily="18" charset="0"/>
                      </a:endParaRPr>
                    </a:p>
                  </a:txBody>
                  <a:tcPr marL="45720" marR="45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hMerge="1">
                  <a:txBody>
                    <a:bodyPr/>
                    <a:lstStyle/>
                    <a:p>
                      <a:pPr marL="0" marR="0">
                        <a:spcBef>
                          <a:spcPts val="0"/>
                        </a:spcBef>
                        <a:spcAft>
                          <a:spcPts val="0"/>
                        </a:spcAft>
                      </a:pPr>
                      <a:endParaRPr lang="en-US" sz="800" dirty="0">
                        <a:effectLst/>
                        <a:latin typeface="Calibri" panose="020F0502020204030204" pitchFamily="34" charset="0"/>
                        <a:ea typeface="Times New Roman" panose="02020603050405020304" pitchFamily="18" charset="0"/>
                      </a:endParaRPr>
                    </a:p>
                  </a:txBody>
                  <a:tcPr marL="45720" marR="45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hMerge="1">
                  <a:txBody>
                    <a:bodyPr/>
                    <a:lstStyle/>
                    <a:p>
                      <a:endParaRPr lang="en-US"/>
                    </a:p>
                  </a:txBody>
                  <a:tcPr/>
                </a:tc>
                <a:extLst>
                  <a:ext uri="{0D108BD9-81ED-4DB2-BD59-A6C34878D82A}">
                    <a16:rowId xmlns:a16="http://schemas.microsoft.com/office/drawing/2014/main" val="10004"/>
                  </a:ext>
                </a:extLst>
              </a:tr>
              <a:tr h="502920">
                <a:tc>
                  <a:txBody>
                    <a:bodyPr/>
                    <a:lstStyle>
                      <a:lvl1pPr marL="0" algn="l" rtl="0" eaLnBrk="1" hangingPunct="1">
                        <a:defRPr b="1" kern="1200">
                          <a:solidFill>
                            <a:schemeClr val="lt1"/>
                          </a:solidFill>
                          <a:latin typeface="Calibri" panose="020F0502020204030204"/>
                        </a:defRPr>
                      </a:lvl1pPr>
                      <a:lvl2pPr marL="457178" algn="l" rtl="0" eaLnBrk="1" hangingPunct="1">
                        <a:defRPr b="1" kern="1200">
                          <a:solidFill>
                            <a:schemeClr val="lt1"/>
                          </a:solidFill>
                          <a:latin typeface="Calibri" panose="020F0502020204030204"/>
                        </a:defRPr>
                      </a:lvl2pPr>
                      <a:lvl3pPr marL="914355" algn="l" rtl="0" eaLnBrk="1" hangingPunct="1">
                        <a:defRPr b="1" kern="1200">
                          <a:solidFill>
                            <a:schemeClr val="lt1"/>
                          </a:solidFill>
                          <a:latin typeface="Calibri" panose="020F0502020204030204"/>
                        </a:defRPr>
                      </a:lvl3pPr>
                      <a:lvl4pPr marL="1371532" algn="l" rtl="0" eaLnBrk="1" hangingPunct="1">
                        <a:defRPr b="1" kern="1200">
                          <a:solidFill>
                            <a:schemeClr val="lt1"/>
                          </a:solidFill>
                          <a:latin typeface="Calibri" panose="020F0502020204030204"/>
                        </a:defRPr>
                      </a:lvl4pPr>
                      <a:lvl5pPr marL="1828709" algn="l" rtl="0" eaLnBrk="1" hangingPunct="1">
                        <a:defRPr b="1" kern="1200">
                          <a:solidFill>
                            <a:schemeClr val="lt1"/>
                          </a:solidFill>
                          <a:latin typeface="Calibri" panose="020F0502020204030204"/>
                        </a:defRPr>
                      </a:lvl5pPr>
                      <a:lvl6pPr marL="2285886" algn="l" rtl="0" eaLnBrk="1" hangingPunct="1">
                        <a:defRPr b="1" kern="1200">
                          <a:solidFill>
                            <a:schemeClr val="lt1"/>
                          </a:solidFill>
                          <a:latin typeface="Calibri" panose="020F0502020204030204"/>
                        </a:defRPr>
                      </a:lvl6pPr>
                      <a:lvl7pPr marL="2743064" algn="l" rtl="0" eaLnBrk="1" hangingPunct="1">
                        <a:defRPr b="1" kern="1200">
                          <a:solidFill>
                            <a:schemeClr val="lt1"/>
                          </a:solidFill>
                          <a:latin typeface="Calibri" panose="020F0502020204030204"/>
                        </a:defRPr>
                      </a:lvl7pPr>
                      <a:lvl8pPr marL="3200240" algn="l" rtl="0" eaLnBrk="1" hangingPunct="1">
                        <a:defRPr b="1" kern="1200">
                          <a:solidFill>
                            <a:schemeClr val="lt1"/>
                          </a:solidFill>
                          <a:latin typeface="Calibri" panose="020F0502020204030204"/>
                        </a:defRPr>
                      </a:lvl8pPr>
                      <a:lvl9pPr marL="3657418" algn="l" rtl="0" eaLnBrk="1" hangingPunct="1">
                        <a:defRPr b="1" kern="1200">
                          <a:solidFill>
                            <a:schemeClr val="lt1"/>
                          </a:solidFill>
                          <a:latin typeface="Calibri" panose="020F0502020204030204"/>
                        </a:defRPr>
                      </a:lvl9pPr>
                    </a:lstStyle>
                    <a:p>
                      <a:pPr marL="0" marR="0">
                        <a:spcBef>
                          <a:spcPts val="0"/>
                        </a:spcBef>
                        <a:spcAft>
                          <a:spcPts val="0"/>
                        </a:spcAft>
                      </a:pPr>
                      <a:r>
                        <a:rPr lang="en-US" sz="1100" b="0" dirty="0">
                          <a:solidFill>
                            <a:srgbClr val="330033"/>
                          </a:solidFill>
                          <a:effectLst/>
                          <a:latin typeface="Calibri" panose="020F0502020204030204" pitchFamily="34" charset="0"/>
                        </a:rPr>
                        <a:t>Grading</a:t>
                      </a:r>
                      <a:r>
                        <a:rPr lang="en-US" sz="1100" b="0" baseline="0" dirty="0">
                          <a:solidFill>
                            <a:srgbClr val="330033"/>
                          </a:solidFill>
                          <a:effectLst/>
                          <a:latin typeface="Calibri" panose="020F0502020204030204" pitchFamily="34" charset="0"/>
                        </a:rPr>
                        <a:t> </a:t>
                      </a:r>
                      <a:r>
                        <a:rPr lang="en-US" sz="1100" b="0" dirty="0">
                          <a:solidFill>
                            <a:srgbClr val="330033"/>
                          </a:solidFill>
                          <a:effectLst/>
                          <a:latin typeface="Calibri" panose="020F0502020204030204" pitchFamily="34" charset="0"/>
                        </a:rPr>
                        <a:t>Criterion #2</a:t>
                      </a:r>
                    </a:p>
                  </a:txBody>
                  <a:tcPr marR="7302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p>
                      <a:pPr marL="45720" marR="0">
                        <a:spcBef>
                          <a:spcPts val="0"/>
                        </a:spcBef>
                        <a:spcAft>
                          <a:spcPts val="0"/>
                        </a:spcAft>
                      </a:pPr>
                      <a:r>
                        <a:rPr lang="en-US" sz="1100" dirty="0">
                          <a:effectLst/>
                          <a:latin typeface="Calibri" panose="020F0502020204030204" pitchFamily="34" charset="0"/>
                        </a:rPr>
                        <a:t>Performance Descriptors</a:t>
                      </a:r>
                      <a:endParaRPr lang="en-US" sz="1100" dirty="0">
                        <a:effectLst/>
                        <a:latin typeface="Calibri" panose="020F0502020204030204" pitchFamily="34" charset="0"/>
                        <a:ea typeface="Times New Roman" panose="02020603050405020304" pitchFamily="18"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rtl="0" eaLnBrk="1" hangingPunct="1">
                        <a:defRPr kern="1200">
                          <a:solidFill>
                            <a:schemeClr val="dk1"/>
                          </a:solidFill>
                          <a:latin typeface="Calibri" panose="020F0502020204030204"/>
                        </a:defRPr>
                      </a:lvl1pPr>
                      <a:lvl2pPr marL="457178" algn="l" rtl="0" eaLnBrk="1" hangingPunct="1">
                        <a:defRPr kern="1200">
                          <a:solidFill>
                            <a:schemeClr val="dk1"/>
                          </a:solidFill>
                          <a:latin typeface="Calibri" panose="020F0502020204030204"/>
                        </a:defRPr>
                      </a:lvl2pPr>
                      <a:lvl3pPr marL="914355" algn="l" rtl="0" eaLnBrk="1" hangingPunct="1">
                        <a:defRPr kern="1200">
                          <a:solidFill>
                            <a:schemeClr val="dk1"/>
                          </a:solidFill>
                          <a:latin typeface="Calibri" panose="020F0502020204030204"/>
                        </a:defRPr>
                      </a:lvl3pPr>
                      <a:lvl4pPr marL="1371532" algn="l" rtl="0" eaLnBrk="1" hangingPunct="1">
                        <a:defRPr kern="1200">
                          <a:solidFill>
                            <a:schemeClr val="dk1"/>
                          </a:solidFill>
                          <a:latin typeface="Calibri" panose="020F0502020204030204"/>
                        </a:defRPr>
                      </a:lvl4pPr>
                      <a:lvl5pPr marL="1828709" algn="l" rtl="0" eaLnBrk="1" hangingPunct="1">
                        <a:defRPr kern="1200">
                          <a:solidFill>
                            <a:schemeClr val="dk1"/>
                          </a:solidFill>
                          <a:latin typeface="Calibri" panose="020F0502020204030204"/>
                        </a:defRPr>
                      </a:lvl5pPr>
                      <a:lvl6pPr marL="2285886" algn="l" rtl="0" eaLnBrk="1" hangingPunct="1">
                        <a:defRPr kern="1200">
                          <a:solidFill>
                            <a:schemeClr val="dk1"/>
                          </a:solidFill>
                          <a:latin typeface="Calibri" panose="020F0502020204030204"/>
                        </a:defRPr>
                      </a:lvl6pPr>
                      <a:lvl7pPr marL="2743064" algn="l" rtl="0" eaLnBrk="1" hangingPunct="1">
                        <a:defRPr kern="1200">
                          <a:solidFill>
                            <a:schemeClr val="dk1"/>
                          </a:solidFill>
                          <a:latin typeface="Calibri" panose="020F0502020204030204"/>
                        </a:defRPr>
                      </a:lvl7pPr>
                      <a:lvl8pPr marL="3200240" algn="l" rtl="0" eaLnBrk="1" hangingPunct="1">
                        <a:defRPr kern="1200">
                          <a:solidFill>
                            <a:schemeClr val="dk1"/>
                          </a:solidFill>
                          <a:latin typeface="Calibri" panose="020F0502020204030204"/>
                        </a:defRPr>
                      </a:lvl8pPr>
                      <a:lvl9pPr marL="3657418" algn="l" rtl="0" eaLnBrk="1" hangingPunct="1">
                        <a:defRPr kern="1200">
                          <a:solidFill>
                            <a:schemeClr val="dk1"/>
                          </a:solidFill>
                          <a:latin typeface="Calibri" panose="020F0502020204030204"/>
                        </a:defRPr>
                      </a:lvl9pPr>
                    </a:lstStyle>
                    <a:p>
                      <a:pPr marL="45720" marR="0">
                        <a:spcBef>
                          <a:spcPts val="0"/>
                        </a:spcBef>
                        <a:spcAft>
                          <a:spcPts val="0"/>
                        </a:spcAft>
                      </a:pPr>
                      <a:r>
                        <a:rPr lang="en-US" sz="1100" dirty="0">
                          <a:effectLst/>
                          <a:latin typeface="Calibri" panose="020F0502020204030204" pitchFamily="34" charset="0"/>
                        </a:rPr>
                        <a:t>Performance Descriptors</a:t>
                      </a:r>
                      <a:endParaRPr lang="en-US" sz="1100" dirty="0">
                        <a:effectLst/>
                        <a:latin typeface="Calibri" panose="020F0502020204030204" pitchFamily="34" charset="0"/>
                        <a:ea typeface="Times New Roman" panose="02020603050405020304" pitchFamily="18"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rtl="0" eaLnBrk="1" hangingPunct="1">
                        <a:defRPr kern="1200">
                          <a:solidFill>
                            <a:schemeClr val="dk1"/>
                          </a:solidFill>
                          <a:latin typeface="Calibri" panose="020F0502020204030204"/>
                        </a:defRPr>
                      </a:lvl1pPr>
                      <a:lvl2pPr marL="457178" algn="l" rtl="0" eaLnBrk="1" hangingPunct="1">
                        <a:defRPr kern="1200">
                          <a:solidFill>
                            <a:schemeClr val="dk1"/>
                          </a:solidFill>
                          <a:latin typeface="Calibri" panose="020F0502020204030204"/>
                        </a:defRPr>
                      </a:lvl2pPr>
                      <a:lvl3pPr marL="914355" algn="l" rtl="0" eaLnBrk="1" hangingPunct="1">
                        <a:defRPr kern="1200">
                          <a:solidFill>
                            <a:schemeClr val="dk1"/>
                          </a:solidFill>
                          <a:latin typeface="Calibri" panose="020F0502020204030204"/>
                        </a:defRPr>
                      </a:lvl3pPr>
                      <a:lvl4pPr marL="1371532" algn="l" rtl="0" eaLnBrk="1" hangingPunct="1">
                        <a:defRPr kern="1200">
                          <a:solidFill>
                            <a:schemeClr val="dk1"/>
                          </a:solidFill>
                          <a:latin typeface="Calibri" panose="020F0502020204030204"/>
                        </a:defRPr>
                      </a:lvl4pPr>
                      <a:lvl5pPr marL="1828709" algn="l" rtl="0" eaLnBrk="1" hangingPunct="1">
                        <a:defRPr kern="1200">
                          <a:solidFill>
                            <a:schemeClr val="dk1"/>
                          </a:solidFill>
                          <a:latin typeface="Calibri" panose="020F0502020204030204"/>
                        </a:defRPr>
                      </a:lvl5pPr>
                      <a:lvl6pPr marL="2285886" algn="l" rtl="0" eaLnBrk="1" hangingPunct="1">
                        <a:defRPr kern="1200">
                          <a:solidFill>
                            <a:schemeClr val="dk1"/>
                          </a:solidFill>
                          <a:latin typeface="Calibri" panose="020F0502020204030204"/>
                        </a:defRPr>
                      </a:lvl6pPr>
                      <a:lvl7pPr marL="2743064" algn="l" rtl="0" eaLnBrk="1" hangingPunct="1">
                        <a:defRPr kern="1200">
                          <a:solidFill>
                            <a:schemeClr val="dk1"/>
                          </a:solidFill>
                          <a:latin typeface="Calibri" panose="020F0502020204030204"/>
                        </a:defRPr>
                      </a:lvl7pPr>
                      <a:lvl8pPr marL="3200240" algn="l" rtl="0" eaLnBrk="1" hangingPunct="1">
                        <a:defRPr kern="1200">
                          <a:solidFill>
                            <a:schemeClr val="dk1"/>
                          </a:solidFill>
                          <a:latin typeface="Calibri" panose="020F0502020204030204"/>
                        </a:defRPr>
                      </a:lvl8pPr>
                      <a:lvl9pPr marL="3657418" algn="l" rtl="0" eaLnBrk="1" hangingPunct="1">
                        <a:defRPr kern="1200">
                          <a:solidFill>
                            <a:schemeClr val="dk1"/>
                          </a:solidFill>
                          <a:latin typeface="Calibri" panose="020F0502020204030204"/>
                        </a:defRPr>
                      </a:lvl9pPr>
                    </a:lstStyle>
                    <a:p>
                      <a:pPr marL="45720" marR="0">
                        <a:spcBef>
                          <a:spcPts val="0"/>
                        </a:spcBef>
                        <a:spcAft>
                          <a:spcPts val="0"/>
                        </a:spcAft>
                      </a:pPr>
                      <a:r>
                        <a:rPr lang="en-US" sz="1100" dirty="0">
                          <a:effectLst/>
                          <a:latin typeface="Calibri" panose="020F0502020204030204" pitchFamily="34" charset="0"/>
                        </a:rPr>
                        <a:t>Performance Descriptors</a:t>
                      </a:r>
                      <a:endParaRPr lang="en-US" sz="1100" dirty="0">
                        <a:effectLst/>
                        <a:latin typeface="Calibri" panose="020F0502020204030204" pitchFamily="34" charset="0"/>
                        <a:ea typeface="Times New Roman" panose="02020603050405020304" pitchFamily="18"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p>
                      <a:pPr marL="0" marR="0" algn="ctr">
                        <a:spcBef>
                          <a:spcPts val="0"/>
                        </a:spcBef>
                        <a:spcAft>
                          <a:spcPts val="0"/>
                        </a:spcAft>
                      </a:pPr>
                      <a:r>
                        <a:rPr lang="en-US" sz="900" dirty="0">
                          <a:effectLst/>
                          <a:latin typeface="Calibri" panose="020F0502020204030204" pitchFamily="34" charset="0"/>
                        </a:rPr>
                        <a:t> </a:t>
                      </a:r>
                      <a:endParaRPr lang="en-US" sz="900" dirty="0">
                        <a:effectLst/>
                        <a:latin typeface="Calibri" panose="020F0502020204030204" pitchFamily="34" charset="0"/>
                        <a:ea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extLst>
                  <a:ext uri="{0D108BD9-81ED-4DB2-BD59-A6C34878D82A}">
                    <a16:rowId xmlns:a16="http://schemas.microsoft.com/office/drawing/2014/main" val="10005"/>
                  </a:ext>
                </a:extLst>
              </a:tr>
              <a:tr h="274320">
                <a:tc gridSpan="5">
                  <a:txBody>
                    <a:bodyPr/>
                    <a:lstStyle/>
                    <a:p>
                      <a:pPr marL="0" marR="0">
                        <a:spcBef>
                          <a:spcPts val="0"/>
                        </a:spcBef>
                        <a:spcAft>
                          <a:spcPts val="0"/>
                        </a:spcAft>
                      </a:pPr>
                      <a:r>
                        <a:rPr lang="en-US" sz="1100" b="0" dirty="0">
                          <a:effectLst/>
                          <a:latin typeface="Calibri" panose="020F0502020204030204" pitchFamily="34" charset="0"/>
                          <a:ea typeface="Times New Roman" panose="02020603050405020304" pitchFamily="18" charset="0"/>
                        </a:rPr>
                        <a:t>Comments:</a:t>
                      </a:r>
                    </a:p>
                  </a:txBody>
                  <a:tcPr marR="7302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hMerge="1">
                  <a:txBody>
                    <a:bodyPr/>
                    <a:lstStyle/>
                    <a:p>
                      <a:endParaRPr lang="en-US"/>
                    </a:p>
                  </a:txBody>
                  <a:tcPr/>
                </a:tc>
                <a:tc hMerge="1">
                  <a:txBody>
                    <a:bodyPr/>
                    <a:lstStyle/>
                    <a:p>
                      <a:pPr marL="0" marR="0">
                        <a:spcBef>
                          <a:spcPts val="0"/>
                        </a:spcBef>
                        <a:spcAft>
                          <a:spcPts val="0"/>
                        </a:spcAft>
                      </a:pPr>
                      <a:endParaRPr lang="en-US" sz="800" dirty="0">
                        <a:effectLst/>
                        <a:latin typeface="Calibri" panose="020F0502020204030204" pitchFamily="34" charset="0"/>
                        <a:ea typeface="Times New Roman" panose="02020603050405020304" pitchFamily="18" charset="0"/>
                      </a:endParaRPr>
                    </a:p>
                  </a:txBody>
                  <a:tcPr marL="45720" marR="4572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hMerge="1">
                  <a:txBody>
                    <a:bodyPr/>
                    <a:lstStyle/>
                    <a:p>
                      <a:pPr marL="0" marR="0">
                        <a:spcBef>
                          <a:spcPts val="0"/>
                        </a:spcBef>
                        <a:spcAft>
                          <a:spcPts val="0"/>
                        </a:spcAft>
                      </a:pPr>
                      <a:endParaRPr lang="en-US" sz="800" dirty="0">
                        <a:effectLst/>
                        <a:latin typeface="Calibri" panose="020F0502020204030204" pitchFamily="34" charset="0"/>
                        <a:ea typeface="Times New Roman" panose="02020603050405020304" pitchFamily="18" charset="0"/>
                      </a:endParaRPr>
                    </a:p>
                  </a:txBody>
                  <a:tcPr marL="45720" marR="4572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hMerge="1">
                  <a:txBody>
                    <a:bodyPr/>
                    <a:lstStyle/>
                    <a:p>
                      <a:endParaRPr lang="en-US"/>
                    </a:p>
                  </a:txBody>
                  <a:tcPr/>
                </a:tc>
                <a:extLst>
                  <a:ext uri="{0D108BD9-81ED-4DB2-BD59-A6C34878D82A}">
                    <a16:rowId xmlns:a16="http://schemas.microsoft.com/office/drawing/2014/main" val="10006"/>
                  </a:ext>
                </a:extLst>
              </a:tr>
              <a:tr h="502920">
                <a:tc>
                  <a:txBody>
                    <a:bodyPr/>
                    <a:lstStyle>
                      <a:lvl1pPr marL="0" algn="l" rtl="0" eaLnBrk="1" hangingPunct="1">
                        <a:defRPr b="1" kern="1200">
                          <a:solidFill>
                            <a:schemeClr val="lt1"/>
                          </a:solidFill>
                          <a:latin typeface="Calibri" panose="020F0502020204030204"/>
                        </a:defRPr>
                      </a:lvl1pPr>
                      <a:lvl2pPr marL="457178" algn="l" rtl="0" eaLnBrk="1" hangingPunct="1">
                        <a:defRPr b="1" kern="1200">
                          <a:solidFill>
                            <a:schemeClr val="lt1"/>
                          </a:solidFill>
                          <a:latin typeface="Calibri" panose="020F0502020204030204"/>
                        </a:defRPr>
                      </a:lvl2pPr>
                      <a:lvl3pPr marL="914355" algn="l" rtl="0" eaLnBrk="1" hangingPunct="1">
                        <a:defRPr b="1" kern="1200">
                          <a:solidFill>
                            <a:schemeClr val="lt1"/>
                          </a:solidFill>
                          <a:latin typeface="Calibri" panose="020F0502020204030204"/>
                        </a:defRPr>
                      </a:lvl3pPr>
                      <a:lvl4pPr marL="1371532" algn="l" rtl="0" eaLnBrk="1" hangingPunct="1">
                        <a:defRPr b="1" kern="1200">
                          <a:solidFill>
                            <a:schemeClr val="lt1"/>
                          </a:solidFill>
                          <a:latin typeface="Calibri" panose="020F0502020204030204"/>
                        </a:defRPr>
                      </a:lvl4pPr>
                      <a:lvl5pPr marL="1828709" algn="l" rtl="0" eaLnBrk="1" hangingPunct="1">
                        <a:defRPr b="1" kern="1200">
                          <a:solidFill>
                            <a:schemeClr val="lt1"/>
                          </a:solidFill>
                          <a:latin typeface="Calibri" panose="020F0502020204030204"/>
                        </a:defRPr>
                      </a:lvl5pPr>
                      <a:lvl6pPr marL="2285886" algn="l" rtl="0" eaLnBrk="1" hangingPunct="1">
                        <a:defRPr b="1" kern="1200">
                          <a:solidFill>
                            <a:schemeClr val="lt1"/>
                          </a:solidFill>
                          <a:latin typeface="Calibri" panose="020F0502020204030204"/>
                        </a:defRPr>
                      </a:lvl6pPr>
                      <a:lvl7pPr marL="2743064" algn="l" rtl="0" eaLnBrk="1" hangingPunct="1">
                        <a:defRPr b="1" kern="1200">
                          <a:solidFill>
                            <a:schemeClr val="lt1"/>
                          </a:solidFill>
                          <a:latin typeface="Calibri" panose="020F0502020204030204"/>
                        </a:defRPr>
                      </a:lvl7pPr>
                      <a:lvl8pPr marL="3200240" algn="l" rtl="0" eaLnBrk="1" hangingPunct="1">
                        <a:defRPr b="1" kern="1200">
                          <a:solidFill>
                            <a:schemeClr val="lt1"/>
                          </a:solidFill>
                          <a:latin typeface="Calibri" panose="020F0502020204030204"/>
                        </a:defRPr>
                      </a:lvl8pPr>
                      <a:lvl9pPr marL="3657418" algn="l" rtl="0" eaLnBrk="1" hangingPunct="1">
                        <a:defRPr b="1" kern="1200">
                          <a:solidFill>
                            <a:schemeClr val="lt1"/>
                          </a:solidFill>
                          <a:latin typeface="Calibri" panose="020F0502020204030204"/>
                        </a:defRPr>
                      </a:lvl9pPr>
                    </a:lstStyle>
                    <a:p>
                      <a:pPr marL="0" marR="0">
                        <a:spcBef>
                          <a:spcPts val="0"/>
                        </a:spcBef>
                        <a:spcAft>
                          <a:spcPts val="0"/>
                        </a:spcAft>
                      </a:pPr>
                      <a:r>
                        <a:rPr lang="en-US" sz="1100" b="0" dirty="0">
                          <a:solidFill>
                            <a:srgbClr val="330033"/>
                          </a:solidFill>
                          <a:effectLst/>
                          <a:latin typeface="Calibri" panose="020F0502020204030204" pitchFamily="34" charset="0"/>
                        </a:rPr>
                        <a:t>Grading</a:t>
                      </a:r>
                      <a:r>
                        <a:rPr lang="en-US" sz="1100" b="0" baseline="0" dirty="0">
                          <a:solidFill>
                            <a:srgbClr val="330033"/>
                          </a:solidFill>
                          <a:effectLst/>
                          <a:latin typeface="Calibri" panose="020F0502020204030204" pitchFamily="34" charset="0"/>
                        </a:rPr>
                        <a:t> </a:t>
                      </a:r>
                      <a:r>
                        <a:rPr lang="en-US" sz="1100" b="0" dirty="0">
                          <a:solidFill>
                            <a:srgbClr val="330033"/>
                          </a:solidFill>
                          <a:effectLst/>
                          <a:latin typeface="Calibri" panose="020F0502020204030204" pitchFamily="34" charset="0"/>
                        </a:rPr>
                        <a:t>Criterion #3</a:t>
                      </a:r>
                    </a:p>
                  </a:txBody>
                  <a:tcPr marR="7302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p>
                      <a:pPr marL="45720" marR="0">
                        <a:spcBef>
                          <a:spcPts val="0"/>
                        </a:spcBef>
                        <a:spcAft>
                          <a:spcPts val="0"/>
                        </a:spcAft>
                      </a:pPr>
                      <a:r>
                        <a:rPr lang="en-US" sz="1100" dirty="0">
                          <a:effectLst/>
                          <a:latin typeface="Calibri" panose="020F0502020204030204" pitchFamily="34" charset="0"/>
                        </a:rPr>
                        <a:t>Performance Descriptors</a:t>
                      </a:r>
                      <a:endParaRPr lang="en-US" sz="1100" dirty="0">
                        <a:effectLst/>
                        <a:latin typeface="Calibri" panose="020F0502020204030204" pitchFamily="34" charset="0"/>
                        <a:ea typeface="Times New Roman" panose="02020603050405020304" pitchFamily="18"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rtl="0" eaLnBrk="1" hangingPunct="1">
                        <a:defRPr kern="1200">
                          <a:solidFill>
                            <a:schemeClr val="dk1"/>
                          </a:solidFill>
                          <a:latin typeface="Calibri" panose="020F0502020204030204"/>
                        </a:defRPr>
                      </a:lvl1pPr>
                      <a:lvl2pPr marL="457178" algn="l" rtl="0" eaLnBrk="1" hangingPunct="1">
                        <a:defRPr kern="1200">
                          <a:solidFill>
                            <a:schemeClr val="dk1"/>
                          </a:solidFill>
                          <a:latin typeface="Calibri" panose="020F0502020204030204"/>
                        </a:defRPr>
                      </a:lvl2pPr>
                      <a:lvl3pPr marL="914355" algn="l" rtl="0" eaLnBrk="1" hangingPunct="1">
                        <a:defRPr kern="1200">
                          <a:solidFill>
                            <a:schemeClr val="dk1"/>
                          </a:solidFill>
                          <a:latin typeface="Calibri" panose="020F0502020204030204"/>
                        </a:defRPr>
                      </a:lvl3pPr>
                      <a:lvl4pPr marL="1371532" algn="l" rtl="0" eaLnBrk="1" hangingPunct="1">
                        <a:defRPr kern="1200">
                          <a:solidFill>
                            <a:schemeClr val="dk1"/>
                          </a:solidFill>
                          <a:latin typeface="Calibri" panose="020F0502020204030204"/>
                        </a:defRPr>
                      </a:lvl4pPr>
                      <a:lvl5pPr marL="1828709" algn="l" rtl="0" eaLnBrk="1" hangingPunct="1">
                        <a:defRPr kern="1200">
                          <a:solidFill>
                            <a:schemeClr val="dk1"/>
                          </a:solidFill>
                          <a:latin typeface="Calibri" panose="020F0502020204030204"/>
                        </a:defRPr>
                      </a:lvl5pPr>
                      <a:lvl6pPr marL="2285886" algn="l" rtl="0" eaLnBrk="1" hangingPunct="1">
                        <a:defRPr kern="1200">
                          <a:solidFill>
                            <a:schemeClr val="dk1"/>
                          </a:solidFill>
                          <a:latin typeface="Calibri" panose="020F0502020204030204"/>
                        </a:defRPr>
                      </a:lvl6pPr>
                      <a:lvl7pPr marL="2743064" algn="l" rtl="0" eaLnBrk="1" hangingPunct="1">
                        <a:defRPr kern="1200">
                          <a:solidFill>
                            <a:schemeClr val="dk1"/>
                          </a:solidFill>
                          <a:latin typeface="Calibri" panose="020F0502020204030204"/>
                        </a:defRPr>
                      </a:lvl7pPr>
                      <a:lvl8pPr marL="3200240" algn="l" rtl="0" eaLnBrk="1" hangingPunct="1">
                        <a:defRPr kern="1200">
                          <a:solidFill>
                            <a:schemeClr val="dk1"/>
                          </a:solidFill>
                          <a:latin typeface="Calibri" panose="020F0502020204030204"/>
                        </a:defRPr>
                      </a:lvl8pPr>
                      <a:lvl9pPr marL="3657418" algn="l" rtl="0" eaLnBrk="1" hangingPunct="1">
                        <a:defRPr kern="1200">
                          <a:solidFill>
                            <a:schemeClr val="dk1"/>
                          </a:solidFill>
                          <a:latin typeface="Calibri" panose="020F0502020204030204"/>
                        </a:defRPr>
                      </a:lvl9pPr>
                    </a:lstStyle>
                    <a:p>
                      <a:pPr marL="45720" marR="0">
                        <a:spcBef>
                          <a:spcPts val="0"/>
                        </a:spcBef>
                        <a:spcAft>
                          <a:spcPts val="0"/>
                        </a:spcAft>
                      </a:pPr>
                      <a:r>
                        <a:rPr lang="en-US" sz="1100" dirty="0">
                          <a:effectLst/>
                          <a:latin typeface="Calibri" panose="020F0502020204030204" pitchFamily="34" charset="0"/>
                        </a:rPr>
                        <a:t>Performance Descriptors</a:t>
                      </a:r>
                      <a:endParaRPr lang="en-US" sz="1100" dirty="0">
                        <a:effectLst/>
                        <a:latin typeface="Calibri" panose="020F0502020204030204" pitchFamily="34" charset="0"/>
                        <a:ea typeface="Times New Roman" panose="02020603050405020304" pitchFamily="18"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rtl="0" eaLnBrk="1" hangingPunct="1">
                        <a:defRPr kern="1200">
                          <a:solidFill>
                            <a:schemeClr val="dk1"/>
                          </a:solidFill>
                          <a:latin typeface="Calibri" panose="020F0502020204030204"/>
                        </a:defRPr>
                      </a:lvl1pPr>
                      <a:lvl2pPr marL="457178" algn="l" rtl="0" eaLnBrk="1" hangingPunct="1">
                        <a:defRPr kern="1200">
                          <a:solidFill>
                            <a:schemeClr val="dk1"/>
                          </a:solidFill>
                          <a:latin typeface="Calibri" panose="020F0502020204030204"/>
                        </a:defRPr>
                      </a:lvl2pPr>
                      <a:lvl3pPr marL="914355" algn="l" rtl="0" eaLnBrk="1" hangingPunct="1">
                        <a:defRPr kern="1200">
                          <a:solidFill>
                            <a:schemeClr val="dk1"/>
                          </a:solidFill>
                          <a:latin typeface="Calibri" panose="020F0502020204030204"/>
                        </a:defRPr>
                      </a:lvl3pPr>
                      <a:lvl4pPr marL="1371532" algn="l" rtl="0" eaLnBrk="1" hangingPunct="1">
                        <a:defRPr kern="1200">
                          <a:solidFill>
                            <a:schemeClr val="dk1"/>
                          </a:solidFill>
                          <a:latin typeface="Calibri" panose="020F0502020204030204"/>
                        </a:defRPr>
                      </a:lvl4pPr>
                      <a:lvl5pPr marL="1828709" algn="l" rtl="0" eaLnBrk="1" hangingPunct="1">
                        <a:defRPr kern="1200">
                          <a:solidFill>
                            <a:schemeClr val="dk1"/>
                          </a:solidFill>
                          <a:latin typeface="Calibri" panose="020F0502020204030204"/>
                        </a:defRPr>
                      </a:lvl5pPr>
                      <a:lvl6pPr marL="2285886" algn="l" rtl="0" eaLnBrk="1" hangingPunct="1">
                        <a:defRPr kern="1200">
                          <a:solidFill>
                            <a:schemeClr val="dk1"/>
                          </a:solidFill>
                          <a:latin typeface="Calibri" panose="020F0502020204030204"/>
                        </a:defRPr>
                      </a:lvl6pPr>
                      <a:lvl7pPr marL="2743064" algn="l" rtl="0" eaLnBrk="1" hangingPunct="1">
                        <a:defRPr kern="1200">
                          <a:solidFill>
                            <a:schemeClr val="dk1"/>
                          </a:solidFill>
                          <a:latin typeface="Calibri" panose="020F0502020204030204"/>
                        </a:defRPr>
                      </a:lvl7pPr>
                      <a:lvl8pPr marL="3200240" algn="l" rtl="0" eaLnBrk="1" hangingPunct="1">
                        <a:defRPr kern="1200">
                          <a:solidFill>
                            <a:schemeClr val="dk1"/>
                          </a:solidFill>
                          <a:latin typeface="Calibri" panose="020F0502020204030204"/>
                        </a:defRPr>
                      </a:lvl8pPr>
                      <a:lvl9pPr marL="3657418" algn="l" rtl="0" eaLnBrk="1" hangingPunct="1">
                        <a:defRPr kern="1200">
                          <a:solidFill>
                            <a:schemeClr val="dk1"/>
                          </a:solidFill>
                          <a:latin typeface="Calibri" panose="020F0502020204030204"/>
                        </a:defRPr>
                      </a:lvl9pPr>
                    </a:lstStyle>
                    <a:p>
                      <a:pPr marL="45720" marR="0">
                        <a:spcBef>
                          <a:spcPts val="0"/>
                        </a:spcBef>
                        <a:spcAft>
                          <a:spcPts val="0"/>
                        </a:spcAft>
                      </a:pPr>
                      <a:r>
                        <a:rPr lang="en-US" sz="1100" dirty="0">
                          <a:effectLst/>
                          <a:latin typeface="Calibri" panose="020F0502020204030204" pitchFamily="34" charset="0"/>
                        </a:rPr>
                        <a:t>Performance Descriptors</a:t>
                      </a:r>
                      <a:endParaRPr lang="en-US" sz="1100" dirty="0">
                        <a:effectLst/>
                        <a:latin typeface="Calibri" panose="020F0502020204030204" pitchFamily="34" charset="0"/>
                        <a:ea typeface="Times New Roman" panose="02020603050405020304" pitchFamily="18"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p>
                      <a:pPr marL="0" marR="0" algn="ctr">
                        <a:spcBef>
                          <a:spcPts val="0"/>
                        </a:spcBef>
                        <a:spcAft>
                          <a:spcPts val="0"/>
                        </a:spcAft>
                      </a:pPr>
                      <a:r>
                        <a:rPr lang="en-US" sz="900" dirty="0">
                          <a:effectLst/>
                          <a:latin typeface="Calibri" panose="020F0502020204030204" pitchFamily="34" charset="0"/>
                        </a:rPr>
                        <a:t> </a:t>
                      </a:r>
                      <a:endParaRPr lang="en-US" sz="900" dirty="0">
                        <a:effectLst/>
                        <a:latin typeface="Calibri" panose="020F0502020204030204" pitchFamily="34" charset="0"/>
                        <a:ea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extLst>
                  <a:ext uri="{0D108BD9-81ED-4DB2-BD59-A6C34878D82A}">
                    <a16:rowId xmlns:a16="http://schemas.microsoft.com/office/drawing/2014/main" val="10007"/>
                  </a:ext>
                </a:extLst>
              </a:tr>
              <a:tr h="274320">
                <a:tc gridSpan="5">
                  <a:txBody>
                    <a:bodyPr/>
                    <a:lstStyle/>
                    <a:p>
                      <a:pPr marL="0" marR="0">
                        <a:spcBef>
                          <a:spcPts val="0"/>
                        </a:spcBef>
                        <a:spcAft>
                          <a:spcPts val="0"/>
                        </a:spcAft>
                      </a:pPr>
                      <a:r>
                        <a:rPr lang="en-US" sz="1100" b="0" dirty="0">
                          <a:effectLst/>
                          <a:latin typeface="Calibri" panose="020F0502020204030204" pitchFamily="34" charset="0"/>
                          <a:ea typeface="Times New Roman" panose="02020603050405020304" pitchFamily="18" charset="0"/>
                        </a:rPr>
                        <a:t>Comments:</a:t>
                      </a:r>
                    </a:p>
                  </a:txBody>
                  <a:tcPr marR="7302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hMerge="1">
                  <a:txBody>
                    <a:bodyPr/>
                    <a:lstStyle/>
                    <a:p>
                      <a:endParaRPr lang="en-US"/>
                    </a:p>
                  </a:txBody>
                  <a:tcPr/>
                </a:tc>
                <a:tc hMerge="1">
                  <a:txBody>
                    <a:bodyPr/>
                    <a:lstStyle/>
                    <a:p>
                      <a:pPr marL="0" marR="0">
                        <a:spcBef>
                          <a:spcPts val="0"/>
                        </a:spcBef>
                        <a:spcAft>
                          <a:spcPts val="0"/>
                        </a:spcAft>
                      </a:pPr>
                      <a:endParaRPr lang="en-US" sz="800" dirty="0">
                        <a:effectLst/>
                        <a:latin typeface="Calibri" panose="020F0502020204030204" pitchFamily="34" charset="0"/>
                        <a:ea typeface="Times New Roman" panose="02020603050405020304" pitchFamily="18" charset="0"/>
                      </a:endParaRPr>
                    </a:p>
                  </a:txBody>
                  <a:tcPr marL="45720" marR="4572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hMerge="1">
                  <a:txBody>
                    <a:bodyPr/>
                    <a:lstStyle/>
                    <a:p>
                      <a:pPr marL="0" marR="0">
                        <a:spcBef>
                          <a:spcPts val="0"/>
                        </a:spcBef>
                        <a:spcAft>
                          <a:spcPts val="0"/>
                        </a:spcAft>
                      </a:pPr>
                      <a:endParaRPr lang="en-US" sz="800" dirty="0">
                        <a:effectLst/>
                        <a:latin typeface="Calibri" panose="020F0502020204030204" pitchFamily="34" charset="0"/>
                        <a:ea typeface="Times New Roman" panose="02020603050405020304" pitchFamily="18" charset="0"/>
                      </a:endParaRPr>
                    </a:p>
                  </a:txBody>
                  <a:tcPr marL="45720" marR="4572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hMerge="1">
                  <a:txBody>
                    <a:bodyPr/>
                    <a:lstStyle/>
                    <a:p>
                      <a:endParaRPr lang="en-US"/>
                    </a:p>
                  </a:txBody>
                  <a:tcPr/>
                </a:tc>
                <a:extLst>
                  <a:ext uri="{0D108BD9-81ED-4DB2-BD59-A6C34878D82A}">
                    <a16:rowId xmlns:a16="http://schemas.microsoft.com/office/drawing/2014/main" val="10008"/>
                  </a:ext>
                </a:extLst>
              </a:tr>
              <a:tr h="274320">
                <a:tc gridSpan="4">
                  <a:txBody>
                    <a:bodyPr/>
                    <a:lstStyle/>
                    <a:p>
                      <a:pPr marL="45720" marR="0" algn="r">
                        <a:spcBef>
                          <a:spcPts val="0"/>
                        </a:spcBef>
                        <a:spcAft>
                          <a:spcPts val="0"/>
                        </a:spcAft>
                      </a:pPr>
                      <a:r>
                        <a:rPr lang="en-US" sz="1100" b="1" dirty="0">
                          <a:effectLst/>
                          <a:latin typeface="Calibri" panose="020F0502020204030204" pitchFamily="34" charset="0"/>
                          <a:ea typeface="Times New Roman" panose="02020603050405020304" pitchFamily="18" charset="0"/>
                        </a:rPr>
                        <a:t>TOTAL</a:t>
                      </a:r>
                      <a:r>
                        <a:rPr lang="en-US" sz="1100" b="1" baseline="0" dirty="0">
                          <a:effectLst/>
                          <a:latin typeface="Calibri" panose="020F0502020204030204" pitchFamily="34" charset="0"/>
                          <a:ea typeface="Times New Roman" panose="02020603050405020304" pitchFamily="18" charset="0"/>
                        </a:rPr>
                        <a:t> SCORE</a:t>
                      </a:r>
                      <a:endParaRPr lang="en-US" sz="1100" b="1" dirty="0">
                        <a:effectLst/>
                        <a:latin typeface="Calibri" panose="020F0502020204030204" pitchFamily="34" charset="0"/>
                        <a:ea typeface="Times New Roman" panose="02020603050405020304" pitchFamily="18" charset="0"/>
                      </a:endParaRPr>
                    </a:p>
                  </a:txBody>
                  <a:tcPr marR="7302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dirty="0"/>
                    </a:p>
                  </a:txBody>
                  <a:tcPr marR="7302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extLst>
                  <a:ext uri="{0D108BD9-81ED-4DB2-BD59-A6C34878D82A}">
                    <a16:rowId xmlns:a16="http://schemas.microsoft.com/office/drawing/2014/main" val="10009"/>
                  </a:ext>
                </a:extLst>
              </a:tr>
            </a:tbl>
          </a:graphicData>
        </a:graphic>
      </p:graphicFrame>
      <p:sp>
        <p:nvSpPr>
          <p:cNvPr id="4"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0" tIns="0" rIns="0" bIns="0" anchor="ctr"/>
          <a:lstStyle/>
          <a:p>
            <a:pPr algn="ctr">
              <a:lnSpc>
                <a:spcPct val="100000"/>
              </a:lnSpc>
            </a:pPr>
            <a:r>
              <a:rPr lang="en-US" sz="2000" b="1" dirty="0">
                <a:solidFill>
                  <a:schemeClr val="accent4">
                    <a:lumMod val="50000"/>
                  </a:schemeClr>
                </a:solidFill>
                <a:latin typeface="Calibri" panose="020F0502020204030204" pitchFamily="34" charset="0"/>
              </a:rPr>
              <a:t>Section II: Student Learning Assessment</a:t>
            </a:r>
          </a:p>
          <a:p>
            <a:pPr algn="ctr">
              <a:lnSpc>
                <a:spcPct val="100000"/>
              </a:lnSpc>
            </a:pPr>
            <a:r>
              <a:rPr lang="en-US" sz="2000" b="1" dirty="0">
                <a:solidFill>
                  <a:schemeClr val="accent4">
                    <a:lumMod val="50000"/>
                  </a:schemeClr>
                </a:solidFill>
                <a:latin typeface="Calibri" panose="020F0502020204030204" pitchFamily="34" charset="0"/>
              </a:rPr>
              <a:t>Option 1: Start with a Basic Grading Rubric</a:t>
            </a:r>
          </a:p>
        </p:txBody>
      </p:sp>
    </p:spTree>
    <p:extLst>
      <p:ext uri="{BB962C8B-B14F-4D97-AF65-F5344CB8AC3E}">
        <p14:creationId xmlns:p14="http://schemas.microsoft.com/office/powerpoint/2010/main" val="31466563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extLst/>
          </p:nvPr>
        </p:nvGraphicFramePr>
        <p:xfrm>
          <a:off x="255051" y="1408386"/>
          <a:ext cx="8633897" cy="3611880"/>
        </p:xfrm>
        <a:graphic>
          <a:graphicData uri="http://schemas.openxmlformats.org/drawingml/2006/table">
            <a:tbl>
              <a:tblPr firstRow="1" firstCol="1" bandRow="1"/>
              <a:tblGrid>
                <a:gridCol w="1716590">
                  <a:extLst>
                    <a:ext uri="{9D8B030D-6E8A-4147-A177-3AD203B41FA5}">
                      <a16:colId xmlns:a16="http://schemas.microsoft.com/office/drawing/2014/main" val="20000"/>
                    </a:ext>
                  </a:extLst>
                </a:gridCol>
                <a:gridCol w="1716590">
                  <a:extLst>
                    <a:ext uri="{9D8B030D-6E8A-4147-A177-3AD203B41FA5}">
                      <a16:colId xmlns:a16="http://schemas.microsoft.com/office/drawing/2014/main" val="20001"/>
                    </a:ext>
                  </a:extLst>
                </a:gridCol>
                <a:gridCol w="1346200">
                  <a:extLst>
                    <a:ext uri="{9D8B030D-6E8A-4147-A177-3AD203B41FA5}">
                      <a16:colId xmlns:a16="http://schemas.microsoft.com/office/drawing/2014/main" val="20002"/>
                    </a:ext>
                  </a:extLst>
                </a:gridCol>
                <a:gridCol w="1346200">
                  <a:extLst>
                    <a:ext uri="{9D8B030D-6E8A-4147-A177-3AD203B41FA5}">
                      <a16:colId xmlns:a16="http://schemas.microsoft.com/office/drawing/2014/main" val="20003"/>
                    </a:ext>
                  </a:extLst>
                </a:gridCol>
                <a:gridCol w="1346200">
                  <a:extLst>
                    <a:ext uri="{9D8B030D-6E8A-4147-A177-3AD203B41FA5}">
                      <a16:colId xmlns:a16="http://schemas.microsoft.com/office/drawing/2014/main" val="20004"/>
                    </a:ext>
                  </a:extLst>
                </a:gridCol>
                <a:gridCol w="1162117">
                  <a:extLst>
                    <a:ext uri="{9D8B030D-6E8A-4147-A177-3AD203B41FA5}">
                      <a16:colId xmlns:a16="http://schemas.microsoft.com/office/drawing/2014/main" val="20005"/>
                    </a:ext>
                  </a:extLst>
                </a:gridCol>
              </a:tblGrid>
              <a:tr h="365760">
                <a:tc gridSpan="6">
                  <a:txBody>
                    <a:bodyPr/>
                    <a:lstStyle/>
                    <a:p>
                      <a:pPr marL="0" marR="0" algn="ctr">
                        <a:spcBef>
                          <a:spcPts val="0"/>
                        </a:spcBef>
                        <a:spcAft>
                          <a:spcPts val="0"/>
                        </a:spcAft>
                      </a:pPr>
                      <a:r>
                        <a:rPr lang="en-US" sz="1200" b="1" dirty="0">
                          <a:solidFill>
                            <a:schemeClr val="bg1"/>
                          </a:solidFill>
                          <a:effectLst/>
                          <a:latin typeface="Calibri" panose="020F0502020204030204" pitchFamily="34" charset="0"/>
                          <a:ea typeface="Times New Roman" panose="02020603050405020304" pitchFamily="18" charset="0"/>
                        </a:rPr>
                        <a:t>Grading Rubric for Assignment/Task</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040">
                <a:tc rowSpan="2">
                  <a:txBody>
                    <a:bodyPr/>
                    <a:lstStyle/>
                    <a:p>
                      <a:pPr marL="0" marR="0" algn="ctr">
                        <a:spcBef>
                          <a:spcPts val="0"/>
                        </a:spcBef>
                        <a:spcAft>
                          <a:spcPts val="0"/>
                        </a:spcAft>
                      </a:pPr>
                      <a:r>
                        <a:rPr lang="en-US" sz="1200" b="1" dirty="0">
                          <a:solidFill>
                            <a:srgbClr val="330033"/>
                          </a:solidFill>
                          <a:effectLst/>
                          <a:latin typeface="Calibri" panose="020F0502020204030204" pitchFamily="34" charset="0"/>
                        </a:rPr>
                        <a:t>Assignment/Task</a:t>
                      </a:r>
                    </a:p>
                    <a:p>
                      <a:pPr marL="0" marR="0" algn="ctr">
                        <a:spcBef>
                          <a:spcPts val="0"/>
                        </a:spcBef>
                        <a:spcAft>
                          <a:spcPts val="0"/>
                        </a:spcAft>
                      </a:pPr>
                      <a:r>
                        <a:rPr lang="en-US" sz="1200" b="1" dirty="0">
                          <a:solidFill>
                            <a:srgbClr val="330033"/>
                          </a:solidFill>
                          <a:effectLst/>
                          <a:latin typeface="Calibri" panose="020F0502020204030204" pitchFamily="34" charset="0"/>
                        </a:rPr>
                        <a:t>Grading Criteria</a:t>
                      </a:r>
                      <a:endParaRPr lang="en-US" sz="1200" b="1" dirty="0">
                        <a:solidFill>
                          <a:srgbClr val="330033"/>
                        </a:solidFill>
                        <a:effectLst/>
                        <a:latin typeface="Calibri" panose="020F0502020204030204" pitchFamily="34" charset="0"/>
                        <a:ea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rowSpan="2">
                  <a:txBody>
                    <a:bodyPr/>
                    <a:lstStyle/>
                    <a:p>
                      <a:pPr algn="ctr"/>
                      <a:endParaRPr lang="en-US" sz="1200" b="1" dirty="0">
                        <a:latin typeface="Calibri" panose="020F0502020204030204"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gridSpan="3">
                  <a:txBody>
                    <a:bodyPr/>
                    <a:lstStyle/>
                    <a:p>
                      <a:pPr algn="ctr"/>
                      <a:r>
                        <a:rPr lang="en-US" sz="1200" b="1" dirty="0">
                          <a:solidFill>
                            <a:schemeClr val="tx1"/>
                          </a:solidFill>
                          <a:latin typeface="Calibri" panose="020F0502020204030204" pitchFamily="34" charset="0"/>
                        </a:rPr>
                        <a:t>Rating Scale or Performance Levels</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hMerge="1">
                  <a:txBody>
                    <a:bodyPr/>
                    <a:lstStyle/>
                    <a:p>
                      <a:pPr algn="ctr"/>
                      <a:endParaRPr lang="en-US" sz="900" b="1" dirty="0">
                        <a:solidFill>
                          <a:schemeClr val="tx1"/>
                        </a:solidFill>
                        <a:latin typeface="Calibri" panose="020F0502020204030204" pitchFamily="34"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hMerge="1">
                  <a:txBody>
                    <a:bodyPr/>
                    <a:lstStyle/>
                    <a:p>
                      <a:pPr algn="ctr"/>
                      <a:endParaRPr lang="en-US" sz="900" b="1" dirty="0">
                        <a:solidFill>
                          <a:schemeClr val="tx1"/>
                        </a:solidFill>
                        <a:latin typeface="Calibri" panose="020F0502020204030204" pitchFamily="34"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A0D0"/>
                    </a:solidFill>
                  </a:tcPr>
                </a:tc>
                <a:tc rowSpan="2">
                  <a:txBody>
                    <a:bodyPr/>
                    <a:lstStyle/>
                    <a:p>
                      <a:pPr marL="0" marR="0" algn="ctr">
                        <a:spcBef>
                          <a:spcPts val="0"/>
                        </a:spcBef>
                        <a:spcAft>
                          <a:spcPts val="0"/>
                        </a:spcAft>
                      </a:pPr>
                      <a:r>
                        <a:rPr lang="en-US" sz="1200" b="1" dirty="0">
                          <a:solidFill>
                            <a:schemeClr val="tx1"/>
                          </a:solidFill>
                          <a:effectLst/>
                          <a:latin typeface="Calibri" panose="020F0502020204030204" pitchFamily="34" charset="0"/>
                        </a:rPr>
                        <a:t>Score</a:t>
                      </a:r>
                    </a:p>
                    <a:p>
                      <a:pPr marL="0" marR="0" algn="ctr">
                        <a:spcBef>
                          <a:spcPts val="0"/>
                        </a:spcBef>
                        <a:spcAft>
                          <a:spcPts val="0"/>
                        </a:spcAft>
                      </a:pPr>
                      <a:r>
                        <a:rPr lang="en-US" sz="1200" b="1" dirty="0">
                          <a:solidFill>
                            <a:schemeClr val="tx1"/>
                          </a:solidFill>
                          <a:effectLst/>
                          <a:latin typeface="Calibri" panose="020F0502020204030204" pitchFamily="34" charset="0"/>
                        </a:rPr>
                        <a:t>(Rating Level)</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0001"/>
                  </a:ext>
                </a:extLst>
              </a:tr>
              <a:tr h="320040">
                <a:tc vMerge="1">
                  <a:txBody>
                    <a:bodyPr/>
                    <a:lstStyle>
                      <a:lvl1pPr marL="0" algn="l" rtl="0" eaLnBrk="1" hangingPunct="1">
                        <a:defRPr b="1" kern="1200">
                          <a:solidFill>
                            <a:schemeClr val="lt1"/>
                          </a:solidFill>
                          <a:latin typeface="Calibri" panose="020F0502020204030204"/>
                        </a:defRPr>
                      </a:lvl1pPr>
                      <a:lvl2pPr marL="457178" algn="l" rtl="0" eaLnBrk="1" hangingPunct="1">
                        <a:defRPr b="1" kern="1200">
                          <a:solidFill>
                            <a:schemeClr val="lt1"/>
                          </a:solidFill>
                          <a:latin typeface="Calibri" panose="020F0502020204030204"/>
                        </a:defRPr>
                      </a:lvl2pPr>
                      <a:lvl3pPr marL="914355" algn="l" rtl="0" eaLnBrk="1" hangingPunct="1">
                        <a:defRPr b="1" kern="1200">
                          <a:solidFill>
                            <a:schemeClr val="lt1"/>
                          </a:solidFill>
                          <a:latin typeface="Calibri" panose="020F0502020204030204"/>
                        </a:defRPr>
                      </a:lvl3pPr>
                      <a:lvl4pPr marL="1371532" algn="l" rtl="0" eaLnBrk="1" hangingPunct="1">
                        <a:defRPr b="1" kern="1200">
                          <a:solidFill>
                            <a:schemeClr val="lt1"/>
                          </a:solidFill>
                          <a:latin typeface="Calibri" panose="020F0502020204030204"/>
                        </a:defRPr>
                      </a:lvl4pPr>
                      <a:lvl5pPr marL="1828709" algn="l" rtl="0" eaLnBrk="1" hangingPunct="1">
                        <a:defRPr b="1" kern="1200">
                          <a:solidFill>
                            <a:schemeClr val="lt1"/>
                          </a:solidFill>
                          <a:latin typeface="Calibri" panose="020F0502020204030204"/>
                        </a:defRPr>
                      </a:lvl5pPr>
                      <a:lvl6pPr marL="2285886" algn="l" rtl="0" eaLnBrk="1" hangingPunct="1">
                        <a:defRPr b="1" kern="1200">
                          <a:solidFill>
                            <a:schemeClr val="lt1"/>
                          </a:solidFill>
                          <a:latin typeface="Calibri" panose="020F0502020204030204"/>
                        </a:defRPr>
                      </a:lvl6pPr>
                      <a:lvl7pPr marL="2743064" algn="l" rtl="0" eaLnBrk="1" hangingPunct="1">
                        <a:defRPr b="1" kern="1200">
                          <a:solidFill>
                            <a:schemeClr val="lt1"/>
                          </a:solidFill>
                          <a:latin typeface="Calibri" panose="020F0502020204030204"/>
                        </a:defRPr>
                      </a:lvl7pPr>
                      <a:lvl8pPr marL="3200240" algn="l" rtl="0" eaLnBrk="1" hangingPunct="1">
                        <a:defRPr b="1" kern="1200">
                          <a:solidFill>
                            <a:schemeClr val="lt1"/>
                          </a:solidFill>
                          <a:latin typeface="Calibri" panose="020F0502020204030204"/>
                        </a:defRPr>
                      </a:lvl8pPr>
                      <a:lvl9pPr marL="3657418" algn="l" rtl="0" eaLnBrk="1" hangingPunct="1">
                        <a:defRPr b="1" kern="1200">
                          <a:solidFill>
                            <a:schemeClr val="lt1"/>
                          </a:solidFill>
                          <a:latin typeface="Calibri" panose="020F0502020204030204"/>
                        </a:defRPr>
                      </a:lvl9pPr>
                    </a:lstStyle>
                    <a:p>
                      <a:pPr marL="0" marR="0" algn="ctr">
                        <a:spcBef>
                          <a:spcPts val="0"/>
                        </a:spcBef>
                        <a:spcAft>
                          <a:spcPts val="0"/>
                        </a:spcAft>
                      </a:pPr>
                      <a:endParaRPr lang="en-US" sz="900" dirty="0">
                        <a:solidFill>
                          <a:schemeClr val="tx1"/>
                        </a:solidFill>
                        <a:effectLst/>
                        <a:latin typeface="Calibri" panose="020F0502020204030204" pitchFamily="34" charset="0"/>
                        <a:ea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vMerge="1">
                  <a:txBody>
                    <a:bodyPr/>
                    <a:lstStyle/>
                    <a:p>
                      <a:endParaRPr lang="en-US"/>
                    </a:p>
                  </a:txBody>
                  <a:tcPr/>
                </a:tc>
                <a:tc>
                  <a:txBody>
                    <a:bodyPr/>
                    <a:lstStyle/>
                    <a:p>
                      <a:pPr algn="ctr"/>
                      <a:r>
                        <a:rPr lang="en-US" sz="1200" b="1" dirty="0">
                          <a:solidFill>
                            <a:schemeClr val="tx1"/>
                          </a:solidFill>
                          <a:latin typeface="Calibri" panose="020F0502020204030204" pitchFamily="34" charset="0"/>
                        </a:rPr>
                        <a:t>Level 1</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1200" b="1" dirty="0">
                          <a:solidFill>
                            <a:schemeClr val="tx1"/>
                          </a:solidFill>
                          <a:latin typeface="Calibri" panose="020F0502020204030204" pitchFamily="34" charset="0"/>
                        </a:rPr>
                        <a:t>Level 2</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1200" b="1" dirty="0">
                          <a:solidFill>
                            <a:schemeClr val="tx1"/>
                          </a:solidFill>
                          <a:latin typeface="Calibri" panose="020F0502020204030204" pitchFamily="34" charset="0"/>
                        </a:rPr>
                        <a:t>Level 3</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A0D0"/>
                    </a:solidFill>
                  </a:tcPr>
                </a:tc>
                <a:tc vMerge="1">
                  <a:txBody>
                    <a:bodyPr/>
                    <a:lstStyle/>
                    <a:p>
                      <a:endParaRPr lang="en-US"/>
                    </a:p>
                  </a:txBody>
                  <a:tcPr/>
                </a:tc>
                <a:extLst>
                  <a:ext uri="{0D108BD9-81ED-4DB2-BD59-A6C34878D82A}">
                    <a16:rowId xmlns:a16="http://schemas.microsoft.com/office/drawing/2014/main" val="10002"/>
                  </a:ext>
                </a:extLst>
              </a:tr>
              <a:tr h="502920">
                <a:tc>
                  <a:txBody>
                    <a:bodyPr/>
                    <a:lstStyle>
                      <a:lvl1pPr marL="0" algn="l" rtl="0" eaLnBrk="1" hangingPunct="1">
                        <a:defRPr b="1" kern="1200">
                          <a:solidFill>
                            <a:schemeClr val="lt1"/>
                          </a:solidFill>
                          <a:latin typeface="Calibri" panose="020F0502020204030204"/>
                        </a:defRPr>
                      </a:lvl1pPr>
                      <a:lvl2pPr marL="457178" algn="l" rtl="0" eaLnBrk="1" hangingPunct="1">
                        <a:defRPr b="1" kern="1200">
                          <a:solidFill>
                            <a:schemeClr val="lt1"/>
                          </a:solidFill>
                          <a:latin typeface="Calibri" panose="020F0502020204030204"/>
                        </a:defRPr>
                      </a:lvl2pPr>
                      <a:lvl3pPr marL="914355" algn="l" rtl="0" eaLnBrk="1" hangingPunct="1">
                        <a:defRPr b="1" kern="1200">
                          <a:solidFill>
                            <a:schemeClr val="lt1"/>
                          </a:solidFill>
                          <a:latin typeface="Calibri" panose="020F0502020204030204"/>
                        </a:defRPr>
                      </a:lvl3pPr>
                      <a:lvl4pPr marL="1371532" algn="l" rtl="0" eaLnBrk="1" hangingPunct="1">
                        <a:defRPr b="1" kern="1200">
                          <a:solidFill>
                            <a:schemeClr val="lt1"/>
                          </a:solidFill>
                          <a:latin typeface="Calibri" panose="020F0502020204030204"/>
                        </a:defRPr>
                      </a:lvl4pPr>
                      <a:lvl5pPr marL="1828709" algn="l" rtl="0" eaLnBrk="1" hangingPunct="1">
                        <a:defRPr b="1" kern="1200">
                          <a:solidFill>
                            <a:schemeClr val="lt1"/>
                          </a:solidFill>
                          <a:latin typeface="Calibri" panose="020F0502020204030204"/>
                        </a:defRPr>
                      </a:lvl5pPr>
                      <a:lvl6pPr marL="2285886" algn="l" rtl="0" eaLnBrk="1" hangingPunct="1">
                        <a:defRPr b="1" kern="1200">
                          <a:solidFill>
                            <a:schemeClr val="lt1"/>
                          </a:solidFill>
                          <a:latin typeface="Calibri" panose="020F0502020204030204"/>
                        </a:defRPr>
                      </a:lvl6pPr>
                      <a:lvl7pPr marL="2743064" algn="l" rtl="0" eaLnBrk="1" hangingPunct="1">
                        <a:defRPr b="1" kern="1200">
                          <a:solidFill>
                            <a:schemeClr val="lt1"/>
                          </a:solidFill>
                          <a:latin typeface="Calibri" panose="020F0502020204030204"/>
                        </a:defRPr>
                      </a:lvl7pPr>
                      <a:lvl8pPr marL="3200240" algn="l" rtl="0" eaLnBrk="1" hangingPunct="1">
                        <a:defRPr b="1" kern="1200">
                          <a:solidFill>
                            <a:schemeClr val="lt1"/>
                          </a:solidFill>
                          <a:latin typeface="Calibri" panose="020F0502020204030204"/>
                        </a:defRPr>
                      </a:lvl8pPr>
                      <a:lvl9pPr marL="3657418" algn="l" rtl="0" eaLnBrk="1" hangingPunct="1">
                        <a:defRPr b="1" kern="1200">
                          <a:solidFill>
                            <a:schemeClr val="lt1"/>
                          </a:solidFill>
                          <a:latin typeface="Calibri" panose="020F0502020204030204"/>
                        </a:defRPr>
                      </a:lvl9pPr>
                    </a:lstStyle>
                    <a:p>
                      <a:pPr marL="0" marR="0">
                        <a:spcBef>
                          <a:spcPts val="0"/>
                        </a:spcBef>
                        <a:spcAft>
                          <a:spcPts val="0"/>
                        </a:spcAft>
                      </a:pPr>
                      <a:endParaRPr lang="en-US" sz="1100" b="0" dirty="0">
                        <a:solidFill>
                          <a:srgbClr val="330033"/>
                        </a:solidFill>
                        <a:effectLst/>
                        <a:latin typeface="Calibri" panose="020F0502020204030204" pitchFamily="34" charset="0"/>
                      </a:endParaRPr>
                    </a:p>
                  </a:txBody>
                  <a:tcPr marR="7302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p>
                      <a:pPr algn="ctr"/>
                      <a:endParaRPr lang="en-US" sz="1100" dirty="0">
                        <a:latin typeface="Calibri" panose="020F0502020204030204" pitchFamily="34" charset="0"/>
                      </a:endParaRPr>
                    </a:p>
                  </a:txBody>
                  <a:tcPr marR="7302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p>
                      <a:pPr marL="45720" marR="0">
                        <a:spcBef>
                          <a:spcPts val="0"/>
                        </a:spcBef>
                        <a:spcAft>
                          <a:spcPts val="0"/>
                        </a:spcAft>
                      </a:pPr>
                      <a:r>
                        <a:rPr lang="en-US" sz="1100" dirty="0">
                          <a:effectLst/>
                          <a:latin typeface="Calibri" panose="020F0502020204030204" pitchFamily="34" charset="0"/>
                        </a:rPr>
                        <a:t>Performance Descriptors</a:t>
                      </a:r>
                      <a:endParaRPr lang="en-US" sz="1100" dirty="0">
                        <a:effectLst/>
                        <a:latin typeface="Calibri" panose="020F0502020204030204" pitchFamily="34" charset="0"/>
                        <a:ea typeface="Times New Roman" panose="02020603050405020304" pitchFamily="18"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rtl="0" eaLnBrk="1" hangingPunct="1">
                        <a:defRPr kern="1200">
                          <a:solidFill>
                            <a:schemeClr val="dk1"/>
                          </a:solidFill>
                          <a:latin typeface="Calibri" panose="020F0502020204030204"/>
                        </a:defRPr>
                      </a:lvl1pPr>
                      <a:lvl2pPr marL="457178" algn="l" rtl="0" eaLnBrk="1" hangingPunct="1">
                        <a:defRPr kern="1200">
                          <a:solidFill>
                            <a:schemeClr val="dk1"/>
                          </a:solidFill>
                          <a:latin typeface="Calibri" panose="020F0502020204030204"/>
                        </a:defRPr>
                      </a:lvl2pPr>
                      <a:lvl3pPr marL="914355" algn="l" rtl="0" eaLnBrk="1" hangingPunct="1">
                        <a:defRPr kern="1200">
                          <a:solidFill>
                            <a:schemeClr val="dk1"/>
                          </a:solidFill>
                          <a:latin typeface="Calibri" panose="020F0502020204030204"/>
                        </a:defRPr>
                      </a:lvl3pPr>
                      <a:lvl4pPr marL="1371532" algn="l" rtl="0" eaLnBrk="1" hangingPunct="1">
                        <a:defRPr kern="1200">
                          <a:solidFill>
                            <a:schemeClr val="dk1"/>
                          </a:solidFill>
                          <a:latin typeface="Calibri" panose="020F0502020204030204"/>
                        </a:defRPr>
                      </a:lvl4pPr>
                      <a:lvl5pPr marL="1828709" algn="l" rtl="0" eaLnBrk="1" hangingPunct="1">
                        <a:defRPr kern="1200">
                          <a:solidFill>
                            <a:schemeClr val="dk1"/>
                          </a:solidFill>
                          <a:latin typeface="Calibri" panose="020F0502020204030204"/>
                        </a:defRPr>
                      </a:lvl5pPr>
                      <a:lvl6pPr marL="2285886" algn="l" rtl="0" eaLnBrk="1" hangingPunct="1">
                        <a:defRPr kern="1200">
                          <a:solidFill>
                            <a:schemeClr val="dk1"/>
                          </a:solidFill>
                          <a:latin typeface="Calibri" panose="020F0502020204030204"/>
                        </a:defRPr>
                      </a:lvl6pPr>
                      <a:lvl7pPr marL="2743064" algn="l" rtl="0" eaLnBrk="1" hangingPunct="1">
                        <a:defRPr kern="1200">
                          <a:solidFill>
                            <a:schemeClr val="dk1"/>
                          </a:solidFill>
                          <a:latin typeface="Calibri" panose="020F0502020204030204"/>
                        </a:defRPr>
                      </a:lvl7pPr>
                      <a:lvl8pPr marL="3200240" algn="l" rtl="0" eaLnBrk="1" hangingPunct="1">
                        <a:defRPr kern="1200">
                          <a:solidFill>
                            <a:schemeClr val="dk1"/>
                          </a:solidFill>
                          <a:latin typeface="Calibri" panose="020F0502020204030204"/>
                        </a:defRPr>
                      </a:lvl8pPr>
                      <a:lvl9pPr marL="3657418" algn="l" rtl="0" eaLnBrk="1" hangingPunct="1">
                        <a:defRPr kern="1200">
                          <a:solidFill>
                            <a:schemeClr val="dk1"/>
                          </a:solidFill>
                          <a:latin typeface="Calibri" panose="020F0502020204030204"/>
                        </a:defRPr>
                      </a:lvl9pPr>
                    </a:lstStyle>
                    <a:p>
                      <a:pPr marL="45720" marR="0">
                        <a:spcBef>
                          <a:spcPts val="0"/>
                        </a:spcBef>
                        <a:spcAft>
                          <a:spcPts val="0"/>
                        </a:spcAft>
                      </a:pPr>
                      <a:r>
                        <a:rPr lang="en-US" sz="1100" dirty="0">
                          <a:effectLst/>
                          <a:latin typeface="Calibri" panose="020F0502020204030204" pitchFamily="34" charset="0"/>
                        </a:rPr>
                        <a:t>Performance Descriptors</a:t>
                      </a:r>
                      <a:endParaRPr lang="en-US" sz="1100" dirty="0">
                        <a:effectLst/>
                        <a:latin typeface="Calibri" panose="020F0502020204030204" pitchFamily="34" charset="0"/>
                        <a:ea typeface="Times New Roman" panose="02020603050405020304" pitchFamily="18"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rtl="0" eaLnBrk="1" hangingPunct="1">
                        <a:defRPr kern="1200">
                          <a:solidFill>
                            <a:schemeClr val="dk1"/>
                          </a:solidFill>
                          <a:latin typeface="Calibri" panose="020F0502020204030204"/>
                        </a:defRPr>
                      </a:lvl1pPr>
                      <a:lvl2pPr marL="457178" algn="l" rtl="0" eaLnBrk="1" hangingPunct="1">
                        <a:defRPr kern="1200">
                          <a:solidFill>
                            <a:schemeClr val="dk1"/>
                          </a:solidFill>
                          <a:latin typeface="Calibri" panose="020F0502020204030204"/>
                        </a:defRPr>
                      </a:lvl2pPr>
                      <a:lvl3pPr marL="914355" algn="l" rtl="0" eaLnBrk="1" hangingPunct="1">
                        <a:defRPr kern="1200">
                          <a:solidFill>
                            <a:schemeClr val="dk1"/>
                          </a:solidFill>
                          <a:latin typeface="Calibri" panose="020F0502020204030204"/>
                        </a:defRPr>
                      </a:lvl3pPr>
                      <a:lvl4pPr marL="1371532" algn="l" rtl="0" eaLnBrk="1" hangingPunct="1">
                        <a:defRPr kern="1200">
                          <a:solidFill>
                            <a:schemeClr val="dk1"/>
                          </a:solidFill>
                          <a:latin typeface="Calibri" panose="020F0502020204030204"/>
                        </a:defRPr>
                      </a:lvl4pPr>
                      <a:lvl5pPr marL="1828709" algn="l" rtl="0" eaLnBrk="1" hangingPunct="1">
                        <a:defRPr kern="1200">
                          <a:solidFill>
                            <a:schemeClr val="dk1"/>
                          </a:solidFill>
                          <a:latin typeface="Calibri" panose="020F0502020204030204"/>
                        </a:defRPr>
                      </a:lvl5pPr>
                      <a:lvl6pPr marL="2285886" algn="l" rtl="0" eaLnBrk="1" hangingPunct="1">
                        <a:defRPr kern="1200">
                          <a:solidFill>
                            <a:schemeClr val="dk1"/>
                          </a:solidFill>
                          <a:latin typeface="Calibri" panose="020F0502020204030204"/>
                        </a:defRPr>
                      </a:lvl6pPr>
                      <a:lvl7pPr marL="2743064" algn="l" rtl="0" eaLnBrk="1" hangingPunct="1">
                        <a:defRPr kern="1200">
                          <a:solidFill>
                            <a:schemeClr val="dk1"/>
                          </a:solidFill>
                          <a:latin typeface="Calibri" panose="020F0502020204030204"/>
                        </a:defRPr>
                      </a:lvl7pPr>
                      <a:lvl8pPr marL="3200240" algn="l" rtl="0" eaLnBrk="1" hangingPunct="1">
                        <a:defRPr kern="1200">
                          <a:solidFill>
                            <a:schemeClr val="dk1"/>
                          </a:solidFill>
                          <a:latin typeface="Calibri" panose="020F0502020204030204"/>
                        </a:defRPr>
                      </a:lvl8pPr>
                      <a:lvl9pPr marL="3657418" algn="l" rtl="0" eaLnBrk="1" hangingPunct="1">
                        <a:defRPr kern="1200">
                          <a:solidFill>
                            <a:schemeClr val="dk1"/>
                          </a:solidFill>
                          <a:latin typeface="Calibri" panose="020F0502020204030204"/>
                        </a:defRPr>
                      </a:lvl9pPr>
                    </a:lstStyle>
                    <a:p>
                      <a:pPr marL="45720" marR="0">
                        <a:spcBef>
                          <a:spcPts val="0"/>
                        </a:spcBef>
                        <a:spcAft>
                          <a:spcPts val="0"/>
                        </a:spcAft>
                      </a:pPr>
                      <a:r>
                        <a:rPr lang="en-US" sz="1100" dirty="0">
                          <a:effectLst/>
                          <a:latin typeface="Calibri" panose="020F0502020204030204" pitchFamily="34" charset="0"/>
                        </a:rPr>
                        <a:t>Performance Descriptors</a:t>
                      </a:r>
                      <a:endParaRPr lang="en-US" sz="1100" dirty="0">
                        <a:effectLst/>
                        <a:latin typeface="Calibri" panose="020F0502020204030204" pitchFamily="34" charset="0"/>
                        <a:ea typeface="Times New Roman" panose="02020603050405020304" pitchFamily="18"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p>
                      <a:pPr marL="0" marR="0" algn="ctr">
                        <a:spcBef>
                          <a:spcPts val="0"/>
                        </a:spcBef>
                        <a:spcAft>
                          <a:spcPts val="0"/>
                        </a:spcAft>
                      </a:pPr>
                      <a:r>
                        <a:rPr lang="en-US" sz="900" dirty="0">
                          <a:effectLst/>
                          <a:latin typeface="Calibri" panose="020F0502020204030204" pitchFamily="34" charset="0"/>
                        </a:rPr>
                        <a:t> </a:t>
                      </a:r>
                      <a:endParaRPr lang="en-US" sz="900" dirty="0">
                        <a:effectLst/>
                        <a:latin typeface="Calibri" panose="020F0502020204030204" pitchFamily="34" charset="0"/>
                        <a:ea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extLst>
                  <a:ext uri="{0D108BD9-81ED-4DB2-BD59-A6C34878D82A}">
                    <a16:rowId xmlns:a16="http://schemas.microsoft.com/office/drawing/2014/main" val="10003"/>
                  </a:ext>
                </a:extLst>
              </a:tr>
              <a:tr h="274320">
                <a:tc gridSpan="6">
                  <a:txBody>
                    <a:bodyPr/>
                    <a:lstStyle/>
                    <a:p>
                      <a:pPr marL="0" marR="0">
                        <a:spcBef>
                          <a:spcPts val="0"/>
                        </a:spcBef>
                        <a:spcAft>
                          <a:spcPts val="0"/>
                        </a:spcAft>
                      </a:pPr>
                      <a:r>
                        <a:rPr lang="en-US" sz="1100" b="0" dirty="0">
                          <a:effectLst/>
                          <a:latin typeface="Calibri" panose="020F0502020204030204" pitchFamily="34" charset="0"/>
                          <a:ea typeface="Times New Roman" panose="02020603050405020304" pitchFamily="18" charset="0"/>
                        </a:rPr>
                        <a:t>Comments:</a:t>
                      </a:r>
                    </a:p>
                  </a:txBody>
                  <a:tcPr marR="7302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hMerge="1">
                  <a:txBody>
                    <a:bodyPr/>
                    <a:lstStyle/>
                    <a:p>
                      <a:endParaRPr lang="en-US"/>
                    </a:p>
                  </a:txBody>
                  <a:tcPr/>
                </a:tc>
                <a:tc hMerge="1">
                  <a:txBody>
                    <a:bodyPr/>
                    <a:lstStyle/>
                    <a:p>
                      <a:endParaRPr lang="en-US"/>
                    </a:p>
                  </a:txBody>
                  <a:tcPr/>
                </a:tc>
                <a:tc hMerge="1">
                  <a:txBody>
                    <a:bodyPr/>
                    <a:lstStyle/>
                    <a:p>
                      <a:pPr marL="0" marR="0" algn="l">
                        <a:spcBef>
                          <a:spcPts val="0"/>
                        </a:spcBef>
                        <a:spcAft>
                          <a:spcPts val="0"/>
                        </a:spcAft>
                      </a:pPr>
                      <a:endParaRPr lang="en-US" sz="800" dirty="0">
                        <a:effectLst/>
                        <a:latin typeface="Calibri" panose="020F0502020204030204" pitchFamily="34" charset="0"/>
                        <a:ea typeface="Times New Roman" panose="02020603050405020304" pitchFamily="18" charset="0"/>
                      </a:endParaRPr>
                    </a:p>
                  </a:txBody>
                  <a:tcPr marL="45720" marR="45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hMerge="1">
                  <a:txBody>
                    <a:bodyPr/>
                    <a:lstStyle/>
                    <a:p>
                      <a:pPr marL="0" marR="0">
                        <a:spcBef>
                          <a:spcPts val="0"/>
                        </a:spcBef>
                        <a:spcAft>
                          <a:spcPts val="0"/>
                        </a:spcAft>
                      </a:pPr>
                      <a:endParaRPr lang="en-US" sz="800" dirty="0">
                        <a:effectLst/>
                        <a:latin typeface="Calibri" panose="020F0502020204030204" pitchFamily="34" charset="0"/>
                        <a:ea typeface="Times New Roman" panose="02020603050405020304" pitchFamily="18" charset="0"/>
                      </a:endParaRPr>
                    </a:p>
                  </a:txBody>
                  <a:tcPr marL="45720" marR="45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hMerge="1">
                  <a:txBody>
                    <a:bodyPr/>
                    <a:lstStyle/>
                    <a:p>
                      <a:endParaRPr lang="en-US"/>
                    </a:p>
                  </a:txBody>
                  <a:tcPr/>
                </a:tc>
                <a:extLst>
                  <a:ext uri="{0D108BD9-81ED-4DB2-BD59-A6C34878D82A}">
                    <a16:rowId xmlns:a16="http://schemas.microsoft.com/office/drawing/2014/main" val="10004"/>
                  </a:ext>
                </a:extLst>
              </a:tr>
              <a:tr h="502920">
                <a:tc>
                  <a:txBody>
                    <a:bodyPr/>
                    <a:lstStyle>
                      <a:lvl1pPr marL="0" algn="l" rtl="0" eaLnBrk="1" hangingPunct="1">
                        <a:defRPr b="1" kern="1200">
                          <a:solidFill>
                            <a:schemeClr val="lt1"/>
                          </a:solidFill>
                          <a:latin typeface="Calibri" panose="020F0502020204030204"/>
                        </a:defRPr>
                      </a:lvl1pPr>
                      <a:lvl2pPr marL="457178" algn="l" rtl="0" eaLnBrk="1" hangingPunct="1">
                        <a:defRPr b="1" kern="1200">
                          <a:solidFill>
                            <a:schemeClr val="lt1"/>
                          </a:solidFill>
                          <a:latin typeface="Calibri" panose="020F0502020204030204"/>
                        </a:defRPr>
                      </a:lvl2pPr>
                      <a:lvl3pPr marL="914355" algn="l" rtl="0" eaLnBrk="1" hangingPunct="1">
                        <a:defRPr b="1" kern="1200">
                          <a:solidFill>
                            <a:schemeClr val="lt1"/>
                          </a:solidFill>
                          <a:latin typeface="Calibri" panose="020F0502020204030204"/>
                        </a:defRPr>
                      </a:lvl3pPr>
                      <a:lvl4pPr marL="1371532" algn="l" rtl="0" eaLnBrk="1" hangingPunct="1">
                        <a:defRPr b="1" kern="1200">
                          <a:solidFill>
                            <a:schemeClr val="lt1"/>
                          </a:solidFill>
                          <a:latin typeface="Calibri" panose="020F0502020204030204"/>
                        </a:defRPr>
                      </a:lvl4pPr>
                      <a:lvl5pPr marL="1828709" algn="l" rtl="0" eaLnBrk="1" hangingPunct="1">
                        <a:defRPr b="1" kern="1200">
                          <a:solidFill>
                            <a:schemeClr val="lt1"/>
                          </a:solidFill>
                          <a:latin typeface="Calibri" panose="020F0502020204030204"/>
                        </a:defRPr>
                      </a:lvl5pPr>
                      <a:lvl6pPr marL="2285886" algn="l" rtl="0" eaLnBrk="1" hangingPunct="1">
                        <a:defRPr b="1" kern="1200">
                          <a:solidFill>
                            <a:schemeClr val="lt1"/>
                          </a:solidFill>
                          <a:latin typeface="Calibri" panose="020F0502020204030204"/>
                        </a:defRPr>
                      </a:lvl6pPr>
                      <a:lvl7pPr marL="2743064" algn="l" rtl="0" eaLnBrk="1" hangingPunct="1">
                        <a:defRPr b="1" kern="1200">
                          <a:solidFill>
                            <a:schemeClr val="lt1"/>
                          </a:solidFill>
                          <a:latin typeface="Calibri" panose="020F0502020204030204"/>
                        </a:defRPr>
                      </a:lvl7pPr>
                      <a:lvl8pPr marL="3200240" algn="l" rtl="0" eaLnBrk="1" hangingPunct="1">
                        <a:defRPr b="1" kern="1200">
                          <a:solidFill>
                            <a:schemeClr val="lt1"/>
                          </a:solidFill>
                          <a:latin typeface="Calibri" panose="020F0502020204030204"/>
                        </a:defRPr>
                      </a:lvl8pPr>
                      <a:lvl9pPr marL="3657418" algn="l" rtl="0" eaLnBrk="1" hangingPunct="1">
                        <a:defRPr b="1" kern="1200">
                          <a:solidFill>
                            <a:schemeClr val="lt1"/>
                          </a:solidFill>
                          <a:latin typeface="Calibri" panose="020F0502020204030204"/>
                        </a:defRPr>
                      </a:lvl9pPr>
                    </a:lstStyle>
                    <a:p>
                      <a:pPr marL="0" marR="0">
                        <a:spcBef>
                          <a:spcPts val="0"/>
                        </a:spcBef>
                        <a:spcAft>
                          <a:spcPts val="0"/>
                        </a:spcAft>
                      </a:pPr>
                      <a:endParaRPr lang="en-US" sz="1100" b="0" dirty="0">
                        <a:solidFill>
                          <a:srgbClr val="330033"/>
                        </a:solidFill>
                        <a:effectLst/>
                        <a:latin typeface="Calibri" panose="020F0502020204030204" pitchFamily="34" charset="0"/>
                      </a:endParaRPr>
                    </a:p>
                  </a:txBody>
                  <a:tcPr marR="7302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p>
                      <a:pPr algn="ctr"/>
                      <a:endParaRPr lang="en-US" sz="1100" dirty="0">
                        <a:latin typeface="Calibri" panose="020F0502020204030204" pitchFamily="34" charset="0"/>
                      </a:endParaRPr>
                    </a:p>
                  </a:txBody>
                  <a:tcPr marR="7302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p>
                      <a:pPr marL="45720" marR="0">
                        <a:spcBef>
                          <a:spcPts val="0"/>
                        </a:spcBef>
                        <a:spcAft>
                          <a:spcPts val="0"/>
                        </a:spcAft>
                      </a:pPr>
                      <a:r>
                        <a:rPr lang="en-US" sz="1100" dirty="0">
                          <a:effectLst/>
                          <a:latin typeface="Calibri" panose="020F0502020204030204" pitchFamily="34" charset="0"/>
                        </a:rPr>
                        <a:t>Performance Descriptors</a:t>
                      </a:r>
                      <a:endParaRPr lang="en-US" sz="1100" dirty="0">
                        <a:effectLst/>
                        <a:latin typeface="Calibri" panose="020F0502020204030204" pitchFamily="34" charset="0"/>
                        <a:ea typeface="Times New Roman" panose="02020603050405020304" pitchFamily="18"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rtl="0" eaLnBrk="1" hangingPunct="1">
                        <a:defRPr kern="1200">
                          <a:solidFill>
                            <a:schemeClr val="dk1"/>
                          </a:solidFill>
                          <a:latin typeface="Calibri" panose="020F0502020204030204"/>
                        </a:defRPr>
                      </a:lvl1pPr>
                      <a:lvl2pPr marL="457178" algn="l" rtl="0" eaLnBrk="1" hangingPunct="1">
                        <a:defRPr kern="1200">
                          <a:solidFill>
                            <a:schemeClr val="dk1"/>
                          </a:solidFill>
                          <a:latin typeface="Calibri" panose="020F0502020204030204"/>
                        </a:defRPr>
                      </a:lvl2pPr>
                      <a:lvl3pPr marL="914355" algn="l" rtl="0" eaLnBrk="1" hangingPunct="1">
                        <a:defRPr kern="1200">
                          <a:solidFill>
                            <a:schemeClr val="dk1"/>
                          </a:solidFill>
                          <a:latin typeface="Calibri" panose="020F0502020204030204"/>
                        </a:defRPr>
                      </a:lvl3pPr>
                      <a:lvl4pPr marL="1371532" algn="l" rtl="0" eaLnBrk="1" hangingPunct="1">
                        <a:defRPr kern="1200">
                          <a:solidFill>
                            <a:schemeClr val="dk1"/>
                          </a:solidFill>
                          <a:latin typeface="Calibri" panose="020F0502020204030204"/>
                        </a:defRPr>
                      </a:lvl4pPr>
                      <a:lvl5pPr marL="1828709" algn="l" rtl="0" eaLnBrk="1" hangingPunct="1">
                        <a:defRPr kern="1200">
                          <a:solidFill>
                            <a:schemeClr val="dk1"/>
                          </a:solidFill>
                          <a:latin typeface="Calibri" panose="020F0502020204030204"/>
                        </a:defRPr>
                      </a:lvl5pPr>
                      <a:lvl6pPr marL="2285886" algn="l" rtl="0" eaLnBrk="1" hangingPunct="1">
                        <a:defRPr kern="1200">
                          <a:solidFill>
                            <a:schemeClr val="dk1"/>
                          </a:solidFill>
                          <a:latin typeface="Calibri" panose="020F0502020204030204"/>
                        </a:defRPr>
                      </a:lvl6pPr>
                      <a:lvl7pPr marL="2743064" algn="l" rtl="0" eaLnBrk="1" hangingPunct="1">
                        <a:defRPr kern="1200">
                          <a:solidFill>
                            <a:schemeClr val="dk1"/>
                          </a:solidFill>
                          <a:latin typeface="Calibri" panose="020F0502020204030204"/>
                        </a:defRPr>
                      </a:lvl7pPr>
                      <a:lvl8pPr marL="3200240" algn="l" rtl="0" eaLnBrk="1" hangingPunct="1">
                        <a:defRPr kern="1200">
                          <a:solidFill>
                            <a:schemeClr val="dk1"/>
                          </a:solidFill>
                          <a:latin typeface="Calibri" panose="020F0502020204030204"/>
                        </a:defRPr>
                      </a:lvl8pPr>
                      <a:lvl9pPr marL="3657418" algn="l" rtl="0" eaLnBrk="1" hangingPunct="1">
                        <a:defRPr kern="1200">
                          <a:solidFill>
                            <a:schemeClr val="dk1"/>
                          </a:solidFill>
                          <a:latin typeface="Calibri" panose="020F0502020204030204"/>
                        </a:defRPr>
                      </a:lvl9pPr>
                    </a:lstStyle>
                    <a:p>
                      <a:pPr marL="45720" marR="0">
                        <a:spcBef>
                          <a:spcPts val="0"/>
                        </a:spcBef>
                        <a:spcAft>
                          <a:spcPts val="0"/>
                        </a:spcAft>
                      </a:pPr>
                      <a:r>
                        <a:rPr lang="en-US" sz="1100" dirty="0">
                          <a:effectLst/>
                          <a:latin typeface="Calibri" panose="020F0502020204030204" pitchFamily="34" charset="0"/>
                        </a:rPr>
                        <a:t>Performance Descriptors</a:t>
                      </a:r>
                      <a:endParaRPr lang="en-US" sz="1100" dirty="0">
                        <a:effectLst/>
                        <a:latin typeface="Calibri" panose="020F0502020204030204" pitchFamily="34" charset="0"/>
                        <a:ea typeface="Times New Roman" panose="02020603050405020304" pitchFamily="18"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rtl="0" eaLnBrk="1" hangingPunct="1">
                        <a:defRPr kern="1200">
                          <a:solidFill>
                            <a:schemeClr val="dk1"/>
                          </a:solidFill>
                          <a:latin typeface="Calibri" panose="020F0502020204030204"/>
                        </a:defRPr>
                      </a:lvl1pPr>
                      <a:lvl2pPr marL="457178" algn="l" rtl="0" eaLnBrk="1" hangingPunct="1">
                        <a:defRPr kern="1200">
                          <a:solidFill>
                            <a:schemeClr val="dk1"/>
                          </a:solidFill>
                          <a:latin typeface="Calibri" panose="020F0502020204030204"/>
                        </a:defRPr>
                      </a:lvl2pPr>
                      <a:lvl3pPr marL="914355" algn="l" rtl="0" eaLnBrk="1" hangingPunct="1">
                        <a:defRPr kern="1200">
                          <a:solidFill>
                            <a:schemeClr val="dk1"/>
                          </a:solidFill>
                          <a:latin typeface="Calibri" panose="020F0502020204030204"/>
                        </a:defRPr>
                      </a:lvl3pPr>
                      <a:lvl4pPr marL="1371532" algn="l" rtl="0" eaLnBrk="1" hangingPunct="1">
                        <a:defRPr kern="1200">
                          <a:solidFill>
                            <a:schemeClr val="dk1"/>
                          </a:solidFill>
                          <a:latin typeface="Calibri" panose="020F0502020204030204"/>
                        </a:defRPr>
                      </a:lvl4pPr>
                      <a:lvl5pPr marL="1828709" algn="l" rtl="0" eaLnBrk="1" hangingPunct="1">
                        <a:defRPr kern="1200">
                          <a:solidFill>
                            <a:schemeClr val="dk1"/>
                          </a:solidFill>
                          <a:latin typeface="Calibri" panose="020F0502020204030204"/>
                        </a:defRPr>
                      </a:lvl5pPr>
                      <a:lvl6pPr marL="2285886" algn="l" rtl="0" eaLnBrk="1" hangingPunct="1">
                        <a:defRPr kern="1200">
                          <a:solidFill>
                            <a:schemeClr val="dk1"/>
                          </a:solidFill>
                          <a:latin typeface="Calibri" panose="020F0502020204030204"/>
                        </a:defRPr>
                      </a:lvl6pPr>
                      <a:lvl7pPr marL="2743064" algn="l" rtl="0" eaLnBrk="1" hangingPunct="1">
                        <a:defRPr kern="1200">
                          <a:solidFill>
                            <a:schemeClr val="dk1"/>
                          </a:solidFill>
                          <a:latin typeface="Calibri" panose="020F0502020204030204"/>
                        </a:defRPr>
                      </a:lvl7pPr>
                      <a:lvl8pPr marL="3200240" algn="l" rtl="0" eaLnBrk="1" hangingPunct="1">
                        <a:defRPr kern="1200">
                          <a:solidFill>
                            <a:schemeClr val="dk1"/>
                          </a:solidFill>
                          <a:latin typeface="Calibri" panose="020F0502020204030204"/>
                        </a:defRPr>
                      </a:lvl8pPr>
                      <a:lvl9pPr marL="3657418" algn="l" rtl="0" eaLnBrk="1" hangingPunct="1">
                        <a:defRPr kern="1200">
                          <a:solidFill>
                            <a:schemeClr val="dk1"/>
                          </a:solidFill>
                          <a:latin typeface="Calibri" panose="020F0502020204030204"/>
                        </a:defRPr>
                      </a:lvl9pPr>
                    </a:lstStyle>
                    <a:p>
                      <a:pPr marL="45720" marR="0">
                        <a:spcBef>
                          <a:spcPts val="0"/>
                        </a:spcBef>
                        <a:spcAft>
                          <a:spcPts val="0"/>
                        </a:spcAft>
                      </a:pPr>
                      <a:r>
                        <a:rPr lang="en-US" sz="1100" dirty="0">
                          <a:effectLst/>
                          <a:latin typeface="Calibri" panose="020F0502020204030204" pitchFamily="34" charset="0"/>
                        </a:rPr>
                        <a:t>Performance Descriptors</a:t>
                      </a:r>
                      <a:endParaRPr lang="en-US" sz="1100" dirty="0">
                        <a:effectLst/>
                        <a:latin typeface="Calibri" panose="020F0502020204030204" pitchFamily="34" charset="0"/>
                        <a:ea typeface="Times New Roman" panose="02020603050405020304" pitchFamily="18"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p>
                      <a:pPr marL="0" marR="0" algn="ctr">
                        <a:spcBef>
                          <a:spcPts val="0"/>
                        </a:spcBef>
                        <a:spcAft>
                          <a:spcPts val="0"/>
                        </a:spcAft>
                      </a:pPr>
                      <a:r>
                        <a:rPr lang="en-US" sz="900" dirty="0">
                          <a:effectLst/>
                          <a:latin typeface="Calibri" panose="020F0502020204030204" pitchFamily="34" charset="0"/>
                        </a:rPr>
                        <a:t> </a:t>
                      </a:r>
                      <a:endParaRPr lang="en-US" sz="900" dirty="0">
                        <a:effectLst/>
                        <a:latin typeface="Calibri" panose="020F0502020204030204" pitchFamily="34" charset="0"/>
                        <a:ea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extLst>
                  <a:ext uri="{0D108BD9-81ED-4DB2-BD59-A6C34878D82A}">
                    <a16:rowId xmlns:a16="http://schemas.microsoft.com/office/drawing/2014/main" val="10005"/>
                  </a:ext>
                </a:extLst>
              </a:tr>
              <a:tr h="274320">
                <a:tc gridSpan="6">
                  <a:txBody>
                    <a:bodyPr/>
                    <a:lstStyle/>
                    <a:p>
                      <a:pPr marL="0" marR="0">
                        <a:spcBef>
                          <a:spcPts val="0"/>
                        </a:spcBef>
                        <a:spcAft>
                          <a:spcPts val="0"/>
                        </a:spcAft>
                      </a:pPr>
                      <a:r>
                        <a:rPr lang="en-US" sz="1100" b="0" dirty="0">
                          <a:effectLst/>
                          <a:latin typeface="Calibri" panose="020F0502020204030204" pitchFamily="34" charset="0"/>
                          <a:ea typeface="Times New Roman" panose="02020603050405020304" pitchFamily="18" charset="0"/>
                        </a:rPr>
                        <a:t>Comments:</a:t>
                      </a:r>
                    </a:p>
                  </a:txBody>
                  <a:tcPr marR="7302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hMerge="1">
                  <a:txBody>
                    <a:bodyPr/>
                    <a:lstStyle/>
                    <a:p>
                      <a:endParaRPr lang="en-US"/>
                    </a:p>
                  </a:txBody>
                  <a:tcPr/>
                </a:tc>
                <a:tc hMerge="1">
                  <a:txBody>
                    <a:bodyPr/>
                    <a:lstStyle/>
                    <a:p>
                      <a:endParaRPr lang="en-US"/>
                    </a:p>
                  </a:txBody>
                  <a:tcPr/>
                </a:tc>
                <a:tc hMerge="1">
                  <a:txBody>
                    <a:bodyPr/>
                    <a:lstStyle/>
                    <a:p>
                      <a:pPr marL="0" marR="0">
                        <a:spcBef>
                          <a:spcPts val="0"/>
                        </a:spcBef>
                        <a:spcAft>
                          <a:spcPts val="0"/>
                        </a:spcAft>
                      </a:pPr>
                      <a:endParaRPr lang="en-US" sz="800" dirty="0">
                        <a:effectLst/>
                        <a:latin typeface="Calibri" panose="020F0502020204030204" pitchFamily="34" charset="0"/>
                        <a:ea typeface="Times New Roman" panose="02020603050405020304" pitchFamily="18" charset="0"/>
                      </a:endParaRPr>
                    </a:p>
                  </a:txBody>
                  <a:tcPr marL="45720" marR="4572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hMerge="1">
                  <a:txBody>
                    <a:bodyPr/>
                    <a:lstStyle/>
                    <a:p>
                      <a:pPr marL="0" marR="0">
                        <a:spcBef>
                          <a:spcPts val="0"/>
                        </a:spcBef>
                        <a:spcAft>
                          <a:spcPts val="0"/>
                        </a:spcAft>
                      </a:pPr>
                      <a:endParaRPr lang="en-US" sz="800" dirty="0">
                        <a:effectLst/>
                        <a:latin typeface="Calibri" panose="020F0502020204030204" pitchFamily="34" charset="0"/>
                        <a:ea typeface="Times New Roman" panose="02020603050405020304" pitchFamily="18" charset="0"/>
                      </a:endParaRPr>
                    </a:p>
                  </a:txBody>
                  <a:tcPr marL="45720" marR="4572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hMerge="1">
                  <a:txBody>
                    <a:bodyPr/>
                    <a:lstStyle/>
                    <a:p>
                      <a:endParaRPr lang="en-US"/>
                    </a:p>
                  </a:txBody>
                  <a:tcPr/>
                </a:tc>
                <a:extLst>
                  <a:ext uri="{0D108BD9-81ED-4DB2-BD59-A6C34878D82A}">
                    <a16:rowId xmlns:a16="http://schemas.microsoft.com/office/drawing/2014/main" val="10006"/>
                  </a:ext>
                </a:extLst>
              </a:tr>
              <a:tr h="502920">
                <a:tc>
                  <a:txBody>
                    <a:bodyPr/>
                    <a:lstStyle>
                      <a:lvl1pPr marL="0" algn="l" rtl="0" eaLnBrk="1" hangingPunct="1">
                        <a:defRPr b="1" kern="1200">
                          <a:solidFill>
                            <a:schemeClr val="lt1"/>
                          </a:solidFill>
                          <a:latin typeface="Calibri" panose="020F0502020204030204"/>
                        </a:defRPr>
                      </a:lvl1pPr>
                      <a:lvl2pPr marL="457178" algn="l" rtl="0" eaLnBrk="1" hangingPunct="1">
                        <a:defRPr b="1" kern="1200">
                          <a:solidFill>
                            <a:schemeClr val="lt1"/>
                          </a:solidFill>
                          <a:latin typeface="Calibri" panose="020F0502020204030204"/>
                        </a:defRPr>
                      </a:lvl2pPr>
                      <a:lvl3pPr marL="914355" algn="l" rtl="0" eaLnBrk="1" hangingPunct="1">
                        <a:defRPr b="1" kern="1200">
                          <a:solidFill>
                            <a:schemeClr val="lt1"/>
                          </a:solidFill>
                          <a:latin typeface="Calibri" panose="020F0502020204030204"/>
                        </a:defRPr>
                      </a:lvl3pPr>
                      <a:lvl4pPr marL="1371532" algn="l" rtl="0" eaLnBrk="1" hangingPunct="1">
                        <a:defRPr b="1" kern="1200">
                          <a:solidFill>
                            <a:schemeClr val="lt1"/>
                          </a:solidFill>
                          <a:latin typeface="Calibri" panose="020F0502020204030204"/>
                        </a:defRPr>
                      </a:lvl4pPr>
                      <a:lvl5pPr marL="1828709" algn="l" rtl="0" eaLnBrk="1" hangingPunct="1">
                        <a:defRPr b="1" kern="1200">
                          <a:solidFill>
                            <a:schemeClr val="lt1"/>
                          </a:solidFill>
                          <a:latin typeface="Calibri" panose="020F0502020204030204"/>
                        </a:defRPr>
                      </a:lvl5pPr>
                      <a:lvl6pPr marL="2285886" algn="l" rtl="0" eaLnBrk="1" hangingPunct="1">
                        <a:defRPr b="1" kern="1200">
                          <a:solidFill>
                            <a:schemeClr val="lt1"/>
                          </a:solidFill>
                          <a:latin typeface="Calibri" panose="020F0502020204030204"/>
                        </a:defRPr>
                      </a:lvl6pPr>
                      <a:lvl7pPr marL="2743064" algn="l" rtl="0" eaLnBrk="1" hangingPunct="1">
                        <a:defRPr b="1" kern="1200">
                          <a:solidFill>
                            <a:schemeClr val="lt1"/>
                          </a:solidFill>
                          <a:latin typeface="Calibri" panose="020F0502020204030204"/>
                        </a:defRPr>
                      </a:lvl7pPr>
                      <a:lvl8pPr marL="3200240" algn="l" rtl="0" eaLnBrk="1" hangingPunct="1">
                        <a:defRPr b="1" kern="1200">
                          <a:solidFill>
                            <a:schemeClr val="lt1"/>
                          </a:solidFill>
                          <a:latin typeface="Calibri" panose="020F0502020204030204"/>
                        </a:defRPr>
                      </a:lvl8pPr>
                      <a:lvl9pPr marL="3657418" algn="l" rtl="0" eaLnBrk="1" hangingPunct="1">
                        <a:defRPr b="1" kern="1200">
                          <a:solidFill>
                            <a:schemeClr val="lt1"/>
                          </a:solidFill>
                          <a:latin typeface="Calibri" panose="020F0502020204030204"/>
                        </a:defRPr>
                      </a:lvl9pPr>
                    </a:lstStyle>
                    <a:p>
                      <a:pPr marL="0" marR="0">
                        <a:spcBef>
                          <a:spcPts val="0"/>
                        </a:spcBef>
                        <a:spcAft>
                          <a:spcPts val="0"/>
                        </a:spcAft>
                      </a:pPr>
                      <a:endParaRPr lang="en-US" sz="1100" b="0" dirty="0">
                        <a:solidFill>
                          <a:srgbClr val="330033"/>
                        </a:solidFill>
                        <a:effectLst/>
                        <a:latin typeface="Calibri" panose="020F0502020204030204" pitchFamily="34" charset="0"/>
                      </a:endParaRPr>
                    </a:p>
                  </a:txBody>
                  <a:tcPr marR="7302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p>
                      <a:pPr algn="ctr"/>
                      <a:endParaRPr lang="en-US" sz="1100" dirty="0">
                        <a:latin typeface="Calibri" panose="020F0502020204030204" pitchFamily="34" charset="0"/>
                      </a:endParaRPr>
                    </a:p>
                  </a:txBody>
                  <a:tcPr marR="7302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p>
                      <a:pPr marL="45720" marR="0">
                        <a:spcBef>
                          <a:spcPts val="0"/>
                        </a:spcBef>
                        <a:spcAft>
                          <a:spcPts val="0"/>
                        </a:spcAft>
                      </a:pPr>
                      <a:r>
                        <a:rPr lang="en-US" sz="1100" dirty="0">
                          <a:effectLst/>
                          <a:latin typeface="Calibri" panose="020F0502020204030204" pitchFamily="34" charset="0"/>
                        </a:rPr>
                        <a:t>Performance Descriptors</a:t>
                      </a:r>
                      <a:endParaRPr lang="en-US" sz="1100" dirty="0">
                        <a:effectLst/>
                        <a:latin typeface="Calibri" panose="020F0502020204030204" pitchFamily="34" charset="0"/>
                        <a:ea typeface="Times New Roman" panose="02020603050405020304" pitchFamily="18"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rtl="0" eaLnBrk="1" hangingPunct="1">
                        <a:defRPr kern="1200">
                          <a:solidFill>
                            <a:schemeClr val="dk1"/>
                          </a:solidFill>
                          <a:latin typeface="Calibri" panose="020F0502020204030204"/>
                        </a:defRPr>
                      </a:lvl1pPr>
                      <a:lvl2pPr marL="457178" algn="l" rtl="0" eaLnBrk="1" hangingPunct="1">
                        <a:defRPr kern="1200">
                          <a:solidFill>
                            <a:schemeClr val="dk1"/>
                          </a:solidFill>
                          <a:latin typeface="Calibri" panose="020F0502020204030204"/>
                        </a:defRPr>
                      </a:lvl2pPr>
                      <a:lvl3pPr marL="914355" algn="l" rtl="0" eaLnBrk="1" hangingPunct="1">
                        <a:defRPr kern="1200">
                          <a:solidFill>
                            <a:schemeClr val="dk1"/>
                          </a:solidFill>
                          <a:latin typeface="Calibri" panose="020F0502020204030204"/>
                        </a:defRPr>
                      </a:lvl3pPr>
                      <a:lvl4pPr marL="1371532" algn="l" rtl="0" eaLnBrk="1" hangingPunct="1">
                        <a:defRPr kern="1200">
                          <a:solidFill>
                            <a:schemeClr val="dk1"/>
                          </a:solidFill>
                          <a:latin typeface="Calibri" panose="020F0502020204030204"/>
                        </a:defRPr>
                      </a:lvl4pPr>
                      <a:lvl5pPr marL="1828709" algn="l" rtl="0" eaLnBrk="1" hangingPunct="1">
                        <a:defRPr kern="1200">
                          <a:solidFill>
                            <a:schemeClr val="dk1"/>
                          </a:solidFill>
                          <a:latin typeface="Calibri" panose="020F0502020204030204"/>
                        </a:defRPr>
                      </a:lvl5pPr>
                      <a:lvl6pPr marL="2285886" algn="l" rtl="0" eaLnBrk="1" hangingPunct="1">
                        <a:defRPr kern="1200">
                          <a:solidFill>
                            <a:schemeClr val="dk1"/>
                          </a:solidFill>
                          <a:latin typeface="Calibri" panose="020F0502020204030204"/>
                        </a:defRPr>
                      </a:lvl6pPr>
                      <a:lvl7pPr marL="2743064" algn="l" rtl="0" eaLnBrk="1" hangingPunct="1">
                        <a:defRPr kern="1200">
                          <a:solidFill>
                            <a:schemeClr val="dk1"/>
                          </a:solidFill>
                          <a:latin typeface="Calibri" panose="020F0502020204030204"/>
                        </a:defRPr>
                      </a:lvl7pPr>
                      <a:lvl8pPr marL="3200240" algn="l" rtl="0" eaLnBrk="1" hangingPunct="1">
                        <a:defRPr kern="1200">
                          <a:solidFill>
                            <a:schemeClr val="dk1"/>
                          </a:solidFill>
                          <a:latin typeface="Calibri" panose="020F0502020204030204"/>
                        </a:defRPr>
                      </a:lvl8pPr>
                      <a:lvl9pPr marL="3657418" algn="l" rtl="0" eaLnBrk="1" hangingPunct="1">
                        <a:defRPr kern="1200">
                          <a:solidFill>
                            <a:schemeClr val="dk1"/>
                          </a:solidFill>
                          <a:latin typeface="Calibri" panose="020F0502020204030204"/>
                        </a:defRPr>
                      </a:lvl9pPr>
                    </a:lstStyle>
                    <a:p>
                      <a:pPr marL="45720" marR="0">
                        <a:spcBef>
                          <a:spcPts val="0"/>
                        </a:spcBef>
                        <a:spcAft>
                          <a:spcPts val="0"/>
                        </a:spcAft>
                      </a:pPr>
                      <a:r>
                        <a:rPr lang="en-US" sz="1100" dirty="0">
                          <a:effectLst/>
                          <a:latin typeface="Calibri" panose="020F0502020204030204" pitchFamily="34" charset="0"/>
                        </a:rPr>
                        <a:t>Performance Descriptors</a:t>
                      </a:r>
                      <a:endParaRPr lang="en-US" sz="1100" dirty="0">
                        <a:effectLst/>
                        <a:latin typeface="Calibri" panose="020F0502020204030204" pitchFamily="34" charset="0"/>
                        <a:ea typeface="Times New Roman" panose="02020603050405020304" pitchFamily="18"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rtl="0" eaLnBrk="1" hangingPunct="1">
                        <a:defRPr kern="1200">
                          <a:solidFill>
                            <a:schemeClr val="dk1"/>
                          </a:solidFill>
                          <a:latin typeface="Calibri" panose="020F0502020204030204"/>
                        </a:defRPr>
                      </a:lvl1pPr>
                      <a:lvl2pPr marL="457178" algn="l" rtl="0" eaLnBrk="1" hangingPunct="1">
                        <a:defRPr kern="1200">
                          <a:solidFill>
                            <a:schemeClr val="dk1"/>
                          </a:solidFill>
                          <a:latin typeface="Calibri" panose="020F0502020204030204"/>
                        </a:defRPr>
                      </a:lvl2pPr>
                      <a:lvl3pPr marL="914355" algn="l" rtl="0" eaLnBrk="1" hangingPunct="1">
                        <a:defRPr kern="1200">
                          <a:solidFill>
                            <a:schemeClr val="dk1"/>
                          </a:solidFill>
                          <a:latin typeface="Calibri" panose="020F0502020204030204"/>
                        </a:defRPr>
                      </a:lvl3pPr>
                      <a:lvl4pPr marL="1371532" algn="l" rtl="0" eaLnBrk="1" hangingPunct="1">
                        <a:defRPr kern="1200">
                          <a:solidFill>
                            <a:schemeClr val="dk1"/>
                          </a:solidFill>
                          <a:latin typeface="Calibri" panose="020F0502020204030204"/>
                        </a:defRPr>
                      </a:lvl4pPr>
                      <a:lvl5pPr marL="1828709" algn="l" rtl="0" eaLnBrk="1" hangingPunct="1">
                        <a:defRPr kern="1200">
                          <a:solidFill>
                            <a:schemeClr val="dk1"/>
                          </a:solidFill>
                          <a:latin typeface="Calibri" panose="020F0502020204030204"/>
                        </a:defRPr>
                      </a:lvl5pPr>
                      <a:lvl6pPr marL="2285886" algn="l" rtl="0" eaLnBrk="1" hangingPunct="1">
                        <a:defRPr kern="1200">
                          <a:solidFill>
                            <a:schemeClr val="dk1"/>
                          </a:solidFill>
                          <a:latin typeface="Calibri" panose="020F0502020204030204"/>
                        </a:defRPr>
                      </a:lvl6pPr>
                      <a:lvl7pPr marL="2743064" algn="l" rtl="0" eaLnBrk="1" hangingPunct="1">
                        <a:defRPr kern="1200">
                          <a:solidFill>
                            <a:schemeClr val="dk1"/>
                          </a:solidFill>
                          <a:latin typeface="Calibri" panose="020F0502020204030204"/>
                        </a:defRPr>
                      </a:lvl7pPr>
                      <a:lvl8pPr marL="3200240" algn="l" rtl="0" eaLnBrk="1" hangingPunct="1">
                        <a:defRPr kern="1200">
                          <a:solidFill>
                            <a:schemeClr val="dk1"/>
                          </a:solidFill>
                          <a:latin typeface="Calibri" panose="020F0502020204030204"/>
                        </a:defRPr>
                      </a:lvl8pPr>
                      <a:lvl9pPr marL="3657418" algn="l" rtl="0" eaLnBrk="1" hangingPunct="1">
                        <a:defRPr kern="1200">
                          <a:solidFill>
                            <a:schemeClr val="dk1"/>
                          </a:solidFill>
                          <a:latin typeface="Calibri" panose="020F0502020204030204"/>
                        </a:defRPr>
                      </a:lvl9pPr>
                    </a:lstStyle>
                    <a:p>
                      <a:pPr marL="45720" marR="0">
                        <a:spcBef>
                          <a:spcPts val="0"/>
                        </a:spcBef>
                        <a:spcAft>
                          <a:spcPts val="0"/>
                        </a:spcAft>
                      </a:pPr>
                      <a:r>
                        <a:rPr lang="en-US" sz="1100" dirty="0">
                          <a:effectLst/>
                          <a:latin typeface="Calibri" panose="020F0502020204030204" pitchFamily="34" charset="0"/>
                        </a:rPr>
                        <a:t>Performance Descriptors</a:t>
                      </a:r>
                      <a:endParaRPr lang="en-US" sz="1100" dirty="0">
                        <a:effectLst/>
                        <a:latin typeface="Calibri" panose="020F0502020204030204" pitchFamily="34" charset="0"/>
                        <a:ea typeface="Times New Roman" panose="02020603050405020304" pitchFamily="18"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p>
                      <a:pPr marL="0" marR="0" algn="ctr">
                        <a:spcBef>
                          <a:spcPts val="0"/>
                        </a:spcBef>
                        <a:spcAft>
                          <a:spcPts val="0"/>
                        </a:spcAft>
                      </a:pPr>
                      <a:r>
                        <a:rPr lang="en-US" sz="900" dirty="0">
                          <a:effectLst/>
                          <a:latin typeface="Calibri" panose="020F0502020204030204" pitchFamily="34" charset="0"/>
                        </a:rPr>
                        <a:t> </a:t>
                      </a:r>
                      <a:endParaRPr lang="en-US" sz="900" dirty="0">
                        <a:effectLst/>
                        <a:latin typeface="Calibri" panose="020F0502020204030204" pitchFamily="34" charset="0"/>
                        <a:ea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extLst>
                  <a:ext uri="{0D108BD9-81ED-4DB2-BD59-A6C34878D82A}">
                    <a16:rowId xmlns:a16="http://schemas.microsoft.com/office/drawing/2014/main" val="10007"/>
                  </a:ext>
                </a:extLst>
              </a:tr>
              <a:tr h="274320">
                <a:tc gridSpan="6">
                  <a:txBody>
                    <a:bodyPr/>
                    <a:lstStyle/>
                    <a:p>
                      <a:pPr marL="0" marR="0">
                        <a:spcBef>
                          <a:spcPts val="0"/>
                        </a:spcBef>
                        <a:spcAft>
                          <a:spcPts val="0"/>
                        </a:spcAft>
                      </a:pPr>
                      <a:r>
                        <a:rPr lang="en-US" sz="1100" b="0" dirty="0">
                          <a:effectLst/>
                          <a:latin typeface="Calibri" panose="020F0502020204030204" pitchFamily="34" charset="0"/>
                          <a:ea typeface="Times New Roman" panose="02020603050405020304" pitchFamily="18" charset="0"/>
                        </a:rPr>
                        <a:t>Comments:</a:t>
                      </a:r>
                    </a:p>
                  </a:txBody>
                  <a:tcPr marR="7302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hMerge="1">
                  <a:txBody>
                    <a:bodyPr/>
                    <a:lstStyle/>
                    <a:p>
                      <a:endParaRPr lang="en-US"/>
                    </a:p>
                  </a:txBody>
                  <a:tcPr/>
                </a:tc>
                <a:tc hMerge="1">
                  <a:txBody>
                    <a:bodyPr/>
                    <a:lstStyle/>
                    <a:p>
                      <a:endParaRPr lang="en-US"/>
                    </a:p>
                  </a:txBody>
                  <a:tcPr/>
                </a:tc>
                <a:tc hMerge="1">
                  <a:txBody>
                    <a:bodyPr/>
                    <a:lstStyle/>
                    <a:p>
                      <a:pPr marL="0" marR="0">
                        <a:spcBef>
                          <a:spcPts val="0"/>
                        </a:spcBef>
                        <a:spcAft>
                          <a:spcPts val="0"/>
                        </a:spcAft>
                      </a:pPr>
                      <a:endParaRPr lang="en-US" sz="800" dirty="0">
                        <a:effectLst/>
                        <a:latin typeface="Calibri" panose="020F0502020204030204" pitchFamily="34" charset="0"/>
                        <a:ea typeface="Times New Roman" panose="02020603050405020304" pitchFamily="18" charset="0"/>
                      </a:endParaRPr>
                    </a:p>
                  </a:txBody>
                  <a:tcPr marL="45720" marR="4572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hMerge="1">
                  <a:txBody>
                    <a:bodyPr/>
                    <a:lstStyle/>
                    <a:p>
                      <a:pPr marL="0" marR="0">
                        <a:spcBef>
                          <a:spcPts val="0"/>
                        </a:spcBef>
                        <a:spcAft>
                          <a:spcPts val="0"/>
                        </a:spcAft>
                      </a:pPr>
                      <a:endParaRPr lang="en-US" sz="800" dirty="0">
                        <a:effectLst/>
                        <a:latin typeface="Calibri" panose="020F0502020204030204" pitchFamily="34" charset="0"/>
                        <a:ea typeface="Times New Roman" panose="02020603050405020304" pitchFamily="18" charset="0"/>
                      </a:endParaRPr>
                    </a:p>
                  </a:txBody>
                  <a:tcPr marL="45720" marR="4572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hMerge="1">
                  <a:txBody>
                    <a:bodyPr/>
                    <a:lstStyle/>
                    <a:p>
                      <a:endParaRPr lang="en-US"/>
                    </a:p>
                  </a:txBody>
                  <a:tcPr/>
                </a:tc>
                <a:extLst>
                  <a:ext uri="{0D108BD9-81ED-4DB2-BD59-A6C34878D82A}">
                    <a16:rowId xmlns:a16="http://schemas.microsoft.com/office/drawing/2014/main" val="10008"/>
                  </a:ext>
                </a:extLst>
              </a:tr>
              <a:tr h="274320">
                <a:tc gridSpan="5">
                  <a:txBody>
                    <a:bodyPr/>
                    <a:lstStyle/>
                    <a:p>
                      <a:pPr marL="45720" marR="0" algn="r">
                        <a:spcBef>
                          <a:spcPts val="0"/>
                        </a:spcBef>
                        <a:spcAft>
                          <a:spcPts val="0"/>
                        </a:spcAft>
                      </a:pPr>
                      <a:r>
                        <a:rPr lang="en-US" sz="1100" b="1" dirty="0">
                          <a:effectLst/>
                          <a:latin typeface="Calibri" panose="020F0502020204030204" pitchFamily="34" charset="0"/>
                          <a:ea typeface="Times New Roman" panose="02020603050405020304" pitchFamily="18" charset="0"/>
                        </a:rPr>
                        <a:t>TOTAL</a:t>
                      </a:r>
                      <a:r>
                        <a:rPr lang="en-US" sz="1100" b="1" baseline="0" dirty="0">
                          <a:effectLst/>
                          <a:latin typeface="Calibri" panose="020F0502020204030204" pitchFamily="34" charset="0"/>
                          <a:ea typeface="Times New Roman" panose="02020603050405020304" pitchFamily="18" charset="0"/>
                        </a:rPr>
                        <a:t> SCORE</a:t>
                      </a:r>
                      <a:endParaRPr lang="en-US" sz="1100" b="1" dirty="0">
                        <a:effectLst/>
                        <a:latin typeface="Calibri" panose="020F0502020204030204" pitchFamily="34" charset="0"/>
                        <a:ea typeface="Times New Roman" panose="02020603050405020304" pitchFamily="18" charset="0"/>
                      </a:endParaRPr>
                    </a:p>
                  </a:txBody>
                  <a:tcPr marR="7302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dirty="0"/>
                    </a:p>
                  </a:txBody>
                  <a:tcPr marR="7302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extLst>
                  <a:ext uri="{0D108BD9-81ED-4DB2-BD59-A6C34878D82A}">
                    <a16:rowId xmlns:a16="http://schemas.microsoft.com/office/drawing/2014/main" val="10009"/>
                  </a:ext>
                </a:extLst>
              </a:tr>
            </a:tbl>
          </a:graphicData>
        </a:graphic>
      </p:graphicFrame>
      <p:sp>
        <p:nvSpPr>
          <p:cNvPr id="20" name="TextBox 19"/>
          <p:cNvSpPr txBox="1"/>
          <p:nvPr/>
        </p:nvSpPr>
        <p:spPr>
          <a:xfrm>
            <a:off x="265176" y="3990735"/>
            <a:ext cx="1682496" cy="466344"/>
          </a:xfrm>
          <a:prstGeom prst="rect">
            <a:avLst/>
          </a:prstGeom>
          <a:noFill/>
        </p:spPr>
        <p:txBody>
          <a:bodyPr wrap="none" rtlCol="0" anchor="ctr" anchorCtr="0">
            <a:noAutofit/>
          </a:bodyPr>
          <a:lstStyle/>
          <a:p>
            <a:r>
              <a:rPr lang="en-US" sz="1100" dirty="0">
                <a:latin typeface="Calibri" panose="020F0502020204030204" pitchFamily="34" charset="0"/>
              </a:rPr>
              <a:t>Grading Criterion #3</a:t>
            </a:r>
          </a:p>
        </p:txBody>
      </p:sp>
      <p:sp>
        <p:nvSpPr>
          <p:cNvPr id="18" name="TextBox 17"/>
          <p:cNvSpPr txBox="1"/>
          <p:nvPr/>
        </p:nvSpPr>
        <p:spPr>
          <a:xfrm>
            <a:off x="265176" y="2432304"/>
            <a:ext cx="1682496" cy="466344"/>
          </a:xfrm>
          <a:prstGeom prst="rect">
            <a:avLst/>
          </a:prstGeom>
          <a:noFill/>
        </p:spPr>
        <p:txBody>
          <a:bodyPr wrap="none" tIns="0" bIns="0" rtlCol="0" anchor="ctr" anchorCtr="0">
            <a:noAutofit/>
          </a:bodyPr>
          <a:lstStyle/>
          <a:p>
            <a:r>
              <a:rPr lang="en-US" sz="1100" dirty="0">
                <a:latin typeface="Calibri" panose="020F0502020204030204" pitchFamily="34" charset="0"/>
              </a:rPr>
              <a:t>Grading Criterion #1</a:t>
            </a:r>
          </a:p>
        </p:txBody>
      </p:sp>
      <p:sp>
        <p:nvSpPr>
          <p:cNvPr id="19" name="TextBox 18"/>
          <p:cNvSpPr txBox="1"/>
          <p:nvPr/>
        </p:nvSpPr>
        <p:spPr>
          <a:xfrm>
            <a:off x="265176" y="3214326"/>
            <a:ext cx="1682496" cy="466344"/>
          </a:xfrm>
          <a:prstGeom prst="rect">
            <a:avLst/>
          </a:prstGeom>
          <a:noFill/>
        </p:spPr>
        <p:txBody>
          <a:bodyPr wrap="none" rtlCol="0" anchor="ctr" anchorCtr="0">
            <a:noAutofit/>
          </a:bodyPr>
          <a:lstStyle/>
          <a:p>
            <a:r>
              <a:rPr lang="en-US" sz="1100" dirty="0">
                <a:latin typeface="Calibri" panose="020F0502020204030204" pitchFamily="34" charset="0"/>
              </a:rPr>
              <a:t>Grading Criterion #2</a:t>
            </a:r>
          </a:p>
        </p:txBody>
      </p:sp>
      <p:sp>
        <p:nvSpPr>
          <p:cNvPr id="4"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0" tIns="0" rIns="0" bIns="0" anchor="ctr"/>
          <a:lstStyle/>
          <a:p>
            <a:pPr algn="ctr">
              <a:lnSpc>
                <a:spcPct val="100000"/>
              </a:lnSpc>
            </a:pPr>
            <a:r>
              <a:rPr lang="en-US" sz="2000" b="1" dirty="0">
                <a:solidFill>
                  <a:schemeClr val="accent4">
                    <a:lumMod val="50000"/>
                  </a:schemeClr>
                </a:solidFill>
                <a:latin typeface="Calibri" panose="020F0502020204030204" pitchFamily="34" charset="0"/>
              </a:rPr>
              <a:t>Section II: Student Learning Assessment</a:t>
            </a:r>
          </a:p>
          <a:p>
            <a:pPr algn="ctr">
              <a:lnSpc>
                <a:spcPct val="100000"/>
              </a:lnSpc>
            </a:pPr>
            <a:r>
              <a:rPr lang="en-US" sz="2000" b="1" dirty="0">
                <a:solidFill>
                  <a:schemeClr val="accent4">
                    <a:lumMod val="50000"/>
                  </a:schemeClr>
                </a:solidFill>
                <a:latin typeface="Calibri" panose="020F0502020204030204" pitchFamily="34" charset="0"/>
              </a:rPr>
              <a:t>Option 1: Map Your Assignment/Task Grading Criteria to the Program-Level ISLOs</a:t>
            </a:r>
          </a:p>
        </p:txBody>
      </p:sp>
      <p:grpSp>
        <p:nvGrpSpPr>
          <p:cNvPr id="5" name="Group 4"/>
          <p:cNvGrpSpPr/>
          <p:nvPr/>
        </p:nvGrpSpPr>
        <p:grpSpPr>
          <a:xfrm>
            <a:off x="1663714" y="2633472"/>
            <a:ext cx="622286" cy="246221"/>
            <a:chOff x="2565613" y="2992995"/>
            <a:chExt cx="622286" cy="246221"/>
          </a:xfrm>
        </p:grpSpPr>
        <p:sp>
          <p:nvSpPr>
            <p:cNvPr id="6" name="TextBox 5"/>
            <p:cNvSpPr txBox="1"/>
            <p:nvPr/>
          </p:nvSpPr>
          <p:spPr>
            <a:xfrm>
              <a:off x="2565613" y="2992995"/>
              <a:ext cx="622286" cy="246221"/>
            </a:xfrm>
            <a:prstGeom prst="rect">
              <a:avLst/>
            </a:prstGeom>
            <a:noFill/>
          </p:spPr>
          <p:txBody>
            <a:bodyPr wrap="none" rtlCol="0">
              <a:spAutoFit/>
            </a:bodyPr>
            <a:lstStyle/>
            <a:p>
              <a:r>
                <a:rPr lang="en-US" sz="1000" b="1" dirty="0">
                  <a:solidFill>
                    <a:schemeClr val="accent4">
                      <a:lumMod val="75000"/>
                    </a:schemeClr>
                  </a:solidFill>
                  <a:latin typeface="Calibri" panose="020F0502020204030204" pitchFamily="34" charset="0"/>
                </a:rPr>
                <a:t>Maps to</a:t>
              </a:r>
            </a:p>
          </p:txBody>
        </p:sp>
        <p:cxnSp>
          <p:nvCxnSpPr>
            <p:cNvPr id="7" name="Straight Arrow Connector 6"/>
            <p:cNvCxnSpPr/>
            <p:nvPr/>
          </p:nvCxnSpPr>
          <p:spPr>
            <a:xfrm>
              <a:off x="2656840" y="3028950"/>
              <a:ext cx="467360" cy="0"/>
            </a:xfrm>
            <a:prstGeom prst="straightConnector1">
              <a:avLst/>
            </a:prstGeom>
            <a:ln w="19050">
              <a:solidFill>
                <a:srgbClr val="001B97"/>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1664208" y="3419856"/>
            <a:ext cx="622286" cy="246221"/>
            <a:chOff x="2565613" y="2992995"/>
            <a:chExt cx="622286" cy="246221"/>
          </a:xfrm>
        </p:grpSpPr>
        <p:sp>
          <p:nvSpPr>
            <p:cNvPr id="9" name="TextBox 8"/>
            <p:cNvSpPr txBox="1"/>
            <p:nvPr/>
          </p:nvSpPr>
          <p:spPr>
            <a:xfrm>
              <a:off x="2565613" y="2992995"/>
              <a:ext cx="622286" cy="246221"/>
            </a:xfrm>
            <a:prstGeom prst="rect">
              <a:avLst/>
            </a:prstGeom>
            <a:noFill/>
          </p:spPr>
          <p:txBody>
            <a:bodyPr wrap="none" rtlCol="0">
              <a:spAutoFit/>
            </a:bodyPr>
            <a:lstStyle/>
            <a:p>
              <a:r>
                <a:rPr lang="en-US" sz="1000" b="1" dirty="0">
                  <a:solidFill>
                    <a:schemeClr val="accent4">
                      <a:lumMod val="75000"/>
                    </a:schemeClr>
                  </a:solidFill>
                  <a:latin typeface="Calibri" panose="020F0502020204030204" pitchFamily="34" charset="0"/>
                </a:rPr>
                <a:t>Maps to</a:t>
              </a:r>
            </a:p>
          </p:txBody>
        </p:sp>
        <p:cxnSp>
          <p:nvCxnSpPr>
            <p:cNvPr id="10" name="Straight Arrow Connector 9"/>
            <p:cNvCxnSpPr/>
            <p:nvPr/>
          </p:nvCxnSpPr>
          <p:spPr>
            <a:xfrm>
              <a:off x="2656840" y="3028950"/>
              <a:ext cx="467360" cy="0"/>
            </a:xfrm>
            <a:prstGeom prst="straightConnector1">
              <a:avLst/>
            </a:prstGeom>
            <a:ln w="19050">
              <a:solidFill>
                <a:srgbClr val="001B97"/>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1664208" y="4187952"/>
            <a:ext cx="622286" cy="246221"/>
            <a:chOff x="2565613" y="2992995"/>
            <a:chExt cx="622286" cy="246221"/>
          </a:xfrm>
        </p:grpSpPr>
        <p:sp>
          <p:nvSpPr>
            <p:cNvPr id="12" name="TextBox 11"/>
            <p:cNvSpPr txBox="1"/>
            <p:nvPr/>
          </p:nvSpPr>
          <p:spPr>
            <a:xfrm>
              <a:off x="2565613" y="2992995"/>
              <a:ext cx="622286" cy="246221"/>
            </a:xfrm>
            <a:prstGeom prst="rect">
              <a:avLst/>
            </a:prstGeom>
            <a:noFill/>
          </p:spPr>
          <p:txBody>
            <a:bodyPr wrap="none" rtlCol="0">
              <a:spAutoFit/>
            </a:bodyPr>
            <a:lstStyle/>
            <a:p>
              <a:r>
                <a:rPr lang="en-US" sz="1000" b="1" dirty="0">
                  <a:solidFill>
                    <a:schemeClr val="accent4">
                      <a:lumMod val="75000"/>
                    </a:schemeClr>
                  </a:solidFill>
                  <a:latin typeface="Calibri" panose="020F0502020204030204" pitchFamily="34" charset="0"/>
                </a:rPr>
                <a:t>Maps to</a:t>
              </a:r>
            </a:p>
          </p:txBody>
        </p:sp>
        <p:cxnSp>
          <p:nvCxnSpPr>
            <p:cNvPr id="13" name="Straight Arrow Connector 12"/>
            <p:cNvCxnSpPr/>
            <p:nvPr/>
          </p:nvCxnSpPr>
          <p:spPr>
            <a:xfrm>
              <a:off x="2656840" y="3028950"/>
              <a:ext cx="467360" cy="0"/>
            </a:xfrm>
            <a:prstGeom prst="straightConnector1">
              <a:avLst/>
            </a:prstGeom>
            <a:ln w="19050">
              <a:solidFill>
                <a:srgbClr val="001B97"/>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1984248" y="1806325"/>
            <a:ext cx="1682496" cy="585216"/>
          </a:xfrm>
          <a:prstGeom prst="rect">
            <a:avLst/>
          </a:prstGeom>
          <a:noFill/>
        </p:spPr>
        <p:txBody>
          <a:bodyPr wrap="none" lIns="0" tIns="0" rIns="0" bIns="0" rtlCol="0" anchor="ctr" anchorCtr="0">
            <a:noAutofit/>
          </a:bodyPr>
          <a:lstStyle/>
          <a:p>
            <a:pPr algn="ctr"/>
            <a:r>
              <a:rPr lang="en-US" sz="1200" b="1" dirty="0">
                <a:latin typeface="Calibri" panose="020F0502020204030204" pitchFamily="34" charset="0"/>
              </a:rPr>
              <a:t>Associated</a:t>
            </a:r>
          </a:p>
          <a:p>
            <a:pPr algn="ctr"/>
            <a:r>
              <a:rPr lang="en-US" sz="1200" b="1" dirty="0">
                <a:latin typeface="Calibri" panose="020F0502020204030204" pitchFamily="34" charset="0"/>
              </a:rPr>
              <a:t>Programmatic ISLOs</a:t>
            </a:r>
          </a:p>
        </p:txBody>
      </p:sp>
      <p:sp>
        <p:nvSpPr>
          <p:cNvPr id="15" name="TextBox 14"/>
          <p:cNvSpPr txBox="1"/>
          <p:nvPr/>
        </p:nvSpPr>
        <p:spPr>
          <a:xfrm>
            <a:off x="1984248" y="2432304"/>
            <a:ext cx="1682496" cy="466344"/>
          </a:xfrm>
          <a:prstGeom prst="rect">
            <a:avLst/>
          </a:prstGeom>
          <a:noFill/>
        </p:spPr>
        <p:txBody>
          <a:bodyPr wrap="none" tIns="0" bIns="0" rtlCol="0" anchor="ctr" anchorCtr="0">
            <a:noAutofit/>
          </a:bodyPr>
          <a:lstStyle/>
          <a:p>
            <a:pPr algn="ctr"/>
            <a:r>
              <a:rPr lang="en-US" sz="1100" dirty="0">
                <a:latin typeface="Calibri" panose="020F0502020204030204" pitchFamily="34" charset="0"/>
              </a:rPr>
              <a:t>ISLO #</a:t>
            </a:r>
          </a:p>
        </p:txBody>
      </p:sp>
      <p:sp>
        <p:nvSpPr>
          <p:cNvPr id="16" name="TextBox 15"/>
          <p:cNvSpPr txBox="1"/>
          <p:nvPr/>
        </p:nvSpPr>
        <p:spPr>
          <a:xfrm>
            <a:off x="1984248" y="3218688"/>
            <a:ext cx="1682496" cy="466344"/>
          </a:xfrm>
          <a:prstGeom prst="rect">
            <a:avLst/>
          </a:prstGeom>
          <a:noFill/>
        </p:spPr>
        <p:txBody>
          <a:bodyPr wrap="none" rtlCol="0" anchor="ctr" anchorCtr="0">
            <a:noAutofit/>
          </a:bodyPr>
          <a:lstStyle/>
          <a:p>
            <a:pPr algn="ctr"/>
            <a:r>
              <a:rPr lang="en-US" sz="1100" dirty="0">
                <a:latin typeface="Calibri" panose="020F0502020204030204" pitchFamily="34" charset="0"/>
              </a:rPr>
              <a:t>ISLO #</a:t>
            </a:r>
          </a:p>
        </p:txBody>
      </p:sp>
      <p:sp>
        <p:nvSpPr>
          <p:cNvPr id="17" name="TextBox 16"/>
          <p:cNvSpPr txBox="1"/>
          <p:nvPr/>
        </p:nvSpPr>
        <p:spPr>
          <a:xfrm>
            <a:off x="1984248" y="3983218"/>
            <a:ext cx="1682496" cy="466344"/>
          </a:xfrm>
          <a:prstGeom prst="rect">
            <a:avLst/>
          </a:prstGeom>
          <a:noFill/>
        </p:spPr>
        <p:txBody>
          <a:bodyPr wrap="none" rtlCol="0" anchor="ctr" anchorCtr="0">
            <a:noAutofit/>
          </a:bodyPr>
          <a:lstStyle/>
          <a:p>
            <a:pPr algn="ctr"/>
            <a:r>
              <a:rPr lang="en-US" sz="1100" dirty="0">
                <a:latin typeface="Calibri" panose="020F0502020204030204" pitchFamily="34" charset="0"/>
              </a:rPr>
              <a:t>ISLO #</a:t>
            </a:r>
          </a:p>
        </p:txBody>
      </p:sp>
    </p:spTree>
    <p:extLst>
      <p:ext uri="{BB962C8B-B14F-4D97-AF65-F5344CB8AC3E}">
        <p14:creationId xmlns:p14="http://schemas.microsoft.com/office/powerpoint/2010/main" val="30066504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1000"/>
                                        <p:tgtEl>
                                          <p:spTgt spid="18"/>
                                        </p:tgtEl>
                                      </p:cBhvr>
                                    </p:animEffect>
                                  </p:childTnLst>
                                </p:cTn>
                              </p:par>
                              <p:par>
                                <p:cTn id="26" presetID="12" presetClass="entr" presetSubtype="8" fill="hold" nodeType="withEffect">
                                  <p:stCondLst>
                                    <p:cond delay="50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750"/>
                                        <p:tgtEl>
                                          <p:spTgt spid="5"/>
                                        </p:tgtEl>
                                        <p:attrNameLst>
                                          <p:attrName>ppt_x</p:attrName>
                                        </p:attrNameLst>
                                      </p:cBhvr>
                                      <p:tavLst>
                                        <p:tav tm="0">
                                          <p:val>
                                            <p:strVal val="#ppt_x-#ppt_w*1.125000"/>
                                          </p:val>
                                        </p:tav>
                                        <p:tav tm="100000">
                                          <p:val>
                                            <p:strVal val="#ppt_x"/>
                                          </p:val>
                                        </p:tav>
                                      </p:tavLst>
                                    </p:anim>
                                    <p:animEffect transition="in" filter="wipe(right)">
                                      <p:cBhvr>
                                        <p:cTn id="29" dur="750"/>
                                        <p:tgtEl>
                                          <p:spTgt spid="5"/>
                                        </p:tgtEl>
                                      </p:cBhvr>
                                    </p:animEffect>
                                  </p:childTnLst>
                                </p:cTn>
                              </p:par>
                              <p:par>
                                <p:cTn id="30" presetID="22" presetClass="entr" presetSubtype="8" fill="hold" grpId="0" nodeType="withEffect">
                                  <p:stCondLst>
                                    <p:cond delay="50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750"/>
                                        <p:tgtEl>
                                          <p:spTgt spid="15"/>
                                        </p:tgtEl>
                                      </p:cBhvr>
                                    </p:animEffect>
                                  </p:childTnLst>
                                </p:cTn>
                              </p:par>
                            </p:childTnLst>
                          </p:cTn>
                        </p:par>
                        <p:par>
                          <p:cTn id="33" fill="hold">
                            <p:stCondLst>
                              <p:cond delay="2250"/>
                            </p:stCondLst>
                            <p:childTnLst>
                              <p:par>
                                <p:cTn id="34" presetID="22" presetClass="entr" presetSubtype="8"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1000"/>
                                        <p:tgtEl>
                                          <p:spTgt spid="19"/>
                                        </p:tgtEl>
                                      </p:cBhvr>
                                    </p:animEffect>
                                  </p:childTnLst>
                                </p:cTn>
                              </p:par>
                              <p:par>
                                <p:cTn id="37" presetID="12" presetClass="entr" presetSubtype="8" fill="hold" nodeType="withEffect">
                                  <p:stCondLst>
                                    <p:cond delay="50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750"/>
                                        <p:tgtEl>
                                          <p:spTgt spid="8"/>
                                        </p:tgtEl>
                                        <p:attrNameLst>
                                          <p:attrName>ppt_x</p:attrName>
                                        </p:attrNameLst>
                                      </p:cBhvr>
                                      <p:tavLst>
                                        <p:tav tm="0">
                                          <p:val>
                                            <p:strVal val="#ppt_x-#ppt_w*1.125000"/>
                                          </p:val>
                                        </p:tav>
                                        <p:tav tm="100000">
                                          <p:val>
                                            <p:strVal val="#ppt_x"/>
                                          </p:val>
                                        </p:tav>
                                      </p:tavLst>
                                    </p:anim>
                                    <p:animEffect transition="in" filter="wipe(right)">
                                      <p:cBhvr>
                                        <p:cTn id="40" dur="750"/>
                                        <p:tgtEl>
                                          <p:spTgt spid="8"/>
                                        </p:tgtEl>
                                      </p:cBhvr>
                                    </p:animEffect>
                                  </p:childTnLst>
                                </p:cTn>
                              </p:par>
                              <p:par>
                                <p:cTn id="41" presetID="22" presetClass="entr" presetSubtype="8" fill="hold" grpId="0" nodeType="withEffect">
                                  <p:stCondLst>
                                    <p:cond delay="50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1750"/>
                                        <p:tgtEl>
                                          <p:spTgt spid="16"/>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1000"/>
                                        <p:tgtEl>
                                          <p:spTgt spid="20"/>
                                        </p:tgtEl>
                                      </p:cBhvr>
                                    </p:animEffect>
                                  </p:childTnLst>
                                </p:cTn>
                              </p:par>
                              <p:par>
                                <p:cTn id="48" presetID="12" presetClass="entr" presetSubtype="8" fill="hold" nodeType="withEffect">
                                  <p:stCondLst>
                                    <p:cond delay="50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750"/>
                                        <p:tgtEl>
                                          <p:spTgt spid="11"/>
                                        </p:tgtEl>
                                        <p:attrNameLst>
                                          <p:attrName>ppt_x</p:attrName>
                                        </p:attrNameLst>
                                      </p:cBhvr>
                                      <p:tavLst>
                                        <p:tav tm="0">
                                          <p:val>
                                            <p:strVal val="#ppt_x-#ppt_w*1.125000"/>
                                          </p:val>
                                        </p:tav>
                                        <p:tav tm="100000">
                                          <p:val>
                                            <p:strVal val="#ppt_x"/>
                                          </p:val>
                                        </p:tav>
                                      </p:tavLst>
                                    </p:anim>
                                    <p:animEffect transition="in" filter="wipe(right)">
                                      <p:cBhvr>
                                        <p:cTn id="51" dur="750"/>
                                        <p:tgtEl>
                                          <p:spTgt spid="11"/>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1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8" grpId="0"/>
      <p:bldP spid="19" grpId="0"/>
      <p:bldP spid="4"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533400" y="1307592"/>
            <a:ext cx="8610600" cy="3840480"/>
          </a:xfrm>
          <a:prstGeom prst="rect">
            <a:avLst/>
          </a:prstGeom>
          <a:noFill/>
        </p:spPr>
        <p:txBody>
          <a:bodyPr lIns="182880" rIns="182880"/>
          <a:lstStyle/>
          <a:p>
            <a:pPr marL="342900" marR="0" lvl="0" indent="-342900" algn="l" defTabSz="914400" rtl="0" eaLnBrk="1" fontAlgn="base" latinLnBrk="0" hangingPunct="1">
              <a:spcBef>
                <a:spcPct val="0"/>
              </a:spcBef>
              <a:spcAft>
                <a:spcPct val="0"/>
              </a:spcAft>
              <a:buClr>
                <a:srgbClr val="330033"/>
              </a:buClr>
              <a:buSzPct val="90000"/>
              <a:buFont typeface="Wingdings" pitchFamily="2" charset="2"/>
              <a:buNone/>
              <a:tabLst/>
              <a:defRPr/>
            </a:pPr>
            <a:endParaRPr kumimoji="0" lang="en-US" sz="1100" b="0" i="0" u="none" strike="noStrike" kern="0" cap="none" spc="0" normalizeH="0" baseline="0" noProof="0" dirty="0">
              <a:ln>
                <a:noFill/>
              </a:ln>
              <a:solidFill>
                <a:srgbClr val="330033"/>
              </a:solidFill>
              <a:effectLst/>
              <a:uLnTx/>
              <a:uFillTx/>
              <a:latin typeface="Calibri" panose="020F0502020204030204" pitchFamily="34" charset="0"/>
            </a:endParaRPr>
          </a:p>
          <a:p>
            <a:pPr marL="274320" lvl="0" indent="-274320" fontAlgn="base">
              <a:spcBef>
                <a:spcPct val="0"/>
              </a:spcBef>
              <a:spcAft>
                <a:spcPct val="0"/>
              </a:spcAft>
              <a:buClr>
                <a:srgbClr val="002060"/>
              </a:buClr>
              <a:buSzPct val="80000"/>
              <a:buFont typeface="Wingdings" panose="05000000000000000000" pitchFamily="2" charset="2"/>
              <a:buChar char="q"/>
              <a:defRPr/>
            </a:pPr>
            <a:r>
              <a:rPr lang="en-US" sz="2000" kern="0" dirty="0">
                <a:solidFill>
                  <a:srgbClr val="330033"/>
                </a:solidFill>
                <a:latin typeface="Calibri" panose="020F0502020204030204" pitchFamily="34" charset="0"/>
              </a:rPr>
              <a:t>In other words, the IACBE emphasizes the results of the teaching/learning process and other educational processes, i.e., our emphasis is on outcomes.</a:t>
            </a:r>
          </a:p>
          <a:p>
            <a:pPr marL="274320" lvl="0" indent="-274320" fontAlgn="base">
              <a:spcBef>
                <a:spcPts val="1200"/>
              </a:spcBef>
              <a:spcAft>
                <a:spcPct val="0"/>
              </a:spcAft>
              <a:buClr>
                <a:srgbClr val="002060"/>
              </a:buClr>
              <a:buSzPct val="80000"/>
              <a:buFont typeface="Wingdings" panose="05000000000000000000" pitchFamily="2" charset="2"/>
              <a:buChar char="q"/>
              <a:defRPr/>
            </a:pPr>
            <a:r>
              <a:rPr lang="en-US" sz="2000" kern="0" dirty="0">
                <a:solidFill>
                  <a:srgbClr val="330033"/>
                </a:solidFill>
                <a:latin typeface="Calibri" panose="020F0502020204030204" pitchFamily="34" charset="0"/>
              </a:rPr>
              <a:t>The focus is on the value of resources to the academic business unit’s stakeholders in terms of their ability to contribute to student learning and business unit effectiveness, i.e., to produce high-quality outcomes:</a:t>
            </a:r>
            <a:endParaRPr kumimoji="0" lang="en-US" sz="2000" b="0" i="0" u="none" strike="noStrike" kern="0" cap="none" spc="0" normalizeH="0" baseline="0" noProof="0" dirty="0">
              <a:ln>
                <a:noFill/>
              </a:ln>
              <a:solidFill>
                <a:srgbClr val="330033"/>
              </a:solidFill>
              <a:effectLst/>
              <a:uLnTx/>
              <a:uFillTx/>
              <a:latin typeface="Calibri" panose="020F0502020204030204" pitchFamily="34" charset="0"/>
            </a:endParaRPr>
          </a:p>
          <a:p>
            <a:pPr marR="0" lvl="1" indent="-182880" algn="l" defTabSz="914400" rtl="0" eaLnBrk="1" fontAlgn="base" latinLnBrk="0" hangingPunct="1">
              <a:spcBef>
                <a:spcPts val="600"/>
              </a:spcBef>
              <a:spcAft>
                <a:spcPct val="0"/>
              </a:spcAft>
              <a:buClr>
                <a:srgbClr val="002060"/>
              </a:buClr>
              <a:buSzPct val="90000"/>
              <a:buFont typeface="Wingdings" panose="05000000000000000000" pitchFamily="2" charset="2"/>
              <a:buChar char="§"/>
              <a:tabLst/>
              <a:defRPr/>
            </a:pPr>
            <a:r>
              <a:rPr kumimoji="0" lang="en-US" sz="1850" b="0" i="0" u="none" strike="noStrike" kern="0" cap="none" spc="0" normalizeH="0" baseline="0" noProof="0" dirty="0">
                <a:ln>
                  <a:noFill/>
                </a:ln>
                <a:solidFill>
                  <a:srgbClr val="330033"/>
                </a:solidFill>
                <a:effectLst/>
                <a:uLnTx/>
                <a:uFillTx/>
                <a:latin typeface="Calibri" panose="020F0502020204030204" pitchFamily="34" charset="0"/>
              </a:rPr>
              <a:t>Did students learn what they were supposed to have learned?</a:t>
            </a:r>
          </a:p>
          <a:p>
            <a:pPr marR="0" lvl="1" indent="-182880" algn="l" defTabSz="914400" rtl="0" eaLnBrk="1" fontAlgn="base" latinLnBrk="0" hangingPunct="1">
              <a:spcBef>
                <a:spcPts val="1200"/>
              </a:spcBef>
              <a:spcAft>
                <a:spcPct val="0"/>
              </a:spcAft>
              <a:buClr>
                <a:srgbClr val="002060"/>
              </a:buClr>
              <a:buSzPct val="90000"/>
              <a:buFont typeface="Wingdings" panose="05000000000000000000" pitchFamily="2" charset="2"/>
              <a:buChar char="§"/>
              <a:tabLst/>
              <a:defRPr/>
            </a:pPr>
            <a:r>
              <a:rPr kumimoji="0" lang="en-US" sz="1850" b="0" i="0" u="none" strike="noStrike" kern="0" cap="none" spc="0" normalizeH="0" baseline="0" noProof="0" dirty="0">
                <a:ln>
                  <a:noFill/>
                </a:ln>
                <a:solidFill>
                  <a:srgbClr val="330033"/>
                </a:solidFill>
                <a:effectLst/>
                <a:uLnTx/>
                <a:uFillTx/>
                <a:latin typeface="Calibri" panose="020F0502020204030204" pitchFamily="34" charset="0"/>
              </a:rPr>
              <a:t>Is the business unit operating effectively?</a:t>
            </a:r>
          </a:p>
          <a:p>
            <a:pPr marR="0" lvl="1" indent="-182880" algn="l" defTabSz="914400" rtl="0" eaLnBrk="1" fontAlgn="base" latinLnBrk="0" hangingPunct="1">
              <a:spcBef>
                <a:spcPts val="1200"/>
              </a:spcBef>
              <a:spcAft>
                <a:spcPct val="0"/>
              </a:spcAft>
              <a:buClr>
                <a:srgbClr val="002060"/>
              </a:buClr>
              <a:buSzPct val="90000"/>
              <a:buFont typeface="Wingdings" panose="05000000000000000000" pitchFamily="2" charset="2"/>
              <a:buChar char="§"/>
              <a:tabLst/>
              <a:defRPr/>
            </a:pPr>
            <a:r>
              <a:rPr kumimoji="0" lang="en-US" sz="1850" b="0" i="0" u="none" strike="noStrike" kern="0" cap="none" spc="0" normalizeH="0" baseline="0" noProof="0" dirty="0">
                <a:ln>
                  <a:noFill/>
                </a:ln>
                <a:solidFill>
                  <a:srgbClr val="330033"/>
                </a:solidFill>
                <a:effectLst/>
                <a:uLnTx/>
                <a:uFillTx/>
                <a:latin typeface="Calibri" panose="020F0502020204030204" pitchFamily="34" charset="0"/>
              </a:rPr>
              <a:t>Is the business unit accomplishing its mission and goals?</a:t>
            </a:r>
          </a:p>
          <a:p>
            <a:pPr marR="0" lvl="1" indent="-182880" algn="l" defTabSz="914400" rtl="0" eaLnBrk="1" fontAlgn="base" latinLnBrk="0" hangingPunct="1">
              <a:spcBef>
                <a:spcPts val="1200"/>
              </a:spcBef>
              <a:spcAft>
                <a:spcPct val="0"/>
              </a:spcAft>
              <a:buClr>
                <a:srgbClr val="002060"/>
              </a:buClr>
              <a:buSzPct val="90000"/>
              <a:buFont typeface="Wingdings" panose="05000000000000000000" pitchFamily="2" charset="2"/>
              <a:buChar char="§"/>
              <a:tabLst/>
              <a:defRPr/>
            </a:pPr>
            <a:r>
              <a:rPr kumimoji="0" lang="en-US" sz="1850" b="0" i="0" u="none" strike="noStrike" kern="0" cap="none" spc="0" normalizeH="0" baseline="0" noProof="0" dirty="0">
                <a:ln>
                  <a:noFill/>
                </a:ln>
                <a:solidFill>
                  <a:srgbClr val="330033"/>
                </a:solidFill>
                <a:effectLst/>
                <a:uLnTx/>
                <a:uFillTx/>
                <a:latin typeface="Calibri" panose="020F0502020204030204" pitchFamily="34" charset="0"/>
              </a:rPr>
              <a:t>What is being done to improve student learning and business unit effectiveness?</a:t>
            </a:r>
          </a:p>
        </p:txBody>
      </p:sp>
      <p:sp>
        <p:nvSpPr>
          <p:cNvPr id="5"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rgbClr val="002060"/>
                </a:solidFill>
                <a:latin typeface="Calibri" panose="020F0502020204030204" pitchFamily="34" charset="0"/>
              </a:rPr>
              <a:t>Introduction to Outcomes Assessment</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p:cTn id="1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p:cTn id="19"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p:cTn id="2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p:cTn id="31"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4">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p:cTn id="37"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4">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Section II: Student Learning Assessment </a:t>
            </a:r>
          </a:p>
        </p:txBody>
      </p:sp>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pPr>
            <a:endParaRPr lang="en-US" sz="1100" kern="0" dirty="0">
              <a:solidFill>
                <a:srgbClr val="330033"/>
              </a:solidFill>
              <a:latin typeface="Calibri" panose="020F0502020204030204" pitchFamily="34" charset="0"/>
            </a:endParaRPr>
          </a:p>
          <a:p>
            <a:pPr lvl="0" fontAlgn="base">
              <a:spcAft>
                <a:spcPct val="0"/>
              </a:spcAft>
              <a:buClr>
                <a:srgbClr val="002060"/>
              </a:buClr>
              <a:buSzPct val="80000"/>
            </a:pPr>
            <a:r>
              <a:rPr lang="en-US" sz="2000" b="1" kern="0" dirty="0">
                <a:solidFill>
                  <a:srgbClr val="002060"/>
                </a:solidFill>
                <a:latin typeface="Calibri" panose="020F0502020204030204" pitchFamily="34" charset="0"/>
              </a:rPr>
              <a:t>If you use option 1</a:t>
            </a:r>
            <a:r>
              <a:rPr lang="en-US" sz="2000" kern="0" dirty="0">
                <a:solidFill>
                  <a:srgbClr val="330033"/>
                </a:solidFill>
                <a:latin typeface="Calibri" panose="020F0502020204030204" pitchFamily="34" charset="0"/>
              </a:rPr>
              <a:t>:</a:t>
            </a:r>
          </a:p>
          <a:p>
            <a:pPr marL="274320" lvl="0" indent="-274320" fontAlgn="base">
              <a:spcBef>
                <a:spcPts val="18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Ensure that you will be able to provide assessment results for each ISLO that is assessed by the direct measure of student learning with which the rubric is associated.</a:t>
            </a:r>
          </a:p>
          <a:p>
            <a:pPr marL="274320" lvl="0" indent="-274320" fontAlgn="base">
              <a:spcBef>
                <a:spcPts val="30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Remember that you cannot use the overall grade, percentage score, or mark on the assignment/task as a direct measure of student learning.</a:t>
            </a:r>
          </a:p>
        </p:txBody>
      </p:sp>
    </p:spTree>
    <p:extLst>
      <p:ext uri="{BB962C8B-B14F-4D97-AF65-F5344CB8AC3E}">
        <p14:creationId xmlns:p14="http://schemas.microsoft.com/office/powerpoint/2010/main" val="31875998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p:cTn id="1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2" end="2"/>
                                            </p:txEl>
                                          </p:spTgt>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extLst/>
          </p:nvPr>
        </p:nvGraphicFramePr>
        <p:xfrm>
          <a:off x="256990" y="1412748"/>
          <a:ext cx="8630019" cy="3611880"/>
        </p:xfrm>
        <a:graphic>
          <a:graphicData uri="http://schemas.openxmlformats.org/drawingml/2006/table">
            <a:tbl>
              <a:tblPr firstRow="1" firstCol="1" bandRow="1"/>
              <a:tblGrid>
                <a:gridCol w="1375779">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gridCol w="1158240">
                  <a:extLst>
                    <a:ext uri="{9D8B030D-6E8A-4147-A177-3AD203B41FA5}">
                      <a16:colId xmlns:a16="http://schemas.microsoft.com/office/drawing/2014/main" val="20004"/>
                    </a:ext>
                  </a:extLst>
                </a:gridCol>
              </a:tblGrid>
              <a:tr h="365760">
                <a:tc gridSpan="5">
                  <a:txBody>
                    <a:bodyPr/>
                    <a:lstStyle/>
                    <a:p>
                      <a:pPr marL="0" marR="0" algn="ctr">
                        <a:spcBef>
                          <a:spcPts val="0"/>
                        </a:spcBef>
                        <a:spcAft>
                          <a:spcPts val="0"/>
                        </a:spcAft>
                      </a:pPr>
                      <a:r>
                        <a:rPr lang="en-US" sz="1200" b="1" dirty="0">
                          <a:solidFill>
                            <a:schemeClr val="bg1"/>
                          </a:solidFill>
                          <a:effectLst/>
                          <a:latin typeface="Calibri" panose="020F0502020204030204" pitchFamily="34" charset="0"/>
                          <a:ea typeface="Times New Roman" panose="02020603050405020304" pitchFamily="18" charset="0"/>
                        </a:rPr>
                        <a:t>Section #: Assessment of Program ISLOs</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040">
                <a:tc rowSpan="2">
                  <a:txBody>
                    <a:bodyPr/>
                    <a:lstStyle/>
                    <a:p>
                      <a:pPr marL="0" marR="0" algn="ctr">
                        <a:spcBef>
                          <a:spcPts val="0"/>
                        </a:spcBef>
                        <a:spcAft>
                          <a:spcPts val="0"/>
                        </a:spcAft>
                      </a:pPr>
                      <a:endParaRPr lang="en-US" sz="1200" b="1" dirty="0">
                        <a:solidFill>
                          <a:srgbClr val="330033"/>
                        </a:solidFill>
                        <a:effectLst/>
                        <a:latin typeface="Calibri" panose="020F0502020204030204" pitchFamily="34" charset="0"/>
                        <a:ea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gridSpan="3">
                  <a:txBody>
                    <a:bodyPr/>
                    <a:lstStyle/>
                    <a:p>
                      <a:pPr algn="ctr"/>
                      <a:r>
                        <a:rPr lang="en-US" sz="1200" b="1" dirty="0">
                          <a:solidFill>
                            <a:schemeClr val="tx1"/>
                          </a:solidFill>
                          <a:latin typeface="Calibri" panose="020F0502020204030204" pitchFamily="34" charset="0"/>
                        </a:rPr>
                        <a:t>Rating Scale or Performance Levels</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hMerge="1">
                  <a:txBody>
                    <a:bodyPr/>
                    <a:lstStyle/>
                    <a:p>
                      <a:pPr algn="ctr"/>
                      <a:endParaRPr lang="en-US" sz="900" b="1" dirty="0">
                        <a:solidFill>
                          <a:schemeClr val="tx1"/>
                        </a:solidFill>
                        <a:latin typeface="Calibri" panose="020F0502020204030204" pitchFamily="34"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hMerge="1">
                  <a:txBody>
                    <a:bodyPr/>
                    <a:lstStyle/>
                    <a:p>
                      <a:pPr algn="ctr"/>
                      <a:endParaRPr lang="en-US" sz="900" b="1" dirty="0">
                        <a:solidFill>
                          <a:schemeClr val="tx1"/>
                        </a:solidFill>
                        <a:latin typeface="Calibri" panose="020F0502020204030204" pitchFamily="34"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A0D0"/>
                    </a:solidFill>
                  </a:tcPr>
                </a:tc>
                <a:tc rowSpan="2">
                  <a:txBody>
                    <a:bodyPr/>
                    <a:lstStyle/>
                    <a:p>
                      <a:pPr marL="0" marR="0" algn="ctr">
                        <a:spcBef>
                          <a:spcPts val="0"/>
                        </a:spcBef>
                        <a:spcAft>
                          <a:spcPts val="0"/>
                        </a:spcAft>
                      </a:pPr>
                      <a:r>
                        <a:rPr lang="en-US" sz="1200" b="1" dirty="0">
                          <a:solidFill>
                            <a:schemeClr val="tx1"/>
                          </a:solidFill>
                          <a:effectLst/>
                          <a:latin typeface="Calibri" panose="020F0502020204030204" pitchFamily="34" charset="0"/>
                        </a:rPr>
                        <a:t>Score</a:t>
                      </a:r>
                    </a:p>
                    <a:p>
                      <a:pPr marL="0" marR="0" algn="ctr">
                        <a:spcBef>
                          <a:spcPts val="0"/>
                        </a:spcBef>
                        <a:spcAft>
                          <a:spcPts val="0"/>
                        </a:spcAft>
                      </a:pPr>
                      <a:r>
                        <a:rPr lang="en-US" sz="1200" b="1" dirty="0">
                          <a:solidFill>
                            <a:schemeClr val="tx1"/>
                          </a:solidFill>
                          <a:effectLst/>
                          <a:latin typeface="Calibri" panose="020F0502020204030204" pitchFamily="34" charset="0"/>
                        </a:rPr>
                        <a:t>(Rating Level)</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0001"/>
                  </a:ext>
                </a:extLst>
              </a:tr>
              <a:tr h="320040">
                <a:tc vMerge="1">
                  <a:txBody>
                    <a:bodyPr/>
                    <a:lstStyle>
                      <a:lvl1pPr marL="0" algn="l" rtl="0" eaLnBrk="1" hangingPunct="1">
                        <a:defRPr b="1" kern="1200">
                          <a:solidFill>
                            <a:schemeClr val="lt1"/>
                          </a:solidFill>
                          <a:latin typeface="Calibri" panose="020F0502020204030204"/>
                        </a:defRPr>
                      </a:lvl1pPr>
                      <a:lvl2pPr marL="457178" algn="l" rtl="0" eaLnBrk="1" hangingPunct="1">
                        <a:defRPr b="1" kern="1200">
                          <a:solidFill>
                            <a:schemeClr val="lt1"/>
                          </a:solidFill>
                          <a:latin typeface="Calibri" panose="020F0502020204030204"/>
                        </a:defRPr>
                      </a:lvl2pPr>
                      <a:lvl3pPr marL="914355" algn="l" rtl="0" eaLnBrk="1" hangingPunct="1">
                        <a:defRPr b="1" kern="1200">
                          <a:solidFill>
                            <a:schemeClr val="lt1"/>
                          </a:solidFill>
                          <a:latin typeface="Calibri" panose="020F0502020204030204"/>
                        </a:defRPr>
                      </a:lvl3pPr>
                      <a:lvl4pPr marL="1371532" algn="l" rtl="0" eaLnBrk="1" hangingPunct="1">
                        <a:defRPr b="1" kern="1200">
                          <a:solidFill>
                            <a:schemeClr val="lt1"/>
                          </a:solidFill>
                          <a:latin typeface="Calibri" panose="020F0502020204030204"/>
                        </a:defRPr>
                      </a:lvl4pPr>
                      <a:lvl5pPr marL="1828709" algn="l" rtl="0" eaLnBrk="1" hangingPunct="1">
                        <a:defRPr b="1" kern="1200">
                          <a:solidFill>
                            <a:schemeClr val="lt1"/>
                          </a:solidFill>
                          <a:latin typeface="Calibri" panose="020F0502020204030204"/>
                        </a:defRPr>
                      </a:lvl5pPr>
                      <a:lvl6pPr marL="2285886" algn="l" rtl="0" eaLnBrk="1" hangingPunct="1">
                        <a:defRPr b="1" kern="1200">
                          <a:solidFill>
                            <a:schemeClr val="lt1"/>
                          </a:solidFill>
                          <a:latin typeface="Calibri" panose="020F0502020204030204"/>
                        </a:defRPr>
                      </a:lvl6pPr>
                      <a:lvl7pPr marL="2743064" algn="l" rtl="0" eaLnBrk="1" hangingPunct="1">
                        <a:defRPr b="1" kern="1200">
                          <a:solidFill>
                            <a:schemeClr val="lt1"/>
                          </a:solidFill>
                          <a:latin typeface="Calibri" panose="020F0502020204030204"/>
                        </a:defRPr>
                      </a:lvl7pPr>
                      <a:lvl8pPr marL="3200240" algn="l" rtl="0" eaLnBrk="1" hangingPunct="1">
                        <a:defRPr b="1" kern="1200">
                          <a:solidFill>
                            <a:schemeClr val="lt1"/>
                          </a:solidFill>
                          <a:latin typeface="Calibri" panose="020F0502020204030204"/>
                        </a:defRPr>
                      </a:lvl8pPr>
                      <a:lvl9pPr marL="3657418" algn="l" rtl="0" eaLnBrk="1" hangingPunct="1">
                        <a:defRPr b="1" kern="1200">
                          <a:solidFill>
                            <a:schemeClr val="lt1"/>
                          </a:solidFill>
                          <a:latin typeface="Calibri" panose="020F0502020204030204"/>
                        </a:defRPr>
                      </a:lvl9pPr>
                    </a:lstStyle>
                    <a:p>
                      <a:pPr marL="0" marR="0" algn="ctr">
                        <a:spcBef>
                          <a:spcPts val="0"/>
                        </a:spcBef>
                        <a:spcAft>
                          <a:spcPts val="0"/>
                        </a:spcAft>
                      </a:pPr>
                      <a:endParaRPr lang="en-US" sz="900" dirty="0">
                        <a:solidFill>
                          <a:schemeClr val="tx1"/>
                        </a:solidFill>
                        <a:effectLst/>
                        <a:latin typeface="Calibri" panose="020F0502020204030204" pitchFamily="34" charset="0"/>
                        <a:ea typeface="Times New Roman" panose="02020603050405020304" pitchFamily="18"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1200" b="1" dirty="0">
                          <a:solidFill>
                            <a:schemeClr val="tx1"/>
                          </a:solidFill>
                          <a:latin typeface="Calibri" panose="020F0502020204030204" pitchFamily="34" charset="0"/>
                        </a:rPr>
                        <a:t>Level 1</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1200" b="1" dirty="0">
                          <a:solidFill>
                            <a:schemeClr val="tx1"/>
                          </a:solidFill>
                          <a:latin typeface="Calibri" panose="020F0502020204030204" pitchFamily="34" charset="0"/>
                        </a:rPr>
                        <a:t>Level 2</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1200" b="1" dirty="0">
                          <a:solidFill>
                            <a:schemeClr val="tx1"/>
                          </a:solidFill>
                          <a:latin typeface="Calibri" panose="020F0502020204030204" pitchFamily="34" charset="0"/>
                        </a:rPr>
                        <a:t>Level 3</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A0D0"/>
                    </a:solidFill>
                  </a:tcPr>
                </a:tc>
                <a:tc vMerge="1">
                  <a:txBody>
                    <a:bodyPr/>
                    <a:lstStyle/>
                    <a:p>
                      <a:endParaRPr lang="en-US"/>
                    </a:p>
                  </a:txBody>
                  <a:tcPr/>
                </a:tc>
                <a:extLst>
                  <a:ext uri="{0D108BD9-81ED-4DB2-BD59-A6C34878D82A}">
                    <a16:rowId xmlns:a16="http://schemas.microsoft.com/office/drawing/2014/main" val="10002"/>
                  </a:ext>
                </a:extLst>
              </a:tr>
              <a:tr h="502920">
                <a:tc>
                  <a:txBody>
                    <a:bodyPr/>
                    <a:lstStyle>
                      <a:lvl1pPr marL="0" algn="l" rtl="0" eaLnBrk="1" hangingPunct="1">
                        <a:defRPr b="1" kern="1200">
                          <a:solidFill>
                            <a:schemeClr val="lt1"/>
                          </a:solidFill>
                          <a:latin typeface="Calibri" panose="020F0502020204030204"/>
                        </a:defRPr>
                      </a:lvl1pPr>
                      <a:lvl2pPr marL="457178" algn="l" rtl="0" eaLnBrk="1" hangingPunct="1">
                        <a:defRPr b="1" kern="1200">
                          <a:solidFill>
                            <a:schemeClr val="lt1"/>
                          </a:solidFill>
                          <a:latin typeface="Calibri" panose="020F0502020204030204"/>
                        </a:defRPr>
                      </a:lvl2pPr>
                      <a:lvl3pPr marL="914355" algn="l" rtl="0" eaLnBrk="1" hangingPunct="1">
                        <a:defRPr b="1" kern="1200">
                          <a:solidFill>
                            <a:schemeClr val="lt1"/>
                          </a:solidFill>
                          <a:latin typeface="Calibri" panose="020F0502020204030204"/>
                        </a:defRPr>
                      </a:lvl3pPr>
                      <a:lvl4pPr marL="1371532" algn="l" rtl="0" eaLnBrk="1" hangingPunct="1">
                        <a:defRPr b="1" kern="1200">
                          <a:solidFill>
                            <a:schemeClr val="lt1"/>
                          </a:solidFill>
                          <a:latin typeface="Calibri" panose="020F0502020204030204"/>
                        </a:defRPr>
                      </a:lvl4pPr>
                      <a:lvl5pPr marL="1828709" algn="l" rtl="0" eaLnBrk="1" hangingPunct="1">
                        <a:defRPr b="1" kern="1200">
                          <a:solidFill>
                            <a:schemeClr val="lt1"/>
                          </a:solidFill>
                          <a:latin typeface="Calibri" panose="020F0502020204030204"/>
                        </a:defRPr>
                      </a:lvl5pPr>
                      <a:lvl6pPr marL="2285886" algn="l" rtl="0" eaLnBrk="1" hangingPunct="1">
                        <a:defRPr b="1" kern="1200">
                          <a:solidFill>
                            <a:schemeClr val="lt1"/>
                          </a:solidFill>
                          <a:latin typeface="Calibri" panose="020F0502020204030204"/>
                        </a:defRPr>
                      </a:lvl6pPr>
                      <a:lvl7pPr marL="2743064" algn="l" rtl="0" eaLnBrk="1" hangingPunct="1">
                        <a:defRPr b="1" kern="1200">
                          <a:solidFill>
                            <a:schemeClr val="lt1"/>
                          </a:solidFill>
                          <a:latin typeface="Calibri" panose="020F0502020204030204"/>
                        </a:defRPr>
                      </a:lvl7pPr>
                      <a:lvl8pPr marL="3200240" algn="l" rtl="0" eaLnBrk="1" hangingPunct="1">
                        <a:defRPr b="1" kern="1200">
                          <a:solidFill>
                            <a:schemeClr val="lt1"/>
                          </a:solidFill>
                          <a:latin typeface="Calibri" panose="020F0502020204030204"/>
                        </a:defRPr>
                      </a:lvl8pPr>
                      <a:lvl9pPr marL="3657418" algn="l" rtl="0" eaLnBrk="1" hangingPunct="1">
                        <a:defRPr b="1" kern="1200">
                          <a:solidFill>
                            <a:schemeClr val="lt1"/>
                          </a:solidFill>
                          <a:latin typeface="Calibri" panose="020F0502020204030204"/>
                        </a:defRPr>
                      </a:lvl9pPr>
                    </a:lstStyle>
                    <a:p>
                      <a:pPr marL="0" marR="0">
                        <a:spcBef>
                          <a:spcPts val="0"/>
                        </a:spcBef>
                        <a:spcAft>
                          <a:spcPts val="0"/>
                        </a:spcAft>
                      </a:pPr>
                      <a:endParaRPr lang="en-US" sz="1100" b="0" dirty="0">
                        <a:solidFill>
                          <a:srgbClr val="330033"/>
                        </a:solidFill>
                        <a:effectLst/>
                        <a:latin typeface="Calibri" panose="020F0502020204030204" pitchFamily="34" charset="0"/>
                      </a:endParaRPr>
                    </a:p>
                  </a:txBody>
                  <a:tcPr marR="7302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p>
                      <a:pPr marL="45720" marR="0">
                        <a:spcBef>
                          <a:spcPts val="0"/>
                        </a:spcBef>
                        <a:spcAft>
                          <a:spcPts val="0"/>
                        </a:spcAft>
                      </a:pPr>
                      <a:r>
                        <a:rPr lang="en-US" sz="1100" dirty="0">
                          <a:effectLst/>
                          <a:latin typeface="Calibri" panose="020F0502020204030204" pitchFamily="34" charset="0"/>
                        </a:rPr>
                        <a:t>Performance Descriptors</a:t>
                      </a:r>
                      <a:endParaRPr lang="en-US" sz="1100" dirty="0">
                        <a:effectLst/>
                        <a:latin typeface="Calibri" panose="020F0502020204030204" pitchFamily="34" charset="0"/>
                        <a:ea typeface="Times New Roman" panose="02020603050405020304" pitchFamily="18"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rtl="0" eaLnBrk="1" hangingPunct="1">
                        <a:defRPr kern="1200">
                          <a:solidFill>
                            <a:schemeClr val="dk1"/>
                          </a:solidFill>
                          <a:latin typeface="Calibri" panose="020F0502020204030204"/>
                        </a:defRPr>
                      </a:lvl1pPr>
                      <a:lvl2pPr marL="457178" algn="l" rtl="0" eaLnBrk="1" hangingPunct="1">
                        <a:defRPr kern="1200">
                          <a:solidFill>
                            <a:schemeClr val="dk1"/>
                          </a:solidFill>
                          <a:latin typeface="Calibri" panose="020F0502020204030204"/>
                        </a:defRPr>
                      </a:lvl2pPr>
                      <a:lvl3pPr marL="914355" algn="l" rtl="0" eaLnBrk="1" hangingPunct="1">
                        <a:defRPr kern="1200">
                          <a:solidFill>
                            <a:schemeClr val="dk1"/>
                          </a:solidFill>
                          <a:latin typeface="Calibri" panose="020F0502020204030204"/>
                        </a:defRPr>
                      </a:lvl3pPr>
                      <a:lvl4pPr marL="1371532" algn="l" rtl="0" eaLnBrk="1" hangingPunct="1">
                        <a:defRPr kern="1200">
                          <a:solidFill>
                            <a:schemeClr val="dk1"/>
                          </a:solidFill>
                          <a:latin typeface="Calibri" panose="020F0502020204030204"/>
                        </a:defRPr>
                      </a:lvl4pPr>
                      <a:lvl5pPr marL="1828709" algn="l" rtl="0" eaLnBrk="1" hangingPunct="1">
                        <a:defRPr kern="1200">
                          <a:solidFill>
                            <a:schemeClr val="dk1"/>
                          </a:solidFill>
                          <a:latin typeface="Calibri" panose="020F0502020204030204"/>
                        </a:defRPr>
                      </a:lvl5pPr>
                      <a:lvl6pPr marL="2285886" algn="l" rtl="0" eaLnBrk="1" hangingPunct="1">
                        <a:defRPr kern="1200">
                          <a:solidFill>
                            <a:schemeClr val="dk1"/>
                          </a:solidFill>
                          <a:latin typeface="Calibri" panose="020F0502020204030204"/>
                        </a:defRPr>
                      </a:lvl6pPr>
                      <a:lvl7pPr marL="2743064" algn="l" rtl="0" eaLnBrk="1" hangingPunct="1">
                        <a:defRPr kern="1200">
                          <a:solidFill>
                            <a:schemeClr val="dk1"/>
                          </a:solidFill>
                          <a:latin typeface="Calibri" panose="020F0502020204030204"/>
                        </a:defRPr>
                      </a:lvl7pPr>
                      <a:lvl8pPr marL="3200240" algn="l" rtl="0" eaLnBrk="1" hangingPunct="1">
                        <a:defRPr kern="1200">
                          <a:solidFill>
                            <a:schemeClr val="dk1"/>
                          </a:solidFill>
                          <a:latin typeface="Calibri" panose="020F0502020204030204"/>
                        </a:defRPr>
                      </a:lvl8pPr>
                      <a:lvl9pPr marL="3657418" algn="l" rtl="0" eaLnBrk="1" hangingPunct="1">
                        <a:defRPr kern="1200">
                          <a:solidFill>
                            <a:schemeClr val="dk1"/>
                          </a:solidFill>
                          <a:latin typeface="Calibri" panose="020F0502020204030204"/>
                        </a:defRPr>
                      </a:lvl9pPr>
                    </a:lstStyle>
                    <a:p>
                      <a:pPr marL="45720" marR="0">
                        <a:spcBef>
                          <a:spcPts val="0"/>
                        </a:spcBef>
                        <a:spcAft>
                          <a:spcPts val="0"/>
                        </a:spcAft>
                      </a:pPr>
                      <a:r>
                        <a:rPr lang="en-US" sz="1100" dirty="0">
                          <a:effectLst/>
                          <a:latin typeface="Calibri" panose="020F0502020204030204" pitchFamily="34" charset="0"/>
                        </a:rPr>
                        <a:t>Performance Descriptors</a:t>
                      </a:r>
                      <a:endParaRPr lang="en-US" sz="1100" dirty="0">
                        <a:effectLst/>
                        <a:latin typeface="Calibri" panose="020F0502020204030204" pitchFamily="34" charset="0"/>
                        <a:ea typeface="Times New Roman" panose="02020603050405020304" pitchFamily="18"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rtl="0" eaLnBrk="1" hangingPunct="1">
                        <a:defRPr kern="1200">
                          <a:solidFill>
                            <a:schemeClr val="dk1"/>
                          </a:solidFill>
                          <a:latin typeface="Calibri" panose="020F0502020204030204"/>
                        </a:defRPr>
                      </a:lvl1pPr>
                      <a:lvl2pPr marL="457178" algn="l" rtl="0" eaLnBrk="1" hangingPunct="1">
                        <a:defRPr kern="1200">
                          <a:solidFill>
                            <a:schemeClr val="dk1"/>
                          </a:solidFill>
                          <a:latin typeface="Calibri" panose="020F0502020204030204"/>
                        </a:defRPr>
                      </a:lvl2pPr>
                      <a:lvl3pPr marL="914355" algn="l" rtl="0" eaLnBrk="1" hangingPunct="1">
                        <a:defRPr kern="1200">
                          <a:solidFill>
                            <a:schemeClr val="dk1"/>
                          </a:solidFill>
                          <a:latin typeface="Calibri" panose="020F0502020204030204"/>
                        </a:defRPr>
                      </a:lvl3pPr>
                      <a:lvl4pPr marL="1371532" algn="l" rtl="0" eaLnBrk="1" hangingPunct="1">
                        <a:defRPr kern="1200">
                          <a:solidFill>
                            <a:schemeClr val="dk1"/>
                          </a:solidFill>
                          <a:latin typeface="Calibri" panose="020F0502020204030204"/>
                        </a:defRPr>
                      </a:lvl4pPr>
                      <a:lvl5pPr marL="1828709" algn="l" rtl="0" eaLnBrk="1" hangingPunct="1">
                        <a:defRPr kern="1200">
                          <a:solidFill>
                            <a:schemeClr val="dk1"/>
                          </a:solidFill>
                          <a:latin typeface="Calibri" panose="020F0502020204030204"/>
                        </a:defRPr>
                      </a:lvl5pPr>
                      <a:lvl6pPr marL="2285886" algn="l" rtl="0" eaLnBrk="1" hangingPunct="1">
                        <a:defRPr kern="1200">
                          <a:solidFill>
                            <a:schemeClr val="dk1"/>
                          </a:solidFill>
                          <a:latin typeface="Calibri" panose="020F0502020204030204"/>
                        </a:defRPr>
                      </a:lvl6pPr>
                      <a:lvl7pPr marL="2743064" algn="l" rtl="0" eaLnBrk="1" hangingPunct="1">
                        <a:defRPr kern="1200">
                          <a:solidFill>
                            <a:schemeClr val="dk1"/>
                          </a:solidFill>
                          <a:latin typeface="Calibri" panose="020F0502020204030204"/>
                        </a:defRPr>
                      </a:lvl7pPr>
                      <a:lvl8pPr marL="3200240" algn="l" rtl="0" eaLnBrk="1" hangingPunct="1">
                        <a:defRPr kern="1200">
                          <a:solidFill>
                            <a:schemeClr val="dk1"/>
                          </a:solidFill>
                          <a:latin typeface="Calibri" panose="020F0502020204030204"/>
                        </a:defRPr>
                      </a:lvl8pPr>
                      <a:lvl9pPr marL="3657418" algn="l" rtl="0" eaLnBrk="1" hangingPunct="1">
                        <a:defRPr kern="1200">
                          <a:solidFill>
                            <a:schemeClr val="dk1"/>
                          </a:solidFill>
                          <a:latin typeface="Calibri" panose="020F0502020204030204"/>
                        </a:defRPr>
                      </a:lvl9pPr>
                    </a:lstStyle>
                    <a:p>
                      <a:pPr marL="45720" marR="0">
                        <a:spcBef>
                          <a:spcPts val="0"/>
                        </a:spcBef>
                        <a:spcAft>
                          <a:spcPts val="0"/>
                        </a:spcAft>
                      </a:pPr>
                      <a:r>
                        <a:rPr lang="en-US" sz="1100" dirty="0">
                          <a:effectLst/>
                          <a:latin typeface="Calibri" panose="020F0502020204030204" pitchFamily="34" charset="0"/>
                        </a:rPr>
                        <a:t>Performance Descriptors</a:t>
                      </a:r>
                      <a:endParaRPr lang="en-US" sz="1100" dirty="0">
                        <a:effectLst/>
                        <a:latin typeface="Calibri" panose="020F0502020204030204" pitchFamily="34" charset="0"/>
                        <a:ea typeface="Times New Roman" panose="02020603050405020304" pitchFamily="18"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p>
                      <a:pPr marL="0" marR="0" algn="ctr">
                        <a:spcBef>
                          <a:spcPts val="0"/>
                        </a:spcBef>
                        <a:spcAft>
                          <a:spcPts val="0"/>
                        </a:spcAft>
                      </a:pPr>
                      <a:r>
                        <a:rPr lang="en-US" sz="900" dirty="0">
                          <a:effectLst/>
                          <a:latin typeface="Calibri" panose="020F0502020204030204" pitchFamily="34" charset="0"/>
                        </a:rPr>
                        <a:t> </a:t>
                      </a:r>
                      <a:endParaRPr lang="en-US" sz="900" dirty="0">
                        <a:effectLst/>
                        <a:latin typeface="Calibri" panose="020F0502020204030204" pitchFamily="34" charset="0"/>
                        <a:ea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extLst>
                  <a:ext uri="{0D108BD9-81ED-4DB2-BD59-A6C34878D82A}">
                    <a16:rowId xmlns:a16="http://schemas.microsoft.com/office/drawing/2014/main" val="10003"/>
                  </a:ext>
                </a:extLst>
              </a:tr>
              <a:tr h="274320">
                <a:tc gridSpan="5">
                  <a:txBody>
                    <a:bodyPr/>
                    <a:lstStyle/>
                    <a:p>
                      <a:pPr marL="0" marR="0">
                        <a:spcBef>
                          <a:spcPts val="0"/>
                        </a:spcBef>
                        <a:spcAft>
                          <a:spcPts val="0"/>
                        </a:spcAft>
                      </a:pPr>
                      <a:r>
                        <a:rPr lang="en-US" sz="1100" b="0" dirty="0">
                          <a:effectLst/>
                          <a:latin typeface="Calibri" panose="020F0502020204030204" pitchFamily="34" charset="0"/>
                          <a:ea typeface="Times New Roman" panose="02020603050405020304" pitchFamily="18" charset="0"/>
                        </a:rPr>
                        <a:t>Comments:</a:t>
                      </a:r>
                    </a:p>
                  </a:txBody>
                  <a:tcPr marR="7302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hMerge="1">
                  <a:txBody>
                    <a:bodyPr/>
                    <a:lstStyle/>
                    <a:p>
                      <a:endParaRPr lang="en-US"/>
                    </a:p>
                  </a:txBody>
                  <a:tcPr/>
                </a:tc>
                <a:tc hMerge="1">
                  <a:txBody>
                    <a:bodyPr/>
                    <a:lstStyle/>
                    <a:p>
                      <a:pPr marL="0" marR="0" algn="l">
                        <a:spcBef>
                          <a:spcPts val="0"/>
                        </a:spcBef>
                        <a:spcAft>
                          <a:spcPts val="0"/>
                        </a:spcAft>
                      </a:pPr>
                      <a:endParaRPr lang="en-US" sz="800" dirty="0">
                        <a:effectLst/>
                        <a:latin typeface="Calibri" panose="020F0502020204030204" pitchFamily="34" charset="0"/>
                        <a:ea typeface="Times New Roman" panose="02020603050405020304" pitchFamily="18" charset="0"/>
                      </a:endParaRPr>
                    </a:p>
                  </a:txBody>
                  <a:tcPr marL="45720" marR="45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hMerge="1">
                  <a:txBody>
                    <a:bodyPr/>
                    <a:lstStyle/>
                    <a:p>
                      <a:pPr marL="0" marR="0">
                        <a:spcBef>
                          <a:spcPts val="0"/>
                        </a:spcBef>
                        <a:spcAft>
                          <a:spcPts val="0"/>
                        </a:spcAft>
                      </a:pPr>
                      <a:endParaRPr lang="en-US" sz="800" dirty="0">
                        <a:effectLst/>
                        <a:latin typeface="Calibri" panose="020F0502020204030204" pitchFamily="34" charset="0"/>
                        <a:ea typeface="Times New Roman" panose="02020603050405020304" pitchFamily="18" charset="0"/>
                      </a:endParaRPr>
                    </a:p>
                  </a:txBody>
                  <a:tcPr marL="45720" marR="4572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hMerge="1">
                  <a:txBody>
                    <a:bodyPr/>
                    <a:lstStyle/>
                    <a:p>
                      <a:endParaRPr lang="en-US"/>
                    </a:p>
                  </a:txBody>
                  <a:tcPr/>
                </a:tc>
                <a:extLst>
                  <a:ext uri="{0D108BD9-81ED-4DB2-BD59-A6C34878D82A}">
                    <a16:rowId xmlns:a16="http://schemas.microsoft.com/office/drawing/2014/main" val="10004"/>
                  </a:ext>
                </a:extLst>
              </a:tr>
              <a:tr h="502920">
                <a:tc>
                  <a:txBody>
                    <a:bodyPr/>
                    <a:lstStyle>
                      <a:lvl1pPr marL="0" algn="l" rtl="0" eaLnBrk="1" hangingPunct="1">
                        <a:defRPr b="1" kern="1200">
                          <a:solidFill>
                            <a:schemeClr val="lt1"/>
                          </a:solidFill>
                          <a:latin typeface="Calibri" panose="020F0502020204030204"/>
                        </a:defRPr>
                      </a:lvl1pPr>
                      <a:lvl2pPr marL="457178" algn="l" rtl="0" eaLnBrk="1" hangingPunct="1">
                        <a:defRPr b="1" kern="1200">
                          <a:solidFill>
                            <a:schemeClr val="lt1"/>
                          </a:solidFill>
                          <a:latin typeface="Calibri" panose="020F0502020204030204"/>
                        </a:defRPr>
                      </a:lvl2pPr>
                      <a:lvl3pPr marL="914355" algn="l" rtl="0" eaLnBrk="1" hangingPunct="1">
                        <a:defRPr b="1" kern="1200">
                          <a:solidFill>
                            <a:schemeClr val="lt1"/>
                          </a:solidFill>
                          <a:latin typeface="Calibri" panose="020F0502020204030204"/>
                        </a:defRPr>
                      </a:lvl3pPr>
                      <a:lvl4pPr marL="1371532" algn="l" rtl="0" eaLnBrk="1" hangingPunct="1">
                        <a:defRPr b="1" kern="1200">
                          <a:solidFill>
                            <a:schemeClr val="lt1"/>
                          </a:solidFill>
                          <a:latin typeface="Calibri" panose="020F0502020204030204"/>
                        </a:defRPr>
                      </a:lvl4pPr>
                      <a:lvl5pPr marL="1828709" algn="l" rtl="0" eaLnBrk="1" hangingPunct="1">
                        <a:defRPr b="1" kern="1200">
                          <a:solidFill>
                            <a:schemeClr val="lt1"/>
                          </a:solidFill>
                          <a:latin typeface="Calibri" panose="020F0502020204030204"/>
                        </a:defRPr>
                      </a:lvl5pPr>
                      <a:lvl6pPr marL="2285886" algn="l" rtl="0" eaLnBrk="1" hangingPunct="1">
                        <a:defRPr b="1" kern="1200">
                          <a:solidFill>
                            <a:schemeClr val="lt1"/>
                          </a:solidFill>
                          <a:latin typeface="Calibri" panose="020F0502020204030204"/>
                        </a:defRPr>
                      </a:lvl6pPr>
                      <a:lvl7pPr marL="2743064" algn="l" rtl="0" eaLnBrk="1" hangingPunct="1">
                        <a:defRPr b="1" kern="1200">
                          <a:solidFill>
                            <a:schemeClr val="lt1"/>
                          </a:solidFill>
                          <a:latin typeface="Calibri" panose="020F0502020204030204"/>
                        </a:defRPr>
                      </a:lvl7pPr>
                      <a:lvl8pPr marL="3200240" algn="l" rtl="0" eaLnBrk="1" hangingPunct="1">
                        <a:defRPr b="1" kern="1200">
                          <a:solidFill>
                            <a:schemeClr val="lt1"/>
                          </a:solidFill>
                          <a:latin typeface="Calibri" panose="020F0502020204030204"/>
                        </a:defRPr>
                      </a:lvl8pPr>
                      <a:lvl9pPr marL="3657418" algn="l" rtl="0" eaLnBrk="1" hangingPunct="1">
                        <a:defRPr b="1" kern="1200">
                          <a:solidFill>
                            <a:schemeClr val="lt1"/>
                          </a:solidFill>
                          <a:latin typeface="Calibri" panose="020F0502020204030204"/>
                        </a:defRPr>
                      </a:lvl9pPr>
                    </a:lstStyle>
                    <a:p>
                      <a:pPr marL="0" marR="0">
                        <a:spcBef>
                          <a:spcPts val="0"/>
                        </a:spcBef>
                        <a:spcAft>
                          <a:spcPts val="0"/>
                        </a:spcAft>
                      </a:pPr>
                      <a:endParaRPr lang="en-US" sz="1100" b="0" dirty="0">
                        <a:solidFill>
                          <a:srgbClr val="330033"/>
                        </a:solidFill>
                        <a:effectLst/>
                        <a:latin typeface="Calibri" panose="020F0502020204030204" pitchFamily="34" charset="0"/>
                      </a:endParaRPr>
                    </a:p>
                  </a:txBody>
                  <a:tcPr marR="7302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p>
                      <a:pPr marL="45720" marR="0">
                        <a:spcBef>
                          <a:spcPts val="0"/>
                        </a:spcBef>
                        <a:spcAft>
                          <a:spcPts val="0"/>
                        </a:spcAft>
                      </a:pPr>
                      <a:r>
                        <a:rPr lang="en-US" sz="1100" dirty="0">
                          <a:effectLst/>
                          <a:latin typeface="Calibri" panose="020F0502020204030204" pitchFamily="34" charset="0"/>
                        </a:rPr>
                        <a:t>Performance Descriptors</a:t>
                      </a:r>
                      <a:endParaRPr lang="en-US" sz="1100" dirty="0">
                        <a:effectLst/>
                        <a:latin typeface="Calibri" panose="020F0502020204030204" pitchFamily="34" charset="0"/>
                        <a:ea typeface="Times New Roman" panose="02020603050405020304" pitchFamily="18"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rtl="0" eaLnBrk="1" hangingPunct="1">
                        <a:defRPr kern="1200">
                          <a:solidFill>
                            <a:schemeClr val="dk1"/>
                          </a:solidFill>
                          <a:latin typeface="Calibri" panose="020F0502020204030204"/>
                        </a:defRPr>
                      </a:lvl1pPr>
                      <a:lvl2pPr marL="457178" algn="l" rtl="0" eaLnBrk="1" hangingPunct="1">
                        <a:defRPr kern="1200">
                          <a:solidFill>
                            <a:schemeClr val="dk1"/>
                          </a:solidFill>
                          <a:latin typeface="Calibri" panose="020F0502020204030204"/>
                        </a:defRPr>
                      </a:lvl2pPr>
                      <a:lvl3pPr marL="914355" algn="l" rtl="0" eaLnBrk="1" hangingPunct="1">
                        <a:defRPr kern="1200">
                          <a:solidFill>
                            <a:schemeClr val="dk1"/>
                          </a:solidFill>
                          <a:latin typeface="Calibri" panose="020F0502020204030204"/>
                        </a:defRPr>
                      </a:lvl3pPr>
                      <a:lvl4pPr marL="1371532" algn="l" rtl="0" eaLnBrk="1" hangingPunct="1">
                        <a:defRPr kern="1200">
                          <a:solidFill>
                            <a:schemeClr val="dk1"/>
                          </a:solidFill>
                          <a:latin typeface="Calibri" panose="020F0502020204030204"/>
                        </a:defRPr>
                      </a:lvl4pPr>
                      <a:lvl5pPr marL="1828709" algn="l" rtl="0" eaLnBrk="1" hangingPunct="1">
                        <a:defRPr kern="1200">
                          <a:solidFill>
                            <a:schemeClr val="dk1"/>
                          </a:solidFill>
                          <a:latin typeface="Calibri" panose="020F0502020204030204"/>
                        </a:defRPr>
                      </a:lvl5pPr>
                      <a:lvl6pPr marL="2285886" algn="l" rtl="0" eaLnBrk="1" hangingPunct="1">
                        <a:defRPr kern="1200">
                          <a:solidFill>
                            <a:schemeClr val="dk1"/>
                          </a:solidFill>
                          <a:latin typeface="Calibri" panose="020F0502020204030204"/>
                        </a:defRPr>
                      </a:lvl6pPr>
                      <a:lvl7pPr marL="2743064" algn="l" rtl="0" eaLnBrk="1" hangingPunct="1">
                        <a:defRPr kern="1200">
                          <a:solidFill>
                            <a:schemeClr val="dk1"/>
                          </a:solidFill>
                          <a:latin typeface="Calibri" panose="020F0502020204030204"/>
                        </a:defRPr>
                      </a:lvl7pPr>
                      <a:lvl8pPr marL="3200240" algn="l" rtl="0" eaLnBrk="1" hangingPunct="1">
                        <a:defRPr kern="1200">
                          <a:solidFill>
                            <a:schemeClr val="dk1"/>
                          </a:solidFill>
                          <a:latin typeface="Calibri" panose="020F0502020204030204"/>
                        </a:defRPr>
                      </a:lvl8pPr>
                      <a:lvl9pPr marL="3657418" algn="l" rtl="0" eaLnBrk="1" hangingPunct="1">
                        <a:defRPr kern="1200">
                          <a:solidFill>
                            <a:schemeClr val="dk1"/>
                          </a:solidFill>
                          <a:latin typeface="Calibri" panose="020F0502020204030204"/>
                        </a:defRPr>
                      </a:lvl9pPr>
                    </a:lstStyle>
                    <a:p>
                      <a:pPr marL="45720" marR="0">
                        <a:spcBef>
                          <a:spcPts val="0"/>
                        </a:spcBef>
                        <a:spcAft>
                          <a:spcPts val="0"/>
                        </a:spcAft>
                      </a:pPr>
                      <a:r>
                        <a:rPr lang="en-US" sz="1100" dirty="0">
                          <a:effectLst/>
                          <a:latin typeface="Calibri" panose="020F0502020204030204" pitchFamily="34" charset="0"/>
                        </a:rPr>
                        <a:t>Performance Descriptors</a:t>
                      </a:r>
                      <a:endParaRPr lang="en-US" sz="1100" dirty="0">
                        <a:effectLst/>
                        <a:latin typeface="Calibri" panose="020F0502020204030204" pitchFamily="34" charset="0"/>
                        <a:ea typeface="Times New Roman" panose="02020603050405020304" pitchFamily="18"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rtl="0" eaLnBrk="1" hangingPunct="1">
                        <a:defRPr kern="1200">
                          <a:solidFill>
                            <a:schemeClr val="dk1"/>
                          </a:solidFill>
                          <a:latin typeface="Calibri" panose="020F0502020204030204"/>
                        </a:defRPr>
                      </a:lvl1pPr>
                      <a:lvl2pPr marL="457178" algn="l" rtl="0" eaLnBrk="1" hangingPunct="1">
                        <a:defRPr kern="1200">
                          <a:solidFill>
                            <a:schemeClr val="dk1"/>
                          </a:solidFill>
                          <a:latin typeface="Calibri" panose="020F0502020204030204"/>
                        </a:defRPr>
                      </a:lvl2pPr>
                      <a:lvl3pPr marL="914355" algn="l" rtl="0" eaLnBrk="1" hangingPunct="1">
                        <a:defRPr kern="1200">
                          <a:solidFill>
                            <a:schemeClr val="dk1"/>
                          </a:solidFill>
                          <a:latin typeface="Calibri" panose="020F0502020204030204"/>
                        </a:defRPr>
                      </a:lvl3pPr>
                      <a:lvl4pPr marL="1371532" algn="l" rtl="0" eaLnBrk="1" hangingPunct="1">
                        <a:defRPr kern="1200">
                          <a:solidFill>
                            <a:schemeClr val="dk1"/>
                          </a:solidFill>
                          <a:latin typeface="Calibri" panose="020F0502020204030204"/>
                        </a:defRPr>
                      </a:lvl4pPr>
                      <a:lvl5pPr marL="1828709" algn="l" rtl="0" eaLnBrk="1" hangingPunct="1">
                        <a:defRPr kern="1200">
                          <a:solidFill>
                            <a:schemeClr val="dk1"/>
                          </a:solidFill>
                          <a:latin typeface="Calibri" panose="020F0502020204030204"/>
                        </a:defRPr>
                      </a:lvl5pPr>
                      <a:lvl6pPr marL="2285886" algn="l" rtl="0" eaLnBrk="1" hangingPunct="1">
                        <a:defRPr kern="1200">
                          <a:solidFill>
                            <a:schemeClr val="dk1"/>
                          </a:solidFill>
                          <a:latin typeface="Calibri" panose="020F0502020204030204"/>
                        </a:defRPr>
                      </a:lvl6pPr>
                      <a:lvl7pPr marL="2743064" algn="l" rtl="0" eaLnBrk="1" hangingPunct="1">
                        <a:defRPr kern="1200">
                          <a:solidFill>
                            <a:schemeClr val="dk1"/>
                          </a:solidFill>
                          <a:latin typeface="Calibri" panose="020F0502020204030204"/>
                        </a:defRPr>
                      </a:lvl7pPr>
                      <a:lvl8pPr marL="3200240" algn="l" rtl="0" eaLnBrk="1" hangingPunct="1">
                        <a:defRPr kern="1200">
                          <a:solidFill>
                            <a:schemeClr val="dk1"/>
                          </a:solidFill>
                          <a:latin typeface="Calibri" panose="020F0502020204030204"/>
                        </a:defRPr>
                      </a:lvl8pPr>
                      <a:lvl9pPr marL="3657418" algn="l" rtl="0" eaLnBrk="1" hangingPunct="1">
                        <a:defRPr kern="1200">
                          <a:solidFill>
                            <a:schemeClr val="dk1"/>
                          </a:solidFill>
                          <a:latin typeface="Calibri" panose="020F0502020204030204"/>
                        </a:defRPr>
                      </a:lvl9pPr>
                    </a:lstStyle>
                    <a:p>
                      <a:pPr marL="45720" marR="0">
                        <a:spcBef>
                          <a:spcPts val="0"/>
                        </a:spcBef>
                        <a:spcAft>
                          <a:spcPts val="0"/>
                        </a:spcAft>
                      </a:pPr>
                      <a:r>
                        <a:rPr lang="en-US" sz="1100" dirty="0">
                          <a:effectLst/>
                          <a:latin typeface="Calibri" panose="020F0502020204030204" pitchFamily="34" charset="0"/>
                        </a:rPr>
                        <a:t>Performance Descriptors</a:t>
                      </a:r>
                      <a:endParaRPr lang="en-US" sz="1100" dirty="0">
                        <a:effectLst/>
                        <a:latin typeface="Calibri" panose="020F0502020204030204" pitchFamily="34" charset="0"/>
                        <a:ea typeface="Times New Roman" panose="02020603050405020304" pitchFamily="18"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p>
                      <a:pPr marL="0" marR="0" algn="ctr">
                        <a:spcBef>
                          <a:spcPts val="0"/>
                        </a:spcBef>
                        <a:spcAft>
                          <a:spcPts val="0"/>
                        </a:spcAft>
                      </a:pPr>
                      <a:r>
                        <a:rPr lang="en-US" sz="900" dirty="0">
                          <a:effectLst/>
                          <a:latin typeface="Calibri" panose="020F0502020204030204" pitchFamily="34" charset="0"/>
                        </a:rPr>
                        <a:t> </a:t>
                      </a:r>
                      <a:endParaRPr lang="en-US" sz="900" dirty="0">
                        <a:effectLst/>
                        <a:latin typeface="Calibri" panose="020F0502020204030204" pitchFamily="34" charset="0"/>
                        <a:ea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extLst>
                  <a:ext uri="{0D108BD9-81ED-4DB2-BD59-A6C34878D82A}">
                    <a16:rowId xmlns:a16="http://schemas.microsoft.com/office/drawing/2014/main" val="10005"/>
                  </a:ext>
                </a:extLst>
              </a:tr>
              <a:tr h="274320">
                <a:tc gridSpan="5">
                  <a:txBody>
                    <a:bodyPr/>
                    <a:lstStyle/>
                    <a:p>
                      <a:pPr marL="0" marR="0">
                        <a:spcBef>
                          <a:spcPts val="0"/>
                        </a:spcBef>
                        <a:spcAft>
                          <a:spcPts val="0"/>
                        </a:spcAft>
                      </a:pPr>
                      <a:r>
                        <a:rPr lang="en-US" sz="1100" b="0" dirty="0">
                          <a:effectLst/>
                          <a:latin typeface="Calibri" panose="020F0502020204030204" pitchFamily="34" charset="0"/>
                          <a:ea typeface="Times New Roman" panose="02020603050405020304" pitchFamily="18" charset="0"/>
                        </a:rPr>
                        <a:t>Comments:</a:t>
                      </a:r>
                    </a:p>
                  </a:txBody>
                  <a:tcPr marR="7302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hMerge="1">
                  <a:txBody>
                    <a:bodyPr/>
                    <a:lstStyle/>
                    <a:p>
                      <a:endParaRPr lang="en-US"/>
                    </a:p>
                  </a:txBody>
                  <a:tcPr/>
                </a:tc>
                <a:tc hMerge="1">
                  <a:txBody>
                    <a:bodyPr/>
                    <a:lstStyle/>
                    <a:p>
                      <a:pPr marL="0" marR="0">
                        <a:spcBef>
                          <a:spcPts val="0"/>
                        </a:spcBef>
                        <a:spcAft>
                          <a:spcPts val="0"/>
                        </a:spcAft>
                      </a:pPr>
                      <a:endParaRPr lang="en-US" sz="800" dirty="0">
                        <a:effectLst/>
                        <a:latin typeface="Calibri" panose="020F0502020204030204" pitchFamily="34" charset="0"/>
                        <a:ea typeface="Times New Roman" panose="02020603050405020304" pitchFamily="18" charset="0"/>
                      </a:endParaRPr>
                    </a:p>
                  </a:txBody>
                  <a:tcPr marL="45720" marR="4572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hMerge="1">
                  <a:txBody>
                    <a:bodyPr/>
                    <a:lstStyle/>
                    <a:p>
                      <a:pPr marL="0" marR="0">
                        <a:spcBef>
                          <a:spcPts val="0"/>
                        </a:spcBef>
                        <a:spcAft>
                          <a:spcPts val="0"/>
                        </a:spcAft>
                      </a:pPr>
                      <a:endParaRPr lang="en-US" sz="800" dirty="0">
                        <a:effectLst/>
                        <a:latin typeface="Calibri" panose="020F0502020204030204" pitchFamily="34" charset="0"/>
                        <a:ea typeface="Times New Roman" panose="02020603050405020304" pitchFamily="18" charset="0"/>
                      </a:endParaRPr>
                    </a:p>
                  </a:txBody>
                  <a:tcPr marL="45720" marR="4572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hMerge="1">
                  <a:txBody>
                    <a:bodyPr/>
                    <a:lstStyle/>
                    <a:p>
                      <a:endParaRPr lang="en-US"/>
                    </a:p>
                  </a:txBody>
                  <a:tcPr/>
                </a:tc>
                <a:extLst>
                  <a:ext uri="{0D108BD9-81ED-4DB2-BD59-A6C34878D82A}">
                    <a16:rowId xmlns:a16="http://schemas.microsoft.com/office/drawing/2014/main" val="10006"/>
                  </a:ext>
                </a:extLst>
              </a:tr>
              <a:tr h="502920">
                <a:tc>
                  <a:txBody>
                    <a:bodyPr/>
                    <a:lstStyle>
                      <a:lvl1pPr marL="0" algn="l" rtl="0" eaLnBrk="1" hangingPunct="1">
                        <a:defRPr b="1" kern="1200">
                          <a:solidFill>
                            <a:schemeClr val="lt1"/>
                          </a:solidFill>
                          <a:latin typeface="Calibri" panose="020F0502020204030204"/>
                        </a:defRPr>
                      </a:lvl1pPr>
                      <a:lvl2pPr marL="457178" algn="l" rtl="0" eaLnBrk="1" hangingPunct="1">
                        <a:defRPr b="1" kern="1200">
                          <a:solidFill>
                            <a:schemeClr val="lt1"/>
                          </a:solidFill>
                          <a:latin typeface="Calibri" panose="020F0502020204030204"/>
                        </a:defRPr>
                      </a:lvl2pPr>
                      <a:lvl3pPr marL="914355" algn="l" rtl="0" eaLnBrk="1" hangingPunct="1">
                        <a:defRPr b="1" kern="1200">
                          <a:solidFill>
                            <a:schemeClr val="lt1"/>
                          </a:solidFill>
                          <a:latin typeface="Calibri" panose="020F0502020204030204"/>
                        </a:defRPr>
                      </a:lvl3pPr>
                      <a:lvl4pPr marL="1371532" algn="l" rtl="0" eaLnBrk="1" hangingPunct="1">
                        <a:defRPr b="1" kern="1200">
                          <a:solidFill>
                            <a:schemeClr val="lt1"/>
                          </a:solidFill>
                          <a:latin typeface="Calibri" panose="020F0502020204030204"/>
                        </a:defRPr>
                      </a:lvl4pPr>
                      <a:lvl5pPr marL="1828709" algn="l" rtl="0" eaLnBrk="1" hangingPunct="1">
                        <a:defRPr b="1" kern="1200">
                          <a:solidFill>
                            <a:schemeClr val="lt1"/>
                          </a:solidFill>
                          <a:latin typeface="Calibri" panose="020F0502020204030204"/>
                        </a:defRPr>
                      </a:lvl5pPr>
                      <a:lvl6pPr marL="2285886" algn="l" rtl="0" eaLnBrk="1" hangingPunct="1">
                        <a:defRPr b="1" kern="1200">
                          <a:solidFill>
                            <a:schemeClr val="lt1"/>
                          </a:solidFill>
                          <a:latin typeface="Calibri" panose="020F0502020204030204"/>
                        </a:defRPr>
                      </a:lvl6pPr>
                      <a:lvl7pPr marL="2743064" algn="l" rtl="0" eaLnBrk="1" hangingPunct="1">
                        <a:defRPr b="1" kern="1200">
                          <a:solidFill>
                            <a:schemeClr val="lt1"/>
                          </a:solidFill>
                          <a:latin typeface="Calibri" panose="020F0502020204030204"/>
                        </a:defRPr>
                      </a:lvl7pPr>
                      <a:lvl8pPr marL="3200240" algn="l" rtl="0" eaLnBrk="1" hangingPunct="1">
                        <a:defRPr b="1" kern="1200">
                          <a:solidFill>
                            <a:schemeClr val="lt1"/>
                          </a:solidFill>
                          <a:latin typeface="Calibri" panose="020F0502020204030204"/>
                        </a:defRPr>
                      </a:lvl8pPr>
                      <a:lvl9pPr marL="3657418" algn="l" rtl="0" eaLnBrk="1" hangingPunct="1">
                        <a:defRPr b="1" kern="1200">
                          <a:solidFill>
                            <a:schemeClr val="lt1"/>
                          </a:solidFill>
                          <a:latin typeface="Calibri" panose="020F0502020204030204"/>
                        </a:defRPr>
                      </a:lvl9pPr>
                    </a:lstStyle>
                    <a:p>
                      <a:pPr marL="0" marR="0">
                        <a:spcBef>
                          <a:spcPts val="0"/>
                        </a:spcBef>
                        <a:spcAft>
                          <a:spcPts val="0"/>
                        </a:spcAft>
                      </a:pPr>
                      <a:endParaRPr lang="en-US" sz="1100" b="0" dirty="0">
                        <a:solidFill>
                          <a:srgbClr val="330033"/>
                        </a:solidFill>
                        <a:effectLst/>
                        <a:latin typeface="Calibri" panose="020F0502020204030204" pitchFamily="34" charset="0"/>
                      </a:endParaRPr>
                    </a:p>
                  </a:txBody>
                  <a:tcPr marR="7302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p>
                      <a:pPr marL="45720" marR="0">
                        <a:spcBef>
                          <a:spcPts val="0"/>
                        </a:spcBef>
                        <a:spcAft>
                          <a:spcPts val="0"/>
                        </a:spcAft>
                      </a:pPr>
                      <a:r>
                        <a:rPr lang="en-US" sz="1100" dirty="0">
                          <a:effectLst/>
                          <a:latin typeface="Calibri" panose="020F0502020204030204" pitchFamily="34" charset="0"/>
                        </a:rPr>
                        <a:t>Performance Descriptors</a:t>
                      </a:r>
                      <a:endParaRPr lang="en-US" sz="1100" dirty="0">
                        <a:effectLst/>
                        <a:latin typeface="Calibri" panose="020F0502020204030204" pitchFamily="34" charset="0"/>
                        <a:ea typeface="Times New Roman" panose="02020603050405020304" pitchFamily="18"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rtl="0" eaLnBrk="1" hangingPunct="1">
                        <a:defRPr kern="1200">
                          <a:solidFill>
                            <a:schemeClr val="dk1"/>
                          </a:solidFill>
                          <a:latin typeface="Calibri" panose="020F0502020204030204"/>
                        </a:defRPr>
                      </a:lvl1pPr>
                      <a:lvl2pPr marL="457178" algn="l" rtl="0" eaLnBrk="1" hangingPunct="1">
                        <a:defRPr kern="1200">
                          <a:solidFill>
                            <a:schemeClr val="dk1"/>
                          </a:solidFill>
                          <a:latin typeface="Calibri" panose="020F0502020204030204"/>
                        </a:defRPr>
                      </a:lvl2pPr>
                      <a:lvl3pPr marL="914355" algn="l" rtl="0" eaLnBrk="1" hangingPunct="1">
                        <a:defRPr kern="1200">
                          <a:solidFill>
                            <a:schemeClr val="dk1"/>
                          </a:solidFill>
                          <a:latin typeface="Calibri" panose="020F0502020204030204"/>
                        </a:defRPr>
                      </a:lvl3pPr>
                      <a:lvl4pPr marL="1371532" algn="l" rtl="0" eaLnBrk="1" hangingPunct="1">
                        <a:defRPr kern="1200">
                          <a:solidFill>
                            <a:schemeClr val="dk1"/>
                          </a:solidFill>
                          <a:latin typeface="Calibri" panose="020F0502020204030204"/>
                        </a:defRPr>
                      </a:lvl4pPr>
                      <a:lvl5pPr marL="1828709" algn="l" rtl="0" eaLnBrk="1" hangingPunct="1">
                        <a:defRPr kern="1200">
                          <a:solidFill>
                            <a:schemeClr val="dk1"/>
                          </a:solidFill>
                          <a:latin typeface="Calibri" panose="020F0502020204030204"/>
                        </a:defRPr>
                      </a:lvl5pPr>
                      <a:lvl6pPr marL="2285886" algn="l" rtl="0" eaLnBrk="1" hangingPunct="1">
                        <a:defRPr kern="1200">
                          <a:solidFill>
                            <a:schemeClr val="dk1"/>
                          </a:solidFill>
                          <a:latin typeface="Calibri" panose="020F0502020204030204"/>
                        </a:defRPr>
                      </a:lvl6pPr>
                      <a:lvl7pPr marL="2743064" algn="l" rtl="0" eaLnBrk="1" hangingPunct="1">
                        <a:defRPr kern="1200">
                          <a:solidFill>
                            <a:schemeClr val="dk1"/>
                          </a:solidFill>
                          <a:latin typeface="Calibri" panose="020F0502020204030204"/>
                        </a:defRPr>
                      </a:lvl7pPr>
                      <a:lvl8pPr marL="3200240" algn="l" rtl="0" eaLnBrk="1" hangingPunct="1">
                        <a:defRPr kern="1200">
                          <a:solidFill>
                            <a:schemeClr val="dk1"/>
                          </a:solidFill>
                          <a:latin typeface="Calibri" panose="020F0502020204030204"/>
                        </a:defRPr>
                      </a:lvl8pPr>
                      <a:lvl9pPr marL="3657418" algn="l" rtl="0" eaLnBrk="1" hangingPunct="1">
                        <a:defRPr kern="1200">
                          <a:solidFill>
                            <a:schemeClr val="dk1"/>
                          </a:solidFill>
                          <a:latin typeface="Calibri" panose="020F0502020204030204"/>
                        </a:defRPr>
                      </a:lvl9pPr>
                    </a:lstStyle>
                    <a:p>
                      <a:pPr marL="45720" marR="0">
                        <a:spcBef>
                          <a:spcPts val="0"/>
                        </a:spcBef>
                        <a:spcAft>
                          <a:spcPts val="0"/>
                        </a:spcAft>
                      </a:pPr>
                      <a:r>
                        <a:rPr lang="en-US" sz="1100" dirty="0">
                          <a:effectLst/>
                          <a:latin typeface="Calibri" panose="020F0502020204030204" pitchFamily="34" charset="0"/>
                        </a:rPr>
                        <a:t>Performance Descriptors</a:t>
                      </a:r>
                      <a:endParaRPr lang="en-US" sz="1100" dirty="0">
                        <a:effectLst/>
                        <a:latin typeface="Calibri" panose="020F0502020204030204" pitchFamily="34" charset="0"/>
                        <a:ea typeface="Times New Roman" panose="02020603050405020304" pitchFamily="18"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lvl1pPr marL="0" algn="l" rtl="0" eaLnBrk="1" hangingPunct="1">
                        <a:defRPr kern="1200">
                          <a:solidFill>
                            <a:schemeClr val="dk1"/>
                          </a:solidFill>
                          <a:latin typeface="Calibri" panose="020F0502020204030204"/>
                        </a:defRPr>
                      </a:lvl1pPr>
                      <a:lvl2pPr marL="457178" algn="l" rtl="0" eaLnBrk="1" hangingPunct="1">
                        <a:defRPr kern="1200">
                          <a:solidFill>
                            <a:schemeClr val="dk1"/>
                          </a:solidFill>
                          <a:latin typeface="Calibri" panose="020F0502020204030204"/>
                        </a:defRPr>
                      </a:lvl2pPr>
                      <a:lvl3pPr marL="914355" algn="l" rtl="0" eaLnBrk="1" hangingPunct="1">
                        <a:defRPr kern="1200">
                          <a:solidFill>
                            <a:schemeClr val="dk1"/>
                          </a:solidFill>
                          <a:latin typeface="Calibri" panose="020F0502020204030204"/>
                        </a:defRPr>
                      </a:lvl3pPr>
                      <a:lvl4pPr marL="1371532" algn="l" rtl="0" eaLnBrk="1" hangingPunct="1">
                        <a:defRPr kern="1200">
                          <a:solidFill>
                            <a:schemeClr val="dk1"/>
                          </a:solidFill>
                          <a:latin typeface="Calibri" panose="020F0502020204030204"/>
                        </a:defRPr>
                      </a:lvl4pPr>
                      <a:lvl5pPr marL="1828709" algn="l" rtl="0" eaLnBrk="1" hangingPunct="1">
                        <a:defRPr kern="1200">
                          <a:solidFill>
                            <a:schemeClr val="dk1"/>
                          </a:solidFill>
                          <a:latin typeface="Calibri" panose="020F0502020204030204"/>
                        </a:defRPr>
                      </a:lvl5pPr>
                      <a:lvl6pPr marL="2285886" algn="l" rtl="0" eaLnBrk="1" hangingPunct="1">
                        <a:defRPr kern="1200">
                          <a:solidFill>
                            <a:schemeClr val="dk1"/>
                          </a:solidFill>
                          <a:latin typeface="Calibri" panose="020F0502020204030204"/>
                        </a:defRPr>
                      </a:lvl6pPr>
                      <a:lvl7pPr marL="2743064" algn="l" rtl="0" eaLnBrk="1" hangingPunct="1">
                        <a:defRPr kern="1200">
                          <a:solidFill>
                            <a:schemeClr val="dk1"/>
                          </a:solidFill>
                          <a:latin typeface="Calibri" panose="020F0502020204030204"/>
                        </a:defRPr>
                      </a:lvl7pPr>
                      <a:lvl8pPr marL="3200240" algn="l" rtl="0" eaLnBrk="1" hangingPunct="1">
                        <a:defRPr kern="1200">
                          <a:solidFill>
                            <a:schemeClr val="dk1"/>
                          </a:solidFill>
                          <a:latin typeface="Calibri" panose="020F0502020204030204"/>
                        </a:defRPr>
                      </a:lvl8pPr>
                      <a:lvl9pPr marL="3657418" algn="l" rtl="0" eaLnBrk="1" hangingPunct="1">
                        <a:defRPr kern="1200">
                          <a:solidFill>
                            <a:schemeClr val="dk1"/>
                          </a:solidFill>
                          <a:latin typeface="Calibri" panose="020F0502020204030204"/>
                        </a:defRPr>
                      </a:lvl9pPr>
                    </a:lstStyle>
                    <a:p>
                      <a:pPr marL="45720" marR="0">
                        <a:spcBef>
                          <a:spcPts val="0"/>
                        </a:spcBef>
                        <a:spcAft>
                          <a:spcPts val="0"/>
                        </a:spcAft>
                      </a:pPr>
                      <a:r>
                        <a:rPr lang="en-US" sz="1100" dirty="0">
                          <a:effectLst/>
                          <a:latin typeface="Calibri" panose="020F0502020204030204" pitchFamily="34" charset="0"/>
                        </a:rPr>
                        <a:t>Performance Descriptors</a:t>
                      </a:r>
                      <a:endParaRPr lang="en-US" sz="1100" dirty="0">
                        <a:effectLst/>
                        <a:latin typeface="Calibri" panose="020F0502020204030204" pitchFamily="34" charset="0"/>
                        <a:ea typeface="Times New Roman" panose="02020603050405020304" pitchFamily="18"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a:txBody>
                    <a:bodyPr/>
                    <a:lstStyle/>
                    <a:p>
                      <a:pPr marL="0" marR="0" algn="ctr">
                        <a:spcBef>
                          <a:spcPts val="0"/>
                        </a:spcBef>
                        <a:spcAft>
                          <a:spcPts val="0"/>
                        </a:spcAft>
                      </a:pPr>
                      <a:r>
                        <a:rPr lang="en-US" sz="900" dirty="0">
                          <a:effectLst/>
                          <a:latin typeface="Calibri" panose="020F0502020204030204" pitchFamily="34" charset="0"/>
                        </a:rPr>
                        <a:t> </a:t>
                      </a:r>
                      <a:endParaRPr lang="en-US" sz="900" dirty="0">
                        <a:effectLst/>
                        <a:latin typeface="Calibri" panose="020F0502020204030204" pitchFamily="34" charset="0"/>
                        <a:ea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extLst>
                  <a:ext uri="{0D108BD9-81ED-4DB2-BD59-A6C34878D82A}">
                    <a16:rowId xmlns:a16="http://schemas.microsoft.com/office/drawing/2014/main" val="10007"/>
                  </a:ext>
                </a:extLst>
              </a:tr>
              <a:tr h="274320">
                <a:tc gridSpan="5">
                  <a:txBody>
                    <a:bodyPr/>
                    <a:lstStyle/>
                    <a:p>
                      <a:pPr marL="0" marR="0">
                        <a:spcBef>
                          <a:spcPts val="0"/>
                        </a:spcBef>
                        <a:spcAft>
                          <a:spcPts val="0"/>
                        </a:spcAft>
                      </a:pPr>
                      <a:r>
                        <a:rPr lang="en-US" sz="1100" b="0" dirty="0">
                          <a:effectLst/>
                          <a:latin typeface="Calibri" panose="020F0502020204030204" pitchFamily="34" charset="0"/>
                          <a:ea typeface="Times New Roman" panose="02020603050405020304" pitchFamily="18" charset="0"/>
                        </a:rPr>
                        <a:t>Comments:</a:t>
                      </a:r>
                    </a:p>
                  </a:txBody>
                  <a:tcPr marR="7302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2DEEF"/>
                    </a:solidFill>
                  </a:tcPr>
                </a:tc>
                <a:tc hMerge="1">
                  <a:txBody>
                    <a:bodyPr/>
                    <a:lstStyle/>
                    <a:p>
                      <a:endParaRPr lang="en-US"/>
                    </a:p>
                  </a:txBody>
                  <a:tcPr/>
                </a:tc>
                <a:tc hMerge="1">
                  <a:txBody>
                    <a:bodyPr/>
                    <a:lstStyle/>
                    <a:p>
                      <a:pPr marL="0" marR="0">
                        <a:spcBef>
                          <a:spcPts val="0"/>
                        </a:spcBef>
                        <a:spcAft>
                          <a:spcPts val="0"/>
                        </a:spcAft>
                      </a:pPr>
                      <a:endParaRPr lang="en-US" sz="800" dirty="0">
                        <a:effectLst/>
                        <a:latin typeface="Calibri" panose="020F0502020204030204" pitchFamily="34" charset="0"/>
                        <a:ea typeface="Times New Roman" panose="02020603050405020304" pitchFamily="18" charset="0"/>
                      </a:endParaRPr>
                    </a:p>
                  </a:txBody>
                  <a:tcPr marL="45720" marR="4572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hMerge="1">
                  <a:txBody>
                    <a:bodyPr/>
                    <a:lstStyle/>
                    <a:p>
                      <a:pPr marL="0" marR="0">
                        <a:spcBef>
                          <a:spcPts val="0"/>
                        </a:spcBef>
                        <a:spcAft>
                          <a:spcPts val="0"/>
                        </a:spcAft>
                      </a:pPr>
                      <a:endParaRPr lang="en-US" sz="800" dirty="0">
                        <a:effectLst/>
                        <a:latin typeface="Calibri" panose="020F0502020204030204" pitchFamily="34" charset="0"/>
                        <a:ea typeface="Times New Roman" panose="02020603050405020304" pitchFamily="18" charset="0"/>
                      </a:endParaRPr>
                    </a:p>
                  </a:txBody>
                  <a:tcPr marL="45720" marR="4572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hMerge="1">
                  <a:txBody>
                    <a:bodyPr/>
                    <a:lstStyle/>
                    <a:p>
                      <a:endParaRPr lang="en-US"/>
                    </a:p>
                  </a:txBody>
                  <a:tcPr/>
                </a:tc>
                <a:extLst>
                  <a:ext uri="{0D108BD9-81ED-4DB2-BD59-A6C34878D82A}">
                    <a16:rowId xmlns:a16="http://schemas.microsoft.com/office/drawing/2014/main" val="10008"/>
                  </a:ext>
                </a:extLst>
              </a:tr>
              <a:tr h="274320">
                <a:tc gridSpan="4">
                  <a:txBody>
                    <a:bodyPr/>
                    <a:lstStyle/>
                    <a:p>
                      <a:pPr marL="45720" marR="0" algn="r">
                        <a:spcBef>
                          <a:spcPts val="0"/>
                        </a:spcBef>
                        <a:spcAft>
                          <a:spcPts val="0"/>
                        </a:spcAft>
                      </a:pPr>
                      <a:r>
                        <a:rPr lang="en-US" sz="1100" b="1" dirty="0">
                          <a:effectLst/>
                          <a:latin typeface="Calibri" panose="020F0502020204030204" pitchFamily="34" charset="0"/>
                          <a:ea typeface="Times New Roman" panose="02020603050405020304" pitchFamily="18" charset="0"/>
                        </a:rPr>
                        <a:t>TOTAL</a:t>
                      </a:r>
                      <a:r>
                        <a:rPr lang="en-US" sz="1100" b="1" baseline="0" dirty="0">
                          <a:effectLst/>
                          <a:latin typeface="Calibri" panose="020F0502020204030204" pitchFamily="34" charset="0"/>
                          <a:ea typeface="Times New Roman" panose="02020603050405020304" pitchFamily="18" charset="0"/>
                        </a:rPr>
                        <a:t> SCORE</a:t>
                      </a:r>
                      <a:endParaRPr lang="en-US" sz="1100" b="1" dirty="0">
                        <a:effectLst/>
                        <a:latin typeface="Calibri" panose="020F0502020204030204" pitchFamily="34" charset="0"/>
                        <a:ea typeface="Times New Roman" panose="02020603050405020304" pitchFamily="18" charset="0"/>
                      </a:endParaRPr>
                    </a:p>
                  </a:txBody>
                  <a:tcPr marR="7302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dirty="0"/>
                    </a:p>
                  </a:txBody>
                  <a:tcPr marR="7302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4C6E7"/>
                    </a:solidFill>
                  </a:tcPr>
                </a:tc>
                <a:extLst>
                  <a:ext uri="{0D108BD9-81ED-4DB2-BD59-A6C34878D82A}">
                    <a16:rowId xmlns:a16="http://schemas.microsoft.com/office/drawing/2014/main" val="10009"/>
                  </a:ext>
                </a:extLst>
              </a:tr>
            </a:tbl>
          </a:graphicData>
        </a:graphic>
      </p:graphicFrame>
      <p:sp>
        <p:nvSpPr>
          <p:cNvPr id="4"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0" tIns="0" rIns="0" bIns="0" anchor="ctr"/>
          <a:lstStyle/>
          <a:p>
            <a:pPr algn="ctr">
              <a:lnSpc>
                <a:spcPct val="100000"/>
              </a:lnSpc>
            </a:pPr>
            <a:r>
              <a:rPr lang="en-US" sz="2000" b="1" dirty="0">
                <a:solidFill>
                  <a:schemeClr val="accent4">
                    <a:lumMod val="50000"/>
                  </a:schemeClr>
                </a:solidFill>
                <a:latin typeface="Calibri" panose="020F0502020204030204" pitchFamily="34" charset="0"/>
              </a:rPr>
              <a:t>Section II: Student Learning Assessment</a:t>
            </a:r>
          </a:p>
          <a:p>
            <a:pPr algn="ctr">
              <a:lnSpc>
                <a:spcPct val="100000"/>
              </a:lnSpc>
            </a:pPr>
            <a:r>
              <a:rPr lang="en-US" sz="2000" b="1" dirty="0">
                <a:solidFill>
                  <a:schemeClr val="accent4">
                    <a:lumMod val="50000"/>
                  </a:schemeClr>
                </a:solidFill>
                <a:latin typeface="Calibri" panose="020F0502020204030204" pitchFamily="34" charset="0"/>
              </a:rPr>
              <a:t>Option 2: Include the Programmatic Intended Student Learning Outcomes</a:t>
            </a:r>
          </a:p>
          <a:p>
            <a:pPr algn="ctr">
              <a:lnSpc>
                <a:spcPct val="100000"/>
              </a:lnSpc>
            </a:pPr>
            <a:r>
              <a:rPr lang="en-US" sz="2000" b="1" dirty="0">
                <a:solidFill>
                  <a:schemeClr val="accent4">
                    <a:lumMod val="50000"/>
                  </a:schemeClr>
                </a:solidFill>
                <a:latin typeface="Calibri" panose="020F0502020204030204" pitchFamily="34" charset="0"/>
              </a:rPr>
              <a:t>as Direct Evaluation Criteria in an Additional Section of the Rubric</a:t>
            </a:r>
          </a:p>
        </p:txBody>
      </p:sp>
      <p:sp>
        <p:nvSpPr>
          <p:cNvPr id="5" name="TextBox 4"/>
          <p:cNvSpPr txBox="1"/>
          <p:nvPr/>
        </p:nvSpPr>
        <p:spPr>
          <a:xfrm>
            <a:off x="274320" y="1801368"/>
            <a:ext cx="1335024" cy="594360"/>
          </a:xfrm>
          <a:prstGeom prst="rect">
            <a:avLst/>
          </a:prstGeom>
          <a:noFill/>
        </p:spPr>
        <p:txBody>
          <a:bodyPr wrap="none" rtlCol="0" anchor="ctr" anchorCtr="0">
            <a:noAutofit/>
          </a:bodyPr>
          <a:lstStyle/>
          <a:p>
            <a:pPr algn="ctr"/>
            <a:r>
              <a:rPr lang="en-US" sz="1200" b="1" dirty="0">
                <a:latin typeface="Calibri" panose="020F0502020204030204" pitchFamily="34" charset="0"/>
              </a:rPr>
              <a:t>Program-Level</a:t>
            </a:r>
          </a:p>
          <a:p>
            <a:pPr algn="ctr"/>
            <a:r>
              <a:rPr lang="en-US" sz="1200" b="1" dirty="0">
                <a:latin typeface="Calibri" panose="020F0502020204030204" pitchFamily="34" charset="0"/>
              </a:rPr>
              <a:t>ISLOs</a:t>
            </a:r>
          </a:p>
        </p:txBody>
      </p:sp>
      <p:sp>
        <p:nvSpPr>
          <p:cNvPr id="6" name="TextBox 5"/>
          <p:cNvSpPr txBox="1"/>
          <p:nvPr/>
        </p:nvSpPr>
        <p:spPr>
          <a:xfrm>
            <a:off x="274320" y="2452878"/>
            <a:ext cx="686228" cy="457200"/>
          </a:xfrm>
          <a:prstGeom prst="rect">
            <a:avLst/>
          </a:prstGeom>
          <a:noFill/>
        </p:spPr>
        <p:txBody>
          <a:bodyPr wrap="none" rtlCol="0" anchor="ctr" anchorCtr="0">
            <a:noAutofit/>
          </a:bodyPr>
          <a:lstStyle/>
          <a:p>
            <a:r>
              <a:rPr lang="en-US" sz="1100" dirty="0">
                <a:latin typeface="Calibri" panose="020F0502020204030204" pitchFamily="34" charset="0"/>
              </a:rPr>
              <a:t>ISLO #1</a:t>
            </a:r>
          </a:p>
        </p:txBody>
      </p:sp>
      <p:sp>
        <p:nvSpPr>
          <p:cNvPr id="7" name="TextBox 6"/>
          <p:cNvSpPr txBox="1"/>
          <p:nvPr/>
        </p:nvSpPr>
        <p:spPr>
          <a:xfrm>
            <a:off x="274320" y="3218688"/>
            <a:ext cx="686228" cy="457200"/>
          </a:xfrm>
          <a:prstGeom prst="rect">
            <a:avLst/>
          </a:prstGeom>
          <a:noFill/>
        </p:spPr>
        <p:txBody>
          <a:bodyPr wrap="none" rtlCol="0" anchor="ctr" anchorCtr="0">
            <a:noAutofit/>
          </a:bodyPr>
          <a:lstStyle/>
          <a:p>
            <a:r>
              <a:rPr lang="en-US" sz="1100" dirty="0">
                <a:latin typeface="Calibri" panose="020F0502020204030204" pitchFamily="34" charset="0"/>
              </a:rPr>
              <a:t>ISLO #2</a:t>
            </a:r>
          </a:p>
        </p:txBody>
      </p:sp>
      <p:sp>
        <p:nvSpPr>
          <p:cNvPr id="8" name="TextBox 7"/>
          <p:cNvSpPr txBox="1"/>
          <p:nvPr/>
        </p:nvSpPr>
        <p:spPr>
          <a:xfrm>
            <a:off x="274320" y="3995928"/>
            <a:ext cx="686228" cy="457200"/>
          </a:xfrm>
          <a:prstGeom prst="rect">
            <a:avLst/>
          </a:prstGeom>
          <a:noFill/>
        </p:spPr>
        <p:txBody>
          <a:bodyPr wrap="none" rtlCol="0" anchor="ctr" anchorCtr="0">
            <a:noAutofit/>
          </a:bodyPr>
          <a:lstStyle/>
          <a:p>
            <a:r>
              <a:rPr lang="en-US" sz="1100" dirty="0">
                <a:latin typeface="Calibri" panose="020F0502020204030204" pitchFamily="34" charset="0"/>
              </a:rPr>
              <a:t>ISLO #3</a:t>
            </a:r>
          </a:p>
        </p:txBody>
      </p:sp>
    </p:spTree>
    <p:extLst>
      <p:ext uri="{BB962C8B-B14F-4D97-AF65-F5344CB8AC3E}">
        <p14:creationId xmlns:p14="http://schemas.microsoft.com/office/powerpoint/2010/main" val="13394821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ppt_x"/>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22" presetClass="entr" presetSubtype="8" fill="hold" grpId="0" nodeType="afterEffect">
                                  <p:stCondLst>
                                    <p:cond delay="50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1000"/>
                                        <p:tgtEl>
                                          <p:spTgt spid="6"/>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1000"/>
                                        <p:tgtEl>
                                          <p:spTgt spid="7"/>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Section II: Student Learning Assessment </a:t>
            </a:r>
          </a:p>
        </p:txBody>
      </p:sp>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pPr>
            <a:endParaRPr lang="en-US" sz="1100" kern="0" dirty="0">
              <a:solidFill>
                <a:srgbClr val="330033"/>
              </a:solidFill>
              <a:latin typeface="Calibri" panose="020F0502020204030204" pitchFamily="34" charset="0"/>
            </a:endParaRPr>
          </a:p>
          <a:p>
            <a:pPr lvl="0" fontAlgn="base">
              <a:spcAft>
                <a:spcPct val="0"/>
              </a:spcAft>
              <a:buClr>
                <a:srgbClr val="002060"/>
              </a:buClr>
              <a:buSzPct val="80000"/>
            </a:pPr>
            <a:r>
              <a:rPr lang="en-US" sz="2000" b="1" kern="0" dirty="0">
                <a:solidFill>
                  <a:srgbClr val="002060"/>
                </a:solidFill>
                <a:latin typeface="Calibri" panose="020F0502020204030204" pitchFamily="34" charset="0"/>
              </a:rPr>
              <a:t>Performance Objectives for Student Learning:</a:t>
            </a:r>
          </a:p>
          <a:p>
            <a:pPr marL="274320" lvl="0" indent="-274320" fontAlgn="base">
              <a:spcBef>
                <a:spcPts val="12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Once intended student learning outcomes have been articulated, learning assessment measures have been determined, and evaluation rubrics have been developed, the academic business unit must specify the performance objectives associated with the learning assessment measures.</a:t>
            </a:r>
          </a:p>
          <a:p>
            <a:pPr marL="274320" lvl="0" indent="-274320" fontAlgn="base">
              <a:spcBef>
                <a:spcPts val="20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Whereas intended student learning outcomes are expressed in terms of the specific knowledge, skills, abilities, and competencies that students are expected to have acquired upon completion of their programs of study, performance objectives on the other hand are the concrete quantitative targets for the learning assessment instruments.</a:t>
            </a:r>
          </a:p>
        </p:txBody>
      </p:sp>
    </p:spTree>
    <p:extLst>
      <p:ext uri="{BB962C8B-B14F-4D97-AF65-F5344CB8AC3E}">
        <p14:creationId xmlns:p14="http://schemas.microsoft.com/office/powerpoint/2010/main" val="10000697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p:cTn id="1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0" tIns="0" rIns="0" bIns="0" anchor="ctr"/>
          <a:lstStyle/>
          <a:p>
            <a:pPr algn="ctr">
              <a:lnSpc>
                <a:spcPct val="100000"/>
              </a:lnSpc>
            </a:pPr>
            <a:r>
              <a:rPr lang="en-US" sz="2000" b="1" dirty="0">
                <a:solidFill>
                  <a:schemeClr val="accent4">
                    <a:lumMod val="50000"/>
                  </a:schemeClr>
                </a:solidFill>
                <a:latin typeface="Calibri" panose="020F0502020204030204" pitchFamily="34" charset="0"/>
              </a:rPr>
              <a:t>Section II: Student Learning Assessment</a:t>
            </a:r>
            <a:endParaRPr lang="en-US" sz="2000" b="1" dirty="0">
              <a:solidFill>
                <a:schemeClr val="accent4">
                  <a:lumMod val="50000"/>
                </a:schemeClr>
              </a:solidFill>
              <a:effectLst/>
              <a:latin typeface="Calibri" panose="020F0502020204030204" pitchFamily="34" charset="0"/>
            </a:endParaRPr>
          </a:p>
        </p:txBody>
      </p:sp>
      <p:sp>
        <p:nvSpPr>
          <p:cNvPr id="5" name="Rectangle 10"/>
          <p:cNvSpPr>
            <a:spLocks noChangeArrowheads="1"/>
          </p:cNvSpPr>
          <p:nvPr/>
        </p:nvSpPr>
        <p:spPr bwMode="auto">
          <a:xfrm>
            <a:off x="1097280" y="2999177"/>
            <a:ext cx="6949440" cy="1661993"/>
          </a:xfrm>
          <a:prstGeom prst="rect">
            <a:avLst/>
          </a:prstGeom>
          <a:solidFill>
            <a:schemeClr val="bg1"/>
          </a:solidFill>
          <a:ln w="38100" algn="ctr">
            <a:solidFill>
              <a:srgbClr val="002060"/>
            </a:solidFill>
            <a:miter lim="800000"/>
            <a:headEnd/>
            <a:tailEnd/>
          </a:ln>
        </p:spPr>
        <p:txBody>
          <a:bodyPr wrap="square" tIns="91440" bIns="91440">
            <a:spAutoFit/>
          </a:bodyPr>
          <a:lstStyle/>
          <a:p>
            <a:pPr marL="0" lvl="1" algn="ctr" defTabSz="914400" fontAlgn="base">
              <a:spcAft>
                <a:spcPct val="0"/>
              </a:spcAft>
              <a:buClr>
                <a:prstClr val="white"/>
              </a:buClr>
              <a:buSzPct val="80000"/>
              <a:defRPr/>
            </a:pPr>
            <a:r>
              <a:rPr lang="en-US" sz="2400" b="1" dirty="0">
                <a:solidFill>
                  <a:srgbClr val="002060"/>
                </a:solidFill>
                <a:latin typeface="Calibri" panose="020F0502020204030204" pitchFamily="34" charset="0"/>
              </a:rPr>
              <a:t>The desired measurable results (or targets) for student performance on the learning assessment measures that are used to assess the extent of achievement of intended student learning outcomes</a:t>
            </a:r>
          </a:p>
        </p:txBody>
      </p:sp>
      <p:grpSp>
        <p:nvGrpSpPr>
          <p:cNvPr id="9" name="Group 8"/>
          <p:cNvGrpSpPr/>
          <p:nvPr/>
        </p:nvGrpSpPr>
        <p:grpSpPr>
          <a:xfrm>
            <a:off x="1788060" y="1292087"/>
            <a:ext cx="5567879" cy="1707090"/>
            <a:chOff x="1788060" y="1292087"/>
            <a:chExt cx="5567879" cy="1707090"/>
          </a:xfrm>
        </p:grpSpPr>
        <p:sp>
          <p:nvSpPr>
            <p:cNvPr id="7" name="TextBox 6"/>
            <p:cNvSpPr txBox="1"/>
            <p:nvPr/>
          </p:nvSpPr>
          <p:spPr>
            <a:xfrm>
              <a:off x="3723267" y="1292087"/>
              <a:ext cx="3632672" cy="1707090"/>
            </a:xfrm>
            <a:prstGeom prst="rect">
              <a:avLst/>
            </a:prstGeom>
            <a:noFill/>
          </p:spPr>
          <p:txBody>
            <a:bodyPr wrap="none" lIns="0" rIns="0" rtlCol="0" anchor="ctr" anchorCtr="0">
              <a:noAutofit/>
            </a:bodyPr>
            <a:lstStyle/>
            <a:p>
              <a:pPr algn="ctr" defTabSz="914400"/>
              <a:r>
                <a:rPr lang="en-US" sz="2000" b="1" kern="0" dirty="0">
                  <a:solidFill>
                    <a:srgbClr val="002060"/>
                  </a:solidFill>
                  <a:latin typeface="Calibri" panose="020F0502020204030204" pitchFamily="34" charset="0"/>
                </a:rPr>
                <a:t>What are performance objectives</a:t>
              </a:r>
            </a:p>
            <a:p>
              <a:pPr algn="ctr" defTabSz="914400"/>
              <a:r>
                <a:rPr lang="en-US" sz="2000" b="1" kern="0" dirty="0">
                  <a:solidFill>
                    <a:srgbClr val="002060"/>
                  </a:solidFill>
                  <a:latin typeface="Calibri" panose="020F0502020204030204" pitchFamily="34" charset="0"/>
                </a:rPr>
                <a:t>for student learning?</a:t>
              </a:r>
              <a:endParaRPr lang="en-US" sz="2000" dirty="0">
                <a:solidFill>
                  <a:prstClr val="black"/>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8060" y="1566512"/>
              <a:ext cx="1737360" cy="1158240"/>
            </a:xfrm>
            <a:prstGeom prst="rect">
              <a:avLst/>
            </a:prstGeom>
            <a:ln>
              <a:noFill/>
            </a:ln>
            <a:effectLst>
              <a:outerShdw blurRad="190500" algn="tl" rotWithShape="0">
                <a:srgbClr val="000000">
                  <a:alpha val="70000"/>
                </a:srgbClr>
              </a:outerShdw>
            </a:effectLst>
          </p:spPr>
        </p:pic>
      </p:grpSp>
    </p:spTree>
    <p:extLst>
      <p:ext uri="{BB962C8B-B14F-4D97-AF65-F5344CB8AC3E}">
        <p14:creationId xmlns:p14="http://schemas.microsoft.com/office/powerpoint/2010/main" val="10083022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Section II: Student Learning Assessment </a:t>
            </a:r>
          </a:p>
        </p:txBody>
      </p:sp>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pPr>
            <a:endParaRPr lang="en-US" sz="1100" kern="0" dirty="0">
              <a:solidFill>
                <a:srgbClr val="330033"/>
              </a:solidFill>
              <a:latin typeface="Calibri" panose="020F0502020204030204" pitchFamily="34" charset="0"/>
            </a:endParaRPr>
          </a:p>
          <a:p>
            <a:pPr marL="274320" lvl="0" indent="-274320" fontAlgn="base">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Except in the case of objective-type comprehensive examinations, the performance objectives for direct measures of student learning must be expressed in terms of desired performance ratings/targets on each of the evaluation criteria in the measures’ rubrics that are related to the intended student learning outcomes that measures are intended to assess.</a:t>
            </a:r>
          </a:p>
          <a:p>
            <a:pPr marL="274320" lvl="0" indent="-274320" fontAlgn="base">
              <a:spcBef>
                <a:spcPts val="42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In the case of objective-type comprehensive exams, the performance objectives must be expressed in terms of desired performance levels/targets for the subsets of exam questions associated with each of the intended learning outcomes that the exams are intended to measure.</a:t>
            </a:r>
          </a:p>
        </p:txBody>
      </p:sp>
    </p:spTree>
    <p:extLst>
      <p:ext uri="{BB962C8B-B14F-4D97-AF65-F5344CB8AC3E}">
        <p14:creationId xmlns:p14="http://schemas.microsoft.com/office/powerpoint/2010/main" val="36003485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Section II: Student Learning Assessment </a:t>
            </a:r>
          </a:p>
        </p:txBody>
      </p:sp>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pPr>
            <a:endParaRPr lang="en-US" sz="1100" kern="0" dirty="0">
              <a:solidFill>
                <a:srgbClr val="330033"/>
              </a:solidFill>
              <a:latin typeface="Calibri" panose="020F0502020204030204" pitchFamily="34" charset="0"/>
            </a:endParaRPr>
          </a:p>
          <a:p>
            <a:pPr marL="274320" lvl="0" indent="-274320" fontAlgn="base">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The performance objectives for indirect measures of student learning must be expressed in terms of desired results on each of the items/questions in the instruments that are related to the intended student learning outcomes that the measures are intended to assess.</a:t>
            </a:r>
          </a:p>
          <a:p>
            <a:pPr marL="274320" indent="-274320" fontAlgn="base">
              <a:spcBef>
                <a:spcPts val="42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The performance objectives for indirect measures of student learning must not be expressed in terms of </a:t>
            </a:r>
            <a:r>
              <a:rPr lang="en-US" sz="2000" dirty="0">
                <a:solidFill>
                  <a:srgbClr val="330033"/>
                </a:solidFill>
                <a:latin typeface="Calibri" panose="020F0502020204030204" pitchFamily="34" charset="0"/>
              </a:rPr>
              <a:t>student satisfaction with instructors, teaching, courses, programs, etc.</a:t>
            </a:r>
          </a:p>
        </p:txBody>
      </p:sp>
    </p:spTree>
    <p:extLst>
      <p:ext uri="{BB962C8B-B14F-4D97-AF65-F5344CB8AC3E}">
        <p14:creationId xmlns:p14="http://schemas.microsoft.com/office/powerpoint/2010/main" val="7573587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Section II: Student Learning Assessment </a:t>
            </a:r>
          </a:p>
        </p:txBody>
      </p:sp>
      <p:sp>
        <p:nvSpPr>
          <p:cNvPr id="5"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pPr>
            <a:endParaRPr lang="en-US" sz="1100" kern="0" dirty="0">
              <a:solidFill>
                <a:srgbClr val="330033"/>
              </a:solidFill>
              <a:latin typeface="Calibri" panose="020F0502020204030204" pitchFamily="34" charset="0"/>
            </a:endParaRPr>
          </a:p>
        </p:txBody>
      </p:sp>
      <p:sp>
        <p:nvSpPr>
          <p:cNvPr id="3" name="Rectangle 2"/>
          <p:cNvSpPr/>
          <p:nvPr/>
        </p:nvSpPr>
        <p:spPr>
          <a:xfrm>
            <a:off x="523461" y="1305339"/>
            <a:ext cx="8620539" cy="590105"/>
          </a:xfrm>
          <a:prstGeom prst="rect">
            <a:avLst/>
          </a:prstGeom>
        </p:spPr>
        <p:txBody>
          <a:bodyPr wrap="square" lIns="91440" anchor="ctr">
            <a:noAutofit/>
          </a:bodyPr>
          <a:lstStyle/>
          <a:p>
            <a:pPr algn="ctr">
              <a:lnSpc>
                <a:spcPct val="100000"/>
              </a:lnSpc>
            </a:pPr>
            <a:r>
              <a:rPr lang="en-US" b="1" dirty="0">
                <a:solidFill>
                  <a:srgbClr val="002060"/>
                </a:solidFill>
                <a:latin typeface="Calibri" panose="020F0502020204030204" pitchFamily="34" charset="0"/>
              </a:rPr>
              <a:t>Example 1: Performance Objective for a Direct Measure of Student Learning</a:t>
            </a:r>
          </a:p>
        </p:txBody>
      </p:sp>
      <p:sp>
        <p:nvSpPr>
          <p:cNvPr id="4" name="Rectangle 3"/>
          <p:cNvSpPr/>
          <p:nvPr/>
        </p:nvSpPr>
        <p:spPr>
          <a:xfrm>
            <a:off x="1345095" y="1895444"/>
            <a:ext cx="6977270" cy="3016210"/>
          </a:xfrm>
          <a:prstGeom prst="rect">
            <a:avLst/>
          </a:prstGeom>
          <a:solidFill>
            <a:schemeClr val="bg1"/>
          </a:solidFill>
          <a:ln w="38100">
            <a:solidFill>
              <a:srgbClr val="002060"/>
            </a:solidFill>
          </a:ln>
        </p:spPr>
        <p:txBody>
          <a:bodyPr wrap="square" lIns="274320" tIns="274320" rIns="274320" bIns="274320" anchor="ctr">
            <a:spAutoFit/>
          </a:bodyPr>
          <a:lstStyle/>
          <a:p>
            <a:r>
              <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If the academic business unit is using a comprehensive project in a capstone course as a direct measure of student learning, then a performance objective for this instrument might be that, on the rating scale in the project evaluation rubric (with ‘exemplary’ being the highest rating), at least 80% of the students will achieve a performance rating of ‘acceptable’ or higher on each of the evaluation criteria associated with the program ISLOs assessed by the project.</a:t>
            </a:r>
            <a:endParaRPr lang="en-US" sz="2000" dirty="0">
              <a:solidFill>
                <a:srgbClr val="002060"/>
              </a:solidFill>
            </a:endParaRPr>
          </a:p>
        </p:txBody>
      </p:sp>
    </p:spTree>
    <p:extLst>
      <p:ext uri="{BB962C8B-B14F-4D97-AF65-F5344CB8AC3E}">
        <p14:creationId xmlns:p14="http://schemas.microsoft.com/office/powerpoint/2010/main" val="10238218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rgbClr val="A50021"/>
                </a:solidFill>
                <a:latin typeface="Calibri" panose="020F0502020204030204" pitchFamily="34" charset="0"/>
              </a:rPr>
              <a:t>Section II: Student Learning Assessment </a:t>
            </a:r>
          </a:p>
        </p:txBody>
      </p:sp>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pPr>
            <a:endParaRPr lang="en-US" sz="1100" kern="0" dirty="0">
              <a:solidFill>
                <a:srgbClr val="330033"/>
              </a:solidFill>
              <a:latin typeface="Calibri" panose="020F0502020204030204" pitchFamily="34" charset="0"/>
            </a:endParaRPr>
          </a:p>
        </p:txBody>
      </p:sp>
      <p:sp>
        <p:nvSpPr>
          <p:cNvPr id="4" name="Rectangle 3"/>
          <p:cNvSpPr/>
          <p:nvPr/>
        </p:nvSpPr>
        <p:spPr>
          <a:xfrm>
            <a:off x="523461" y="1305339"/>
            <a:ext cx="8620539" cy="590105"/>
          </a:xfrm>
          <a:prstGeom prst="rect">
            <a:avLst/>
          </a:prstGeom>
        </p:spPr>
        <p:txBody>
          <a:bodyPr wrap="square" lIns="91440" anchor="ctr">
            <a:noAutofit/>
          </a:bodyPr>
          <a:lstStyle/>
          <a:p>
            <a:pPr algn="ctr">
              <a:lnSpc>
                <a:spcPct val="100000"/>
              </a:lnSpc>
            </a:pPr>
            <a:r>
              <a:rPr lang="en-US" b="1" dirty="0">
                <a:solidFill>
                  <a:srgbClr val="002060"/>
                </a:solidFill>
                <a:latin typeface="Calibri" panose="020F0502020204030204" pitchFamily="34" charset="0"/>
              </a:rPr>
              <a:t>Example 2: Performance Objective for a Direct Measure of Student Learning</a:t>
            </a:r>
          </a:p>
        </p:txBody>
      </p:sp>
      <p:sp>
        <p:nvSpPr>
          <p:cNvPr id="5" name="Rectangle 4"/>
          <p:cNvSpPr/>
          <p:nvPr/>
        </p:nvSpPr>
        <p:spPr>
          <a:xfrm>
            <a:off x="1345095" y="1895444"/>
            <a:ext cx="6977270" cy="2923877"/>
          </a:xfrm>
          <a:prstGeom prst="rect">
            <a:avLst/>
          </a:prstGeom>
          <a:solidFill>
            <a:schemeClr val="bg1"/>
          </a:solidFill>
          <a:ln w="38100">
            <a:solidFill>
              <a:srgbClr val="002060"/>
            </a:solidFill>
          </a:ln>
        </p:spPr>
        <p:txBody>
          <a:bodyPr wrap="square" lIns="274320" tIns="274320" rIns="274320" bIns="274320" anchor="ctr">
            <a:spAutoFit/>
          </a:bodyPr>
          <a:lstStyle/>
          <a:p>
            <a:r>
              <a:rPr lang="en-US"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If the academic business unit is using an end-of-program comprehensive examination as a direct measure of student learning, then a performance objective for this instrument might be that at least 80% of the students will score 70% or higher on the subsets of examination questions related to each of the program ISLOs assessed by the examination.</a:t>
            </a:r>
            <a:endParaRPr lang="en-US" sz="2200" dirty="0">
              <a:solidFill>
                <a:srgbClr val="002060"/>
              </a:solidFill>
            </a:endParaRPr>
          </a:p>
        </p:txBody>
      </p:sp>
    </p:spTree>
    <p:extLst>
      <p:ext uri="{BB962C8B-B14F-4D97-AF65-F5344CB8AC3E}">
        <p14:creationId xmlns:p14="http://schemas.microsoft.com/office/powerpoint/2010/main" val="13214633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rgbClr val="A50021"/>
                </a:solidFill>
                <a:latin typeface="Calibri" panose="020F0502020204030204" pitchFamily="34" charset="0"/>
              </a:rPr>
              <a:t>Section II: Student Learning Assessment </a:t>
            </a:r>
          </a:p>
        </p:txBody>
      </p:sp>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pPr>
            <a:endParaRPr lang="en-US" sz="1100" kern="0" dirty="0">
              <a:solidFill>
                <a:srgbClr val="330033"/>
              </a:solidFill>
              <a:latin typeface="Calibri" panose="020F0502020204030204" pitchFamily="34" charset="0"/>
            </a:endParaRPr>
          </a:p>
        </p:txBody>
      </p:sp>
      <p:sp>
        <p:nvSpPr>
          <p:cNvPr id="4" name="Rectangle 3"/>
          <p:cNvSpPr/>
          <p:nvPr/>
        </p:nvSpPr>
        <p:spPr>
          <a:xfrm>
            <a:off x="523461" y="1305339"/>
            <a:ext cx="8620539" cy="590105"/>
          </a:xfrm>
          <a:prstGeom prst="rect">
            <a:avLst/>
          </a:prstGeom>
        </p:spPr>
        <p:txBody>
          <a:bodyPr wrap="square" lIns="91440" anchor="ctr">
            <a:noAutofit/>
          </a:bodyPr>
          <a:lstStyle/>
          <a:p>
            <a:pPr algn="ctr">
              <a:lnSpc>
                <a:spcPct val="100000"/>
              </a:lnSpc>
            </a:pPr>
            <a:r>
              <a:rPr lang="en-US" b="1" dirty="0">
                <a:solidFill>
                  <a:srgbClr val="002060"/>
                </a:solidFill>
                <a:latin typeface="Calibri" panose="020F0502020204030204" pitchFamily="34" charset="0"/>
              </a:rPr>
              <a:t>Example 3: Performance Objective for an Indirect Measure of Student Learning</a:t>
            </a:r>
          </a:p>
        </p:txBody>
      </p:sp>
      <p:sp>
        <p:nvSpPr>
          <p:cNvPr id="5" name="Rectangle 4"/>
          <p:cNvSpPr/>
          <p:nvPr/>
        </p:nvSpPr>
        <p:spPr>
          <a:xfrm>
            <a:off x="1345095" y="1895444"/>
            <a:ext cx="6977270" cy="2923877"/>
          </a:xfrm>
          <a:prstGeom prst="rect">
            <a:avLst/>
          </a:prstGeom>
          <a:solidFill>
            <a:schemeClr val="bg1"/>
          </a:solidFill>
          <a:ln w="38100">
            <a:solidFill>
              <a:srgbClr val="002060"/>
            </a:solidFill>
          </a:ln>
        </p:spPr>
        <p:txBody>
          <a:bodyPr wrap="square" lIns="274320" tIns="274320" rIns="274320" bIns="274320" anchor="ctr">
            <a:spAutoFit/>
          </a:bodyPr>
          <a:lstStyle/>
          <a:p>
            <a:r>
              <a:rPr lang="en-US"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If the academic business unit is using a senior exit survey as an indirect measure of student learning, then a performance objective for this measure might be that, on the exit survey instrument, 80% or more of all graduating students will indicate that they were ‘successful’ or ‘very successful’ in achieving each of the intended learning outcomes assessed by the survey.</a:t>
            </a:r>
            <a:endParaRPr lang="en-US" sz="2200" dirty="0">
              <a:solidFill>
                <a:srgbClr val="002060"/>
              </a:solidFill>
            </a:endParaRPr>
          </a:p>
        </p:txBody>
      </p:sp>
    </p:spTree>
    <p:extLst>
      <p:ext uri="{BB962C8B-B14F-4D97-AF65-F5344CB8AC3E}">
        <p14:creationId xmlns:p14="http://schemas.microsoft.com/office/powerpoint/2010/main" val="32086912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rgbClr val="A50021"/>
                </a:solidFill>
                <a:latin typeface="Calibri" panose="020F0502020204030204" pitchFamily="34" charset="0"/>
              </a:rPr>
              <a:t>Section II: Student Learning Assessment </a:t>
            </a:r>
          </a:p>
        </p:txBody>
      </p:sp>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pPr>
            <a:endParaRPr lang="en-US" sz="1100" kern="0" dirty="0">
              <a:solidFill>
                <a:srgbClr val="330033"/>
              </a:solidFill>
              <a:latin typeface="Calibri" panose="020F0502020204030204" pitchFamily="34" charset="0"/>
            </a:endParaRPr>
          </a:p>
        </p:txBody>
      </p:sp>
      <p:sp>
        <p:nvSpPr>
          <p:cNvPr id="4" name="Rectangle 3"/>
          <p:cNvSpPr/>
          <p:nvPr/>
        </p:nvSpPr>
        <p:spPr>
          <a:xfrm>
            <a:off x="523461" y="1305339"/>
            <a:ext cx="8620539" cy="590105"/>
          </a:xfrm>
          <a:prstGeom prst="rect">
            <a:avLst/>
          </a:prstGeom>
        </p:spPr>
        <p:txBody>
          <a:bodyPr wrap="square" lIns="91440" anchor="ctr">
            <a:noAutofit/>
          </a:bodyPr>
          <a:lstStyle/>
          <a:p>
            <a:pPr algn="ctr">
              <a:lnSpc>
                <a:spcPct val="100000"/>
              </a:lnSpc>
            </a:pPr>
            <a:r>
              <a:rPr lang="en-US" b="1" dirty="0">
                <a:solidFill>
                  <a:srgbClr val="002060"/>
                </a:solidFill>
                <a:latin typeface="Calibri" panose="020F0502020204030204" pitchFamily="34" charset="0"/>
              </a:rPr>
              <a:t>Example 4: Performance Objective for an Indirect Measure of Student Learning</a:t>
            </a:r>
          </a:p>
        </p:txBody>
      </p:sp>
      <p:sp>
        <p:nvSpPr>
          <p:cNvPr id="5" name="Rectangle 4"/>
          <p:cNvSpPr/>
          <p:nvPr/>
        </p:nvSpPr>
        <p:spPr>
          <a:xfrm>
            <a:off x="1345095" y="1895444"/>
            <a:ext cx="6977270" cy="2923877"/>
          </a:xfrm>
          <a:prstGeom prst="rect">
            <a:avLst/>
          </a:prstGeom>
          <a:solidFill>
            <a:schemeClr val="bg1"/>
          </a:solidFill>
          <a:ln w="38100">
            <a:solidFill>
              <a:srgbClr val="002060"/>
            </a:solidFill>
          </a:ln>
        </p:spPr>
        <p:txBody>
          <a:bodyPr wrap="square" lIns="274320" tIns="274320" rIns="274320" bIns="274320" anchor="ctr">
            <a:spAutoFit/>
          </a:bodyPr>
          <a:lstStyle/>
          <a:p>
            <a:r>
              <a:rPr lang="en-US" sz="2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If the academic business unit is using an alumni survey as an indirect measure of student learning, then a performance objective for this measure might be that, on the alumni survey instrument, at least 80% of all third-year alumni will indicate that they achieved a ‘proficient’ or ‘advanced’ ability in each of the program ISLOs assessed by the survey.</a:t>
            </a:r>
            <a:endParaRPr lang="en-US" sz="2200" dirty="0">
              <a:solidFill>
                <a:srgbClr val="002060"/>
              </a:solidFill>
            </a:endParaRPr>
          </a:p>
        </p:txBody>
      </p:sp>
    </p:spTree>
    <p:extLst>
      <p:ext uri="{BB962C8B-B14F-4D97-AF65-F5344CB8AC3E}">
        <p14:creationId xmlns:p14="http://schemas.microsoft.com/office/powerpoint/2010/main" val="39352358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a:xfrm>
            <a:off x="533400" y="1307592"/>
            <a:ext cx="8610600" cy="3840480"/>
          </a:xfrm>
          <a:prstGeom prst="rect">
            <a:avLst/>
          </a:prstGeom>
          <a:noFill/>
          <a:ln/>
        </p:spPr>
        <p:txBody>
          <a:bodyPr lIns="182880" rIns="182880"/>
          <a:lstStyle/>
          <a:p>
            <a:pPr marL="342900" marR="0" lvl="0" indent="-342900" algn="l" defTabSz="914400" rtl="0" eaLnBrk="1" fontAlgn="base" latinLnBrk="0" hangingPunct="1">
              <a:spcBef>
                <a:spcPct val="0"/>
              </a:spcBef>
              <a:spcAft>
                <a:spcPct val="0"/>
              </a:spcAft>
              <a:buClr>
                <a:srgbClr val="330033"/>
              </a:buClr>
              <a:buSzPct val="90000"/>
              <a:buFont typeface="Wingdings" pitchFamily="2" charset="2"/>
              <a:buNone/>
              <a:tabLst/>
              <a:defRPr/>
            </a:pPr>
            <a:endParaRPr kumimoji="0" lang="en-US" sz="1100" b="0" i="0" strike="noStrike" kern="0" cap="none" spc="0" normalizeH="0" baseline="0" noProof="0" dirty="0">
              <a:ln>
                <a:noFill/>
              </a:ln>
              <a:solidFill>
                <a:srgbClr val="330033"/>
              </a:solidFill>
              <a:effectLst/>
              <a:uLnTx/>
              <a:uFillTx/>
              <a:latin typeface="Calibri" panose="020F0502020204030204" pitchFamily="34" charset="0"/>
            </a:endParaRPr>
          </a:p>
          <a:p>
            <a:pPr marL="274320" marR="0" lvl="0" indent="-274320" algn="l" defTabSz="914400" rtl="0" eaLnBrk="1" fontAlgn="base" latinLnBrk="0" hangingPunct="1">
              <a:spcBef>
                <a:spcPct val="0"/>
              </a:spcBef>
              <a:spcAft>
                <a:spcPct val="0"/>
              </a:spcAft>
              <a:buClr>
                <a:srgbClr val="002060"/>
              </a:buClr>
              <a:buSzPct val="80000"/>
              <a:buFont typeface="Wingdings" panose="05000000000000000000" pitchFamily="2" charset="2"/>
              <a:buChar char="q"/>
              <a:tabLst/>
              <a:defRPr/>
            </a:pPr>
            <a:r>
              <a:rPr kumimoji="0" lang="en-US" sz="2000" b="0" i="0" u="none" strike="noStrike" kern="0" cap="none" spc="0" normalizeH="0" baseline="0" noProof="0" dirty="0">
                <a:ln>
                  <a:noFill/>
                </a:ln>
                <a:solidFill>
                  <a:srgbClr val="330033"/>
                </a:solidFill>
                <a:effectLst/>
                <a:uLnTx/>
                <a:uFillTx/>
                <a:latin typeface="Calibri" panose="020F0502020204030204" pitchFamily="34" charset="0"/>
              </a:rPr>
              <a:t>The measurement of academic quality focuses on the ‘outputs’ of the educational process instead of the ‘inputs’ into the process.</a:t>
            </a:r>
          </a:p>
          <a:p>
            <a:pPr marL="274320" indent="-274320" fontAlgn="base">
              <a:spcBef>
                <a:spcPts val="3600"/>
              </a:spcBef>
              <a:buClr>
                <a:srgbClr val="002060"/>
              </a:buClr>
              <a:buSzPct val="80000"/>
              <a:buFont typeface="Wingdings" panose="05000000000000000000" pitchFamily="2" charset="2"/>
              <a:buChar char="q"/>
              <a:defRPr/>
            </a:pPr>
            <a:r>
              <a:rPr lang="en-US" sz="2000" kern="0" dirty="0">
                <a:solidFill>
                  <a:srgbClr val="330033"/>
                </a:solidFill>
                <a:latin typeface="Calibri" panose="020F0502020204030204" pitchFamily="34" charset="0"/>
              </a:rPr>
              <a:t>The IACBE is the leader in mission-driven and outcomes-based accreditation in which the evaluation of academic quality and excellence in business education is based on educational outcomes rather than prescriptive standards relating to academic resources.</a:t>
            </a:r>
          </a:p>
          <a:p>
            <a:pPr marL="274320" lvl="0" indent="-274320" fontAlgn="base">
              <a:spcBef>
                <a:spcPts val="3600"/>
              </a:spcBef>
              <a:buClr>
                <a:srgbClr val="002060"/>
              </a:buClr>
              <a:buSzPct val="80000"/>
              <a:buFont typeface="Wingdings" panose="05000000000000000000" pitchFamily="2" charset="2"/>
              <a:buChar char="q"/>
              <a:defRPr/>
            </a:pPr>
            <a:r>
              <a:rPr lang="en-US" sz="2000" kern="0" dirty="0">
                <a:solidFill>
                  <a:srgbClr val="330033"/>
                </a:solidFill>
                <a:latin typeface="Calibri" panose="020F0502020204030204" pitchFamily="34" charset="0"/>
              </a:rPr>
              <a:t>How is ‘academic quality’ defined? The IACBE defines academic quality as follows:</a:t>
            </a:r>
          </a:p>
        </p:txBody>
      </p:sp>
      <p:sp>
        <p:nvSpPr>
          <p:cNvPr id="5"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rgbClr val="002060"/>
                </a:solidFill>
                <a:latin typeface="Calibri" panose="020F0502020204030204" pitchFamily="34" charset="0"/>
              </a:rPr>
              <a:t>Introduction to Outcomes Assessment</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p:cTn id="1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p:cTn id="19"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Aft>
                <a:spcPct val="0"/>
              </a:spcAft>
              <a:buClr>
                <a:srgbClr val="330033"/>
              </a:buClr>
              <a:buSzPct val="90000"/>
            </a:pPr>
            <a:endParaRPr lang="en-US" sz="1100" kern="0" dirty="0">
              <a:solidFill>
                <a:srgbClr val="330033"/>
              </a:solidFill>
              <a:latin typeface="Calibri" panose="020F0502020204030204" pitchFamily="34" charset="0"/>
            </a:endParaRPr>
          </a:p>
          <a:p>
            <a:pPr marL="274320" lvl="0" indent="-274320" fontAlgn="base">
              <a:spcAft>
                <a:spcPct val="0"/>
              </a:spcAft>
              <a:buClr>
                <a:srgbClr val="002060"/>
              </a:buClr>
              <a:buSzPct val="80000"/>
              <a:buFont typeface="Wingdings" panose="05000000000000000000" pitchFamily="2" charset="2"/>
              <a:buChar char="q"/>
            </a:pPr>
            <a:r>
              <a:rPr lang="en-US" kern="0" dirty="0">
                <a:solidFill>
                  <a:srgbClr val="330033"/>
                </a:solidFill>
                <a:latin typeface="Calibri" panose="020F0502020204030204" pitchFamily="34" charset="0"/>
              </a:rPr>
              <a:t>According to Michael Porter, Harvard Business School professor                                  and world-renowned expert on management and strategy,                       organizational success requires both the right strategy and                                                ‘operational effectiveness.’</a:t>
            </a:r>
          </a:p>
          <a:p>
            <a:pPr marL="274320" lvl="0" indent="-274320" fontAlgn="base">
              <a:spcBef>
                <a:spcPts val="1200"/>
              </a:spcBef>
              <a:spcAft>
                <a:spcPct val="0"/>
              </a:spcAft>
              <a:buClr>
                <a:srgbClr val="002060"/>
              </a:buClr>
              <a:buSzPct val="80000"/>
              <a:buFont typeface="Wingdings" panose="05000000000000000000" pitchFamily="2" charset="2"/>
              <a:buChar char="q"/>
            </a:pPr>
            <a:r>
              <a:rPr lang="en-US" kern="0" dirty="0">
                <a:solidFill>
                  <a:srgbClr val="330033"/>
                </a:solidFill>
                <a:latin typeface="Calibri" panose="020F0502020204030204" pitchFamily="34" charset="0"/>
              </a:rPr>
              <a:t>Operational effectiveness refers to that domain of organizational activity that is about having functions and processes that perform well, fit together harmoniously, and work in conjunction with each other to implement strategy.</a:t>
            </a:r>
          </a:p>
          <a:p>
            <a:pPr marL="274320" lvl="0" indent="-274320" fontAlgn="base">
              <a:spcBef>
                <a:spcPts val="1200"/>
              </a:spcBef>
              <a:spcAft>
                <a:spcPct val="0"/>
              </a:spcAft>
              <a:buClr>
                <a:srgbClr val="002060"/>
              </a:buClr>
              <a:buSzPct val="80000"/>
              <a:buFont typeface="Wingdings" panose="05000000000000000000" pitchFamily="2" charset="2"/>
              <a:buChar char="q"/>
            </a:pPr>
            <a:r>
              <a:rPr lang="en-US" kern="0" dirty="0">
                <a:solidFill>
                  <a:srgbClr val="330033"/>
                </a:solidFill>
                <a:latin typeface="Calibri" panose="020F0502020204030204" pitchFamily="34" charset="0"/>
              </a:rPr>
              <a:t>It involves various practices that enable an organization to (i) better utilize its resources, (ii) better implement its processes, and (iii) achieve its mission and goals.</a:t>
            </a:r>
          </a:p>
          <a:p>
            <a:pPr marL="274320" lvl="0" indent="-274320" fontAlgn="base">
              <a:spcBef>
                <a:spcPts val="1200"/>
              </a:spcBef>
              <a:spcAft>
                <a:spcPct val="0"/>
              </a:spcAft>
              <a:buClr>
                <a:srgbClr val="002060"/>
              </a:buClr>
              <a:buSzPct val="80000"/>
              <a:buFont typeface="Wingdings" panose="05000000000000000000" pitchFamily="2" charset="2"/>
              <a:buChar char="q"/>
            </a:pPr>
            <a:r>
              <a:rPr lang="en-US" kern="0" dirty="0">
                <a:solidFill>
                  <a:srgbClr val="330033"/>
                </a:solidFill>
                <a:latin typeface="Calibri" panose="020F0502020204030204" pitchFamily="34" charset="0"/>
              </a:rPr>
              <a:t>It is then the role of strategy to mold these functions and processes into a coherent organizational whole that will succeed in the marketplace.</a:t>
            </a:r>
          </a:p>
        </p:txBody>
      </p:sp>
      <p:sp>
        <p:nvSpPr>
          <p:cNvPr id="4"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Section III: Operational Assessment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1504950"/>
            <a:ext cx="1737360" cy="11582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357428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1" end="1"/>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p:cTn id="23"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2">
                                            <p:txEl>
                                              <p:pRg st="2" end="2"/>
                                            </p:txEl>
                                          </p:spTgt>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p:cTn id="2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2">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 calcmode="lin" valueType="num">
                                      <p:cBhvr>
                                        <p:cTn id="33"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2">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533400" y="1809750"/>
            <a:ext cx="1920240" cy="2834640"/>
          </a:xfrm>
          <a:prstGeom prst="rect">
            <a:avLst/>
          </a:prstGeom>
          <a:solidFill>
            <a:srgbClr val="002060"/>
          </a:solidFill>
          <a:ln w="50800" cap="sq" cmpd="dbl" algn="ctr">
            <a:no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nchor="ctr" anchorCtr="1"/>
          <a:lstStyle>
            <a:lvl1pPr marL="0" indent="0">
              <a:spcAft>
                <a:spcPts val="1000"/>
              </a:spcAft>
              <a:buNone/>
              <a:defRPr sz="1800"/>
            </a:lvl1pPr>
            <a:lvl2pPr>
              <a:buNone/>
              <a:defRPr sz="1200"/>
            </a:lvl2pPr>
            <a:lvl3pPr>
              <a:buNone/>
              <a:defRPr sz="1000"/>
            </a:lvl3pPr>
            <a:lvl4pPr>
              <a:buNone/>
              <a:defRPr sz="900"/>
            </a:lvl4pPr>
            <a:lvl5pPr>
              <a:buNone/>
              <a:defRPr sz="900"/>
            </a:lvl5pPr>
            <a:extLst/>
          </a:lstStyle>
          <a:p>
            <a:pPr marL="0" marR="0" lvl="0" indent="0" algn="ctr" defTabSz="914400" rtl="0" eaLnBrk="1" fontAlgn="auto" latinLnBrk="0" hangingPunct="1">
              <a:lnSpc>
                <a:spcPct val="100000"/>
              </a:lnSpc>
              <a:spcAft>
                <a:spcPts val="0"/>
              </a:spcAft>
              <a:buClr>
                <a:srgbClr val="C00000"/>
              </a:buClr>
              <a:buSzPct val="90000"/>
              <a:buFont typeface="Wingdings" pitchFamily="2" charset="2"/>
              <a:buNone/>
              <a:tabLst/>
              <a:defRPr/>
            </a:pPr>
            <a:r>
              <a:rPr kumimoji="0" lang="en-US" sz="1800" b="1" i="0" u="none" strike="noStrike" kern="1200" cap="none" spc="0" normalizeH="0" baseline="0" noProof="0" dirty="0">
                <a:ln>
                  <a:noFill/>
                </a:ln>
                <a:solidFill>
                  <a:schemeClr val="lt1"/>
                </a:solidFill>
                <a:effectLst/>
                <a:uLnTx/>
                <a:uFillTx/>
                <a:latin typeface="Calibri" panose="020F0502020204030204" pitchFamily="34" charset="0"/>
              </a:rPr>
              <a:t>Strategy,</a:t>
            </a:r>
          </a:p>
          <a:p>
            <a:pPr marL="0" marR="0" lvl="0" indent="0" algn="ctr" defTabSz="914400" rtl="0" eaLnBrk="1" fontAlgn="auto" latinLnBrk="0" hangingPunct="1">
              <a:lnSpc>
                <a:spcPct val="100000"/>
              </a:lnSpc>
              <a:spcAft>
                <a:spcPts val="0"/>
              </a:spcAft>
              <a:buClr>
                <a:srgbClr val="C00000"/>
              </a:buClr>
              <a:buSzPct val="90000"/>
              <a:buFont typeface="Wingdings" pitchFamily="2" charset="2"/>
              <a:buNone/>
              <a:tabLst/>
              <a:defRPr/>
            </a:pPr>
            <a:r>
              <a:rPr lang="en-US" b="1" noProof="0" dirty="0">
                <a:latin typeface="Calibri" panose="020F0502020204030204" pitchFamily="34" charset="0"/>
              </a:rPr>
              <a:t>Operational</a:t>
            </a:r>
          </a:p>
          <a:p>
            <a:pPr marL="0" marR="0" lvl="0" indent="0" algn="ctr" defTabSz="914400" rtl="0" eaLnBrk="1" fontAlgn="auto" latinLnBrk="0" hangingPunct="1">
              <a:lnSpc>
                <a:spcPct val="100000"/>
              </a:lnSpc>
              <a:spcAft>
                <a:spcPts val="0"/>
              </a:spcAft>
              <a:buClr>
                <a:srgbClr val="C00000"/>
              </a:buClr>
              <a:buSzPct val="90000"/>
              <a:buFont typeface="Wingdings" pitchFamily="2" charset="2"/>
              <a:buNone/>
              <a:tabLst/>
              <a:defRPr/>
            </a:pPr>
            <a:r>
              <a:rPr kumimoji="0" lang="en-US" sz="1800" b="1" i="0" u="none" strike="noStrike" kern="1200" cap="none" spc="0" normalizeH="0" baseline="0" dirty="0">
                <a:ln>
                  <a:noFill/>
                </a:ln>
                <a:solidFill>
                  <a:schemeClr val="lt1"/>
                </a:solidFill>
                <a:effectLst/>
                <a:uLnTx/>
                <a:uFillTx/>
                <a:latin typeface="Calibri" panose="020F0502020204030204" pitchFamily="34" charset="0"/>
              </a:rPr>
              <a:t>Effectiveness,</a:t>
            </a:r>
          </a:p>
          <a:p>
            <a:pPr marL="0" marR="0" lvl="0" indent="0" algn="ctr" defTabSz="914400" rtl="0" eaLnBrk="1" fontAlgn="auto" latinLnBrk="0" hangingPunct="1">
              <a:lnSpc>
                <a:spcPct val="100000"/>
              </a:lnSpc>
              <a:spcAft>
                <a:spcPts val="0"/>
              </a:spcAft>
              <a:buClr>
                <a:srgbClr val="C00000"/>
              </a:buClr>
              <a:buSzPct val="90000"/>
              <a:buFont typeface="Wingdings" pitchFamily="2" charset="2"/>
              <a:buNone/>
              <a:tabLst/>
              <a:defRPr/>
            </a:pPr>
            <a:r>
              <a:rPr lang="en-US" b="1" noProof="0" dirty="0">
                <a:latin typeface="Calibri" panose="020F0502020204030204" pitchFamily="34" charset="0"/>
              </a:rPr>
              <a:t>and</a:t>
            </a:r>
          </a:p>
          <a:p>
            <a:pPr marL="0" marR="0" lvl="0" indent="0" algn="ctr" defTabSz="914400" rtl="0" eaLnBrk="1" fontAlgn="auto" latinLnBrk="0" hangingPunct="1">
              <a:lnSpc>
                <a:spcPct val="100000"/>
              </a:lnSpc>
              <a:spcAft>
                <a:spcPts val="0"/>
              </a:spcAft>
              <a:buClr>
                <a:srgbClr val="C00000"/>
              </a:buClr>
              <a:buSzPct val="90000"/>
              <a:buFont typeface="Wingdings" pitchFamily="2" charset="2"/>
              <a:buNone/>
              <a:tabLst/>
              <a:defRPr/>
            </a:pPr>
            <a:r>
              <a:rPr kumimoji="0" lang="en-US" sz="1800" b="1" i="0" u="none" strike="noStrike" kern="1200" cap="none" spc="0" normalizeH="0" baseline="0" dirty="0">
                <a:ln>
                  <a:noFill/>
                </a:ln>
                <a:solidFill>
                  <a:schemeClr val="lt1"/>
                </a:solidFill>
                <a:effectLst/>
                <a:uLnTx/>
                <a:uFillTx/>
                <a:latin typeface="Calibri" panose="020F0502020204030204" pitchFamily="34" charset="0"/>
              </a:rPr>
              <a:t>Organizational</a:t>
            </a:r>
          </a:p>
          <a:p>
            <a:pPr marL="0" marR="0" lvl="0" indent="0" algn="ctr" defTabSz="914400" rtl="0" eaLnBrk="1" fontAlgn="auto" latinLnBrk="0" hangingPunct="1">
              <a:lnSpc>
                <a:spcPct val="100000"/>
              </a:lnSpc>
              <a:spcAft>
                <a:spcPts val="0"/>
              </a:spcAft>
              <a:buClr>
                <a:srgbClr val="C00000"/>
              </a:buClr>
              <a:buSzPct val="90000"/>
              <a:buFont typeface="Wingdings" pitchFamily="2" charset="2"/>
              <a:buNone/>
              <a:tabLst/>
              <a:defRPr/>
            </a:pPr>
            <a:r>
              <a:rPr lang="en-US" b="1" noProof="0" dirty="0">
                <a:latin typeface="Calibri" panose="020F0502020204030204" pitchFamily="34" charset="0"/>
              </a:rPr>
              <a:t>Success</a:t>
            </a:r>
            <a:endParaRPr kumimoji="0" lang="en-US" sz="1800" b="1" i="0" u="none" strike="noStrike" kern="1200" cap="none" spc="0" normalizeH="0" baseline="0" noProof="0" dirty="0">
              <a:ln>
                <a:noFill/>
              </a:ln>
              <a:solidFill>
                <a:schemeClr val="lt1"/>
              </a:solidFill>
              <a:effectLst/>
              <a:uLnTx/>
              <a:uFillTx/>
              <a:latin typeface="Calibri" panose="020F0502020204030204" pitchFamily="34" charset="0"/>
            </a:endParaRPr>
          </a:p>
        </p:txBody>
      </p:sp>
      <p:pic>
        <p:nvPicPr>
          <p:cNvPr id="4" name="Picture 3"/>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44685"/>
          <a:stretch/>
        </p:blipFill>
        <p:spPr>
          <a:xfrm>
            <a:off x="2828925" y="2486025"/>
            <a:ext cx="3240279" cy="1533525"/>
          </a:xfrm>
          <a:prstGeom prst="rect">
            <a:avLst/>
          </a:prstGeom>
        </p:spPr>
      </p:pic>
      <p:pic>
        <p:nvPicPr>
          <p:cNvPr id="5" name="Picture 4"/>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7888"/>
          <a:stretch/>
        </p:blipFill>
        <p:spPr>
          <a:xfrm>
            <a:off x="6219930" y="2486025"/>
            <a:ext cx="2466870" cy="1533525"/>
          </a:xfrm>
          <a:prstGeom prst="rect">
            <a:avLst/>
          </a:prstGeom>
        </p:spPr>
      </p:pic>
      <p:sp>
        <p:nvSpPr>
          <p:cNvPr id="6"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0" tIns="0" rIns="0" bIns="0" anchor="ctr"/>
          <a:lstStyle/>
          <a:p>
            <a:pPr algn="ctr">
              <a:lnSpc>
                <a:spcPct val="100000"/>
              </a:lnSpc>
            </a:pPr>
            <a:r>
              <a:rPr lang="en-US" sz="2000" b="1" dirty="0">
                <a:solidFill>
                  <a:schemeClr val="accent4">
                    <a:lumMod val="50000"/>
                  </a:schemeClr>
                </a:solidFill>
                <a:latin typeface="Calibri" panose="020F0502020204030204" pitchFamily="34" charset="0"/>
              </a:rPr>
              <a:t>Section III: Operational Assessment</a:t>
            </a:r>
            <a:endParaRPr lang="en-US" sz="2000" b="1" dirty="0">
              <a:solidFill>
                <a:schemeClr val="accent4">
                  <a:lumMod val="50000"/>
                </a:schemeClr>
              </a:solidFill>
              <a:effectLst/>
              <a:latin typeface="Calibri" panose="020F0502020204030204" pitchFamily="34" charset="0"/>
            </a:endParaRPr>
          </a:p>
        </p:txBody>
      </p:sp>
    </p:spTree>
    <p:extLst>
      <p:ext uri="{BB962C8B-B14F-4D97-AF65-F5344CB8AC3E}">
        <p14:creationId xmlns:p14="http://schemas.microsoft.com/office/powerpoint/2010/main" val="3231578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2" presetClass="entr" presetSubtype="8" fill="hold" nodeType="afterEffect">
                                  <p:stCondLst>
                                    <p:cond delay="125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p:tgtEl>
                                          <p:spTgt spid="4"/>
                                        </p:tgtEl>
                                        <p:attrNameLst>
                                          <p:attrName>ppt_x</p:attrName>
                                        </p:attrNameLst>
                                      </p:cBhvr>
                                      <p:tavLst>
                                        <p:tav tm="0">
                                          <p:val>
                                            <p:strVal val="#ppt_x-#ppt_w*1.125000"/>
                                          </p:val>
                                        </p:tav>
                                        <p:tav tm="100000">
                                          <p:val>
                                            <p:strVal val="#ppt_x"/>
                                          </p:val>
                                        </p:tav>
                                      </p:tavLst>
                                    </p:anim>
                                    <p:animEffect transition="in" filter="wipe(right)">
                                      <p:cBhvr>
                                        <p:cTn id="13" dur="1000"/>
                                        <p:tgtEl>
                                          <p:spTgt spid="4"/>
                                        </p:tgtEl>
                                      </p:cBhvr>
                                    </p:animEffect>
                                  </p:childTnLst>
                                </p:cTn>
                              </p:par>
                            </p:childTnLst>
                          </p:cTn>
                        </p:par>
                        <p:par>
                          <p:cTn id="14" fill="hold">
                            <p:stCondLst>
                              <p:cond delay="3250"/>
                            </p:stCondLst>
                            <p:childTnLst>
                              <p:par>
                                <p:cTn id="15" presetID="45" presetClass="entr" presetSubtype="0" fill="hold" nodeType="afterEffect">
                                  <p:stCondLst>
                                    <p:cond delay="125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500"/>
                                        <p:tgtEl>
                                          <p:spTgt spid="5"/>
                                        </p:tgtEl>
                                      </p:cBhvr>
                                    </p:animEffect>
                                    <p:anim calcmode="lin" valueType="num">
                                      <p:cBhvr>
                                        <p:cTn id="18" dur="1500" fill="hold"/>
                                        <p:tgtEl>
                                          <p:spTgt spid="5"/>
                                        </p:tgtEl>
                                        <p:attrNameLst>
                                          <p:attrName>ppt_w</p:attrName>
                                        </p:attrNameLst>
                                      </p:cBhvr>
                                      <p:tavLst>
                                        <p:tav tm="0" fmla="#ppt_w*sin(2.5*pi*$)">
                                          <p:val>
                                            <p:fltVal val="0"/>
                                          </p:val>
                                        </p:tav>
                                        <p:tav tm="100000">
                                          <p:val>
                                            <p:fltVal val="1"/>
                                          </p:val>
                                        </p:tav>
                                      </p:tavLst>
                                    </p:anim>
                                    <p:anim calcmode="lin" valueType="num">
                                      <p:cBhvr>
                                        <p:cTn id="19" dur="1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Aft>
                <a:spcPct val="0"/>
              </a:spcAft>
              <a:buClr>
                <a:srgbClr val="330033"/>
              </a:buClr>
              <a:buSzPct val="90000"/>
            </a:pPr>
            <a:endParaRPr lang="en-US" sz="1100" kern="0" dirty="0">
              <a:solidFill>
                <a:srgbClr val="330033"/>
              </a:solidFill>
              <a:latin typeface="Calibri" panose="020F0502020204030204" pitchFamily="34" charset="0"/>
            </a:endParaRPr>
          </a:p>
          <a:p>
            <a:pPr marL="274320" lvl="0" indent="-274320" fontAlgn="base">
              <a:spcAft>
                <a:spcPct val="0"/>
              </a:spcAft>
              <a:buClr>
                <a:srgbClr val="002060"/>
              </a:buClr>
              <a:buSzPct val="80000"/>
              <a:buFont typeface="Wingdings" panose="05000000000000000000" pitchFamily="2" charset="2"/>
              <a:buChar char="q"/>
            </a:pPr>
            <a:r>
              <a:rPr lang="en-US" kern="0" dirty="0">
                <a:solidFill>
                  <a:srgbClr val="330033"/>
                </a:solidFill>
                <a:latin typeface="Calibri" panose="020F0502020204030204" pitchFamily="34" charset="0"/>
              </a:rPr>
              <a:t>The IACBE requires the development of a quality management system – an outcomes assessment plan – that provides the framework for evaluating not only student learning but also the extent of the business unit’s operational effectiveness.</a:t>
            </a:r>
          </a:p>
          <a:p>
            <a:pPr marL="274320" lvl="0" indent="-274320" fontAlgn="base">
              <a:spcBef>
                <a:spcPts val="1700"/>
              </a:spcBef>
              <a:spcAft>
                <a:spcPct val="0"/>
              </a:spcAft>
              <a:buClr>
                <a:srgbClr val="002060"/>
              </a:buClr>
              <a:buSzPct val="80000"/>
              <a:buFont typeface="Wingdings" panose="05000000000000000000" pitchFamily="2" charset="2"/>
              <a:buChar char="q"/>
            </a:pPr>
            <a:r>
              <a:rPr lang="en-US" b="1" kern="0" dirty="0">
                <a:solidFill>
                  <a:srgbClr val="002060"/>
                </a:solidFill>
                <a:latin typeface="Calibri" panose="020F0502020204030204" pitchFamily="34" charset="0"/>
              </a:rPr>
              <a:t>Operational Effectiveness</a:t>
            </a:r>
            <a:r>
              <a:rPr lang="en-US" kern="0" dirty="0">
                <a:solidFill>
                  <a:srgbClr val="330033"/>
                </a:solidFill>
                <a:latin typeface="Calibri" panose="020F0502020204030204" pitchFamily="34" charset="0"/>
              </a:rPr>
              <a:t>: The degree to which an academic business unit’s resources and educational processes are managed efficiently and effectively; the extent to which resources and processes are effectively developed, organized, coordinated, and deployed to achieve the academic business unit’s goals, intended outcomes, and performance objectives</a:t>
            </a:r>
          </a:p>
          <a:p>
            <a:pPr marL="274320" indent="-274320" fontAlgn="base">
              <a:spcBef>
                <a:spcPts val="1700"/>
              </a:spcBef>
              <a:spcAft>
                <a:spcPct val="0"/>
              </a:spcAft>
              <a:buClr>
                <a:srgbClr val="002060"/>
              </a:buClr>
              <a:buSzPct val="80000"/>
              <a:buFont typeface="Wingdings" panose="05000000000000000000" pitchFamily="2" charset="2"/>
              <a:buChar char="q"/>
            </a:pPr>
            <a:r>
              <a:rPr lang="en-US" kern="0" dirty="0">
                <a:solidFill>
                  <a:srgbClr val="330033"/>
                </a:solidFill>
                <a:latin typeface="Calibri" panose="020F0502020204030204" pitchFamily="34" charset="0"/>
              </a:rPr>
              <a:t>Operational effectiveness requires the academic business unit to identify resource- and process-related critical success factors (CSFs) or key performance indicators (KPIs) that are important in contributing to its organizational and functional success.</a:t>
            </a:r>
          </a:p>
        </p:txBody>
      </p:sp>
      <p:sp>
        <p:nvSpPr>
          <p:cNvPr id="4"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Section III: Operational Assessment </a:t>
            </a:r>
          </a:p>
        </p:txBody>
      </p:sp>
    </p:spTree>
    <p:extLst>
      <p:ext uri="{BB962C8B-B14F-4D97-AF65-F5344CB8AC3E}">
        <p14:creationId xmlns:p14="http://schemas.microsoft.com/office/powerpoint/2010/main" val="13216013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p:cTn id="19"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a:xfrm>
            <a:off x="0" y="1294638"/>
            <a:ext cx="9144000" cy="3867912"/>
          </a:xfrm>
          <a:prstGeom prst="rect">
            <a:avLst/>
          </a:prstGeom>
          <a:noFill/>
          <a:ln/>
        </p:spPr>
        <p:txBody>
          <a:bodyPr lIns="0" rIns="0"/>
          <a:lstStyle/>
          <a:p>
            <a:pPr lvl="0" algn="ctr" fontAlgn="base">
              <a:spcBef>
                <a:spcPct val="0"/>
              </a:spcBef>
              <a:spcAft>
                <a:spcPct val="0"/>
              </a:spcAft>
              <a:buClr>
                <a:srgbClr val="330033"/>
              </a:buClr>
              <a:buSzPct val="90000"/>
              <a:defRPr/>
            </a:pPr>
            <a:endParaRPr lang="en-US" sz="800" kern="0" dirty="0">
              <a:solidFill>
                <a:srgbClr val="002060"/>
              </a:solidFill>
              <a:latin typeface="Calibri" panose="020F0502020204030204" pitchFamily="34" charset="0"/>
            </a:endParaRPr>
          </a:p>
          <a:p>
            <a:pPr lvl="0" algn="ctr" fontAlgn="base">
              <a:spcBef>
                <a:spcPct val="0"/>
              </a:spcBef>
              <a:spcAft>
                <a:spcPct val="0"/>
              </a:spcAft>
              <a:buClr>
                <a:srgbClr val="330033"/>
              </a:buClr>
              <a:buSzPct val="90000"/>
              <a:defRPr/>
            </a:pPr>
            <a:r>
              <a:rPr lang="en-US" sz="2000" b="1" kern="0" dirty="0">
                <a:solidFill>
                  <a:srgbClr val="002060"/>
                </a:solidFill>
                <a:latin typeface="Calibri" panose="020F0502020204030204" pitchFamily="34" charset="0"/>
              </a:rPr>
              <a:t>Examples of Possible Areas for Defining Critical Success Factors (CSFs)</a:t>
            </a:r>
          </a:p>
          <a:p>
            <a:pPr lvl="0" algn="ctr" fontAlgn="base">
              <a:spcBef>
                <a:spcPct val="0"/>
              </a:spcBef>
              <a:spcAft>
                <a:spcPct val="0"/>
              </a:spcAft>
              <a:buClr>
                <a:srgbClr val="330033"/>
              </a:buClr>
              <a:buSzPct val="90000"/>
              <a:defRPr/>
            </a:pPr>
            <a:r>
              <a:rPr lang="en-US" sz="2000" b="1" kern="0" dirty="0">
                <a:solidFill>
                  <a:srgbClr val="002060"/>
                </a:solidFill>
                <a:latin typeface="Calibri" panose="020F0502020204030204" pitchFamily="34" charset="0"/>
              </a:rPr>
              <a:t>and Key Performance Indicators (KPIs) for Operational Assessment:</a:t>
            </a:r>
          </a:p>
        </p:txBody>
      </p:sp>
      <p:sp>
        <p:nvSpPr>
          <p:cNvPr id="6" name="Rectangle 10"/>
          <p:cNvSpPr>
            <a:spLocks noChangeArrowheads="1"/>
          </p:cNvSpPr>
          <p:nvPr/>
        </p:nvSpPr>
        <p:spPr bwMode="auto">
          <a:xfrm>
            <a:off x="1097280" y="2266950"/>
            <a:ext cx="6949440" cy="2606040"/>
          </a:xfrm>
          <a:prstGeom prst="rect">
            <a:avLst/>
          </a:prstGeom>
          <a:solidFill>
            <a:schemeClr val="bg1"/>
          </a:solidFill>
          <a:ln w="38100" algn="ctr">
            <a:noFill/>
            <a:miter lim="800000"/>
            <a:headEnd/>
            <a:tailEnd/>
          </a:ln>
        </p:spPr>
        <p:txBody>
          <a:bodyPr wrap="square" tIns="118872">
            <a:spAutoFit/>
          </a:bodyPr>
          <a:lstStyle/>
          <a:p>
            <a:pPr marL="0" lvl="1" indent="-182880" fontAlgn="base">
              <a:lnSpc>
                <a:spcPct val="80000"/>
              </a:lnSpc>
              <a:spcBef>
                <a:spcPts val="600"/>
              </a:spcBef>
              <a:spcAft>
                <a:spcPct val="0"/>
              </a:spcAft>
              <a:buClr>
                <a:srgbClr val="002060"/>
              </a:buClr>
              <a:buSzPct val="80000"/>
              <a:buFont typeface="Wingdings" pitchFamily="2" charset="2"/>
              <a:buChar char="v"/>
              <a:defRPr/>
            </a:pPr>
            <a:r>
              <a:rPr lang="en-US" sz="1400" kern="0" dirty="0">
                <a:solidFill>
                  <a:srgbClr val="002060"/>
                </a:solidFill>
                <a:latin typeface="Calibri" panose="020F0502020204030204" pitchFamily="34" charset="0"/>
              </a:rPr>
              <a:t>Student Satisfaction with Teaching and Advising</a:t>
            </a:r>
          </a:p>
          <a:p>
            <a:pPr marL="0" lvl="1" indent="-182880" fontAlgn="base">
              <a:lnSpc>
                <a:spcPct val="80000"/>
              </a:lnSpc>
              <a:spcBef>
                <a:spcPts val="400"/>
              </a:spcBef>
              <a:spcAft>
                <a:spcPct val="0"/>
              </a:spcAft>
              <a:buClr>
                <a:srgbClr val="002060"/>
              </a:buClr>
              <a:buSzPct val="80000"/>
              <a:buFont typeface="Wingdings" pitchFamily="2" charset="2"/>
              <a:buChar char="v"/>
              <a:defRPr/>
            </a:pPr>
            <a:r>
              <a:rPr lang="en-US" sz="1400" kern="0" dirty="0">
                <a:solidFill>
                  <a:srgbClr val="002060"/>
                </a:solidFill>
                <a:latin typeface="Calibri" panose="020F0502020204030204" pitchFamily="34" charset="0"/>
              </a:rPr>
              <a:t>Student Satisfaction with Courses and Degree Programs</a:t>
            </a:r>
          </a:p>
          <a:p>
            <a:pPr marL="0" lvl="1" indent="-182880" fontAlgn="base">
              <a:lnSpc>
                <a:spcPct val="80000"/>
              </a:lnSpc>
              <a:spcBef>
                <a:spcPts val="400"/>
              </a:spcBef>
              <a:spcAft>
                <a:spcPct val="0"/>
              </a:spcAft>
              <a:buClr>
                <a:srgbClr val="002060"/>
              </a:buClr>
              <a:buSzPct val="80000"/>
              <a:buFont typeface="Wingdings" pitchFamily="2" charset="2"/>
              <a:buChar char="v"/>
              <a:defRPr/>
            </a:pPr>
            <a:r>
              <a:rPr lang="en-US" sz="1400" kern="0" dirty="0">
                <a:solidFill>
                  <a:srgbClr val="002060"/>
                </a:solidFill>
                <a:latin typeface="Calibri" panose="020F0502020204030204" pitchFamily="34" charset="0"/>
              </a:rPr>
              <a:t>Program Curricula</a:t>
            </a:r>
          </a:p>
          <a:p>
            <a:pPr marL="0" lvl="1" indent="-182880" fontAlgn="base">
              <a:lnSpc>
                <a:spcPct val="80000"/>
              </a:lnSpc>
              <a:spcBef>
                <a:spcPts val="400"/>
              </a:spcBef>
              <a:spcAft>
                <a:spcPct val="0"/>
              </a:spcAft>
              <a:buClr>
                <a:srgbClr val="002060"/>
              </a:buClr>
              <a:buSzPct val="80000"/>
              <a:buFont typeface="Wingdings" pitchFamily="2" charset="2"/>
              <a:buChar char="v"/>
              <a:defRPr/>
            </a:pPr>
            <a:r>
              <a:rPr lang="en-US" sz="1400" kern="0" dirty="0">
                <a:solidFill>
                  <a:srgbClr val="002060"/>
                </a:solidFill>
                <a:latin typeface="Calibri" panose="020F0502020204030204" pitchFamily="34" charset="0"/>
              </a:rPr>
              <a:t>Faculty/Staff Performance</a:t>
            </a:r>
          </a:p>
          <a:p>
            <a:pPr marL="0" lvl="1" indent="-182880" fontAlgn="base">
              <a:lnSpc>
                <a:spcPct val="80000"/>
              </a:lnSpc>
              <a:spcBef>
                <a:spcPts val="400"/>
              </a:spcBef>
              <a:spcAft>
                <a:spcPct val="0"/>
              </a:spcAft>
              <a:buClr>
                <a:srgbClr val="002060"/>
              </a:buClr>
              <a:buSzPct val="80000"/>
              <a:buFont typeface="Wingdings" pitchFamily="2" charset="2"/>
              <a:buChar char="v"/>
              <a:defRPr/>
            </a:pPr>
            <a:r>
              <a:rPr lang="en-US" sz="1400" kern="0" dirty="0">
                <a:solidFill>
                  <a:srgbClr val="002060"/>
                </a:solidFill>
                <a:latin typeface="Calibri" panose="020F0502020204030204" pitchFamily="34" charset="0"/>
              </a:rPr>
              <a:t>Strategic Plan/Budget Performance</a:t>
            </a:r>
          </a:p>
          <a:p>
            <a:pPr marL="0" lvl="1" indent="-182880" fontAlgn="base">
              <a:lnSpc>
                <a:spcPct val="80000"/>
              </a:lnSpc>
              <a:spcBef>
                <a:spcPts val="400"/>
              </a:spcBef>
              <a:spcAft>
                <a:spcPct val="0"/>
              </a:spcAft>
              <a:buClr>
                <a:srgbClr val="002060"/>
              </a:buClr>
              <a:buSzPct val="80000"/>
              <a:buFont typeface="Wingdings" pitchFamily="2" charset="2"/>
              <a:buChar char="v"/>
              <a:defRPr/>
            </a:pPr>
            <a:r>
              <a:rPr lang="en-US" sz="1400" kern="0" dirty="0">
                <a:solidFill>
                  <a:srgbClr val="002060"/>
                </a:solidFill>
                <a:latin typeface="Calibri" panose="020F0502020204030204" pitchFamily="34" charset="0"/>
              </a:rPr>
              <a:t>Academic/Student Support Services</a:t>
            </a:r>
          </a:p>
          <a:p>
            <a:pPr marL="0" lvl="1" indent="-182880" fontAlgn="base">
              <a:lnSpc>
                <a:spcPct val="80000"/>
              </a:lnSpc>
              <a:spcBef>
                <a:spcPts val="400"/>
              </a:spcBef>
              <a:spcAft>
                <a:spcPct val="0"/>
              </a:spcAft>
              <a:buClr>
                <a:srgbClr val="002060"/>
              </a:buClr>
              <a:buSzPct val="80000"/>
              <a:buFont typeface="Wingdings" pitchFamily="2" charset="2"/>
              <a:buChar char="v"/>
              <a:defRPr/>
            </a:pPr>
            <a:r>
              <a:rPr lang="en-US" sz="1400" kern="0" dirty="0">
                <a:solidFill>
                  <a:srgbClr val="002060"/>
                </a:solidFill>
                <a:latin typeface="Calibri" panose="020F0502020204030204" pitchFamily="34" charset="0"/>
              </a:rPr>
              <a:t>Learning and Technological Resources, and Facilities</a:t>
            </a:r>
          </a:p>
          <a:p>
            <a:pPr marL="0" lvl="1" indent="-182880" fontAlgn="base">
              <a:lnSpc>
                <a:spcPct val="80000"/>
              </a:lnSpc>
              <a:spcBef>
                <a:spcPts val="400"/>
              </a:spcBef>
              <a:spcAft>
                <a:spcPct val="0"/>
              </a:spcAft>
              <a:buClr>
                <a:srgbClr val="002060"/>
              </a:buClr>
              <a:buSzPct val="80000"/>
              <a:buFont typeface="Wingdings" pitchFamily="2" charset="2"/>
              <a:buChar char="v"/>
              <a:defRPr/>
            </a:pPr>
            <a:r>
              <a:rPr lang="en-US" sz="1400" kern="0" dirty="0">
                <a:solidFill>
                  <a:srgbClr val="002060"/>
                </a:solidFill>
                <a:latin typeface="Calibri" panose="020F0502020204030204" pitchFamily="34" charset="0"/>
              </a:rPr>
              <a:t>Co-Curricular and Experiential Learning Programs</a:t>
            </a:r>
          </a:p>
          <a:p>
            <a:pPr marL="0" lvl="1" indent="-182880" fontAlgn="base">
              <a:lnSpc>
                <a:spcPct val="80000"/>
              </a:lnSpc>
              <a:spcBef>
                <a:spcPts val="400"/>
              </a:spcBef>
              <a:spcAft>
                <a:spcPct val="0"/>
              </a:spcAft>
              <a:buClr>
                <a:srgbClr val="002060"/>
              </a:buClr>
              <a:buSzPct val="80000"/>
              <a:buFont typeface="Wingdings" pitchFamily="2" charset="2"/>
              <a:buChar char="v"/>
              <a:defRPr/>
            </a:pPr>
            <a:r>
              <a:rPr lang="en-US" sz="1400" kern="0" dirty="0">
                <a:solidFill>
                  <a:srgbClr val="002060"/>
                </a:solidFill>
                <a:latin typeface="Calibri" panose="020F0502020204030204" pitchFamily="34" charset="0"/>
              </a:rPr>
              <a:t>Retention, Graduation, and Placement Rates</a:t>
            </a:r>
          </a:p>
          <a:p>
            <a:pPr marL="0" lvl="1" indent="-182880" fontAlgn="base">
              <a:lnSpc>
                <a:spcPct val="80000"/>
              </a:lnSpc>
              <a:spcBef>
                <a:spcPts val="400"/>
              </a:spcBef>
              <a:spcAft>
                <a:spcPct val="0"/>
              </a:spcAft>
              <a:buClr>
                <a:srgbClr val="002060"/>
              </a:buClr>
              <a:buSzPct val="80000"/>
              <a:buFont typeface="Wingdings" pitchFamily="2" charset="2"/>
              <a:buChar char="v"/>
              <a:defRPr/>
            </a:pPr>
            <a:r>
              <a:rPr lang="en-US" sz="1400" kern="0" dirty="0">
                <a:solidFill>
                  <a:srgbClr val="002060"/>
                </a:solidFill>
                <a:latin typeface="Calibri" panose="020F0502020204030204" pitchFamily="34" charset="0"/>
              </a:rPr>
              <a:t>Comparisons with Peer Institutions</a:t>
            </a:r>
          </a:p>
          <a:p>
            <a:pPr marL="0" lvl="1" indent="-182880" fontAlgn="base">
              <a:lnSpc>
                <a:spcPct val="80000"/>
              </a:lnSpc>
              <a:spcBef>
                <a:spcPts val="400"/>
              </a:spcBef>
              <a:spcAft>
                <a:spcPct val="0"/>
              </a:spcAft>
              <a:buClr>
                <a:srgbClr val="002060"/>
              </a:buClr>
              <a:buSzPct val="80000"/>
              <a:buFont typeface="Wingdings" pitchFamily="2" charset="2"/>
              <a:buChar char="v"/>
              <a:defRPr/>
            </a:pPr>
            <a:r>
              <a:rPr lang="en-US" sz="1400" kern="0" dirty="0">
                <a:solidFill>
                  <a:srgbClr val="002060"/>
                </a:solidFill>
                <a:latin typeface="Calibri" panose="020F0502020204030204" pitchFamily="34" charset="0"/>
              </a:rPr>
              <a:t>Other Key Performance Areas (determined by the academic business unit)</a:t>
            </a:r>
            <a:endParaRPr lang="en-US" sz="1400" dirty="0">
              <a:solidFill>
                <a:srgbClr val="002060"/>
              </a:solidFill>
              <a:latin typeface="Calibri" panose="020F0502020204030204" pitchFamily="34" charset="0"/>
            </a:endParaRPr>
          </a:p>
        </p:txBody>
      </p:sp>
      <p:sp>
        <p:nvSpPr>
          <p:cNvPr id="8"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0" tIns="0" rIns="0" bIns="0" anchor="ctr"/>
          <a:lstStyle/>
          <a:p>
            <a:pPr algn="ctr">
              <a:lnSpc>
                <a:spcPct val="100000"/>
              </a:lnSpc>
            </a:pPr>
            <a:r>
              <a:rPr lang="en-US" sz="2000" b="1" dirty="0">
                <a:solidFill>
                  <a:schemeClr val="accent4">
                    <a:lumMod val="50000"/>
                  </a:schemeClr>
                </a:solidFill>
                <a:latin typeface="Calibri" panose="020F0502020204030204" pitchFamily="34" charset="0"/>
              </a:rPr>
              <a:t>Section III: Operational Assessment</a:t>
            </a:r>
            <a:endParaRPr lang="en-US" sz="2000" b="1" dirty="0">
              <a:solidFill>
                <a:schemeClr val="accent4">
                  <a:lumMod val="50000"/>
                </a:schemeClr>
              </a:solidFill>
              <a:effectLst/>
              <a:latin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up)">
                                      <p:cBhvr>
                                        <p:cTn id="7" dur="1000"/>
                                        <p:tgtEl>
                                          <p:spTgt spid="5">
                                            <p:txEl>
                                              <p:pRg st="1" end="1"/>
                                            </p:txEl>
                                          </p:spTgt>
                                        </p:tgtEl>
                                      </p:cBhvr>
                                    </p:animEffect>
                                  </p:childTnLst>
                                </p:cTn>
                              </p:par>
                              <p:par>
                                <p:cTn id="8" presetID="22" presetClass="entr" presetSubtype="1" fill="hold" nodeType="withEffect">
                                  <p:stCondLst>
                                    <p:cond delay="25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up)">
                                      <p:cBhvr>
                                        <p:cTn id="10"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Aft>
                <a:spcPct val="0"/>
              </a:spcAft>
              <a:buClr>
                <a:srgbClr val="330033"/>
              </a:buClr>
              <a:buSzPct val="90000"/>
              <a:defRPr/>
            </a:pPr>
            <a:endParaRPr lang="en-US" sz="1100" kern="0" dirty="0">
              <a:solidFill>
                <a:srgbClr val="330033"/>
              </a:solidFill>
              <a:latin typeface="Calibri" panose="020F0502020204030204" pitchFamily="34" charset="0"/>
            </a:endParaRPr>
          </a:p>
          <a:p>
            <a:pPr lvl="0" fontAlgn="base">
              <a:spcBef>
                <a:spcPct val="0"/>
              </a:spcBef>
              <a:spcAft>
                <a:spcPct val="0"/>
              </a:spcAft>
              <a:buClr>
                <a:schemeClr val="accent5">
                  <a:lumMod val="50000"/>
                </a:schemeClr>
              </a:buClr>
              <a:buSzPct val="80000"/>
            </a:pPr>
            <a:r>
              <a:rPr lang="en-US" sz="2000" b="1" kern="0" dirty="0">
                <a:solidFill>
                  <a:srgbClr val="002060"/>
                </a:solidFill>
                <a:latin typeface="Calibri" panose="020F0502020204030204" pitchFamily="34" charset="0"/>
              </a:rPr>
              <a:t>The outcomes assessment plan must:</a:t>
            </a:r>
          </a:p>
          <a:p>
            <a:pPr marL="274320" lvl="0" indent="-274320" fontAlgn="base">
              <a:spcBef>
                <a:spcPts val="12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articulate intended operational outcomes for the academic business unit.</a:t>
            </a:r>
          </a:p>
          <a:p>
            <a:pPr marL="274320" lvl="0" indent="-274320" fontAlgn="base">
              <a:spcBef>
                <a:spcPts val="15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map each intended operational outcome to one or more broad-based operational goals.</a:t>
            </a:r>
          </a:p>
          <a:p>
            <a:pPr marL="274320" lvl="0" indent="-274320" fontAlgn="base">
              <a:spcBef>
                <a:spcPts val="15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specify measurement tools, instruments, and methods that will be employed to assess the intended operational outcomes.</a:t>
            </a:r>
          </a:p>
          <a:p>
            <a:pPr marL="274320" lvl="0" indent="-274320" fontAlgn="base">
              <a:spcBef>
                <a:spcPts val="15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specify performance objectives for each measurement tool, instrument, and method that, if achieved, will be evidence of operational effectiveness of the academic business unit.</a:t>
            </a:r>
          </a:p>
        </p:txBody>
      </p:sp>
      <p:sp>
        <p:nvSpPr>
          <p:cNvPr id="5"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Section III: Operational Assessment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p:cTn id="1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p:cTn id="3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Section III: Operational Assessment </a:t>
            </a:r>
          </a:p>
        </p:txBody>
      </p:sp>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Aft>
                <a:spcPct val="0"/>
              </a:spcAft>
              <a:buClr>
                <a:srgbClr val="330033"/>
              </a:buClr>
              <a:buSzPct val="90000"/>
              <a:defRPr/>
            </a:pPr>
            <a:endParaRPr lang="en-US" sz="1100" kern="0" dirty="0">
              <a:solidFill>
                <a:srgbClr val="330033"/>
              </a:solidFill>
              <a:latin typeface="Calibri" panose="020F0502020204030204" pitchFamily="34" charset="0"/>
            </a:endParaRPr>
          </a:p>
          <a:p>
            <a:pPr lvl="0" fontAlgn="base">
              <a:spcBef>
                <a:spcPct val="0"/>
              </a:spcBef>
              <a:spcAft>
                <a:spcPct val="0"/>
              </a:spcAft>
              <a:buClr>
                <a:schemeClr val="accent5">
                  <a:lumMod val="50000"/>
                </a:schemeClr>
              </a:buClr>
              <a:buSzPct val="80000"/>
            </a:pPr>
            <a:r>
              <a:rPr lang="en-US" sz="2000" b="1" kern="0" dirty="0">
                <a:solidFill>
                  <a:srgbClr val="002060"/>
                </a:solidFill>
                <a:latin typeface="Calibri" panose="020F0502020204030204" pitchFamily="34" charset="0"/>
              </a:rPr>
              <a:t>Intended Operational Outcomes:</a:t>
            </a:r>
          </a:p>
          <a:p>
            <a:pPr marL="274320" lvl="0" indent="-274320" fontAlgn="base">
              <a:spcBef>
                <a:spcPts val="12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Intended operational outcomes (IOOs) are statements that describe the desired results for the academic business unit’s critical success factors (CSFs) or key performance indicators (KPIs) that are associated with the resources and processes that will be evaluated in the determination of the business unit’s organizational success.</a:t>
            </a:r>
          </a:p>
          <a:p>
            <a:pPr marL="274320" indent="-274320" fontAlgn="base">
              <a:spcBef>
                <a:spcPts val="900"/>
              </a:spcBef>
              <a:spcAft>
                <a:spcPct val="0"/>
              </a:spcAft>
              <a:buClr>
                <a:srgbClr val="002060"/>
              </a:buClr>
              <a:buSzPct val="80000"/>
              <a:buFont typeface="Wingdings" panose="05000000000000000000" pitchFamily="2" charset="2"/>
              <a:buChar char="q"/>
              <a:defRPr/>
            </a:pPr>
            <a:r>
              <a:rPr lang="en-US" sz="2000" kern="0" dirty="0">
                <a:solidFill>
                  <a:srgbClr val="330033"/>
                </a:solidFill>
                <a:latin typeface="Calibri" panose="020F0502020204030204" pitchFamily="34" charset="0"/>
              </a:rPr>
              <a:t>The intended operational outcomes for the academic business unit must be measurable.</a:t>
            </a:r>
          </a:p>
          <a:p>
            <a:pPr marL="274320" indent="-274320" fontAlgn="base">
              <a:spcBef>
                <a:spcPts val="900"/>
              </a:spcBef>
              <a:spcAft>
                <a:spcPct val="0"/>
              </a:spcAft>
              <a:buClr>
                <a:srgbClr val="002060"/>
              </a:buClr>
              <a:buSzPct val="80000"/>
              <a:buFont typeface="Wingdings" panose="05000000000000000000" pitchFamily="2" charset="2"/>
              <a:buChar char="q"/>
              <a:defRPr/>
            </a:pPr>
            <a:r>
              <a:rPr lang="en-US" sz="2000" kern="0" dirty="0">
                <a:solidFill>
                  <a:srgbClr val="330033"/>
                </a:solidFill>
                <a:latin typeface="Calibri" panose="020F0502020204030204" pitchFamily="34" charset="0"/>
              </a:rPr>
              <a:t>Each intended operational outcome must be associated with one or more broad-based operational goals.</a:t>
            </a:r>
          </a:p>
        </p:txBody>
      </p:sp>
    </p:spTree>
    <p:extLst>
      <p:ext uri="{BB962C8B-B14F-4D97-AF65-F5344CB8AC3E}">
        <p14:creationId xmlns:p14="http://schemas.microsoft.com/office/powerpoint/2010/main" val="34988068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p:cTn id="1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txBox="1">
            <a:spLocks noChangeArrowheads="1"/>
          </p:cNvSpPr>
          <p:nvPr/>
        </p:nvSpPr>
        <p:spPr>
          <a:xfrm>
            <a:off x="0" y="1294638"/>
            <a:ext cx="9144000" cy="3867912"/>
          </a:xfrm>
          <a:prstGeom prst="rect">
            <a:avLst/>
          </a:prstGeom>
          <a:noFill/>
          <a:ln/>
        </p:spPr>
        <p:txBody>
          <a:bodyPr lIns="0" rIns="0"/>
          <a:lstStyle/>
          <a:p>
            <a:pPr fontAlgn="base">
              <a:spcBef>
                <a:spcPct val="0"/>
              </a:spcBef>
              <a:spcAft>
                <a:spcPct val="0"/>
              </a:spcAft>
              <a:buClr>
                <a:srgbClr val="330033"/>
              </a:buClr>
              <a:buSzPct val="90000"/>
              <a:defRPr/>
            </a:pPr>
            <a:endParaRPr lang="en-US" sz="1600" kern="0" dirty="0">
              <a:solidFill>
                <a:srgbClr val="330033"/>
              </a:solidFill>
              <a:latin typeface="Calibri" panose="020F0502020204030204" pitchFamily="34" charset="0"/>
            </a:endParaRPr>
          </a:p>
        </p:txBody>
      </p:sp>
      <p:sp>
        <p:nvSpPr>
          <p:cNvPr id="9" name="Rectangle 8"/>
          <p:cNvSpPr/>
          <p:nvPr/>
        </p:nvSpPr>
        <p:spPr>
          <a:xfrm>
            <a:off x="1170432" y="2000839"/>
            <a:ext cx="6803136" cy="2732286"/>
          </a:xfrm>
          <a:prstGeom prst="rect">
            <a:avLst/>
          </a:prstGeom>
          <a:solidFill>
            <a:schemeClr val="bg1"/>
          </a:solidFill>
          <a:ln w="38100">
            <a:noFill/>
          </a:ln>
        </p:spPr>
        <p:txBody>
          <a:bodyPr wrap="square" tIns="91440">
            <a:spAutoFit/>
          </a:bodyPr>
          <a:lstStyle/>
          <a:p>
            <a:pPr marL="0" lvl="2" indent="-228600">
              <a:lnSpc>
                <a:spcPct val="90000"/>
              </a:lnSpc>
              <a:spcBef>
                <a:spcPts val="3600"/>
              </a:spcBef>
              <a:buClr>
                <a:srgbClr val="002060"/>
              </a:buClr>
              <a:buSzPct val="90000"/>
              <a:buFont typeface="Wingdings" pitchFamily="2" charset="2"/>
              <a:buChar char="v"/>
              <a:tabLst>
                <a:tab pos="228600" algn="l"/>
              </a:tabLst>
              <a:defRPr/>
            </a:pPr>
            <a:r>
              <a:rPr lang="en-US" sz="1450" kern="0" dirty="0">
                <a:solidFill>
                  <a:srgbClr val="002060"/>
                </a:solidFill>
                <a:latin typeface="Calibri" panose="020F0502020204030204" pitchFamily="34" charset="0"/>
                <a:cs typeface="Times New Roman" panose="02020603050405020304" pitchFamily="18" charset="0"/>
              </a:rPr>
              <a:t>The academic business unit will be successful in placing its undergraduate students 	in appropriate entry-level positions or in graduate school on an annual basis.</a:t>
            </a:r>
          </a:p>
          <a:p>
            <a:pPr marL="0" lvl="2" indent="-228600">
              <a:lnSpc>
                <a:spcPct val="90000"/>
              </a:lnSpc>
              <a:spcBef>
                <a:spcPts val="600"/>
              </a:spcBef>
              <a:buClr>
                <a:srgbClr val="002060"/>
              </a:buClr>
              <a:buSzPct val="90000"/>
              <a:buFont typeface="Wingdings" pitchFamily="2" charset="2"/>
              <a:buChar char="v"/>
              <a:tabLst>
                <a:tab pos="228600" algn="l"/>
              </a:tabLst>
              <a:defRPr/>
            </a:pPr>
            <a:r>
              <a:rPr lang="en-US" sz="1450" kern="0" dirty="0">
                <a:solidFill>
                  <a:srgbClr val="002060"/>
                </a:solidFill>
                <a:latin typeface="Calibri" panose="020F0502020204030204" pitchFamily="34" charset="0"/>
                <a:cs typeface="Times New Roman" panose="02020603050405020304" pitchFamily="18" charset="0"/>
              </a:rPr>
              <a:t>The academic business unit will graduate its students in a timely manner.</a:t>
            </a:r>
          </a:p>
          <a:p>
            <a:pPr marL="0" lvl="2" indent="-228600">
              <a:lnSpc>
                <a:spcPct val="90000"/>
              </a:lnSpc>
              <a:spcBef>
                <a:spcPts val="600"/>
              </a:spcBef>
              <a:buClr>
                <a:srgbClr val="002060"/>
              </a:buClr>
              <a:buSzPct val="90000"/>
              <a:buFont typeface="Wingdings" pitchFamily="2" charset="2"/>
              <a:buChar char="v"/>
              <a:tabLst>
                <a:tab pos="228600" algn="l"/>
              </a:tabLst>
              <a:defRPr/>
            </a:pPr>
            <a:r>
              <a:rPr lang="en-US" sz="1450" kern="0" dirty="0">
                <a:solidFill>
                  <a:srgbClr val="002060"/>
                </a:solidFill>
                <a:latin typeface="Calibri" panose="020F0502020204030204" pitchFamily="34" charset="0"/>
                <a:cs typeface="Times New Roman" panose="02020603050405020304" pitchFamily="18" charset="0"/>
              </a:rPr>
              <a:t>Faculty members in the academic business unit will be highly-qualified in their 	teaching disciplines.</a:t>
            </a:r>
          </a:p>
          <a:p>
            <a:pPr marL="0" lvl="2" indent="-228600">
              <a:lnSpc>
                <a:spcPct val="90000"/>
              </a:lnSpc>
              <a:spcBef>
                <a:spcPts val="600"/>
              </a:spcBef>
              <a:buClr>
                <a:srgbClr val="002060"/>
              </a:buClr>
              <a:buSzPct val="90000"/>
              <a:buFont typeface="Wingdings" pitchFamily="2" charset="2"/>
              <a:buChar char="v"/>
              <a:tabLst>
                <a:tab pos="228600" algn="l"/>
              </a:tabLst>
              <a:defRPr/>
            </a:pPr>
            <a:r>
              <a:rPr lang="en-US" sz="1450" kern="0" dirty="0">
                <a:solidFill>
                  <a:srgbClr val="002060"/>
                </a:solidFill>
                <a:latin typeface="Calibri" panose="020F0502020204030204" pitchFamily="34" charset="0"/>
                <a:cs typeface="Times New Roman" panose="02020603050405020304" pitchFamily="18" charset="0"/>
              </a:rPr>
              <a:t>Faculty members in the academic business unit will be engaged in appropriate 	scholarly and professional activities on an annual basis.</a:t>
            </a:r>
          </a:p>
          <a:p>
            <a:pPr marL="0" lvl="2" indent="-228600">
              <a:lnSpc>
                <a:spcPct val="90000"/>
              </a:lnSpc>
              <a:spcBef>
                <a:spcPts val="600"/>
              </a:spcBef>
              <a:buClr>
                <a:srgbClr val="002060"/>
              </a:buClr>
              <a:buSzPct val="90000"/>
              <a:buFont typeface="Wingdings" pitchFamily="2" charset="2"/>
              <a:buChar char="v"/>
              <a:tabLst>
                <a:tab pos="228600" algn="l"/>
              </a:tabLst>
              <a:defRPr/>
            </a:pPr>
            <a:r>
              <a:rPr lang="en-US" sz="1450" kern="0" dirty="0">
                <a:solidFill>
                  <a:srgbClr val="002060"/>
                </a:solidFill>
                <a:latin typeface="Calibri" panose="020F0502020204030204" pitchFamily="34" charset="0"/>
                <a:cs typeface="Times New Roman" panose="02020603050405020304" pitchFamily="18" charset="0"/>
              </a:rPr>
              <a:t>The academic business unit will be successful in providing high-quality instruction to 	its students.</a:t>
            </a:r>
          </a:p>
          <a:p>
            <a:pPr marL="0" lvl="2" indent="-228600">
              <a:lnSpc>
                <a:spcPct val="90000"/>
              </a:lnSpc>
              <a:spcBef>
                <a:spcPts val="600"/>
              </a:spcBef>
              <a:buClr>
                <a:srgbClr val="002060"/>
              </a:buClr>
              <a:buSzPct val="90000"/>
              <a:buFont typeface="Wingdings" pitchFamily="2" charset="2"/>
              <a:buChar char="v"/>
              <a:tabLst>
                <a:tab pos="228600" algn="l"/>
              </a:tabLst>
              <a:defRPr/>
            </a:pPr>
            <a:r>
              <a:rPr lang="en-US" sz="1450" kern="0" dirty="0">
                <a:solidFill>
                  <a:srgbClr val="002060"/>
                </a:solidFill>
                <a:latin typeface="Calibri" panose="020F0502020204030204" pitchFamily="34" charset="0"/>
                <a:cs typeface="Times New Roman" panose="02020603050405020304" pitchFamily="18" charset="0"/>
              </a:rPr>
              <a:t>The academic programs offered by the academic business unit will be current, 	relevant, and meet the needs of business.</a:t>
            </a:r>
          </a:p>
        </p:txBody>
      </p:sp>
      <p:sp>
        <p:nvSpPr>
          <p:cNvPr id="7" name="TextBox 6"/>
          <p:cNvSpPr txBox="1"/>
          <p:nvPr/>
        </p:nvSpPr>
        <p:spPr>
          <a:xfrm>
            <a:off x="1170432" y="1294638"/>
            <a:ext cx="6803136" cy="685800"/>
          </a:xfrm>
          <a:prstGeom prst="rect">
            <a:avLst/>
          </a:prstGeom>
          <a:noFill/>
        </p:spPr>
        <p:txBody>
          <a:bodyPr wrap="square" lIns="0" rtlCol="0" anchor="ctr" anchorCtr="0">
            <a:noAutofit/>
          </a:bodyPr>
          <a:lstStyle/>
          <a:p>
            <a:pPr algn="ctr"/>
            <a:r>
              <a:rPr lang="en-US" sz="2000" b="1" kern="0" dirty="0">
                <a:solidFill>
                  <a:srgbClr val="002060"/>
                </a:solidFill>
                <a:latin typeface="Calibri" panose="020F0502020204030204" pitchFamily="34" charset="0"/>
              </a:rPr>
              <a:t>Examples of Intended Operational Outcomes:</a:t>
            </a:r>
          </a:p>
        </p:txBody>
      </p:sp>
      <p:sp>
        <p:nvSpPr>
          <p:cNvPr id="11"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0" tIns="0" rIns="0" bIns="0" anchor="ctr"/>
          <a:lstStyle/>
          <a:p>
            <a:pPr algn="ctr"/>
            <a:r>
              <a:rPr lang="en-US" sz="2000" b="1" dirty="0">
                <a:solidFill>
                  <a:schemeClr val="accent4">
                    <a:lumMod val="50000"/>
                  </a:schemeClr>
                </a:solidFill>
                <a:latin typeface="Calibri" panose="020F0502020204030204" pitchFamily="34" charset="0"/>
              </a:rPr>
              <a:t>Section III: Operational Assessment</a:t>
            </a:r>
          </a:p>
        </p:txBody>
      </p:sp>
    </p:spTree>
    <p:extLst>
      <p:ext uri="{BB962C8B-B14F-4D97-AF65-F5344CB8AC3E}">
        <p14:creationId xmlns:p14="http://schemas.microsoft.com/office/powerpoint/2010/main" val="20831850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Section III: Operational Assessment </a:t>
            </a:r>
          </a:p>
        </p:txBody>
      </p:sp>
      <p:sp>
        <p:nvSpPr>
          <p:cNvPr id="3"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Aft>
                <a:spcPct val="0"/>
              </a:spcAft>
              <a:buClr>
                <a:srgbClr val="330033"/>
              </a:buClr>
              <a:buSzPct val="90000"/>
              <a:defRPr/>
            </a:pPr>
            <a:endParaRPr lang="en-US" sz="1100" kern="0" dirty="0">
              <a:solidFill>
                <a:srgbClr val="330033"/>
              </a:solidFill>
              <a:latin typeface="Calibri" panose="020F0502020204030204" pitchFamily="34" charset="0"/>
            </a:endParaRPr>
          </a:p>
          <a:p>
            <a:pPr lvl="0" fontAlgn="base">
              <a:spcBef>
                <a:spcPct val="0"/>
              </a:spcBef>
              <a:spcAft>
                <a:spcPct val="0"/>
              </a:spcAft>
              <a:buClr>
                <a:schemeClr val="accent5">
                  <a:lumMod val="50000"/>
                </a:schemeClr>
              </a:buClr>
              <a:buSzPct val="80000"/>
            </a:pPr>
            <a:r>
              <a:rPr lang="en-US" sz="2000" b="1" kern="0" dirty="0">
                <a:solidFill>
                  <a:srgbClr val="002060"/>
                </a:solidFill>
                <a:latin typeface="Calibri" panose="020F0502020204030204" pitchFamily="34" charset="0"/>
              </a:rPr>
              <a:t>Operational Assessment Measures:</a:t>
            </a:r>
          </a:p>
          <a:p>
            <a:pPr marL="274320" lvl="0" indent="-274320" fontAlgn="base">
              <a:spcBef>
                <a:spcPts val="12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Once intended operational outcomes have been articulated, the academic business unit must identify the operational assessment measures that will be used to assess the outcomes.</a:t>
            </a:r>
            <a:endParaRPr lang="en-US" sz="2000" kern="0" dirty="0">
              <a:solidFill>
                <a:srgbClr val="002060"/>
              </a:solidFill>
              <a:latin typeface="Calibri" panose="020F0502020204030204" pitchFamily="34" charset="0"/>
            </a:endParaRPr>
          </a:p>
          <a:p>
            <a:pPr marL="274320" lvl="0" indent="-274320" fontAlgn="base">
              <a:spcBef>
                <a:spcPts val="1800"/>
              </a:spcBef>
              <a:spcAft>
                <a:spcPct val="0"/>
              </a:spcAft>
              <a:buClr>
                <a:srgbClr val="002060"/>
              </a:buClr>
              <a:buSzPct val="80000"/>
              <a:buFont typeface="Wingdings" panose="05000000000000000000" pitchFamily="2" charset="2"/>
              <a:buChar char="q"/>
            </a:pPr>
            <a:r>
              <a:rPr lang="en-US" sz="2000" b="1" kern="0" dirty="0">
                <a:solidFill>
                  <a:srgbClr val="002060"/>
                </a:solidFill>
                <a:latin typeface="Calibri" panose="020F0502020204030204" pitchFamily="34" charset="0"/>
              </a:rPr>
              <a:t>Operational Assessment Measures</a:t>
            </a:r>
            <a:r>
              <a:rPr lang="en-US" sz="2000" kern="0" dirty="0">
                <a:solidFill>
                  <a:srgbClr val="330033"/>
                </a:solidFill>
                <a:latin typeface="Calibri" panose="020F0502020204030204" pitchFamily="34" charset="0"/>
              </a:rPr>
              <a:t>: The tool, instruments, or methods that will be employed by the academic business unit to assess the extent of achievement of the intended operational outcomes</a:t>
            </a:r>
          </a:p>
          <a:p>
            <a:pPr marL="274320" indent="-274320" fontAlgn="base">
              <a:spcBef>
                <a:spcPts val="1800"/>
              </a:spcBef>
              <a:spcAft>
                <a:spcPct val="0"/>
              </a:spcAft>
              <a:buClr>
                <a:srgbClr val="002060"/>
              </a:buClr>
              <a:buSzPct val="80000"/>
              <a:buFont typeface="Wingdings" panose="05000000000000000000" pitchFamily="2" charset="2"/>
              <a:buChar char="q"/>
              <a:defRPr/>
            </a:pPr>
            <a:r>
              <a:rPr lang="en-US" sz="2000" kern="0" dirty="0">
                <a:solidFill>
                  <a:srgbClr val="330033"/>
                </a:solidFill>
                <a:latin typeface="Calibri" panose="020F0502020204030204" pitchFamily="34" charset="0"/>
              </a:rPr>
              <a:t>Each intended operational outcome must be assessed by at least one operational assessment measure, tool, instrument, or method.</a:t>
            </a:r>
          </a:p>
        </p:txBody>
      </p:sp>
    </p:spTree>
    <p:extLst>
      <p:ext uri="{BB962C8B-B14F-4D97-AF65-F5344CB8AC3E}">
        <p14:creationId xmlns:p14="http://schemas.microsoft.com/office/powerpoint/2010/main" val="7746827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p:cTn id="1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a:xfrm>
            <a:off x="0" y="1294638"/>
            <a:ext cx="9144000" cy="3867912"/>
          </a:xfrm>
          <a:prstGeom prst="rect">
            <a:avLst/>
          </a:prstGeom>
          <a:noFill/>
          <a:ln/>
        </p:spPr>
        <p:txBody>
          <a:bodyPr lIns="0" rIns="0"/>
          <a:lstStyle/>
          <a:p>
            <a:pPr lvl="0" fontAlgn="base">
              <a:spcBef>
                <a:spcPct val="0"/>
              </a:spcBef>
              <a:spcAft>
                <a:spcPct val="0"/>
              </a:spcAft>
              <a:buClr>
                <a:srgbClr val="330033"/>
              </a:buClr>
              <a:buSzPct val="90000"/>
              <a:defRPr/>
            </a:pPr>
            <a:endParaRPr lang="en-US" sz="1600" kern="0" dirty="0">
              <a:solidFill>
                <a:srgbClr val="330033"/>
              </a:solidFill>
              <a:latin typeface="Times New Roman"/>
            </a:endParaRPr>
          </a:p>
          <a:p>
            <a:pPr lvl="0" algn="ctr" fontAlgn="base">
              <a:spcBef>
                <a:spcPct val="0"/>
              </a:spcBef>
              <a:spcAft>
                <a:spcPct val="0"/>
              </a:spcAft>
              <a:buClr>
                <a:srgbClr val="330033"/>
              </a:buClr>
              <a:buSzPct val="90000"/>
              <a:defRPr/>
            </a:pPr>
            <a:r>
              <a:rPr lang="en-US" sz="2000" b="1" kern="0" dirty="0">
                <a:solidFill>
                  <a:srgbClr val="002060"/>
                </a:solidFill>
                <a:latin typeface="Calibri" panose="020F0502020204030204" pitchFamily="34" charset="0"/>
              </a:rPr>
              <a:t>Examples of Operational Assessment Tools/Instruments/Methods:</a:t>
            </a:r>
          </a:p>
        </p:txBody>
      </p:sp>
      <p:sp>
        <p:nvSpPr>
          <p:cNvPr id="6" name="Rectangle 10"/>
          <p:cNvSpPr>
            <a:spLocks noChangeArrowheads="1"/>
          </p:cNvSpPr>
          <p:nvPr/>
        </p:nvSpPr>
        <p:spPr bwMode="auto">
          <a:xfrm>
            <a:off x="1097280" y="2190750"/>
            <a:ext cx="6949440" cy="2606040"/>
          </a:xfrm>
          <a:prstGeom prst="rect">
            <a:avLst/>
          </a:prstGeom>
          <a:solidFill>
            <a:schemeClr val="bg1"/>
          </a:solidFill>
          <a:ln w="38100" algn="ctr">
            <a:noFill/>
            <a:miter lim="800000"/>
            <a:headEnd/>
            <a:tailEnd/>
          </a:ln>
        </p:spPr>
        <p:txBody>
          <a:bodyPr wrap="square" tIns="118872">
            <a:spAutoFit/>
          </a:bodyPr>
          <a:lstStyle/>
          <a:p>
            <a:pPr marL="0" lvl="1" indent="-182880">
              <a:lnSpc>
                <a:spcPct val="80000"/>
              </a:lnSpc>
              <a:spcBef>
                <a:spcPts val="300"/>
              </a:spcBef>
              <a:buClr>
                <a:srgbClr val="002060"/>
              </a:buClr>
              <a:buSzPct val="80000"/>
              <a:buFont typeface="Wingdings" pitchFamily="2" charset="2"/>
              <a:buChar char="v"/>
              <a:tabLst>
                <a:tab pos="274320" algn="l"/>
              </a:tabLst>
              <a:defRPr/>
            </a:pPr>
            <a:r>
              <a:rPr lang="en-US" sz="1400" kern="0" dirty="0">
                <a:solidFill>
                  <a:srgbClr val="002060"/>
                </a:solidFill>
                <a:latin typeface="Calibri" panose="020F0502020204030204" pitchFamily="34" charset="0"/>
                <a:cs typeface="Times New Roman" pitchFamily="18" charset="0"/>
              </a:rPr>
              <a:t>Student Satisfaction Surveys</a:t>
            </a:r>
          </a:p>
          <a:p>
            <a:pPr marL="0" lvl="1" indent="-182880">
              <a:lnSpc>
                <a:spcPct val="80000"/>
              </a:lnSpc>
              <a:spcBef>
                <a:spcPts val="400"/>
              </a:spcBef>
              <a:buClr>
                <a:srgbClr val="002060"/>
              </a:buClr>
              <a:buSzPct val="80000"/>
              <a:buFont typeface="Wingdings" pitchFamily="2" charset="2"/>
              <a:buChar char="v"/>
              <a:tabLst>
                <a:tab pos="274320" algn="l"/>
              </a:tabLst>
              <a:defRPr/>
            </a:pPr>
            <a:r>
              <a:rPr lang="en-US" sz="1400" kern="0" dirty="0">
                <a:solidFill>
                  <a:srgbClr val="002060"/>
                </a:solidFill>
                <a:latin typeface="Calibri" panose="020F0502020204030204" pitchFamily="34" charset="0"/>
                <a:cs typeface="Times New Roman" pitchFamily="18" charset="0"/>
              </a:rPr>
              <a:t>Exit Surveys</a:t>
            </a:r>
          </a:p>
          <a:p>
            <a:pPr marL="0" lvl="1" indent="-182880">
              <a:lnSpc>
                <a:spcPct val="80000"/>
              </a:lnSpc>
              <a:spcBef>
                <a:spcPts val="400"/>
              </a:spcBef>
              <a:buClr>
                <a:srgbClr val="002060"/>
              </a:buClr>
              <a:buSzPct val="80000"/>
              <a:buFont typeface="Wingdings" pitchFamily="2" charset="2"/>
              <a:buChar char="v"/>
              <a:tabLst>
                <a:tab pos="274320" algn="l"/>
              </a:tabLst>
              <a:defRPr/>
            </a:pPr>
            <a:r>
              <a:rPr lang="en-US" sz="1400" kern="0" dirty="0">
                <a:solidFill>
                  <a:srgbClr val="002060"/>
                </a:solidFill>
                <a:latin typeface="Calibri" panose="020F0502020204030204" pitchFamily="34" charset="0"/>
                <a:cs typeface="Times New Roman" pitchFamily="18" charset="0"/>
              </a:rPr>
              <a:t>Alumni/Employer Surveys</a:t>
            </a:r>
          </a:p>
          <a:p>
            <a:pPr marL="0" lvl="1" indent="-182880">
              <a:lnSpc>
                <a:spcPct val="80000"/>
              </a:lnSpc>
              <a:spcBef>
                <a:spcPts val="400"/>
              </a:spcBef>
              <a:buClr>
                <a:srgbClr val="002060"/>
              </a:buClr>
              <a:buSzPct val="80000"/>
              <a:buFont typeface="Wingdings" pitchFamily="2" charset="2"/>
              <a:buChar char="v"/>
              <a:tabLst>
                <a:tab pos="274320" algn="l"/>
              </a:tabLst>
              <a:defRPr/>
            </a:pPr>
            <a:r>
              <a:rPr lang="en-US" sz="1400" kern="0" dirty="0">
                <a:solidFill>
                  <a:srgbClr val="002060"/>
                </a:solidFill>
                <a:latin typeface="Calibri" panose="020F0502020204030204" pitchFamily="34" charset="0"/>
                <a:cs typeface="Times New Roman" pitchFamily="18" charset="0"/>
              </a:rPr>
              <a:t>Course Evaluations</a:t>
            </a:r>
          </a:p>
          <a:p>
            <a:pPr marL="0" lvl="1" indent="-182880">
              <a:lnSpc>
                <a:spcPct val="80000"/>
              </a:lnSpc>
              <a:spcBef>
                <a:spcPts val="400"/>
              </a:spcBef>
              <a:buClr>
                <a:srgbClr val="002060"/>
              </a:buClr>
              <a:buSzPct val="80000"/>
              <a:buFont typeface="Wingdings" pitchFamily="2" charset="2"/>
              <a:buChar char="v"/>
              <a:tabLst>
                <a:tab pos="274320" algn="l"/>
              </a:tabLst>
              <a:defRPr/>
            </a:pPr>
            <a:r>
              <a:rPr lang="en-US" sz="1400" kern="0" dirty="0">
                <a:solidFill>
                  <a:srgbClr val="002060"/>
                </a:solidFill>
                <a:latin typeface="Calibri" panose="020F0502020204030204" pitchFamily="34" charset="0"/>
                <a:cs typeface="Times New Roman" pitchFamily="18" charset="0"/>
              </a:rPr>
              <a:t>Budget Performance Analyses</a:t>
            </a:r>
          </a:p>
          <a:p>
            <a:pPr marL="0" lvl="1" indent="-182880">
              <a:lnSpc>
                <a:spcPct val="80000"/>
              </a:lnSpc>
              <a:spcBef>
                <a:spcPts val="400"/>
              </a:spcBef>
              <a:buClr>
                <a:srgbClr val="002060"/>
              </a:buClr>
              <a:buSzPct val="80000"/>
              <a:buFont typeface="Wingdings" pitchFamily="2" charset="2"/>
              <a:buChar char="v"/>
              <a:tabLst>
                <a:tab pos="274320" algn="l"/>
              </a:tabLst>
              <a:defRPr/>
            </a:pPr>
            <a:r>
              <a:rPr lang="en-US" sz="1400" kern="0" dirty="0">
                <a:solidFill>
                  <a:srgbClr val="002060"/>
                </a:solidFill>
                <a:latin typeface="Calibri" panose="020F0502020204030204" pitchFamily="34" charset="0"/>
                <a:cs typeface="Times New Roman" pitchFamily="18" charset="0"/>
              </a:rPr>
              <a:t>Execution of Action Plans</a:t>
            </a:r>
          </a:p>
          <a:p>
            <a:pPr marL="0" lvl="1" indent="-182880">
              <a:lnSpc>
                <a:spcPct val="80000"/>
              </a:lnSpc>
              <a:spcBef>
                <a:spcPts val="400"/>
              </a:spcBef>
              <a:buClr>
                <a:srgbClr val="002060"/>
              </a:buClr>
              <a:buSzPct val="80000"/>
              <a:buFont typeface="Wingdings" pitchFamily="2" charset="2"/>
              <a:buChar char="v"/>
              <a:tabLst>
                <a:tab pos="274320" algn="l"/>
              </a:tabLst>
              <a:defRPr/>
            </a:pPr>
            <a:r>
              <a:rPr lang="en-US" sz="1400" kern="0" dirty="0">
                <a:solidFill>
                  <a:srgbClr val="002060"/>
                </a:solidFill>
                <a:latin typeface="Calibri" panose="020F0502020204030204" pitchFamily="34" charset="0"/>
                <a:cs typeface="Times New Roman" pitchFamily="18" charset="0"/>
              </a:rPr>
              <a:t>SWOT Analyses</a:t>
            </a:r>
          </a:p>
          <a:p>
            <a:pPr marL="0" lvl="1" indent="-182880">
              <a:lnSpc>
                <a:spcPct val="80000"/>
              </a:lnSpc>
              <a:spcBef>
                <a:spcPts val="400"/>
              </a:spcBef>
              <a:buClr>
                <a:srgbClr val="002060"/>
              </a:buClr>
              <a:buSzPct val="80000"/>
              <a:buFont typeface="Wingdings" pitchFamily="2" charset="2"/>
              <a:buChar char="v"/>
              <a:tabLst>
                <a:tab pos="274320" algn="l"/>
              </a:tabLst>
              <a:defRPr/>
            </a:pPr>
            <a:r>
              <a:rPr lang="en-US" sz="1400" kern="0" dirty="0">
                <a:solidFill>
                  <a:srgbClr val="002060"/>
                </a:solidFill>
                <a:latin typeface="Calibri" panose="020F0502020204030204" pitchFamily="34" charset="0"/>
                <a:cs typeface="Times New Roman" pitchFamily="18" charset="0"/>
              </a:rPr>
              <a:t>Curriculum/Program Reviews</a:t>
            </a:r>
          </a:p>
          <a:p>
            <a:pPr marL="0" lvl="1" indent="-182880">
              <a:lnSpc>
                <a:spcPct val="80000"/>
              </a:lnSpc>
              <a:spcBef>
                <a:spcPts val="400"/>
              </a:spcBef>
              <a:buClr>
                <a:srgbClr val="002060"/>
              </a:buClr>
              <a:buSzPct val="80000"/>
              <a:buFont typeface="Wingdings" pitchFamily="2" charset="2"/>
              <a:buChar char="v"/>
              <a:tabLst>
                <a:tab pos="274320" algn="l"/>
              </a:tabLst>
              <a:defRPr/>
            </a:pPr>
            <a:r>
              <a:rPr lang="en-US" sz="1400" kern="0" dirty="0">
                <a:solidFill>
                  <a:srgbClr val="002060"/>
                </a:solidFill>
                <a:latin typeface="Calibri" panose="020F0502020204030204" pitchFamily="34" charset="0"/>
                <a:cs typeface="Times New Roman" pitchFamily="18" charset="0"/>
              </a:rPr>
              <a:t>Benchmarking Studies (analyses of comparisons with similar institutions)</a:t>
            </a:r>
          </a:p>
          <a:p>
            <a:pPr marL="0" lvl="1" indent="-182880">
              <a:lnSpc>
                <a:spcPct val="80000"/>
              </a:lnSpc>
              <a:spcBef>
                <a:spcPts val="400"/>
              </a:spcBef>
              <a:buClr>
                <a:srgbClr val="002060"/>
              </a:buClr>
              <a:buSzPct val="80000"/>
              <a:buFont typeface="Wingdings" pitchFamily="2" charset="2"/>
              <a:buChar char="v"/>
              <a:tabLst>
                <a:tab pos="274320" algn="l"/>
              </a:tabLst>
              <a:defRPr/>
            </a:pPr>
            <a:r>
              <a:rPr lang="en-US" sz="1400" kern="0" dirty="0">
                <a:solidFill>
                  <a:srgbClr val="002060"/>
                </a:solidFill>
                <a:latin typeface="Calibri" panose="020F0502020204030204" pitchFamily="34" charset="0"/>
                <a:cs typeface="Times New Roman" pitchFamily="18" charset="0"/>
              </a:rPr>
              <a:t>Strategic Plan Performance (achievement of goals and objectives)</a:t>
            </a:r>
          </a:p>
          <a:p>
            <a:pPr marL="0" lvl="1" indent="-182880">
              <a:lnSpc>
                <a:spcPct val="80000"/>
              </a:lnSpc>
              <a:spcBef>
                <a:spcPts val="400"/>
              </a:spcBef>
              <a:buClr>
                <a:srgbClr val="002060"/>
              </a:buClr>
              <a:buSzPct val="80000"/>
              <a:buFont typeface="Wingdings" pitchFamily="2" charset="2"/>
              <a:buChar char="v"/>
              <a:tabLst>
                <a:tab pos="274320" algn="l"/>
              </a:tabLst>
              <a:defRPr/>
            </a:pPr>
            <a:r>
              <a:rPr lang="en-US" sz="1400" kern="0" dirty="0">
                <a:solidFill>
                  <a:srgbClr val="002060"/>
                </a:solidFill>
                <a:latin typeface="Calibri" panose="020F0502020204030204" pitchFamily="34" charset="0"/>
                <a:cs typeface="Times New Roman" pitchFamily="18" charset="0"/>
              </a:rPr>
              <a:t>Faculty and Staff Performance Reviews</a:t>
            </a:r>
          </a:p>
        </p:txBody>
      </p:sp>
      <p:sp>
        <p:nvSpPr>
          <p:cNvPr id="9"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0" tIns="0" rIns="0" bIns="0" anchor="ctr"/>
          <a:lstStyle/>
          <a:p>
            <a:pPr algn="ctr"/>
            <a:r>
              <a:rPr lang="en-US" sz="2000" b="1" dirty="0">
                <a:solidFill>
                  <a:schemeClr val="accent4">
                    <a:lumMod val="50000"/>
                  </a:schemeClr>
                </a:solidFill>
                <a:latin typeface="Calibri" panose="020F0502020204030204" pitchFamily="34" charset="0"/>
              </a:rPr>
              <a:t>Section III: Operational Assessment</a:t>
            </a:r>
          </a:p>
        </p:txBody>
      </p:sp>
    </p:spTree>
    <p:extLst>
      <p:ext uri="{BB962C8B-B14F-4D97-AF65-F5344CB8AC3E}">
        <p14:creationId xmlns:p14="http://schemas.microsoft.com/office/powerpoint/2010/main" val="21226461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ChangeArrowheads="1"/>
          </p:cNvSpPr>
          <p:nvPr/>
        </p:nvSpPr>
        <p:spPr>
          <a:xfrm>
            <a:off x="533400" y="1307592"/>
            <a:ext cx="8610600" cy="3840480"/>
          </a:xfrm>
          <a:prstGeom prst="rect">
            <a:avLst/>
          </a:prstGeom>
          <a:noFill/>
          <a:ln/>
        </p:spPr>
        <p:txBody>
          <a:bodyPr lIns="182880" rIns="182880"/>
          <a:lstStyle/>
          <a:p>
            <a:pPr marL="342900" lvl="0" indent="-342900" fontAlgn="base">
              <a:spcBef>
                <a:spcPct val="0"/>
              </a:spcBef>
              <a:spcAft>
                <a:spcPct val="0"/>
              </a:spcAft>
              <a:buClr>
                <a:srgbClr val="330033"/>
              </a:buClr>
              <a:buSzPct val="90000"/>
            </a:pPr>
            <a:endParaRPr lang="en-US" sz="1100" kern="0" dirty="0">
              <a:solidFill>
                <a:srgbClr val="330033"/>
              </a:solidFill>
              <a:latin typeface="Calibri" panose="020F0502020204030204" pitchFamily="34" charset="0"/>
            </a:endParaRPr>
          </a:p>
          <a:p>
            <a:pPr lvl="0" fontAlgn="base">
              <a:spcAft>
                <a:spcPct val="0"/>
              </a:spcAft>
              <a:buClr>
                <a:srgbClr val="002060"/>
              </a:buClr>
              <a:buSzPct val="80000"/>
            </a:pPr>
            <a:r>
              <a:rPr lang="en-US" sz="2000" b="1" kern="0" dirty="0">
                <a:solidFill>
                  <a:srgbClr val="002060"/>
                </a:solidFill>
                <a:latin typeface="Calibri" panose="020F0502020204030204" pitchFamily="34" charset="0"/>
              </a:rPr>
              <a:t>Performance Objectives for Operational Effectiveness:</a:t>
            </a:r>
          </a:p>
          <a:p>
            <a:pPr marL="274320" lvl="0" indent="-274320" fontAlgn="base">
              <a:spcBef>
                <a:spcPts val="12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Once intended operational outcomes have been articulated and operational assessment measures have been determined, the academic business unit must specify the performance objectives associated with the operational assessment measures.</a:t>
            </a:r>
          </a:p>
          <a:p>
            <a:pPr marL="274320" lvl="0" indent="-274320" fontAlgn="base">
              <a:spcBef>
                <a:spcPts val="2000"/>
              </a:spcBef>
              <a:spcAft>
                <a:spcPct val="0"/>
              </a:spcAft>
              <a:buClr>
                <a:srgbClr val="002060"/>
              </a:buClr>
              <a:buSzPct val="80000"/>
              <a:buFont typeface="Wingdings" panose="05000000000000000000" pitchFamily="2" charset="2"/>
              <a:buChar char="q"/>
            </a:pPr>
            <a:r>
              <a:rPr lang="en-US" sz="2000" kern="0" dirty="0">
                <a:solidFill>
                  <a:srgbClr val="330033"/>
                </a:solidFill>
                <a:latin typeface="Calibri" panose="020F0502020204030204" pitchFamily="34" charset="0"/>
              </a:rPr>
              <a:t>Whereas intended operational outcomes are expressed in terms of the academic business unit’s critical success factors (CSFs) or key performance indicators (KPIs), performance objectives on the other hand are the concrete quantitative targets for the operational assessment measures that, if achieved, will be evidence of operational effectiveness of the business unit.</a:t>
            </a:r>
          </a:p>
        </p:txBody>
      </p:sp>
      <p:sp>
        <p:nvSpPr>
          <p:cNvPr id="3" name="Text Box 22"/>
          <p:cNvSpPr txBox="1">
            <a:spLocks noChangeArrowheads="1"/>
          </p:cNvSpPr>
          <p:nvPr/>
        </p:nvSpPr>
        <p:spPr bwMode="auto">
          <a:xfrm>
            <a:off x="0" y="-1"/>
            <a:ext cx="9144000" cy="1123949"/>
          </a:xfrm>
          <a:prstGeom prst="rect">
            <a:avLst/>
          </a:prstGeom>
          <a:noFill/>
          <a:ln w="9525" algn="ctr">
            <a:noFill/>
            <a:miter lim="800000"/>
            <a:headEnd/>
            <a:tailEnd/>
          </a:ln>
          <a:effectLst/>
        </p:spPr>
        <p:txBody>
          <a:bodyPr lIns="713232" tIns="0" rIns="0" bIns="0" anchor="ctr"/>
          <a:lstStyle/>
          <a:p>
            <a:pPr>
              <a:lnSpc>
                <a:spcPct val="100000"/>
              </a:lnSpc>
            </a:pPr>
            <a:r>
              <a:rPr lang="en-US" sz="2000" b="1" dirty="0">
                <a:solidFill>
                  <a:schemeClr val="accent4">
                    <a:lumMod val="50000"/>
                  </a:schemeClr>
                </a:solidFill>
                <a:latin typeface="Calibri" panose="020F0502020204030204" pitchFamily="34" charset="0"/>
              </a:rPr>
              <a:t>Section III: Operational Assessment </a:t>
            </a:r>
          </a:p>
        </p:txBody>
      </p:sp>
    </p:spTree>
    <p:extLst>
      <p:ext uri="{BB962C8B-B14F-4D97-AF65-F5344CB8AC3E}">
        <p14:creationId xmlns:p14="http://schemas.microsoft.com/office/powerpoint/2010/main" val="35916420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1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p:cTn id="12"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 calcmode="lin" valueType="num">
                                      <p:cBhvr>
                                        <p:cTn id="1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2">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WidescreenPresentatio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WidescreenPresentation</Template>
  <TotalTime>0</TotalTime>
  <Words>10491</Words>
  <Application>Microsoft Office PowerPoint</Application>
  <PresentationFormat>On-screen Show (16:9)</PresentationFormat>
  <Paragraphs>1168</Paragraphs>
  <Slides>133</Slides>
  <Notes>50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133</vt:i4>
      </vt:variant>
    </vt:vector>
  </HeadingPairs>
  <TitlesOfParts>
    <vt:vector size="143" baseType="lpstr">
      <vt:lpstr>Arial</vt:lpstr>
      <vt:lpstr>Arial Rounded MT Bold</vt:lpstr>
      <vt:lpstr>Calibri</vt:lpstr>
      <vt:lpstr>Cambria</vt:lpstr>
      <vt:lpstr>Times New Roman</vt:lpstr>
      <vt:lpstr>Tw Cen MT</vt:lpstr>
      <vt:lpstr>Webdings</vt:lpstr>
      <vt:lpstr>Wingdings</vt:lpstr>
      <vt:lpstr>Wingdings 3</vt:lpstr>
      <vt:lpstr>2_WidescreenPresentation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2010-12-05T20:03:47Z</dcterms:created>
  <dcterms:modified xsi:type="dcterms:W3CDTF">2017-07-14T12:29:19Z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